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4"/>
  </p:sldMasterIdLst>
  <p:notesMasterIdLst>
    <p:notesMasterId r:id="rId19"/>
  </p:notesMasterIdLst>
  <p:sldIdLst>
    <p:sldId id="256" r:id="rId5"/>
    <p:sldId id="258" r:id="rId6"/>
    <p:sldId id="265" r:id="rId7"/>
    <p:sldId id="267" r:id="rId8"/>
    <p:sldId id="268" r:id="rId9"/>
    <p:sldId id="278" r:id="rId10"/>
    <p:sldId id="276" r:id="rId11"/>
    <p:sldId id="270" r:id="rId12"/>
    <p:sldId id="271" r:id="rId13"/>
    <p:sldId id="272" r:id="rId14"/>
    <p:sldId id="273" r:id="rId15"/>
    <p:sldId id="275" r:id="rId16"/>
    <p:sldId id="274" r:id="rId17"/>
    <p:sldId id="269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32B446-6057-486F-BABA-A9BA4AA8EA65}" v="1249" dt="2023-12-19T10:37:35.3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9T10:35:38.1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26,'1039'0,"-1020"-1,1-1,33-8,-31 6,-1 0,24-1,318 6,-341-1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9T10:35:40.7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0,'1556'0,"-1534"0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E9F25-25A0-3645-A732-7734B93B7D1A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10FD-3D6C-FD4A-9D39-8D2D651EC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22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3AE78-0478-CE54-C669-E671E8CDA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7746D6-C6A6-80F8-91DA-2BED0144D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E620E-0D13-FF58-2DCE-70CC2B93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F7B8AE-7B49-0468-19B7-6DA9125B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D14CC5-CA04-9A1E-60F7-47DEFE50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63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5D2719-79FB-E8E7-3722-E1C5A4AC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DEFBE7-3E03-BEAF-FBBC-A192EDA3C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CD0C78-5060-C9A0-7CF6-9E40F3B0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4ACD6B-6AA1-E9F6-ED43-9972FA57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B37211-0A93-1A85-DAA7-4FEDF48D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4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99E706A-FF83-5B2A-BEF1-73945FA04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79D91B-61C9-DA6B-2882-2FA164AD4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8B3F9D-F878-D3DF-9B90-DE0EB3B9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8FBEDA-7D84-EF4D-321D-26699E7E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5774B9-3FCC-A2E1-6189-4F6CD2DA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6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DBABC4-0034-6214-C709-16AFE54D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025559-CA78-0A6A-3223-89F84069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37C6F7-F45E-2B63-95B4-BF96D6E2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4E02A0-0750-CD70-CB39-C7089706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4D6B16-B5A0-7B08-058E-12FB9DAB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38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1ACA2D-0EC1-0D7E-7CD1-2504F79C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979F3-2D26-851B-5BFE-23410FABC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6FF98A-D4FF-1A4E-791D-2F5D3F72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0C15E3-CEB5-749D-3277-3B9703B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4FF600-ED9A-A436-D2EC-02125960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71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B7D9B2-CAEF-56E8-4A09-EAAFF4ED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B77747-86C3-E40C-87B3-7D7FA863F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C718BE-F9B7-DE36-DBC7-470E1CDEE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4C4562-CF49-964A-BD62-F8E3AD38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BD2C04-65C9-9A0F-823D-74946B68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4DC28C-4E39-7041-DC0A-381179D3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30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15D42B-1E7D-A8EE-9B7F-15EFCC18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D93355-4253-52D2-0C35-186C7777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FC910C-1916-CA53-994B-7F029FB87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4E725EB-48C0-F1E1-49E8-BCC743B11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A529454-0E9B-6DE9-7557-CFA4AF581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A5A3189-7003-53C6-EA4B-27849BC8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818224-951A-23D1-F3C2-993A9373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B88EDE-D9C6-3ED8-21DF-0736168A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06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5942EF-F3E7-A543-EF84-BAE6231C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793757-706C-80FE-1EA7-3A3CB63F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25E262-3D39-AE39-8DF7-D75DB08D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0AD92B-AD26-29A7-8D85-6CF932A0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07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37C7C34-C0B7-12F6-0536-42DFAECA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A9408A-246B-1ED5-DBBF-1416E58F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62B532-DB26-F788-B23B-0110B086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1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A193D-4D44-77DC-3DFA-8F702E2B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3EC8EE-EC74-2BDC-8F02-05C9D177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BD0C9C-CECA-A924-37D6-8EAFD8BD6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933A01-0EF6-8A0C-9782-6C7038B3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BA838A-0797-336A-5D35-B50D6BB6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B71035-4057-115F-4D97-798E4FFC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87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61F673-99C7-1BA1-C7C9-55028F3D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A6DCE12-5D58-D78E-D5AA-6048CF3AE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A34456-C6DB-5D22-24FE-1A951795A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A2A8C-B747-341D-D9EA-455F4031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68355D-9F1A-62EF-7AFE-0485EC0D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E5C29A-E4A0-0F00-5930-141971FC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4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DB47BA3-6050-DA4B-FB06-D27BC077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E26B9D-965A-CB86-A4E2-FD6D7260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A0EDE6-C977-6CAD-A34A-ED8B5318D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26C08-EC1E-6340-AF64-44582E9F17F5}" type="datetimeFigureOut">
              <a:rPr lang="it-IT" smtClean="0"/>
              <a:t>19/12/2023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A939A8-FEBD-7863-9364-3E4CD0679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062176-7CC5-7054-E5C8-74A8F13C8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43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BFD37F3-E8E0-D6A3-D5C3-AAC75EDB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81" y="1298944"/>
            <a:ext cx="10195770" cy="2406781"/>
          </a:xfrm>
          <a:noFill/>
        </p:spPr>
        <p:txBody>
          <a:bodyPr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Corso di Software Architecture Design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2023/24</a:t>
            </a:r>
            <a:b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lang="it-IT" sz="4000" dirty="0">
                <a:solidFill>
                  <a:schemeClr val="tx2"/>
                </a:solidFill>
              </a:rPr>
            </a:br>
            <a:r>
              <a:rPr lang="it-IT" sz="4000" dirty="0">
                <a:solidFill>
                  <a:schemeClr val="tx2"/>
                </a:solidFill>
              </a:rPr>
              <a:t>Presentazione dei risultati della </a:t>
            </a:r>
            <a:r>
              <a:rPr lang="it-IT" sz="4000" dirty="0" err="1">
                <a:solidFill>
                  <a:schemeClr val="tx2"/>
                </a:solidFill>
              </a:rPr>
              <a:t>Iteration</a:t>
            </a:r>
            <a:r>
              <a:rPr lang="it-IT" sz="4000" dirty="0">
                <a:solidFill>
                  <a:schemeClr val="tx2"/>
                </a:solidFill>
              </a:rPr>
              <a:t> Review n. 2</a:t>
            </a:r>
            <a:br>
              <a:rPr lang="it-IT" sz="4000" dirty="0">
                <a:solidFill>
                  <a:schemeClr val="tx2"/>
                </a:solidFill>
              </a:rPr>
            </a:br>
            <a:br>
              <a:rPr lang="it-IT" sz="4000" dirty="0">
                <a:solidFill>
                  <a:schemeClr val="tx2"/>
                </a:solidFill>
              </a:rPr>
            </a:br>
            <a:r>
              <a:rPr lang="it-IT" sz="3100" dirty="0">
                <a:solidFill>
                  <a:schemeClr val="tx2"/>
                </a:solidFill>
              </a:rPr>
              <a:t>05 dicembre 2023</a:t>
            </a:r>
            <a:endParaRPr lang="it-IT" sz="4000" dirty="0">
              <a:solidFill>
                <a:schemeClr val="tx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660D29-5C6A-472E-35E8-9F057148D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737" y="4165152"/>
            <a:ext cx="11254492" cy="18987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Identificativo dei Team: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A11 – A6</a:t>
            </a:r>
            <a:endParaRPr lang="it-IT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228600" indent="-228600" algn="l">
              <a:buFont typeface="Arial" panose="020B0604020202020204" pitchFamily="34" charset="0"/>
              <a:buChar char="•"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Componenti del Team</a:t>
            </a:r>
            <a:r>
              <a:rPr lang="it-IT" sz="2200" b="1" dirty="0">
                <a:latin typeface="Calibri" panose="020F0502020204030204"/>
              </a:rPr>
              <a:t>: Gennaro Iannicelli, Giuseppe Gatta, Nicola Garofalo, Luca Antonio </a:t>
            </a:r>
            <a:r>
              <a:rPr lang="it-IT" sz="2200" b="1" dirty="0" err="1">
                <a:latin typeface="Calibri" panose="020F0502020204030204"/>
              </a:rPr>
              <a:t>Scolletta</a:t>
            </a:r>
            <a:r>
              <a:rPr lang="it-IT" sz="2200" b="1" dirty="0">
                <a:latin typeface="Calibri" panose="020F0502020204030204"/>
              </a:rPr>
              <a:t>, Erika Morelli, Andrea </a:t>
            </a:r>
            <a:r>
              <a:rPr lang="it-IT" sz="2200" b="1" dirty="0" err="1">
                <a:latin typeface="Calibri" panose="020F0502020204030204"/>
              </a:rPr>
              <a:t>Bertolero</a:t>
            </a:r>
            <a:endParaRPr lang="it-IT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228600" indent="-228600" algn="l">
              <a:buFont typeface="Arial" panose="020B0604020202020204" pitchFamily="34" charset="0"/>
              <a:buChar char="•"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Identificativo del Task: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R10</a:t>
            </a:r>
            <a:endParaRPr lang="it-IT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0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B98528-AF69-5076-9066-0365BAA7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Modifiche al codice</a:t>
            </a:r>
            <a:br>
              <a:rPr lang="en-US" sz="1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1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 component T6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BF04AFC-0A18-1573-CCC6-D165F4FE8F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6547" y="1675227"/>
            <a:ext cx="5998906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8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B98528-AF69-5076-9066-0365BAA7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Modifiche al codice</a:t>
            </a:r>
            <a:br>
              <a:rPr lang="en-US" sz="1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1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 component T5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47E3CCB-3B8B-16DB-5FD5-ADE92CD389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9719" y="1675227"/>
            <a:ext cx="883256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02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B98528-AF69-5076-9066-0365BAA7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Modifiche al codice</a:t>
            </a:r>
            <a:br>
              <a:rPr lang="en-US" sz="1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1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 component T6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A624D22-A022-8B3D-BCD1-83B1CF5853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732208"/>
            <a:ext cx="10905066" cy="428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038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B98528-AF69-5076-9066-0365BAA7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Modifiche al codice</a:t>
            </a:r>
            <a:br>
              <a:rPr lang="en-US" sz="1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1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 component T6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448FB6A-AC94-261F-3E31-8760384F97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495562"/>
            <a:ext cx="10905066" cy="27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293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8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DDF9BD-E289-8257-E51C-2415A64F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62001"/>
            <a:ext cx="4080362" cy="1708242"/>
          </a:xfrm>
        </p:spPr>
        <p:txBody>
          <a:bodyPr anchor="ctr">
            <a:normAutofit/>
          </a:bodyPr>
          <a:lstStyle/>
          <a:p>
            <a:r>
              <a:rPr lang="it-IT" sz="4000" dirty="0"/>
              <a:t>Criticità e obiettivi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D86F86-0E07-FEAD-5E71-7D7AF2824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8" y="2502841"/>
            <a:ext cx="4080361" cy="3769834"/>
          </a:xfrm>
        </p:spPr>
        <p:txBody>
          <a:bodyPr anchor="ctr">
            <a:normAutofit/>
          </a:bodyPr>
          <a:lstStyle/>
          <a:p>
            <a:pPr lvl="1"/>
            <a:r>
              <a:rPr lang="it-IT" sz="2000" dirty="0"/>
              <a:t>Criticità:</a:t>
            </a:r>
          </a:p>
          <a:p>
            <a:pPr lvl="2"/>
            <a:r>
              <a:rPr lang="it-IT" dirty="0"/>
              <a:t>Difficoltà nell’eseguire test della nuova modalità del software nella sua </a:t>
            </a:r>
            <a:r>
              <a:rPr lang="it-IT" dirty="0" err="1"/>
              <a:t>integrezza</a:t>
            </a:r>
            <a:endParaRPr lang="it-IT" dirty="0"/>
          </a:p>
          <a:p>
            <a:pPr lvl="1"/>
            <a:r>
              <a:rPr lang="it-IT" sz="2000" dirty="0"/>
              <a:t>Obiettivi:</a:t>
            </a:r>
          </a:p>
          <a:p>
            <a:pPr lvl="2"/>
            <a:r>
              <a:rPr lang="it-IT" dirty="0"/>
              <a:t>Stima di complessità</a:t>
            </a:r>
          </a:p>
          <a:p>
            <a:pPr lvl="2"/>
            <a:r>
              <a:rPr lang="it-IT" dirty="0"/>
              <a:t>Completare comunicazione di T6 con T5</a:t>
            </a:r>
          </a:p>
          <a:p>
            <a:pPr lvl="2"/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</a:t>
            </a:r>
            <a:endParaRPr lang="it-IT" dirty="0"/>
          </a:p>
          <a:p>
            <a:pPr lvl="1"/>
            <a:endParaRPr lang="it-IT" sz="2000" dirty="0"/>
          </a:p>
          <a:p>
            <a:pPr lvl="1"/>
            <a:endParaRPr lang="it-IT" sz="2000" dirty="0"/>
          </a:p>
        </p:txBody>
      </p:sp>
      <p:sp>
        <p:nvSpPr>
          <p:cNvPr id="6160" name="Rectangle 6159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ENACTEST – Software Testing">
            <a:extLst>
              <a:ext uri="{FF2B5EF4-FFF2-40B4-BE49-F238E27FC236}">
                <a16:creationId xmlns:a16="http://schemas.microsoft.com/office/drawing/2014/main" id="{6E036D38-A003-8115-9053-3156016C0E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6096000" y="769983"/>
            <a:ext cx="5334197" cy="531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25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A28958-9105-A1E1-59E5-B4166373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Descrizione del Task assegnato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E4AA1E-4346-0AF9-C93E-C85D8971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it-IT" sz="2200" dirty="0"/>
          </a:p>
          <a:p>
            <a:pPr marL="0" indent="0">
              <a:buNone/>
            </a:pPr>
            <a:r>
              <a:rPr lang="it-IT" sz="2200" dirty="0"/>
              <a:t>Aggiungere una nuova modalità di gioco in cui il giocatore possa sfidare tutti i Robot disponibili (eventualmente entro un tempo massimo).</a:t>
            </a:r>
          </a:p>
          <a:p>
            <a:pPr marL="0" indent="0">
              <a:buNone/>
            </a:pPr>
            <a:r>
              <a:rPr lang="it-IT" sz="2200" dirty="0"/>
              <a:t>Si assuma che ci sia un Robot diverso per ogni coppia </a:t>
            </a:r>
            <a:r>
              <a:rPr lang="it-IT" sz="2200" dirty="0" err="1"/>
              <a:t>Robot+Livello</a:t>
            </a:r>
            <a:r>
              <a:rPr lang="it-IT" sz="2200" dirty="0"/>
              <a:t>. Ad esempio, se ho 2 livelli del Robot </a:t>
            </a:r>
            <a:r>
              <a:rPr lang="it-IT" sz="2200" dirty="0" err="1"/>
              <a:t>Evosuite</a:t>
            </a:r>
            <a:r>
              <a:rPr lang="it-IT" sz="2200" dirty="0"/>
              <a:t>, potrò presentare ciascun livello come se fosse un Robot diverso.</a:t>
            </a:r>
          </a:p>
          <a:p>
            <a:pPr marL="0" indent="0">
              <a:buNone/>
            </a:pPr>
            <a:r>
              <a:rPr lang="it-IT" sz="2200" dirty="0"/>
              <a:t>Ad ogni turno giocato (ossia sfida contro i Robot), l’app dovrebbe mostrare un messaggio indicante quanti e quali robot sono stati battuti e relative percentuali di copertura .</a:t>
            </a:r>
          </a:p>
          <a:p>
            <a:pPr marL="0" indent="0">
              <a:buNone/>
            </a:pPr>
            <a:r>
              <a:rPr lang="it-IT" sz="2200" dirty="0"/>
              <a:t> </a:t>
            </a:r>
            <a:r>
              <a:rPr lang="it-IT" sz="2200" dirty="0">
                <a:solidFill>
                  <a:srgbClr val="FF0000"/>
                </a:solidFill>
              </a:rPr>
              <a:t>Esempi:• 1) Bravo! Hai totalizzato (75% LOC coverage) e vinto contro Robot 1 (65%), Robot 4 (68%). </a:t>
            </a:r>
            <a:r>
              <a:rPr lang="it-IT" sz="2200" dirty="0" err="1">
                <a:solidFill>
                  <a:srgbClr val="FF0000"/>
                </a:solidFill>
              </a:rPr>
              <a:t>Tirestano</a:t>
            </a:r>
            <a:r>
              <a:rPr lang="it-IT" sz="2200" dirty="0">
                <a:solidFill>
                  <a:srgbClr val="FF0000"/>
                </a:solidFill>
              </a:rPr>
              <a:t> da battere Robot 2, Robot 3 e Robot 5 • 2) Riprova! Non hai battuto neanche un Robot • 3) Eccellente: Hai battuto tutti i Robot!</a:t>
            </a:r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70041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47" name="Rectangle 923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E0A9863-7C08-9EB6-10ED-49B1EFE6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Trello boards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8B609D-4CF4-C907-2328-6022A1AAC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600"/>
              <a:t>Iniziata progettazione diagrammi e modifiche al codice</a:t>
            </a:r>
          </a:p>
        </p:txBody>
      </p:sp>
      <p:sp>
        <p:nvSpPr>
          <p:cNvPr id="9248" name="Rectangle 924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49" name="Rectangle 924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4D0E8CB-60F6-2EFA-0758-A6051174DA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" r="12843" b="-2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50" name="Rectangle 924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8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6B54B8-F246-C933-9DFA-54AF4731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Product Backlog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6DC340E-2687-AF63-1192-7AAE94D4A7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9272" y="1675227"/>
            <a:ext cx="8213456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8219EAA0-6ECA-1336-4EFF-667B7985C20D}"/>
                  </a:ext>
                </a:extLst>
              </p14:cNvPr>
              <p14:cNvContentPartPr/>
              <p14:nvPr/>
            </p14:nvContentPartPr>
            <p14:xfrm>
              <a:off x="8845185" y="4599558"/>
              <a:ext cx="577800" cy="97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8219EAA0-6ECA-1336-4EFF-667B7985C2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91185" y="4491558"/>
                <a:ext cx="6854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A125B57B-557E-CF2E-59BE-2B382053AAF6}"/>
                  </a:ext>
                </a:extLst>
              </p14:cNvPr>
              <p14:cNvContentPartPr/>
              <p14:nvPr/>
            </p14:nvContentPartPr>
            <p14:xfrm>
              <a:off x="8854545" y="4870278"/>
              <a:ext cx="568440" cy="3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A125B57B-557E-CF2E-59BE-2B382053AA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00545" y="4762278"/>
                <a:ext cx="6760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492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Rectangle 513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E83C67-0875-C5DE-C30C-A9A00FB8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Studio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della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progettazione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interazioni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fine partita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Refined Communication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0F807C-4DFB-FF44-E22A-CEE69B2D84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765" y="1675227"/>
            <a:ext cx="10400469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3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7" name="Rectangle 2076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9" name="Group 207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89" name="Rectangle 207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0" name="Rectangle 208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1" name="Rectangle 208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B98528-AF69-5076-9066-0365BAA7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 err="1">
                <a:latin typeface="+mj-lt"/>
                <a:ea typeface="+mj-ea"/>
                <a:cs typeface="+mj-cs"/>
              </a:rPr>
              <a:t>Modifiche</a:t>
            </a:r>
            <a:r>
              <a:rPr lang="en-US" sz="3400" kern="1200" dirty="0">
                <a:latin typeface="+mj-lt"/>
                <a:ea typeface="+mj-ea"/>
                <a:cs typeface="+mj-cs"/>
              </a:rPr>
              <a:t> al </a:t>
            </a:r>
            <a:r>
              <a:rPr lang="en-US" sz="3400" kern="1200" dirty="0" err="1">
                <a:latin typeface="+mj-lt"/>
                <a:ea typeface="+mj-ea"/>
                <a:cs typeface="+mj-cs"/>
              </a:rPr>
              <a:t>codice</a:t>
            </a:r>
            <a:br>
              <a:rPr lang="en-US" sz="3400" kern="1200" dirty="0">
                <a:latin typeface="+mj-lt"/>
                <a:ea typeface="+mj-ea"/>
                <a:cs typeface="+mj-cs"/>
              </a:rPr>
            </a:br>
            <a:r>
              <a:rPr lang="en-US" sz="3400" kern="1200" dirty="0">
                <a:latin typeface="+mj-lt"/>
                <a:ea typeface="+mj-ea"/>
                <a:cs typeface="+mj-cs"/>
              </a:rPr>
              <a:t>del component T5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1F51A7-DDB1-5589-FD31-38D73B0D0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lvl="0"/>
            <a:r>
              <a:rPr lang="it-IT" dirty="0"/>
              <a:t>Aggiunto parametro </a:t>
            </a:r>
            <a:r>
              <a:rPr lang="it-IT" dirty="0" err="1"/>
              <a:t>local</a:t>
            </a:r>
            <a:r>
              <a:rPr lang="it-IT" dirty="0"/>
              <a:t> storage in main.js</a:t>
            </a:r>
            <a:endParaRPr lang="en-US" dirty="0"/>
          </a:p>
          <a:p>
            <a:pPr lvl="0"/>
            <a:r>
              <a:rPr lang="it-IT" dirty="0"/>
              <a:t>Aggiunta parametro per modalità di gioco nel front – end T5</a:t>
            </a:r>
            <a:endParaRPr lang="en-US" dirty="0"/>
          </a:p>
          <a:p>
            <a:endParaRPr lang="it-IT" dirty="0"/>
          </a:p>
        </p:txBody>
      </p:sp>
      <p:cxnSp>
        <p:nvCxnSpPr>
          <p:cNvPr id="2086" name="Straight Connector 208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2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7" name="Rectangle 2076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9" name="Group 207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89" name="Rectangle 207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0" name="Rectangle 208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1" name="Rectangle 208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B98528-AF69-5076-9066-0365BAA7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latin typeface="+mj-lt"/>
                <a:ea typeface="+mj-ea"/>
                <a:cs typeface="+mj-cs"/>
              </a:rPr>
              <a:t>Modifiche al codice</a:t>
            </a:r>
            <a:br>
              <a:rPr lang="en-US" sz="3400" kern="1200">
                <a:latin typeface="+mj-lt"/>
                <a:ea typeface="+mj-ea"/>
                <a:cs typeface="+mj-cs"/>
              </a:rPr>
            </a:br>
            <a:r>
              <a:rPr lang="en-US" sz="3400" kern="1200">
                <a:latin typeface="+mj-lt"/>
                <a:ea typeface="+mj-ea"/>
                <a:cs typeface="+mj-cs"/>
              </a:rPr>
              <a:t>del component T6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1F51A7-DDB1-5589-FD31-38D73B0D0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it-IT" sz="2400" dirty="0"/>
              <a:t>Biforcazione delle partite in base alla modalità di gioco</a:t>
            </a:r>
          </a:p>
          <a:p>
            <a:pPr lvl="2"/>
            <a:r>
              <a:rPr lang="it-IT" sz="2400" dirty="0"/>
              <a:t>NB. Modalità classica resta invariata, aggiunta modalità «</a:t>
            </a:r>
            <a:r>
              <a:rPr lang="it-IT" sz="2400" dirty="0" err="1"/>
              <a:t>BossRush</a:t>
            </a:r>
            <a:r>
              <a:rPr lang="it-IT" sz="2400" dirty="0"/>
              <a:t>»</a:t>
            </a:r>
          </a:p>
          <a:p>
            <a:r>
              <a:rPr lang="it-IT" sz="2400" dirty="0"/>
              <a:t>Modifica alla richiesta verso T4 per ottenere le coverage dei robot</a:t>
            </a:r>
          </a:p>
          <a:p>
            <a:pPr lvl="1"/>
            <a:r>
              <a:rPr lang="it-IT" dirty="0"/>
              <a:t>Diventa una richiesta iterativa per </a:t>
            </a:r>
            <a:r>
              <a:rPr lang="it-IT" dirty="0" err="1"/>
              <a:t>EvoSuite</a:t>
            </a:r>
            <a:r>
              <a:rPr lang="it-IT" dirty="0"/>
              <a:t> e </a:t>
            </a:r>
            <a:r>
              <a:rPr lang="it-IT" dirty="0" err="1"/>
              <a:t>Randoop</a:t>
            </a:r>
            <a:endParaRPr lang="it-IT" dirty="0"/>
          </a:p>
          <a:p>
            <a:endParaRPr lang="it-IT" sz="2400" dirty="0"/>
          </a:p>
        </p:txBody>
      </p:sp>
      <p:cxnSp>
        <p:nvCxnSpPr>
          <p:cNvPr id="2086" name="Straight Connector 208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7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206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B98528-AF69-5076-9066-0365BAA7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Modifiche al codice</a:t>
            </a:r>
            <a:br>
              <a:rPr lang="en-US" sz="1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1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 component T6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B3FB9096-2600-5E88-22FE-47D923E4F3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786733"/>
            <a:ext cx="10905066" cy="417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81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B98528-AF69-5076-9066-0365BAA7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Modifiche al codice</a:t>
            </a:r>
            <a:br>
              <a:rPr lang="en-US" sz="1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1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 component T6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E2C2B2-850F-CDC2-C322-9B21064F01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2291" y="1675227"/>
            <a:ext cx="708741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542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2B476F9F3FCE418DEA2CD550DD36A5" ma:contentTypeVersion="14" ma:contentTypeDescription="Create a new document." ma:contentTypeScope="" ma:versionID="aea195ad1aa8cd7674a53ba733073f69">
  <xsd:schema xmlns:xsd="http://www.w3.org/2001/XMLSchema" xmlns:xs="http://www.w3.org/2001/XMLSchema" xmlns:p="http://schemas.microsoft.com/office/2006/metadata/properties" xmlns:ns3="e4ea8ca7-2a22-400a-a5ca-c3d5b8483985" xmlns:ns4="23e585a3-b6b1-4c57-812a-728aac619ac8" targetNamespace="http://schemas.microsoft.com/office/2006/metadata/properties" ma:root="true" ma:fieldsID="17be0240e1f4f8c7881c2e75f00f1cbd" ns3:_="" ns4:_="">
    <xsd:import namespace="e4ea8ca7-2a22-400a-a5ca-c3d5b8483985"/>
    <xsd:import namespace="23e585a3-b6b1-4c57-812a-728aac619ac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a8ca7-2a22-400a-a5ca-c3d5b84839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e585a3-b6b1-4c57-812a-728aac619ac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4ea8ca7-2a22-400a-a5ca-c3d5b848398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9757DF-EDEB-4E12-A206-A535C6AF1E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a8ca7-2a22-400a-a5ca-c3d5b8483985"/>
    <ds:schemaRef ds:uri="23e585a3-b6b1-4c57-812a-728aac619a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AA6B91-6885-47ED-9CE0-0D3DDE3DC816}">
  <ds:schemaRefs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e4ea8ca7-2a22-400a-a5ca-c3d5b8483985"/>
    <ds:schemaRef ds:uri="http://schemas.microsoft.com/office/infopath/2007/PartnerControls"/>
    <ds:schemaRef ds:uri="23e585a3-b6b1-4c57-812a-728aac619ac8"/>
  </ds:schemaRefs>
</ds:datastoreItem>
</file>

<file path=customXml/itemProps3.xml><?xml version="1.0" encoding="utf-8"?>
<ds:datastoreItem xmlns:ds="http://schemas.openxmlformats.org/officeDocument/2006/customXml" ds:itemID="{83EE6101-231E-4DF8-8297-9BA81BC961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382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Corso di Software Architecture Design a.a. 2023/24  Presentazione dei risultati della Iteration Review n. 2  05 dicembre 2023</vt:lpstr>
      <vt:lpstr>Descrizione del Task assegnato </vt:lpstr>
      <vt:lpstr>Trello boards</vt:lpstr>
      <vt:lpstr>Product Backlog</vt:lpstr>
      <vt:lpstr>Studio della progettazione: interazioni fine partita Refined Communication Diagram</vt:lpstr>
      <vt:lpstr>Modifiche al codice del component T5</vt:lpstr>
      <vt:lpstr>Modifiche al codice del component T6</vt:lpstr>
      <vt:lpstr>Modifiche al codice del component T6</vt:lpstr>
      <vt:lpstr>Modifiche al codice del component T6</vt:lpstr>
      <vt:lpstr>Modifiche al codice del component T6</vt:lpstr>
      <vt:lpstr>Modifiche al codice del component T5</vt:lpstr>
      <vt:lpstr>Modifiche al codice del component T6</vt:lpstr>
      <vt:lpstr>Modifiche al codice del component T6</vt:lpstr>
      <vt:lpstr>Criticità e obiettivi futuri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del Caso di Studio</dc:title>
  <dc:creator>ANNA RITA FASOLINO</dc:creator>
  <cp:lastModifiedBy>GENNARO IANNICELLI</cp:lastModifiedBy>
  <cp:revision>7</cp:revision>
  <cp:lastPrinted>2023-04-03T18:48:49Z</cp:lastPrinted>
  <dcterms:created xsi:type="dcterms:W3CDTF">2023-03-23T08:56:21Z</dcterms:created>
  <dcterms:modified xsi:type="dcterms:W3CDTF">2023-12-19T10:42:53Z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0x010100BD2B476F9F3FCE418DEA2CD550DD36A5</vt:lpwstr>
  </property>
  <property fmtid="{D5CDD505-2E9C-101B-9397-08002B2CF9AE}" pid="3" name="MSIP_Label_2ad0b24d-6422-44b0-b3de-abb3a9e8c81a_Enabled">
    <vt:lpwstr>true</vt:lpwstr>
  </property>
  <property fmtid="{D5CDD505-2E9C-101B-9397-08002B2CF9AE}" pid="4" name="MSIP_Label_2ad0b24d-6422-44b0-b3de-abb3a9e8c81a_SetDate">
    <vt:lpwstr>2023-10-30T15:55:36Z</vt:lpwstr>
  </property>
  <property fmtid="{D5CDD505-2E9C-101B-9397-08002B2CF9AE}" pid="5" name="MSIP_Label_2ad0b24d-6422-44b0-b3de-abb3a9e8c81a_Method">
    <vt:lpwstr>Standard</vt:lpwstr>
  </property>
  <property fmtid="{D5CDD505-2E9C-101B-9397-08002B2CF9AE}" pid="6" name="MSIP_Label_2ad0b24d-6422-44b0-b3de-abb3a9e8c81a_Name">
    <vt:lpwstr>defa4170-0d19-0005-0004-bc88714345d2</vt:lpwstr>
  </property>
  <property fmtid="{D5CDD505-2E9C-101B-9397-08002B2CF9AE}" pid="7" name="MSIP_Label_2ad0b24d-6422-44b0-b3de-abb3a9e8c81a_SiteId">
    <vt:lpwstr>2fcfe26a-bb62-46b0-b1e3-28f9da0c45fd</vt:lpwstr>
  </property>
  <property fmtid="{D5CDD505-2E9C-101B-9397-08002B2CF9AE}" pid="8" name="MSIP_Label_2ad0b24d-6422-44b0-b3de-abb3a9e8c81a_ActionId">
    <vt:lpwstr>bbf74cf3-c247-45ba-a1c7-3fbe5dc99738</vt:lpwstr>
  </property>
  <property fmtid="{D5CDD505-2E9C-101B-9397-08002B2CF9AE}" pid="9" name="MSIP_Label_2ad0b24d-6422-44b0-b3de-abb3a9e8c81a_ContentBits">
    <vt:lpwstr>0</vt:lpwstr>
  </property>
</Properties>
</file>