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4"/>
  </p:notesMasterIdLst>
  <p:sldIdLst>
    <p:sldId id="256" r:id="rId5"/>
    <p:sldId id="258" r:id="rId6"/>
    <p:sldId id="259" r:id="rId7"/>
    <p:sldId id="260" r:id="rId8"/>
    <p:sldId id="263" r:id="rId9"/>
    <p:sldId id="261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7848F-0BFF-8440-A924-60BD60969672}" v="149" dt="2023-04-20T13:51:05.693"/>
    <p1510:client id="{5439C888-7855-4737-B166-652AFE138741}" v="98" dt="2023-04-21T09:26:19.298"/>
    <p1510:client id="{65F74315-5BB9-704B-AFE6-842A0516D5D3}" v="4" dt="2023-04-20T10:06:25.196"/>
    <p1510:client id="{6DAF8637-F905-4F5D-A7B9-06AE57772A8D}" v="321" dt="2023-04-21T09:16:13.959"/>
    <p1510:client id="{73FA6785-A199-4821-9644-D052D3D0EEF4}" v="7" dt="2023-04-20T19:15:51.308"/>
    <p1510:client id="{7534109C-D6D4-48AF-8760-2534F6B10D81}" v="15" dt="2023-04-21T09:18:45.712"/>
    <p1510:client id="{A2824480-E759-17A9-E1D2-AE7E219D4010}" v="434" dt="2023-04-21T05:38:49.556"/>
    <p1510:client id="{EB868DC5-0C22-4E6D-8532-F5C9D7638883}" v="1" dt="2023-04-21T09:23:17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>
        <p:scale>
          <a:sx n="73" d="100"/>
          <a:sy n="73" d="100"/>
        </p:scale>
        <p:origin x="105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810FD-3D6C-FD4A-9D39-8D2D651EC8D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06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810FD-3D6C-FD4A-9D39-8D2D651EC8D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00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</a:t>
            </a:r>
            <a:b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Presentazione dei risultati della </a:t>
            </a:r>
            <a:r>
              <a:rPr lang="it-IT" sz="4000" dirty="0" err="1">
                <a:solidFill>
                  <a:schemeClr val="tx2"/>
                </a:solidFill>
              </a:rPr>
              <a:t>Iteration</a:t>
            </a:r>
            <a:r>
              <a:rPr lang="it-IT" sz="4000" dirty="0">
                <a:solidFill>
                  <a:schemeClr val="tx2"/>
                </a:solidFill>
              </a:rPr>
              <a:t> Review n. 2</a:t>
            </a:r>
            <a:br>
              <a:rPr lang="it-IT" sz="4000" dirty="0">
                <a:solidFill>
                  <a:schemeClr val="tx2"/>
                </a:solidFill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09 Maggio 2023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2284242" cy="1898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Team:</a:t>
            </a: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it-IT" sz="2200" dirty="0">
                <a:latin typeface="Calibri" panose="020F0502020204030204"/>
              </a:rPr>
              <a:t>G04</a:t>
            </a:r>
            <a:endParaRPr lang="it-IT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</a:t>
            </a:r>
            <a:r>
              <a:rPr lang="it-IT" sz="2200" dirty="0">
                <a:latin typeface="Calibri" panose="020F0502020204030204"/>
              </a:rPr>
              <a:t>: Letizia Arena, Leonardo Ferrara</a:t>
            </a:r>
            <a:endParaRPr lang="it-IT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lang="it-IT" sz="2200" dirty="0">
                <a:latin typeface="Calibri" panose="020F0502020204030204"/>
              </a:rPr>
              <a:t>T04</a:t>
            </a:r>
            <a:endParaRPr lang="it-IT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A28958-9105-A1E1-59E5-B4166373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Descrizione del Task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E4AA1E-4346-0AF9-C93E-C85D8971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B64772-82DB-9F99-09CB-FE7343636B75}"/>
              </a:ext>
            </a:extLst>
          </p:cNvPr>
          <p:cNvSpPr txBox="1"/>
          <p:nvPr/>
        </p:nvSpPr>
        <p:spPr>
          <a:xfrm>
            <a:off x="757084" y="2104103"/>
            <a:ext cx="10596716" cy="307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Requisiti sul mantenimento delle Partite giocate: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ogni partita giocata dal giocatore il sistema deve mantenere lo storico di tale partita, memorizzando l’Id del giocatore, il tipo di partita (primo scenario, secondo scenario...) la data e l’ora di inizio e di termine della partita, la classe testata, l’insieme dei casi di test creati e i relativi risultati, nonché il Robot con cui si è giocato ed i casi di test creati dal Robot con i relativi risultati.</a:t>
            </a:r>
            <a:endParaRPr kumimoji="0" lang="it-IT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041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4B665-9511-3248-16EE-88C76EEC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10" y="391768"/>
            <a:ext cx="10515600" cy="1325563"/>
          </a:xfrm>
        </p:spPr>
        <p:txBody>
          <a:bodyPr/>
          <a:lstStyle/>
          <a:p>
            <a:r>
              <a:rPr lang="it-IT"/>
              <a:t>Obiettivi dell’Iterazione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EFF36-1253-A3B9-F5C9-73A500DE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038"/>
            <a:ext cx="10515600" cy="5203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i="1"/>
          </a:p>
          <a:p>
            <a:pPr marL="0" indent="0">
              <a:buNone/>
            </a:pPr>
            <a:endParaRPr lang="it-IT" i="1"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DFA592-8B9E-96C6-9FBD-5F94C421CC0B}"/>
              </a:ext>
            </a:extLst>
          </p:cNvPr>
          <p:cNvSpPr txBox="1"/>
          <p:nvPr/>
        </p:nvSpPr>
        <p:spPr>
          <a:xfrm>
            <a:off x="835695" y="1711346"/>
            <a:ext cx="1024411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i="1" dirty="0"/>
              <a:t>•Il Team ha deciso di raggiungere i seguenti obiettivi per questa iterazione:</a:t>
            </a:r>
          </a:p>
          <a:p>
            <a:pPr algn="l"/>
            <a:endParaRPr lang="it-IT" sz="2800" i="1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6C03C7-FDCA-4286-0CA6-57CD4CF5E0A5}"/>
              </a:ext>
            </a:extLst>
          </p:cNvPr>
          <p:cNvSpPr txBox="1"/>
          <p:nvPr/>
        </p:nvSpPr>
        <p:spPr>
          <a:xfrm>
            <a:off x="764196" y="2899886"/>
            <a:ext cx="9308411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O1: Effettuare modifiche a seguito della prima review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O2: Delineare i servizi da implementare e le loro interfacce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O3: Scegliere il pattern architetturale per il problema in esame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O4: Approfondire le modalità di connessione al database e le API necessarie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O5: Creare un prototipo dei servizi da offrire</a:t>
            </a:r>
          </a:p>
          <a:p>
            <a:pPr marL="285750" indent="-285750">
              <a:buFont typeface="Arial"/>
              <a:buChar char="•"/>
            </a:pPr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30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F07CD-156A-45FF-7A4B-B09C3FF7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Attività Svolte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609AD5-9A37-05B1-7FBC-66FE58AF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/>
              <a:t>Le attività di ingegneria del software che sono state svolte sono:</a:t>
            </a:r>
          </a:p>
          <a:p>
            <a:pPr marL="0" indent="0">
              <a:buNone/>
            </a:pPr>
            <a:r>
              <a:rPr lang="it-IT" dirty="0"/>
              <a:t>Riscrittura delle storie utente, Class </a:t>
            </a:r>
            <a:r>
              <a:rPr lang="it-IT" dirty="0" err="1"/>
              <a:t>Diagram</a:t>
            </a:r>
            <a:r>
              <a:rPr lang="it-IT" dirty="0"/>
              <a:t> raffinato, Definizione delle interfacce, </a:t>
            </a:r>
            <a:r>
              <a:rPr lang="it-IT" sz="2800" dirty="0"/>
              <a:t>Esplorazione di tecnologie (Spring Boot, </a:t>
            </a:r>
            <a:r>
              <a:rPr lang="it-IT" sz="2800" dirty="0" err="1"/>
              <a:t>Maven</a:t>
            </a:r>
            <a:r>
              <a:rPr lang="it-IT" sz="2800" dirty="0"/>
              <a:t>, </a:t>
            </a:r>
            <a:r>
              <a:rPr lang="it-IT" sz="2800" dirty="0" err="1"/>
              <a:t>Postman</a:t>
            </a:r>
            <a:r>
              <a:rPr lang="it-IT" sz="2800" dirty="0"/>
              <a:t>), Creazione di prototipo esplorativo, Testing del prototipo mediante </a:t>
            </a:r>
            <a:r>
              <a:rPr lang="it-IT" sz="2800" dirty="0" err="1"/>
              <a:t>Postman</a:t>
            </a:r>
            <a:r>
              <a:rPr lang="it-IT" sz="2800" dirty="0"/>
              <a:t>.</a:t>
            </a:r>
            <a:endParaRPr lang="it-IT" dirty="0"/>
          </a:p>
          <a:p>
            <a:r>
              <a:rPr lang="it-IT" i="1" dirty="0"/>
              <a:t>Le attività organizzative/di supporto al team che sono state svolte:</a:t>
            </a:r>
          </a:p>
          <a:p>
            <a:pPr marL="0" indent="0">
              <a:buNone/>
            </a:pPr>
            <a:r>
              <a:rPr lang="it-IT" dirty="0"/>
              <a:t>Scelta dei tool da usare, Creazione di repository condiviso su GitHub, Organizzazione dei meeting</a:t>
            </a:r>
          </a:p>
        </p:txBody>
      </p:sp>
    </p:spTree>
    <p:extLst>
      <p:ext uri="{BB962C8B-B14F-4D97-AF65-F5344CB8AC3E}">
        <p14:creationId xmlns:p14="http://schemas.microsoft.com/office/powerpoint/2010/main" val="284666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diagramma, schermata, testo, linea&#10;&#10;Descrizione generata automaticamente">
            <a:extLst>
              <a:ext uri="{FF2B5EF4-FFF2-40B4-BE49-F238E27FC236}">
                <a16:creationId xmlns:a16="http://schemas.microsoft.com/office/drawing/2014/main" id="{37CA7630-B7D3-98AD-823F-60310C61B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43406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7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Artefatti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CDEA7-4BCF-6044-5F89-78A735BE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Storie utente</a:t>
            </a:r>
          </a:p>
          <a:p>
            <a:r>
              <a:rPr lang="it-IT" dirty="0"/>
              <a:t>Class </a:t>
            </a:r>
            <a:r>
              <a:rPr lang="it-IT" dirty="0" err="1"/>
              <a:t>diagram</a:t>
            </a:r>
            <a:r>
              <a:rPr lang="it-IT" dirty="0"/>
              <a:t> raffinato</a:t>
            </a:r>
          </a:p>
          <a:p>
            <a:r>
              <a:rPr lang="it-IT" dirty="0"/>
              <a:t>Tabella delle interfacce</a:t>
            </a:r>
          </a:p>
          <a:p>
            <a:r>
              <a:rPr lang="it-IT" dirty="0"/>
              <a:t>Prototipo di servizio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i="1" dirty="0"/>
              <a:t>Altri artefatti che si intende produrre nelle prossime iterazioni:</a:t>
            </a:r>
          </a:p>
          <a:p>
            <a:r>
              <a:rPr lang="it-IT" dirty="0"/>
              <a:t>Raffinamento delle interfacce proposte</a:t>
            </a:r>
          </a:p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73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5CB9BB3F-D9FF-DB4B-8353-E508B6C6B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79403"/>
              </p:ext>
            </p:extLst>
          </p:nvPr>
        </p:nvGraphicFramePr>
        <p:xfrm>
          <a:off x="599089" y="241193"/>
          <a:ext cx="10993821" cy="6375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8197">
                  <a:extLst>
                    <a:ext uri="{9D8B030D-6E8A-4147-A177-3AD203B41FA5}">
                      <a16:colId xmlns:a16="http://schemas.microsoft.com/office/drawing/2014/main" val="604269102"/>
                    </a:ext>
                  </a:extLst>
                </a:gridCol>
                <a:gridCol w="3995700">
                  <a:extLst>
                    <a:ext uri="{9D8B030D-6E8A-4147-A177-3AD203B41FA5}">
                      <a16:colId xmlns:a16="http://schemas.microsoft.com/office/drawing/2014/main" val="2762976684"/>
                    </a:ext>
                  </a:extLst>
                </a:gridCol>
                <a:gridCol w="2042952">
                  <a:extLst>
                    <a:ext uri="{9D8B030D-6E8A-4147-A177-3AD203B41FA5}">
                      <a16:colId xmlns:a16="http://schemas.microsoft.com/office/drawing/2014/main" val="2947328504"/>
                    </a:ext>
                  </a:extLst>
                </a:gridCol>
                <a:gridCol w="2396972">
                  <a:extLst>
                    <a:ext uri="{9D8B030D-6E8A-4147-A177-3AD203B41FA5}">
                      <a16:colId xmlns:a16="http://schemas.microsoft.com/office/drawing/2014/main" val="2997579501"/>
                    </a:ext>
                  </a:extLst>
                </a:gridCol>
              </a:tblGrid>
              <a:tr h="2389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Operazione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Descrizione Operazione 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Input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Output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extLst>
                  <a:ext uri="{0D108BD9-81ED-4DB2-BD59-A6C34878D82A}">
                    <a16:rowId xmlns:a16="http://schemas.microsoft.com/office/drawing/2014/main" val="577107243"/>
                  </a:ext>
                </a:extLst>
              </a:tr>
              <a:tr h="17392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createGame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Il game engine richiede il salvataggio dei dati della partita avviata dal giocatore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 err="1">
                          <a:effectLst/>
                        </a:rPr>
                        <a:t>idGiocatore</a:t>
                      </a:r>
                      <a:r>
                        <a:rPr lang="it-IT" sz="1600" kern="0" dirty="0">
                          <a:effectLst/>
                        </a:rPr>
                        <a:t>, </a:t>
                      </a:r>
                      <a:r>
                        <a:rPr lang="it-IT" sz="1600" kern="0" dirty="0" err="1">
                          <a:effectLst/>
                        </a:rPr>
                        <a:t>dataInizio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0" dirty="0">
                          <a:effectLst/>
                        </a:rPr>
                      </a:br>
                      <a:r>
                        <a:rPr lang="it-IT" sz="1600" kern="0" dirty="0">
                          <a:effectLst/>
                        </a:rPr>
                        <a:t>scenario,</a:t>
                      </a:r>
                      <a:br>
                        <a:rPr lang="it-IT" sz="1600" kern="10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idRobot</a:t>
                      </a:r>
                      <a:r>
                        <a:rPr lang="it-IT" sz="1600" kern="0" dirty="0">
                          <a:effectLst/>
                        </a:rPr>
                        <a:t>, </a:t>
                      </a:r>
                      <a:br>
                        <a:rPr lang="it-IT" sz="1600" kern="10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difficoltaRobot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10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idClasse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10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fileClasse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 err="1">
                          <a:effectLst/>
                        </a:rPr>
                        <a:t>idPartita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extLst>
                  <a:ext uri="{0D108BD9-81ED-4DB2-BD59-A6C34878D82A}">
                    <a16:rowId xmlns:a16="http://schemas.microsoft.com/office/drawing/2014/main" val="1976962329"/>
                  </a:ext>
                </a:extLst>
              </a:tr>
              <a:tr h="7390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createRound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Il game engine richiede il salvataggio dei dati del round all’interno della partita avviata dal giocatore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 err="1">
                          <a:effectLst/>
                        </a:rPr>
                        <a:t>idPartita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10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numeroRound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idRound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extLst>
                  <a:ext uri="{0D108BD9-81ED-4DB2-BD59-A6C34878D82A}">
                    <a16:rowId xmlns:a16="http://schemas.microsoft.com/office/drawing/2014/main" val="302460715"/>
                  </a:ext>
                </a:extLst>
              </a:tr>
              <a:tr h="7390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updateTestRound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>
                          <a:effectLst/>
                        </a:rPr>
                        <a:t>Il game </a:t>
                      </a:r>
                      <a:r>
                        <a:rPr lang="it-IT" sz="1600" kern="0" dirty="0" err="1">
                          <a:effectLst/>
                        </a:rPr>
                        <a:t>engine</a:t>
                      </a:r>
                      <a:r>
                        <a:rPr lang="it-IT" sz="1600" kern="0" dirty="0">
                          <a:effectLst/>
                        </a:rPr>
                        <a:t> permette di salvare i file di testo creati (sia dai giocatori che dal robot) durante la scrittura dei test case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 err="1">
                          <a:effectLst/>
                        </a:rPr>
                        <a:t>idRound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10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testStudenti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10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testRobot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 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extLst>
                  <a:ext uri="{0D108BD9-81ED-4DB2-BD59-A6C34878D82A}">
                    <a16:rowId xmlns:a16="http://schemas.microsoft.com/office/drawing/2014/main" val="3051788325"/>
                  </a:ext>
                </a:extLst>
              </a:tr>
              <a:tr h="9891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updateRisultatoRound</a:t>
                      </a:r>
                      <a:endParaRPr lang="it-IT" sz="1600" kern="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 </a:t>
                      </a:r>
                      <a:endParaRPr lang="it-IT" sz="1600" kern="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 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Il game engine permette di salvare i risultati relativi ai test case (sia dei giocatori che del robot) relativi al round in corso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 err="1">
                          <a:effectLst/>
                        </a:rPr>
                        <a:t>idRound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10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esitoCompilazione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10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punteggioStudente</a:t>
                      </a:r>
                      <a:r>
                        <a:rPr lang="it-IT" sz="1600" kern="0" dirty="0">
                          <a:effectLst/>
                        </a:rPr>
                        <a:t>, </a:t>
                      </a:r>
                      <a:r>
                        <a:rPr lang="it-IT" sz="1600" kern="0" dirty="0" err="1">
                          <a:effectLst/>
                        </a:rPr>
                        <a:t>punteggioRobot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 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extLst>
                  <a:ext uri="{0D108BD9-81ED-4DB2-BD59-A6C34878D82A}">
                    <a16:rowId xmlns:a16="http://schemas.microsoft.com/office/drawing/2014/main" val="2769737851"/>
                  </a:ext>
                </a:extLst>
              </a:tr>
              <a:tr h="4889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updateGame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Il game engine deve salvare i dati di conclusione della partita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 err="1">
                          <a:effectLst/>
                        </a:rPr>
                        <a:t>idPartita</a:t>
                      </a:r>
                      <a:r>
                        <a:rPr lang="it-IT" sz="1600" kern="0" dirty="0">
                          <a:effectLst/>
                        </a:rPr>
                        <a:t>, </a:t>
                      </a:r>
                      <a:r>
                        <a:rPr lang="it-IT" sz="1600" kern="0" dirty="0" err="1">
                          <a:effectLst/>
                        </a:rPr>
                        <a:t>dataFine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100" dirty="0">
                          <a:effectLst/>
                        </a:rPr>
                      </a:br>
                      <a:r>
                        <a:rPr lang="it-IT" sz="1600" kern="0" dirty="0">
                          <a:effectLst/>
                        </a:rPr>
                        <a:t>risultato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 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extLst>
                  <a:ext uri="{0D108BD9-81ED-4DB2-BD59-A6C34878D82A}">
                    <a16:rowId xmlns:a16="http://schemas.microsoft.com/office/drawing/2014/main" val="2220334387"/>
                  </a:ext>
                </a:extLst>
              </a:tr>
              <a:tr h="13024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readStoricoGiocatore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Su richiesta il database deve fornire i dati relativi a tutte le partite giocate dallo specifico giocatore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idGiocatore</a:t>
                      </a:r>
                      <a:endParaRPr lang="it-IT" sz="16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 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>
                          <a:effectLst/>
                        </a:rPr>
                        <a:t>Per ogni partita: </a:t>
                      </a:r>
                      <a:r>
                        <a:rPr lang="it-IT" sz="1600" kern="0" dirty="0" err="1">
                          <a:effectLst/>
                        </a:rPr>
                        <a:t>dataInizio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scenario,idRobot</a:t>
                      </a:r>
                      <a:r>
                        <a:rPr lang="it-IT" sz="1600" kern="0" dirty="0">
                          <a:effectLst/>
                        </a:rPr>
                        <a:t>, </a:t>
                      </a:r>
                      <a:br>
                        <a:rPr lang="it-IT" sz="1600" kern="10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difficoltaRobot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r>
                        <a:rPr lang="it-IT" sz="1600" kern="100" dirty="0">
                          <a:effectLst/>
                        </a:rPr>
                        <a:t> </a:t>
                      </a:r>
                      <a:r>
                        <a:rPr lang="it-IT" sz="1600" kern="0" dirty="0" err="1">
                          <a:effectLst/>
                        </a:rPr>
                        <a:t>idClasse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fileClasse</a:t>
                      </a:r>
                      <a:r>
                        <a:rPr lang="it-IT" sz="1600" kern="0" dirty="0">
                          <a:effectLst/>
                        </a:rPr>
                        <a:t>, </a:t>
                      </a:r>
                      <a:r>
                        <a:rPr lang="it-IT" sz="1600" kern="0" dirty="0" err="1">
                          <a:effectLst/>
                        </a:rPr>
                        <a:t>dataFine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0" dirty="0">
                          <a:effectLst/>
                        </a:rPr>
                      </a:br>
                      <a:r>
                        <a:rPr lang="it-IT" sz="1600" kern="0" dirty="0">
                          <a:effectLst/>
                        </a:rPr>
                        <a:t>risultato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62" marR="37762" marT="0" marB="0"/>
                </a:tc>
                <a:extLst>
                  <a:ext uri="{0D108BD9-81ED-4DB2-BD59-A6C34878D82A}">
                    <a16:rowId xmlns:a16="http://schemas.microsoft.com/office/drawing/2014/main" val="338630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20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84D5548-0ABC-F340-8E50-6D0AD4CD3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02840"/>
              </p:ext>
            </p:extLst>
          </p:nvPr>
        </p:nvGraphicFramePr>
        <p:xfrm>
          <a:off x="648393" y="307571"/>
          <a:ext cx="10823171" cy="6114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8490">
                  <a:extLst>
                    <a:ext uri="{9D8B030D-6E8A-4147-A177-3AD203B41FA5}">
                      <a16:colId xmlns:a16="http://schemas.microsoft.com/office/drawing/2014/main" val="487759922"/>
                    </a:ext>
                  </a:extLst>
                </a:gridCol>
                <a:gridCol w="3933679">
                  <a:extLst>
                    <a:ext uri="{9D8B030D-6E8A-4147-A177-3AD203B41FA5}">
                      <a16:colId xmlns:a16="http://schemas.microsoft.com/office/drawing/2014/main" val="408800378"/>
                    </a:ext>
                  </a:extLst>
                </a:gridCol>
                <a:gridCol w="2011240">
                  <a:extLst>
                    <a:ext uri="{9D8B030D-6E8A-4147-A177-3AD203B41FA5}">
                      <a16:colId xmlns:a16="http://schemas.microsoft.com/office/drawing/2014/main" val="2875373883"/>
                    </a:ext>
                  </a:extLst>
                </a:gridCol>
                <a:gridCol w="2359762">
                  <a:extLst>
                    <a:ext uri="{9D8B030D-6E8A-4147-A177-3AD203B41FA5}">
                      <a16:colId xmlns:a16="http://schemas.microsoft.com/office/drawing/2014/main" val="941721321"/>
                    </a:ext>
                  </a:extLst>
                </a:gridCol>
              </a:tblGrid>
              <a:tr h="3331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Operazione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15" marR="202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>
                          <a:effectLst/>
                        </a:rPr>
                        <a:t>Descrizione Operazione 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15" marR="202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Input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15" marR="202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Output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15" marR="20215" marT="0" marB="0"/>
                </a:tc>
                <a:extLst>
                  <a:ext uri="{0D108BD9-81ED-4DB2-BD59-A6C34878D82A}">
                    <a16:rowId xmlns:a16="http://schemas.microsoft.com/office/drawing/2014/main" val="4249289631"/>
                  </a:ext>
                </a:extLst>
              </a:tr>
              <a:tr h="42480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 err="1">
                          <a:effectLst/>
                        </a:rPr>
                        <a:t>readGame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15" marR="20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>
                          <a:effectLst/>
                        </a:rPr>
                        <a:t>Su richiesta il database deve fornire lo storico della partita selezionata e dei suoi round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15" marR="202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 err="1">
                          <a:effectLst/>
                        </a:rPr>
                        <a:t>idPartita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15" marR="202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>
                          <a:effectLst/>
                        </a:rPr>
                        <a:t>Per la partita:</a:t>
                      </a:r>
                      <a:br>
                        <a:rPr lang="it-IT" sz="1600" kern="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dataInizio</a:t>
                      </a:r>
                      <a:r>
                        <a:rPr lang="it-IT" sz="1600" kern="0" dirty="0">
                          <a:effectLst/>
                        </a:rPr>
                        <a:t>, scenario,</a:t>
                      </a:r>
                      <a:br>
                        <a:rPr lang="it-IT" sz="1600" kern="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idRobot</a:t>
                      </a:r>
                      <a:r>
                        <a:rPr lang="it-IT" sz="1600" kern="0" dirty="0">
                          <a:effectLst/>
                        </a:rPr>
                        <a:t>, </a:t>
                      </a:r>
                      <a:r>
                        <a:rPr lang="it-IT" sz="1600" kern="0" dirty="0" err="1">
                          <a:effectLst/>
                        </a:rPr>
                        <a:t>difficoltaRobot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idClasse</a:t>
                      </a:r>
                      <a:r>
                        <a:rPr lang="it-IT" sz="1600" kern="0" dirty="0">
                          <a:effectLst/>
                        </a:rPr>
                        <a:t>, </a:t>
                      </a:r>
                      <a:r>
                        <a:rPr lang="it-IT" sz="1600" kern="0" dirty="0" err="1">
                          <a:effectLst/>
                        </a:rPr>
                        <a:t>fileClasse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dataFine</a:t>
                      </a:r>
                      <a:r>
                        <a:rPr lang="it-IT" sz="1600" kern="0" dirty="0">
                          <a:effectLst/>
                        </a:rPr>
                        <a:t>, risultato</a:t>
                      </a:r>
                      <a:endParaRPr lang="it-IT" sz="16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>
                          <a:effectLst/>
                        </a:rPr>
                        <a:t>Per ogni round:</a:t>
                      </a:r>
                      <a:br>
                        <a:rPr lang="it-IT" sz="1600" kern="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numeroRound</a:t>
                      </a:r>
                      <a:r>
                        <a:rPr lang="it-IT" sz="1600" kern="0" dirty="0">
                          <a:effectLst/>
                        </a:rPr>
                        <a:t>, </a:t>
                      </a:r>
                      <a:r>
                        <a:rPr lang="it-IT" sz="1600" kern="0" dirty="0" err="1">
                          <a:effectLst/>
                        </a:rPr>
                        <a:t>idRound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testStudenti</a:t>
                      </a:r>
                      <a:r>
                        <a:rPr lang="it-IT" sz="1600" kern="0" dirty="0">
                          <a:effectLst/>
                        </a:rPr>
                        <a:t>, </a:t>
                      </a:r>
                      <a:r>
                        <a:rPr lang="it-IT" sz="1600" kern="0" dirty="0" err="1">
                          <a:effectLst/>
                        </a:rPr>
                        <a:t>testRobot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esitoCompilazione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punteggioStudente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punteggioRobot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15" marR="20215" marT="0" marB="0"/>
                </a:tc>
                <a:extLst>
                  <a:ext uri="{0D108BD9-81ED-4DB2-BD59-A6C34878D82A}">
                    <a16:rowId xmlns:a16="http://schemas.microsoft.com/office/drawing/2014/main" val="4000879281"/>
                  </a:ext>
                </a:extLst>
              </a:tr>
              <a:tr h="1533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 err="1">
                          <a:effectLst/>
                        </a:rPr>
                        <a:t>readRound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15" marR="20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Su richiesta il database deve fornire le informazioni relative al round selezionato nella partita indicata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15" marR="202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idPartita, numeroRound</a:t>
                      </a:r>
                      <a:endParaRPr lang="it-IT" sz="16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>
                          <a:effectLst/>
                        </a:rPr>
                        <a:t> </a:t>
                      </a:r>
                      <a:endParaRPr lang="it-IT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15" marR="202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0" dirty="0" err="1">
                          <a:effectLst/>
                        </a:rPr>
                        <a:t>idRound</a:t>
                      </a:r>
                      <a:r>
                        <a:rPr lang="it-IT" sz="1600" kern="0" dirty="0">
                          <a:effectLst/>
                        </a:rPr>
                        <a:t>, </a:t>
                      </a:r>
                      <a:r>
                        <a:rPr lang="it-IT" sz="1600" kern="0" dirty="0" err="1">
                          <a:effectLst/>
                        </a:rPr>
                        <a:t>testStudenti</a:t>
                      </a:r>
                      <a:r>
                        <a:rPr lang="it-IT" sz="1600" kern="0" dirty="0">
                          <a:effectLst/>
                        </a:rPr>
                        <a:t>,</a:t>
                      </a:r>
                      <a:br>
                        <a:rPr lang="it-IT" sz="1600" kern="0" dirty="0">
                          <a:effectLst/>
                        </a:rPr>
                      </a:br>
                      <a:r>
                        <a:rPr lang="it-IT" sz="1600" kern="0" dirty="0" err="1">
                          <a:effectLst/>
                        </a:rPr>
                        <a:t>testRobot</a:t>
                      </a:r>
                      <a:r>
                        <a:rPr lang="it-IT" sz="1600" kern="0" dirty="0">
                          <a:effectLst/>
                        </a:rPr>
                        <a:t>, </a:t>
                      </a:r>
                      <a:r>
                        <a:rPr lang="it-IT" sz="1600" kern="0" dirty="0" err="1">
                          <a:effectLst/>
                        </a:rPr>
                        <a:t>esitoCompilazione</a:t>
                      </a:r>
                      <a:r>
                        <a:rPr lang="it-IT" sz="1600" kern="0" dirty="0">
                          <a:effectLst/>
                        </a:rPr>
                        <a:t>, </a:t>
                      </a:r>
                      <a:r>
                        <a:rPr lang="it-IT" sz="1600" kern="0" dirty="0" err="1">
                          <a:effectLst/>
                        </a:rPr>
                        <a:t>punteggioStudente</a:t>
                      </a:r>
                      <a:r>
                        <a:rPr lang="it-IT" sz="1600" kern="0" dirty="0">
                          <a:effectLst/>
                        </a:rPr>
                        <a:t>, </a:t>
                      </a:r>
                      <a:r>
                        <a:rPr lang="it-IT" sz="1600" kern="0" dirty="0" err="1">
                          <a:effectLst/>
                        </a:rPr>
                        <a:t>punteggioRobot</a:t>
                      </a:r>
                      <a:endParaRPr lang="it-IT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15" marR="20215" marT="0" marB="0"/>
                </a:tc>
                <a:extLst>
                  <a:ext uri="{0D108BD9-81ED-4DB2-BD59-A6C34878D82A}">
                    <a16:rowId xmlns:a16="http://schemas.microsoft.com/office/drawing/2014/main" val="299742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88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 ottenuti e sviluppi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Cosa abbiamo ottenuto a valle dell’iterazione? </a:t>
            </a:r>
          </a:p>
          <a:p>
            <a:pPr lvl="1"/>
            <a:r>
              <a:rPr lang="it-IT" dirty="0"/>
              <a:t>Comprensione delle interfacce richieste</a:t>
            </a:r>
          </a:p>
          <a:p>
            <a:pPr lvl="1"/>
            <a:r>
              <a:rPr lang="it-IT" dirty="0"/>
              <a:t>Comprensione del possibile pattern architetturale per il progetto (Controller-Service-Repository)</a:t>
            </a:r>
          </a:p>
          <a:p>
            <a:pPr lvl="1"/>
            <a:r>
              <a:rPr lang="it-IT" dirty="0"/>
              <a:t>Esplorazione delle tecnologie disponibili per API REST</a:t>
            </a:r>
          </a:p>
          <a:p>
            <a:pPr lvl="1"/>
            <a:r>
              <a:rPr lang="it-IT" dirty="0"/>
              <a:t>Un prototipo che mostri il possibile funzionamento del servizio</a:t>
            </a:r>
          </a:p>
          <a:p>
            <a:endParaRPr lang="it-IT" dirty="0"/>
          </a:p>
          <a:p>
            <a:r>
              <a:rPr lang="it-IT" dirty="0"/>
              <a:t>Nella prossima iterazione intendiamo:</a:t>
            </a:r>
          </a:p>
          <a:p>
            <a:pPr lvl="1"/>
            <a:r>
              <a:rPr lang="it-IT" dirty="0"/>
              <a:t>Raffinare e approfondire le interfacce del sistema</a:t>
            </a:r>
          </a:p>
          <a:p>
            <a:pPr lvl="1"/>
            <a:r>
              <a:rPr lang="it-IT" dirty="0"/>
              <a:t>Allineare il prototipo con i servizi delineati nell’iterazione</a:t>
            </a:r>
          </a:p>
          <a:p>
            <a:pPr lvl="1"/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83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8475ec-9f77-464f-908f-596012f98a9b" xsi:nil="true"/>
    <lcf76f155ced4ddcb4097134ff3c332f xmlns="9be553eb-d177-4482-9566-6dd1ffbabb3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790BDF40BAA4ABC40891F5D4DB32E" ma:contentTypeVersion="10" ma:contentTypeDescription="Create a new document." ma:contentTypeScope="" ma:versionID="d17f0725577bd39c42504b2dc026f884">
  <xsd:schema xmlns:xsd="http://www.w3.org/2001/XMLSchema" xmlns:xs="http://www.w3.org/2001/XMLSchema" xmlns:p="http://schemas.microsoft.com/office/2006/metadata/properties" xmlns:ns2="9be553eb-d177-4482-9566-6dd1ffbabb3f" xmlns:ns3="df8475ec-9f77-464f-908f-596012f98a9b" targetNamespace="http://schemas.microsoft.com/office/2006/metadata/properties" ma:root="true" ma:fieldsID="fac16ef3d5c57657be9027dc5cb558a9" ns2:_="" ns3:_="">
    <xsd:import namespace="9be553eb-d177-4482-9566-6dd1ffbabb3f"/>
    <xsd:import namespace="df8475ec-9f77-464f-908f-596012f98a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553eb-d177-4482-9566-6dd1ffbabb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8475ec-9f77-464f-908f-596012f98a9b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742f7546-a7e9-460f-9f50-5c4604c6c12f}" ma:internalName="TaxCatchAll" ma:showField="CatchAllData" ma:web="df8475ec-9f77-464f-908f-596012f98a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AA6B91-6885-47ED-9CE0-0D3DDE3DC816}">
  <ds:schemaRefs>
    <ds:schemaRef ds:uri="http://schemas.microsoft.com/office/2006/metadata/properties"/>
    <ds:schemaRef ds:uri="http://schemas.microsoft.com/office/infopath/2007/PartnerControls"/>
    <ds:schemaRef ds:uri="http://www.w3.org/2000/xmlns/"/>
    <ds:schemaRef ds:uri="df8475ec-9f77-464f-908f-596012f98a9b"/>
    <ds:schemaRef ds:uri="9be553eb-d177-4482-9566-6dd1ffbabb3f"/>
  </ds:schemaRefs>
</ds:datastoreItem>
</file>

<file path=customXml/itemProps2.xml><?xml version="1.0" encoding="utf-8"?>
<ds:datastoreItem xmlns:ds="http://schemas.openxmlformats.org/officeDocument/2006/customXml" ds:itemID="{D0A8BC19-D11E-4A06-A61D-FE3CE6D8AA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e553eb-d177-4482-9566-6dd1ffbabb3f"/>
    <ds:schemaRef ds:uri="df8475ec-9f77-464f-908f-596012f98a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663</Words>
  <Application>Microsoft Office PowerPoint</Application>
  <PresentationFormat>Widescreen</PresentationFormat>
  <Paragraphs>94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Corso di Software Architecture Design  Presentazione dei risultati della Iteration Review n. 2  09 Maggio 2023</vt:lpstr>
      <vt:lpstr>Descrizione del Task </vt:lpstr>
      <vt:lpstr>Obiettivi dell’Iterazione</vt:lpstr>
      <vt:lpstr>Attività Svolte </vt:lpstr>
      <vt:lpstr>Presentazione standard di PowerPoint</vt:lpstr>
      <vt:lpstr>Artefatti</vt:lpstr>
      <vt:lpstr>Presentazione standard di PowerPoint</vt:lpstr>
      <vt:lpstr>Presentazione standard di PowerPoint</vt:lpstr>
      <vt:lpstr>Risultati ottenuti e sviluppi futuri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Letizia Arena</cp:lastModifiedBy>
  <cp:revision>7</cp:revision>
  <cp:lastPrinted>2023-04-03T18:48:49Z</cp:lastPrinted>
  <dcterms:created xsi:type="dcterms:W3CDTF">2023-03-23T08:56:21Z</dcterms:created>
  <dcterms:modified xsi:type="dcterms:W3CDTF">2023-05-08T14:50:10Z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0x010100C66790BDF40BAA4ABC40891F5D4DB32E</vt:lpwstr>
  </property>
</Properties>
</file>