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3"/>
    <p:sldId id="258" r:id="rId4"/>
    <p:sldId id="259" r:id="rId5"/>
    <p:sldId id="330" r:id="rId6"/>
    <p:sldId id="384" r:id="rId7"/>
    <p:sldId id="295" r:id="rId8"/>
    <p:sldId id="385" r:id="rId9"/>
    <p:sldId id="261" r:id="rId10"/>
    <p:sldId id="262" r:id="rId11"/>
    <p:sldId id="298" r:id="rId12"/>
    <p:sldId id="299" r:id="rId13"/>
    <p:sldId id="300" r:id="rId14"/>
    <p:sldId id="301" r:id="rId15"/>
    <p:sldId id="302" r:id="rId16"/>
    <p:sldId id="303" r:id="rId17"/>
    <p:sldId id="304" r:id="rId18"/>
    <p:sldId id="305" r:id="rId19"/>
    <p:sldId id="306" r:id="rId20"/>
    <p:sldId id="307" r:id="rId21"/>
    <p:sldId id="308" r:id="rId22"/>
    <p:sldId id="286" r:id="rId24"/>
    <p:sldId id="264" r:id="rId25"/>
    <p:sldId id="386" r:id="rId26"/>
    <p:sldId id="371" r:id="rId27"/>
    <p:sldId id="265" r:id="rId28"/>
    <p:sldId id="287" r:id="rId29"/>
    <p:sldId id="271" r:id="rId30"/>
    <p:sldId id="374" r:id="rId31"/>
    <p:sldId id="379" r:id="rId32"/>
    <p:sldId id="380" r:id="rId33"/>
    <p:sldId id="381" r:id="rId34"/>
    <p:sldId id="426" r:id="rId35"/>
    <p:sldId id="428" r:id="rId36"/>
    <p:sldId id="427" r:id="rId37"/>
    <p:sldId id="382" r:id="rId38"/>
    <p:sldId id="388" r:id="rId39"/>
    <p:sldId id="387" r:id="rId40"/>
    <p:sldId id="372" r:id="rId41"/>
    <p:sldId id="281" r:id="rId42"/>
    <p:sldId id="282" r:id="rId43"/>
    <p:sldId id="288" r:id="rId44"/>
    <p:sldId id="275" r:id="rId45"/>
    <p:sldId id="272" r:id="rId46"/>
    <p:sldId id="276" r:id="rId47"/>
    <p:sldId id="289" r:id="rId48"/>
    <p:sldId id="273" r:id="rId49"/>
    <p:sldId id="279" r:id="rId50"/>
    <p:sldId id="280" r:id="rId51"/>
    <p:sldId id="283" r:id="rId52"/>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660" autoAdjust="0"/>
  </p:normalViewPr>
  <p:slideViewPr>
    <p:cSldViewPr snapToGrid="0">
      <p:cViewPr varScale="1">
        <p:scale>
          <a:sx n="121" d="100"/>
          <a:sy n="121" d="100"/>
        </p:scale>
        <p:origin x="330" y="138"/>
      </p:cViewPr>
      <p:guideLst>
        <p:guide orient="horz" pos="2159"/>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embeddings/oleObject3.bin"/></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Sheet1!$B$4</c:f>
              <c:strCache>
                <c:ptCount val="1"/>
                <c:pt idx="0">
                  <c:v>ppt</c:v>
                </c:pt>
              </c:strCache>
            </c:strRef>
          </c:tx>
          <c:spPr>
            <a:ln w="28575" cap="sq">
              <a:solidFill>
                <a:srgbClr val="4472C4"/>
              </a:solidFill>
              <a:round/>
            </a:ln>
            <a:effectLst/>
          </c:spPr>
          <c:marker>
            <c:symbol val="circle"/>
            <c:size val="5"/>
            <c:spPr>
              <a:solidFill>
                <a:srgbClr val="540000"/>
              </a:solidFill>
              <a:ln w="50800">
                <a:solidFill>
                  <a:srgbClr val="4472C4"/>
                </a:solidFill>
              </a:ln>
              <a:effectLst/>
            </c:spPr>
          </c:marker>
          <c:dLbls>
            <c:delete val="1"/>
          </c:dLbls>
          <c:cat>
            <c:strRef>
              <c:f>Sheet1!$A$5:$A$10</c:f>
              <c:strCache>
                <c:ptCount val="6"/>
                <c:pt idx="0">
                  <c:v>A</c:v>
                </c:pt>
                <c:pt idx="1">
                  <c:v>B</c:v>
                </c:pt>
                <c:pt idx="2">
                  <c:v>C</c:v>
                </c:pt>
                <c:pt idx="3">
                  <c:v>D</c:v>
                </c:pt>
                <c:pt idx="4">
                  <c:v>E</c:v>
                </c:pt>
                <c:pt idx="5">
                  <c:v>F</c:v>
                </c:pt>
              </c:strCache>
            </c:strRef>
          </c:cat>
          <c:val>
            <c:numRef>
              <c:f>Sheet1!$B$5:$B$10</c:f>
              <c:numCache>
                <c:formatCode>General</c:formatCode>
                <c:ptCount val="6"/>
                <c:pt idx="0">
                  <c:v>3</c:v>
                </c:pt>
                <c:pt idx="1">
                  <c:v>2.5</c:v>
                </c:pt>
                <c:pt idx="2">
                  <c:v>3.5</c:v>
                </c:pt>
                <c:pt idx="3">
                  <c:v>4.5</c:v>
                </c:pt>
                <c:pt idx="4">
                  <c:v>3</c:v>
                </c:pt>
                <c:pt idx="5">
                  <c:v>4</c:v>
                </c:pt>
              </c:numCache>
            </c:numRef>
          </c:val>
          <c:smooth val="0"/>
        </c:ser>
        <c:ser>
          <c:idx val="1"/>
          <c:order val="1"/>
          <c:tx>
            <c:strRef>
              <c:f>Sheet1!$C$4</c:f>
              <c:strCache>
                <c:ptCount val="1"/>
                <c:pt idx="0">
                  <c:v>列1</c:v>
                </c:pt>
              </c:strCache>
            </c:strRef>
          </c:tx>
          <c:spPr>
            <a:ln w="28575" cap="rnd">
              <a:solidFill>
                <a:schemeClr val="accent5">
                  <a:lumMod val="50000"/>
                </a:schemeClr>
              </a:solidFill>
              <a:round/>
            </a:ln>
            <a:effectLst/>
          </c:spPr>
          <c:marker>
            <c:symbol val="circle"/>
            <c:size val="5"/>
            <c:spPr>
              <a:solidFill>
                <a:srgbClr val="AD1C21"/>
              </a:solidFill>
              <a:ln w="50800">
                <a:solidFill>
                  <a:schemeClr val="accent5">
                    <a:lumMod val="50000"/>
                  </a:schemeClr>
                </a:solidFill>
              </a:ln>
              <a:effectLst/>
            </c:spPr>
          </c:marker>
          <c:dLbls>
            <c:delete val="1"/>
          </c:dLbls>
          <c:cat>
            <c:strRef>
              <c:f>Sheet1!$A$5:$A$10</c:f>
              <c:strCache>
                <c:ptCount val="6"/>
                <c:pt idx="0">
                  <c:v>A</c:v>
                </c:pt>
                <c:pt idx="1">
                  <c:v>B</c:v>
                </c:pt>
                <c:pt idx="2">
                  <c:v>C</c:v>
                </c:pt>
                <c:pt idx="3">
                  <c:v>D</c:v>
                </c:pt>
                <c:pt idx="4">
                  <c:v>E</c:v>
                </c:pt>
                <c:pt idx="5">
                  <c:v>F</c:v>
                </c:pt>
              </c:strCache>
            </c:strRef>
          </c:cat>
          <c:val>
            <c:numRef>
              <c:f>Sheet1!$C$5:$C$10</c:f>
              <c:numCache>
                <c:formatCode>General</c:formatCode>
                <c:ptCount val="6"/>
                <c:pt idx="0">
                  <c:v>1</c:v>
                </c:pt>
                <c:pt idx="1">
                  <c:v>3</c:v>
                </c:pt>
                <c:pt idx="2">
                  <c:v>2</c:v>
                </c:pt>
                <c:pt idx="3">
                  <c:v>1</c:v>
                </c:pt>
                <c:pt idx="4">
                  <c:v>4</c:v>
                </c:pt>
                <c:pt idx="5">
                  <c:v>2</c:v>
                </c:pt>
              </c:numCache>
            </c:numRef>
          </c:val>
          <c:smooth val="0"/>
        </c:ser>
        <c:dLbls>
          <c:showLegendKey val="0"/>
          <c:showVal val="0"/>
          <c:showCatName val="0"/>
          <c:showSerName val="0"/>
          <c:showPercent val="0"/>
          <c:showBubbleSize val="0"/>
        </c:dLbls>
        <c:marker val="1"/>
        <c:smooth val="0"/>
        <c:axId val="426154272"/>
        <c:axId val="426165696"/>
      </c:lineChart>
      <c:catAx>
        <c:axId val="42615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rgbClr val="646568"/>
                </a:solidFill>
                <a:latin typeface="+mn-lt"/>
                <a:ea typeface="+mn-ea"/>
                <a:cs typeface="+mn-cs"/>
              </a:defRPr>
            </a:pPr>
          </a:p>
        </c:txPr>
        <c:crossAx val="426165696"/>
        <c:crosses val="autoZero"/>
        <c:auto val="1"/>
        <c:lblAlgn val="ctr"/>
        <c:lblOffset val="100"/>
        <c:noMultiLvlLbl val="0"/>
      </c:catAx>
      <c:valAx>
        <c:axId val="426165696"/>
        <c:scaling>
          <c:orientation val="minMax"/>
        </c:scaling>
        <c:delete val="1"/>
        <c:axPos val="l"/>
        <c:majorGridlines>
          <c:spPr>
            <a:ln w="9525" cap="flat" cmpd="sng" algn="ctr">
              <a:solidFill>
                <a:srgbClr val="F6F6F6"/>
              </a:solidFill>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42615427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Sheet1!$B$4</c:f>
              <c:strCache>
                <c:ptCount val="1"/>
                <c:pt idx="0">
                  <c:v>male</c:v>
                </c:pt>
              </c:strCache>
            </c:strRef>
          </c:tx>
          <c:spPr>
            <a:solidFill>
              <a:srgbClr val="4472C4"/>
            </a:solidFill>
            <a:ln>
              <a:noFill/>
            </a:ln>
            <a:effectLst/>
          </c:spPr>
          <c:invertIfNegative val="0"/>
          <c:dLbls>
            <c:delete val="1"/>
          </c:dLbls>
          <c:cat>
            <c:strRef>
              <c:f>Sheet1!$A$5:$A$8</c:f>
              <c:strCache>
                <c:ptCount val="4"/>
                <c:pt idx="0">
                  <c:v>A</c:v>
                </c:pt>
                <c:pt idx="1">
                  <c:v>B</c:v>
                </c:pt>
                <c:pt idx="2">
                  <c:v>C</c:v>
                </c:pt>
                <c:pt idx="3">
                  <c:v>D</c:v>
                </c:pt>
              </c:strCache>
            </c:strRef>
          </c:cat>
          <c:val>
            <c:numRef>
              <c:f>Sheet1!$B$5:$B$8</c:f>
              <c:numCache>
                <c:formatCode>General</c:formatCode>
                <c:ptCount val="4"/>
                <c:pt idx="0">
                  <c:v>4.3</c:v>
                </c:pt>
                <c:pt idx="1">
                  <c:v>2.5</c:v>
                </c:pt>
                <c:pt idx="2">
                  <c:v>3.5</c:v>
                </c:pt>
                <c:pt idx="3">
                  <c:v>4.5</c:v>
                </c:pt>
              </c:numCache>
            </c:numRef>
          </c:val>
        </c:ser>
        <c:ser>
          <c:idx val="1"/>
          <c:order val="1"/>
          <c:tx>
            <c:strRef>
              <c:f>Sheet1!$C$4</c:f>
              <c:strCache>
                <c:ptCount val="1"/>
                <c:pt idx="0">
                  <c:v>female</c:v>
                </c:pt>
              </c:strCache>
            </c:strRef>
          </c:tx>
          <c:spPr>
            <a:solidFill>
              <a:schemeClr val="accent5">
                <a:lumMod val="50000"/>
              </a:schemeClr>
            </a:solidFill>
            <a:ln>
              <a:noFill/>
            </a:ln>
            <a:effectLst/>
          </c:spPr>
          <c:invertIfNegative val="0"/>
          <c:dLbls>
            <c:delete val="1"/>
          </c:dLbls>
          <c:cat>
            <c:strRef>
              <c:f>Sheet1!$A$5:$A$8</c:f>
              <c:strCache>
                <c:ptCount val="4"/>
                <c:pt idx="0">
                  <c:v>A</c:v>
                </c:pt>
                <c:pt idx="1">
                  <c:v>B</c:v>
                </c:pt>
                <c:pt idx="2">
                  <c:v>C</c:v>
                </c:pt>
                <c:pt idx="3">
                  <c:v>D</c:v>
                </c:pt>
              </c:strCache>
            </c:strRef>
          </c:cat>
          <c:val>
            <c:numRef>
              <c:f>Sheet1!$C$5:$C$8</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426163520"/>
        <c:axId val="426152096"/>
      </c:barChart>
      <c:catAx>
        <c:axId val="42616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426152096"/>
        <c:crosses val="autoZero"/>
        <c:auto val="1"/>
        <c:lblAlgn val="ctr"/>
        <c:lblOffset val="100"/>
        <c:noMultiLvlLbl val="0"/>
      </c:catAx>
      <c:valAx>
        <c:axId val="42615209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4261635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530F0D-1A5A-4EA2-B28F-0EC912CB6B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0.emf"/><Relationship Id="rId2" Type="http://schemas.openxmlformats.org/officeDocument/2006/relationships/oleObject" Target="../embeddings/oleObject1.bin"/><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3.emf"/><Relationship Id="rId3" Type="http://schemas.openxmlformats.org/officeDocument/2006/relationships/oleObject" Target="../embeddings/oleObject2.bin"/><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6"/>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6" y="5106096"/>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p:cNvSpPr txBox="1"/>
          <p:nvPr/>
        </p:nvSpPr>
        <p:spPr>
          <a:xfrm>
            <a:off x="2270735" y="3025262"/>
            <a:ext cx="7816615" cy="707882"/>
          </a:xfrm>
          <a:prstGeom prst="rect">
            <a:avLst/>
          </a:prstGeom>
          <a:noFill/>
        </p:spPr>
        <p:txBody>
          <a:bodyPr wrap="square" lIns="91436" tIns="45718" rIns="91436" bIns="45718" rtlCol="0">
            <a:spAutoFit/>
          </a:bodyPr>
          <a:lstStyle/>
          <a:p>
            <a:pPr algn="ctr"/>
            <a:r>
              <a:rPr lang="zh-CN" altLang="en-US" sz="4000" b="1" spc="600" dirty="0" smtClean="0">
                <a:solidFill>
                  <a:schemeClr val="accent1">
                    <a:lumMod val="50000"/>
                    <a:alpha val="78000"/>
                  </a:schemeClr>
                </a:solidFill>
                <a:latin typeface="Georgia" panose="02040502050405020303" pitchFamily="18" charset="0"/>
                <a:cs typeface="Segoe UI Semilight" panose="020B0402040204020203" pitchFamily="34" charset="0"/>
              </a:rPr>
              <a:t>项目汇报</a:t>
            </a:r>
            <a:endParaRPr lang="zh-CN" altLang="en-US" sz="4000" b="1" spc="600" dirty="0">
              <a:solidFill>
                <a:schemeClr val="accent1">
                  <a:lumMod val="50000"/>
                  <a:alpha val="78000"/>
                </a:schemeClr>
              </a:solidFill>
              <a:latin typeface="Georgia" panose="02040502050405020303" pitchFamily="18" charset="0"/>
              <a:cs typeface="Segoe UI Semilight" panose="020B0402040204020203" pitchFamily="34" charset="0"/>
            </a:endParaRPr>
          </a:p>
        </p:txBody>
      </p:sp>
      <p:sp>
        <p:nvSpPr>
          <p:cNvPr id="48" name="文本框 47"/>
          <p:cNvSpPr txBox="1"/>
          <p:nvPr/>
        </p:nvSpPr>
        <p:spPr>
          <a:xfrm>
            <a:off x="1572656" y="1316954"/>
            <a:ext cx="9212774" cy="1446548"/>
          </a:xfrm>
          <a:prstGeom prst="rect">
            <a:avLst/>
          </a:prstGeom>
          <a:noFill/>
        </p:spPr>
        <p:txBody>
          <a:bodyPr wrap="none" lIns="91438" tIns="45719" rIns="91438" bIns="45719" rtlCol="0">
            <a:spAutoFit/>
          </a:bodyPr>
          <a:lstStyle/>
          <a:p>
            <a:r>
              <a:rPr lang="zh-CN" altLang="en-US" sz="8800" dirty="0" smtClean="0">
                <a:ln w="0"/>
                <a:solidFill>
                  <a:schemeClr val="accent1">
                    <a:lumMod val="50000"/>
                  </a:schemeClr>
                </a:solidFill>
                <a:latin typeface="微软雅黑" panose="020B0503020204020204" pitchFamily="34" charset="-122"/>
                <a:ea typeface="微软雅黑" panose="020B0503020204020204" pitchFamily="34" charset="-122"/>
              </a:rPr>
              <a:t>交警移动执法系统</a:t>
            </a:r>
            <a:endParaRPr lang="zh-CN" altLang="en-US" sz="8800" dirty="0">
              <a:ln w="0"/>
              <a:solidFill>
                <a:schemeClr val="accent1">
                  <a:lumMod val="50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166762" y="5023089"/>
            <a:ext cx="9971425" cy="547370"/>
          </a:xfrm>
          <a:prstGeom prst="rect">
            <a:avLst/>
          </a:prstGeom>
          <a:noFill/>
        </p:spPr>
        <p:txBody>
          <a:bodyPr wrap="square" lIns="91436" tIns="45718" rIns="91436" bIns="45718"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小组成员：林孜 郑翰林 郭清 胡永燊         </a:t>
            </a:r>
            <a:endParaRPr lang="zh-CN" altLang="en-US" sz="28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5" y="4634620"/>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4"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2" name="文本框 1"/>
          <p:cNvSpPr txBox="1"/>
          <p:nvPr/>
        </p:nvSpPr>
        <p:spPr>
          <a:xfrm>
            <a:off x="8195310" y="6147435"/>
            <a:ext cx="3898265" cy="975360"/>
          </a:xfrm>
          <a:prstGeom prst="rect">
            <a:avLst/>
          </a:prstGeom>
          <a:noFill/>
        </p:spPr>
        <p:txBody>
          <a:bodyPr wrap="square" rtlCol="0">
            <a:sp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sym typeface="+mn-ea"/>
              </a:rPr>
              <a:t>指导老师：程富荣</a:t>
            </a:r>
            <a:endParaRPr lang="zh-CN" altLang="en-US" sz="2800" dirty="0" smtClean="0">
              <a:solidFill>
                <a:schemeClr val="tx1"/>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a:p>
            <a:endParaRPr lang="zh-CN" altLang="en-US" sz="2800" dirty="0" smtClean="0">
              <a:solidFill>
                <a:schemeClr val="tx1"/>
              </a:solidFill>
              <a:latin typeface="微软雅黑" panose="020B0503020204020204" pitchFamily="34" charset="-122"/>
              <a:ea typeface="微软雅黑" panose="020B0503020204020204" pitchFamily="34" charset="-122"/>
              <a:cs typeface="Segoe UI Semilight" panose="020B0402040204020203"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927906" y="264169"/>
            <a:ext cx="1006999"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APP</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6" name="矩形 45"/>
          <p:cNvSpPr/>
          <p:nvPr/>
        </p:nvSpPr>
        <p:spPr>
          <a:xfrm>
            <a:off x="4861997" y="6061825"/>
            <a:ext cx="3532695" cy="363174"/>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案件处理搜索与证据上传</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9" name="图片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6138" y="1018846"/>
            <a:ext cx="3739243"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1822" y="1018529"/>
            <a:ext cx="2954337"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8394700" y="1921510"/>
            <a:ext cx="2660015" cy="4434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19" name="标题 1"/>
          <p:cNvSpPr txBox="1">
            <a:spLocks noChangeArrowheads="1"/>
          </p:cNvSpPr>
          <p:nvPr/>
        </p:nvSpPr>
        <p:spPr>
          <a:xfrm>
            <a:off x="2895764" y="1099754"/>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endParaRPr lang="zh-CN" altLang="en-US" sz="5400" smtClean="0">
              <a:latin typeface="微软雅黑 Light" panose="020B0502040204020203" pitchFamily="34" charset="-122"/>
              <a:ea typeface="微软雅黑 Light" panose="020B0502040204020203" pitchFamily="34" charset="-122"/>
            </a:endParaRPr>
          </a:p>
        </p:txBody>
      </p:sp>
      <p:pic>
        <p:nvPicPr>
          <p:cNvPr id="20" name="图片 3" descr="QQ截图201610122128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1776" y="2769804"/>
            <a:ext cx="5629275" cy="2570163"/>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21" name="图片 4" descr="QQ截图201610122128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026" y="2431667"/>
            <a:ext cx="2282825" cy="3244850"/>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
        <p:nvSpPr>
          <p:cNvPr id="22" name="文本框 9"/>
          <p:cNvSpPr txBox="1">
            <a:spLocks noChangeArrowheads="1"/>
          </p:cNvSpPr>
          <p:nvPr/>
        </p:nvSpPr>
        <p:spPr bwMode="auto">
          <a:xfrm>
            <a:off x="2678276" y="5676517"/>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a:t>PC</a:t>
            </a:r>
            <a:endParaRPr lang="en-US" altLang="zh-CN"/>
          </a:p>
        </p:txBody>
      </p:sp>
      <p:sp>
        <p:nvSpPr>
          <p:cNvPr id="23" name="文本框 10"/>
          <p:cNvSpPr txBox="1">
            <a:spLocks noChangeArrowheads="1"/>
          </p:cNvSpPr>
          <p:nvPr/>
        </p:nvSpPr>
        <p:spPr bwMode="auto">
          <a:xfrm>
            <a:off x="7536026" y="5801929"/>
            <a:ext cx="2217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手机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4" name="标题 1"/>
          <p:cNvSpPr txBox="1">
            <a:spLocks noChangeArrowheads="1"/>
          </p:cNvSpPr>
          <p:nvPr/>
        </p:nvSpPr>
        <p:spPr>
          <a:xfrm>
            <a:off x="2872116" y="965748"/>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endParaRPr lang="zh-CN" altLang="en-US" sz="5400" smtClean="0">
              <a:latin typeface="微软雅黑 Light" panose="020B0502040204020203" pitchFamily="34" charset="-122"/>
              <a:ea typeface="微软雅黑 Light" panose="020B0502040204020203" pitchFamily="34" charset="-122"/>
            </a:endParaRPr>
          </a:p>
        </p:txBody>
      </p:sp>
      <p:sp>
        <p:nvSpPr>
          <p:cNvPr id="25" name="副标题 2"/>
          <p:cNvSpPr txBox="1"/>
          <p:nvPr/>
        </p:nvSpPr>
        <p:spPr>
          <a:xfrm>
            <a:off x="2467303" y="2658023"/>
            <a:ext cx="7119938" cy="4140200"/>
          </a:xfrm>
          <a:prstGeom prst="rect">
            <a:avLst/>
          </a:prstGeom>
        </p:spPr>
        <p:txBody>
          <a:bodyPr vert="horz" lIns="91436" tIns="45718" rIns="91436" bIns="45718" rtlCol="0">
            <a:norm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342900" indent="-342900"/>
            <a:endParaRPr lang="zh-CN" altLang="en-US" sz="1900" noProof="1" smtClean="0">
              <a:latin typeface="微软雅黑 Light" panose="020B0502040204020203" pitchFamily="34" charset="-122"/>
              <a:ea typeface="微软雅黑 Light" panose="020B0502040204020203" pitchFamily="34" charset="-122"/>
            </a:endParaRPr>
          </a:p>
          <a:p>
            <a:r>
              <a:rPr lang="zh-CN" altLang="en-US" sz="1900" noProof="1" smtClean="0">
                <a:latin typeface="微软雅黑 Light" panose="020B0502040204020203" pitchFamily="34" charset="-122"/>
                <a:ea typeface="微软雅黑 Light" panose="020B0502040204020203" pitchFamily="34" charset="-122"/>
              </a:rPr>
              <a:t>功能</a:t>
            </a:r>
            <a:endParaRPr lang="zh-CN" altLang="en-US" sz="1900" noProof="1" smtClean="0">
              <a:latin typeface="微软雅黑 Light" panose="020B0502040204020203" pitchFamily="34" charset="-122"/>
              <a:ea typeface="微软雅黑 Light" panose="020B0502040204020203" pitchFamily="34" charset="-122"/>
            </a:endParaRPr>
          </a:p>
          <a:p>
            <a:r>
              <a:rPr lang="zh-CN" altLang="en-US" sz="1900" noProof="1" smtClean="0">
                <a:latin typeface="微软雅黑 Light" panose="020B0502040204020203" pitchFamily="34" charset="-122"/>
                <a:ea typeface="微软雅黑 Light" panose="020B0502040204020203" pitchFamily="34" charset="-122"/>
              </a:rPr>
              <a:t>框架设计</a:t>
            </a:r>
            <a:endParaRPr lang="zh-CN" altLang="en-US" sz="1900" noProof="1" smtClean="0">
              <a:latin typeface="微软雅黑 Light" panose="020B0502040204020203" pitchFamily="34" charset="-122"/>
              <a:ea typeface="微软雅黑 Light" panose="020B0502040204020203" pitchFamily="34" charset="-122"/>
            </a:endParaRPr>
          </a:p>
          <a:p>
            <a:r>
              <a:rPr lang="zh-CN" altLang="en-US" sz="1900" noProof="1" smtClean="0">
                <a:latin typeface="微软雅黑 Light" panose="020B0502040204020203" pitchFamily="34" charset="-122"/>
                <a:ea typeface="微软雅黑 Light" panose="020B0502040204020203" pitchFamily="34" charset="-122"/>
              </a:rPr>
              <a:t>具体实现</a:t>
            </a:r>
            <a:endParaRPr lang="zh-CN" altLang="en-US" sz="1900" noProof="1" smtClean="0">
              <a:latin typeface="微软雅黑 Light" panose="020B0502040204020203" pitchFamily="34" charset="-122"/>
              <a:ea typeface="微软雅黑 Light" panose="020B0502040204020203" pitchFamily="34" charset="-122"/>
            </a:endParaRPr>
          </a:p>
          <a:p>
            <a:endParaRPr lang="zh-CN" altLang="en-US" sz="1900" noProof="1">
              <a:latin typeface="微软雅黑 Light" panose="020B0502040204020203" pitchFamily="34" charset="-122"/>
              <a:ea typeface="微软雅黑 Light" panose="020B0502040204020203" pitchFamily="34" charset="-122"/>
            </a:endParaRPr>
          </a:p>
        </p:txBody>
      </p:sp>
      <p:pic>
        <p:nvPicPr>
          <p:cNvPr id="26" name="图片 17" descr="QQ截图2016101221265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0691" y="1943648"/>
            <a:ext cx="2876550" cy="4106863"/>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27" name="图片 18" descr="QQ截图20161012212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303" y="2223048"/>
            <a:ext cx="2711450" cy="3168650"/>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
        <p:nvSpPr>
          <p:cNvPr id="28" name="文本框 20"/>
          <p:cNvSpPr txBox="1">
            <a:spLocks noChangeArrowheads="1"/>
          </p:cNvSpPr>
          <p:nvPr/>
        </p:nvSpPr>
        <p:spPr bwMode="auto">
          <a:xfrm>
            <a:off x="2214891" y="6050511"/>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登陆</a:t>
            </a:r>
            <a:endParaRPr lang="zh-CN" altLang="en-US"/>
          </a:p>
        </p:txBody>
      </p:sp>
      <p:sp>
        <p:nvSpPr>
          <p:cNvPr id="29" name="文本框 21"/>
          <p:cNvSpPr txBox="1">
            <a:spLocks noChangeArrowheads="1"/>
          </p:cNvSpPr>
          <p:nvPr/>
        </p:nvSpPr>
        <p:spPr bwMode="auto">
          <a:xfrm>
            <a:off x="7072641" y="6175923"/>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注册</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4" name="标题 1"/>
          <p:cNvSpPr txBox="1">
            <a:spLocks noChangeArrowheads="1"/>
          </p:cNvSpPr>
          <p:nvPr/>
        </p:nvSpPr>
        <p:spPr>
          <a:xfrm>
            <a:off x="3095630" y="997279"/>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endParaRPr lang="zh-CN" altLang="en-US" sz="5400" smtClean="0">
              <a:latin typeface="微软雅黑 Light" panose="020B0502040204020203" pitchFamily="34" charset="-122"/>
              <a:ea typeface="微软雅黑 Light" panose="020B0502040204020203" pitchFamily="34" charset="-122"/>
            </a:endParaRPr>
          </a:p>
        </p:txBody>
      </p:sp>
      <p:sp>
        <p:nvSpPr>
          <p:cNvPr id="25" name="文本框 20"/>
          <p:cNvSpPr txBox="1">
            <a:spLocks noChangeArrowheads="1"/>
          </p:cNvSpPr>
          <p:nvPr/>
        </p:nvSpPr>
        <p:spPr bwMode="auto">
          <a:xfrm>
            <a:off x="2438405" y="6082042"/>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机动车违法查询</a:t>
            </a:r>
            <a:endParaRPr lang="zh-CN" altLang="en-US"/>
          </a:p>
        </p:txBody>
      </p:sp>
      <p:sp>
        <p:nvSpPr>
          <p:cNvPr id="26" name="文本框 21"/>
          <p:cNvSpPr txBox="1">
            <a:spLocks noChangeArrowheads="1"/>
          </p:cNvSpPr>
          <p:nvPr/>
        </p:nvSpPr>
        <p:spPr bwMode="auto">
          <a:xfrm>
            <a:off x="7296155" y="6207454"/>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驾驶证积分查询</a:t>
            </a:r>
            <a:endParaRPr lang="zh-CN" altLang="en-US"/>
          </a:p>
        </p:txBody>
      </p:sp>
      <p:pic>
        <p:nvPicPr>
          <p:cNvPr id="27"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5617" y="2553029"/>
            <a:ext cx="3198813" cy="30765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2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5" y="2065667"/>
            <a:ext cx="3282950" cy="35464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9" name="标题 1"/>
          <p:cNvSpPr txBox="1">
            <a:spLocks noChangeArrowheads="1"/>
          </p:cNvSpPr>
          <p:nvPr/>
        </p:nvSpPr>
        <p:spPr>
          <a:xfrm>
            <a:off x="3095630" y="997279"/>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endParaRPr lang="zh-CN" altLang="en-US" sz="5400" smtClean="0">
              <a:latin typeface="微软雅黑 Light" panose="020B0502040204020203" pitchFamily="34" charset="-122"/>
              <a:ea typeface="微软雅黑 Light" panose="020B0502040204020203" pitchFamily="34" charset="-122"/>
            </a:endParaRPr>
          </a:p>
        </p:txBody>
      </p:sp>
      <p:sp>
        <p:nvSpPr>
          <p:cNvPr id="30" name="文本框 20"/>
          <p:cNvSpPr txBox="1">
            <a:spLocks noChangeArrowheads="1"/>
          </p:cNvSpPr>
          <p:nvPr/>
        </p:nvSpPr>
        <p:spPr bwMode="auto">
          <a:xfrm>
            <a:off x="2438405" y="6082042"/>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机动车违法查询</a:t>
            </a:r>
            <a:endParaRPr lang="zh-CN" altLang="en-US"/>
          </a:p>
        </p:txBody>
      </p:sp>
      <p:sp>
        <p:nvSpPr>
          <p:cNvPr id="31" name="文本框 21"/>
          <p:cNvSpPr txBox="1">
            <a:spLocks noChangeArrowheads="1"/>
          </p:cNvSpPr>
          <p:nvPr/>
        </p:nvSpPr>
        <p:spPr bwMode="auto">
          <a:xfrm>
            <a:off x="7296155" y="6207454"/>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驾驶证积分查询</a:t>
            </a:r>
            <a:endParaRPr lang="zh-CN" altLang="en-US"/>
          </a:p>
        </p:txBody>
      </p:sp>
      <p:pic>
        <p:nvPicPr>
          <p:cNvPr id="32"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5617" y="2553029"/>
            <a:ext cx="3198813" cy="30765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pic>
        <p:nvPicPr>
          <p:cNvPr id="3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5" y="2065667"/>
            <a:ext cx="3282950" cy="3546475"/>
          </a:xfrm>
          <a:prstGeom prst="rect">
            <a:avLst/>
          </a:prstGeom>
          <a:noFill/>
          <a:ln w="9525">
            <a:solidFill>
              <a:schemeClr val="bg2"/>
            </a:solidFill>
            <a:rou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861464"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Web</a:t>
            </a:r>
            <a:r>
              <a:rPr lang="zh-CN" altLang="en-US" sz="2400" spc="600" dirty="0" smtClean="0">
                <a:solidFill>
                  <a:schemeClr val="tx2"/>
                </a:solidFill>
                <a:latin typeface="微软雅黑" panose="020B0503020204020204" pitchFamily="34" charset="-122"/>
                <a:ea typeface="微软雅黑" panose="020B0503020204020204" pitchFamily="34" charset="-122"/>
              </a:rPr>
              <a:t>前端</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4" name="标题 1"/>
          <p:cNvSpPr txBox="1">
            <a:spLocks noChangeArrowheads="1"/>
          </p:cNvSpPr>
          <p:nvPr/>
        </p:nvSpPr>
        <p:spPr>
          <a:xfrm>
            <a:off x="2769641" y="918451"/>
            <a:ext cx="6858000" cy="977900"/>
          </a:xfrm>
          <a:prstGeom prst="rect">
            <a:avLst/>
          </a:prstGeom>
        </p:spPr>
        <p:txBody>
          <a:bodyPr vert="horz" lIns="91436" tIns="45718" rIns="91436" bIns="45718" rtlCol="0" anchor="ctr">
            <a:normAutofit/>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zh-CN" sz="5400" smtClean="0">
                <a:latin typeface="微软雅黑 Light" panose="020B0502040204020203" pitchFamily="34" charset="-122"/>
                <a:ea typeface="微软雅黑 Light" panose="020B0502040204020203" pitchFamily="34" charset="-122"/>
              </a:rPr>
              <a:t>Web/</a:t>
            </a:r>
            <a:r>
              <a:rPr lang="zh-CN" altLang="en-US" sz="5400" smtClean="0">
                <a:latin typeface="微软雅黑 Light" panose="020B0502040204020203" pitchFamily="34" charset="-122"/>
                <a:ea typeface="微软雅黑 Light" panose="020B0502040204020203" pitchFamily="34" charset="-122"/>
              </a:rPr>
              <a:t>微信端</a:t>
            </a:r>
            <a:endParaRPr lang="zh-CN" altLang="en-US" sz="5400" smtClean="0">
              <a:latin typeface="微软雅黑 Light" panose="020B0502040204020203" pitchFamily="34" charset="-122"/>
              <a:ea typeface="微软雅黑 Light" panose="020B0502040204020203" pitchFamily="34" charset="-122"/>
            </a:endParaRPr>
          </a:p>
        </p:txBody>
      </p:sp>
      <p:sp>
        <p:nvSpPr>
          <p:cNvPr id="25" name="文本框 20"/>
          <p:cNvSpPr txBox="1">
            <a:spLocks noChangeArrowheads="1"/>
          </p:cNvSpPr>
          <p:nvPr/>
        </p:nvSpPr>
        <p:spPr bwMode="auto">
          <a:xfrm>
            <a:off x="2112416" y="6003214"/>
            <a:ext cx="3216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申诉</a:t>
            </a:r>
            <a:endParaRPr lang="zh-CN" altLang="en-US"/>
          </a:p>
        </p:txBody>
      </p:sp>
      <p:sp>
        <p:nvSpPr>
          <p:cNvPr id="26" name="文本框 21"/>
          <p:cNvSpPr txBox="1">
            <a:spLocks noChangeArrowheads="1"/>
          </p:cNvSpPr>
          <p:nvPr/>
        </p:nvSpPr>
        <p:spPr bwMode="auto">
          <a:xfrm>
            <a:off x="6970166" y="6128626"/>
            <a:ext cx="2217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a:t>查询历史</a:t>
            </a:r>
            <a:endParaRPr lang="zh-CN" altLang="en-US"/>
          </a:p>
        </p:txBody>
      </p:sp>
      <p:pic>
        <p:nvPicPr>
          <p:cNvPr id="27"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2416" y="1896351"/>
            <a:ext cx="34671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566" y="1896351"/>
            <a:ext cx="343693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2" name="图片 1"/>
          <p:cNvPicPr>
            <a:picLocks noChangeAspect="1"/>
          </p:cNvPicPr>
          <p:nvPr/>
        </p:nvPicPr>
        <p:blipFill>
          <a:blip r:embed="rId1"/>
          <a:stretch>
            <a:fillRect/>
          </a:stretch>
        </p:blipFill>
        <p:spPr>
          <a:xfrm>
            <a:off x="528955" y="1153218"/>
            <a:ext cx="4210995" cy="4156659"/>
          </a:xfrm>
          <a:prstGeom prst="rect">
            <a:avLst/>
          </a:prstGeom>
        </p:spPr>
      </p:pic>
      <p:pic>
        <p:nvPicPr>
          <p:cNvPr id="3" name="图片 2"/>
          <p:cNvPicPr>
            <a:picLocks noChangeAspect="1"/>
          </p:cNvPicPr>
          <p:nvPr/>
        </p:nvPicPr>
        <p:blipFill>
          <a:blip r:embed="rId2"/>
          <a:stretch>
            <a:fillRect/>
          </a:stretch>
        </p:blipFill>
        <p:spPr>
          <a:xfrm>
            <a:off x="6436983" y="1235952"/>
            <a:ext cx="5122386" cy="38578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3" name="图片 2"/>
          <p:cNvPicPr>
            <a:picLocks noChangeAspect="1"/>
          </p:cNvPicPr>
          <p:nvPr/>
        </p:nvPicPr>
        <p:blipFill>
          <a:blip r:embed="rId1"/>
          <a:stretch>
            <a:fillRect/>
          </a:stretch>
        </p:blipFill>
        <p:spPr>
          <a:xfrm>
            <a:off x="528955" y="1143902"/>
            <a:ext cx="4986759" cy="2871839"/>
          </a:xfrm>
          <a:prstGeom prst="rect">
            <a:avLst/>
          </a:prstGeom>
        </p:spPr>
      </p:pic>
      <p:pic>
        <p:nvPicPr>
          <p:cNvPr id="4" name="图片 3"/>
          <p:cNvPicPr>
            <a:picLocks noChangeAspect="1"/>
          </p:cNvPicPr>
          <p:nvPr/>
        </p:nvPicPr>
        <p:blipFill>
          <a:blip r:embed="rId2"/>
          <a:stretch>
            <a:fillRect/>
          </a:stretch>
        </p:blipFill>
        <p:spPr>
          <a:xfrm>
            <a:off x="6554990" y="3887101"/>
            <a:ext cx="5004379" cy="2970899"/>
          </a:xfrm>
          <a:prstGeom prst="rect">
            <a:avLst/>
          </a:prstGeom>
        </p:spPr>
      </p:pic>
      <p:pic>
        <p:nvPicPr>
          <p:cNvPr id="19"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l="29015" t="-2499" r="906" b="2499"/>
          <a:stretch>
            <a:fillRect/>
          </a:stretch>
        </p:blipFill>
        <p:spPr bwMode="auto">
          <a:xfrm>
            <a:off x="4108286" y="4422499"/>
            <a:ext cx="1617157" cy="20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734" y="958777"/>
            <a:ext cx="5610225"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17" name="图片 16"/>
          <p:cNvPicPr>
            <a:picLocks noChangeAspect="1"/>
          </p:cNvPicPr>
          <p:nvPr/>
        </p:nvPicPr>
        <p:blipFill>
          <a:blip r:embed="rId1"/>
          <a:stretch>
            <a:fillRect/>
          </a:stretch>
        </p:blipFill>
        <p:spPr>
          <a:xfrm>
            <a:off x="4626657" y="3543226"/>
            <a:ext cx="7318565" cy="3077176"/>
          </a:xfrm>
          <a:prstGeom prst="rect">
            <a:avLst/>
          </a:prstGeom>
        </p:spPr>
      </p:pic>
      <p:pic>
        <p:nvPicPr>
          <p:cNvPr id="18" name="图片 3"/>
          <p:cNvPicPr>
            <a:picLocks noChangeAspect="1" noChangeArrowheads="1"/>
          </p:cNvPicPr>
          <p:nvPr/>
        </p:nvPicPr>
        <p:blipFill>
          <a:blip r:embed="rId2">
            <a:extLst>
              <a:ext uri="{28A0092B-C50C-407E-A947-70E740481C1C}">
                <a14:useLocalDpi xmlns:a14="http://schemas.microsoft.com/office/drawing/2010/main" val="0"/>
              </a:ext>
            </a:extLst>
          </a:blip>
          <a:srcRect l="14928" t="21202" r="809" b="34331"/>
          <a:stretch>
            <a:fillRect/>
          </a:stretch>
        </p:blipFill>
        <p:spPr bwMode="auto">
          <a:xfrm>
            <a:off x="141288" y="1058316"/>
            <a:ext cx="74898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标注 18"/>
          <p:cNvSpPr/>
          <p:nvPr/>
        </p:nvSpPr>
        <p:spPr>
          <a:xfrm>
            <a:off x="1901825" y="902106"/>
            <a:ext cx="1174750" cy="503237"/>
          </a:xfrm>
          <a:prstGeom prst="wedgeRectCallout">
            <a:avLst>
              <a:gd name="adj1" fmla="val -19638"/>
              <a:gd name="adj2" fmla="val 8379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noProof="1"/>
              <a:t>搜索新闻</a:t>
            </a:r>
            <a:endParaRPr lang="zh-CN" altLang="en-US" sz="1200" noProof="1"/>
          </a:p>
        </p:txBody>
      </p:sp>
      <p:pic>
        <p:nvPicPr>
          <p:cNvPr id="20" name="图片 1"/>
          <p:cNvPicPr>
            <a:picLocks noChangeAspect="1" noChangeArrowheads="1"/>
          </p:cNvPicPr>
          <p:nvPr/>
        </p:nvPicPr>
        <p:blipFill>
          <a:blip r:embed="rId3">
            <a:extLst>
              <a:ext uri="{28A0092B-C50C-407E-A947-70E740481C1C}">
                <a14:useLocalDpi xmlns:a14="http://schemas.microsoft.com/office/drawing/2010/main" val="0"/>
              </a:ext>
            </a:extLst>
          </a:blip>
          <a:srcRect l="8640" r="8640" b="8890"/>
          <a:stretch>
            <a:fillRect/>
          </a:stretch>
        </p:blipFill>
        <p:spPr bwMode="auto">
          <a:xfrm>
            <a:off x="528955" y="3766340"/>
            <a:ext cx="3303478" cy="263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2" name="图片 1"/>
          <p:cNvPicPr>
            <a:picLocks noChangeAspect="1"/>
          </p:cNvPicPr>
          <p:nvPr/>
        </p:nvPicPr>
        <p:blipFill>
          <a:blip r:embed="rId1"/>
          <a:stretch>
            <a:fillRect/>
          </a:stretch>
        </p:blipFill>
        <p:spPr>
          <a:xfrm>
            <a:off x="5983558" y="1177519"/>
            <a:ext cx="5856401" cy="4422698"/>
          </a:xfrm>
          <a:prstGeom prst="rect">
            <a:avLst/>
          </a:prstGeom>
        </p:spPr>
      </p:pic>
      <p:pic>
        <p:nvPicPr>
          <p:cNvPr id="3" name="图片 2"/>
          <p:cNvPicPr>
            <a:picLocks noChangeAspect="1"/>
          </p:cNvPicPr>
          <p:nvPr/>
        </p:nvPicPr>
        <p:blipFill>
          <a:blip r:embed="rId2"/>
          <a:stretch>
            <a:fillRect/>
          </a:stretch>
        </p:blipFill>
        <p:spPr>
          <a:xfrm>
            <a:off x="146434" y="1958421"/>
            <a:ext cx="5556534" cy="15721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flipH="1">
            <a:off x="6763951" y="955283"/>
            <a:ext cx="1" cy="54928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478776" y="449328"/>
            <a:ext cx="0" cy="5643645"/>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rot="5400000">
            <a:off x="-2741855" y="2736811"/>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0" y="6654793"/>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6" y="245329"/>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sp>
        <p:nvSpPr>
          <p:cNvPr id="73" name="圆角矩形 72"/>
          <p:cNvSpPr/>
          <p:nvPr/>
        </p:nvSpPr>
        <p:spPr>
          <a:xfrm rot="10800000" flipV="1">
            <a:off x="5235933" y="131065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74" name="圆角矩形 73"/>
          <p:cNvSpPr/>
          <p:nvPr/>
        </p:nvSpPr>
        <p:spPr>
          <a:xfrm rot="10800000" flipV="1">
            <a:off x="6509878" y="4274097"/>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75" name="圆角矩形 74"/>
          <p:cNvSpPr/>
          <p:nvPr/>
        </p:nvSpPr>
        <p:spPr>
          <a:xfrm rot="10800000" flipV="1">
            <a:off x="6521806" y="2259712"/>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77" name="圆角矩形 76"/>
          <p:cNvSpPr/>
          <p:nvPr/>
        </p:nvSpPr>
        <p:spPr>
          <a:xfrm rot="10800000" flipV="1">
            <a:off x="5235933" y="320593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2809479" y="1233043"/>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组员介绍</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395604" y="2182105"/>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项目展示</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2842771" y="3086142"/>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系统概述</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2794576" y="5173389"/>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总结鸣谢</a:t>
            </a:r>
            <a:endParaRPr lang="zh-CN" altLang="en-US" sz="3600" dirty="0">
              <a:solidFill>
                <a:schemeClr val="tx2"/>
              </a:solidFill>
              <a:latin typeface="微软雅黑" panose="020B0503020204020204" pitchFamily="34" charset="-122"/>
              <a:ea typeface="微软雅黑" panose="020B0503020204020204" pitchFamily="34" charset="-122"/>
            </a:endParaRPr>
          </a:p>
        </p:txBody>
      </p:sp>
      <p:grpSp>
        <p:nvGrpSpPr>
          <p:cNvPr id="14" name="组 13"/>
          <p:cNvGrpSpPr/>
          <p:nvPr/>
        </p:nvGrpSpPr>
        <p:grpSpPr>
          <a:xfrm>
            <a:off x="9284095" y="252859"/>
            <a:ext cx="2907904" cy="484288"/>
            <a:chOff x="9284093" y="252856"/>
            <a:chExt cx="2907904" cy="484288"/>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9284093" y="355133"/>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42" name="圆角矩形 41"/>
          <p:cNvSpPr/>
          <p:nvPr/>
        </p:nvSpPr>
        <p:spPr>
          <a:xfrm rot="10800000" flipV="1">
            <a:off x="5235933" y="5250995"/>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3" name="文本框 42"/>
          <p:cNvSpPr txBox="1"/>
          <p:nvPr/>
        </p:nvSpPr>
        <p:spPr>
          <a:xfrm>
            <a:off x="7395604" y="4118885"/>
            <a:ext cx="2031317" cy="646327"/>
          </a:xfrm>
          <a:prstGeom prst="rect">
            <a:avLst/>
          </a:prstGeom>
          <a:noFill/>
        </p:spPr>
        <p:txBody>
          <a:bodyPr wrap="none" lIns="91436" tIns="45718" rIns="91436" bIns="45718" rtlCol="0">
            <a:spAutoFit/>
          </a:bodyPr>
          <a:lstStyle/>
          <a:p>
            <a:r>
              <a:rPr lang="zh-CN" altLang="en-US" sz="3600" dirty="0" smtClean="0">
                <a:solidFill>
                  <a:schemeClr val="tx2"/>
                </a:solidFill>
                <a:latin typeface="微软雅黑" panose="020B0503020204020204" pitchFamily="34" charset="-122"/>
                <a:ea typeface="微软雅黑" panose="020B0503020204020204" pitchFamily="34" charset="-122"/>
              </a:rPr>
              <a:t>个人亮点</a:t>
            </a:r>
            <a:endParaRPr lang="zh-CN" altLang="en-US" sz="36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528955" y="29567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后台管理</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en-US" altLang="zh-CN" sz="6000" dirty="0"/>
            </a:p>
          </p:txBody>
        </p:sp>
        <p:sp>
          <p:nvSpPr>
            <p:cNvPr id="42" name="文本框 41"/>
            <p:cNvSpPr txBox="1"/>
            <p:nvPr/>
          </p:nvSpPr>
          <p:spPr>
            <a:xfrm>
              <a:off x="90156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系统概述</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7" y="252859"/>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5" name="文本框 24"/>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en-US" altLang="zh-CN" sz="3600" dirty="0"/>
          </a:p>
        </p:txBody>
      </p:sp>
      <p:sp>
        <p:nvSpPr>
          <p:cNvPr id="60" name="文本框 59"/>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系统概述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3" name="组 62"/>
          <p:cNvGrpSpPr/>
          <p:nvPr/>
        </p:nvGrpSpPr>
        <p:grpSpPr>
          <a:xfrm>
            <a:off x="11454130" y="252730"/>
            <a:ext cx="737870" cy="484505"/>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17" name="组合 16"/>
          <p:cNvGrpSpPr/>
          <p:nvPr/>
        </p:nvGrpSpPr>
        <p:grpSpPr>
          <a:xfrm>
            <a:off x="779555" y="2823479"/>
            <a:ext cx="1822836" cy="1738364"/>
            <a:chOff x="4925753" y="1803623"/>
            <a:chExt cx="1822836" cy="1738364"/>
          </a:xfrm>
        </p:grpSpPr>
        <p:sp>
          <p:nvSpPr>
            <p:cNvPr id="18" name="圆角矩形 17"/>
            <p:cNvSpPr/>
            <p:nvPr/>
          </p:nvSpPr>
          <p:spPr>
            <a:xfrm>
              <a:off x="4925753"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92890" y="1803623"/>
              <a:ext cx="1755699" cy="1738364"/>
            </a:xfrm>
            <a:prstGeom prst="roundRect">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latin typeface="微软雅黑" panose="020B0503020204020204" pitchFamily="34" charset="-122"/>
                  <a:ea typeface="微软雅黑" panose="020B0503020204020204" pitchFamily="34" charset="-122"/>
                </a:rPr>
                <a:t>开发</a:t>
              </a:r>
              <a:endParaRPr lang="en-US" altLang="zh-CN" sz="4000" dirty="0">
                <a:latin typeface="微软雅黑" panose="020B0503020204020204" pitchFamily="34" charset="-122"/>
                <a:ea typeface="微软雅黑" panose="020B0503020204020204" pitchFamily="34" charset="-122"/>
              </a:endParaRPr>
            </a:p>
            <a:p>
              <a:pPr algn="ctr"/>
              <a:r>
                <a:rPr lang="zh-CN" altLang="en-US" sz="4000" dirty="0">
                  <a:latin typeface="微软雅黑" panose="020B0503020204020204" pitchFamily="34" charset="-122"/>
                  <a:ea typeface="微软雅黑" panose="020B0503020204020204" pitchFamily="34" charset="-122"/>
                </a:rPr>
                <a:t>步骤</a:t>
              </a:r>
              <a:endParaRPr lang="zh-CN" altLang="en-US" sz="4000" dirty="0">
                <a:latin typeface="微软雅黑" panose="020B0503020204020204" pitchFamily="34" charset="-122"/>
                <a:ea typeface="微软雅黑" panose="020B0503020204020204" pitchFamily="34" charset="-122"/>
              </a:endParaRPr>
            </a:p>
          </p:txBody>
        </p:sp>
      </p:grpSp>
      <p:cxnSp>
        <p:nvCxnSpPr>
          <p:cNvPr id="20" name="直接连接符 19"/>
          <p:cNvCxnSpPr/>
          <p:nvPr/>
        </p:nvCxnSpPr>
        <p:spPr>
          <a:xfrm>
            <a:off x="3058547" y="3676035"/>
            <a:ext cx="9133448" cy="1059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rot="10800000" flipV="1">
            <a:off x="323200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1</a:t>
            </a:r>
            <a:endParaRPr lang="zh-CN" altLang="en-US" sz="2400" b="1" dirty="0"/>
          </a:p>
        </p:txBody>
      </p:sp>
      <p:sp>
        <p:nvSpPr>
          <p:cNvPr id="22" name="圆角矩形 21"/>
          <p:cNvSpPr/>
          <p:nvPr/>
        </p:nvSpPr>
        <p:spPr>
          <a:xfrm rot="10800000" flipV="1">
            <a:off x="81809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4</a:t>
            </a:r>
            <a:endParaRPr lang="zh-CN" altLang="en-US" sz="2400" b="1" dirty="0"/>
          </a:p>
        </p:txBody>
      </p:sp>
      <p:sp>
        <p:nvSpPr>
          <p:cNvPr id="23" name="圆角矩形 22"/>
          <p:cNvSpPr/>
          <p:nvPr/>
        </p:nvSpPr>
        <p:spPr>
          <a:xfrm rot="10800000" flipV="1">
            <a:off x="4881658"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2</a:t>
            </a:r>
            <a:endParaRPr lang="zh-CN" altLang="en-US" sz="2400" b="1" dirty="0"/>
          </a:p>
        </p:txBody>
      </p:sp>
      <p:sp>
        <p:nvSpPr>
          <p:cNvPr id="24" name="圆角矩形 23"/>
          <p:cNvSpPr/>
          <p:nvPr/>
        </p:nvSpPr>
        <p:spPr>
          <a:xfrm rot="10800000" flipV="1">
            <a:off x="9830607"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5</a:t>
            </a:r>
            <a:endParaRPr lang="zh-CN" altLang="en-US" sz="2400" b="1" dirty="0"/>
          </a:p>
        </p:txBody>
      </p:sp>
      <p:sp>
        <p:nvSpPr>
          <p:cNvPr id="25" name="圆角矩形 24"/>
          <p:cNvSpPr/>
          <p:nvPr/>
        </p:nvSpPr>
        <p:spPr>
          <a:xfrm rot="10800000" flipV="1">
            <a:off x="6531309" y="3431407"/>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b="1" dirty="0"/>
              <a:t>3</a:t>
            </a:r>
            <a:endParaRPr lang="zh-CN" altLang="en-US" sz="2400" b="1" dirty="0"/>
          </a:p>
        </p:txBody>
      </p:sp>
      <p:sp>
        <p:nvSpPr>
          <p:cNvPr id="26" name="矩形 25"/>
          <p:cNvSpPr/>
          <p:nvPr/>
        </p:nvSpPr>
        <p:spPr>
          <a:xfrm>
            <a:off x="3154242" y="4765025"/>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需求分析。</a:t>
            </a:r>
            <a:r>
              <a:rPr lang="zh-CN" altLang="en-US" sz="1500" dirty="0" smtClean="0">
                <a:solidFill>
                  <a:schemeClr val="tx1"/>
                </a:solidFill>
                <a:latin typeface="微软雅黑" panose="020B0503020204020204" pitchFamily="34" charset="-122"/>
                <a:ea typeface="微软雅黑" panose="020B0503020204020204" pitchFamily="34" charset="-122"/>
              </a:rPr>
              <a:t>我们得到的项目书只有简单的一些功能模块，通过小组讨论和头脑风暴我们总结出项目中的需求点。</a:t>
            </a:r>
            <a:endParaRPr lang="zh-CN" altLang="en-US" sz="1500" dirty="0" smtClean="0">
              <a:solidFill>
                <a:schemeClr val="tx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154241" y="4404230"/>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第一步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28" name="矩形 27"/>
          <p:cNvSpPr/>
          <p:nvPr/>
        </p:nvSpPr>
        <p:spPr>
          <a:xfrm>
            <a:off x="6449461" y="4765025"/>
            <a:ext cx="2211703" cy="1892822"/>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系统框架设计。</a:t>
            </a:r>
            <a:r>
              <a:rPr lang="zh-CN" altLang="en-US" sz="1500" dirty="0" smtClean="0">
                <a:latin typeface="微软雅黑" panose="020B0503020204020204" pitchFamily="34" charset="-122"/>
                <a:ea typeface="微软雅黑" panose="020B0503020204020204" pitchFamily="34" charset="-122"/>
              </a:rPr>
              <a:t>我们运用</a:t>
            </a:r>
            <a:r>
              <a:rPr lang="en-US" altLang="zh-CN" sz="1500" dirty="0" err="1" smtClean="0">
                <a:latin typeface="微软雅黑" panose="020B0503020204020204" pitchFamily="34" charset="-122"/>
                <a:ea typeface="微软雅黑" panose="020B0503020204020204" pitchFamily="34" charset="-122"/>
              </a:rPr>
              <a:t>mvc</a:t>
            </a:r>
            <a:r>
              <a:rPr lang="zh-CN" altLang="en-US" sz="1500" dirty="0" smtClean="0">
                <a:latin typeface="微软雅黑" panose="020B0503020204020204" pitchFamily="34" charset="-122"/>
                <a:ea typeface="微软雅黑" panose="020B0503020204020204" pitchFamily="34" charset="-122"/>
              </a:rPr>
              <a:t>结构的编程思想，使用</a:t>
            </a:r>
            <a:r>
              <a:rPr lang="en-US" altLang="zh-CN" sz="1500" dirty="0" err="1" smtClean="0">
                <a:latin typeface="微软雅黑" panose="020B0503020204020204" pitchFamily="34" charset="-122"/>
                <a:ea typeface="微软雅黑" panose="020B0503020204020204" pitchFamily="34" charset="-122"/>
              </a:rPr>
              <a:t>thinkphp</a:t>
            </a:r>
            <a:r>
              <a:rPr lang="zh-CN" altLang="en-US" sz="1500" dirty="0" smtClean="0">
                <a:latin typeface="微软雅黑" panose="020B0503020204020204" pitchFamily="34" charset="-122"/>
                <a:ea typeface="微软雅黑" panose="020B0503020204020204" pitchFamily="34" charset="-122"/>
              </a:rPr>
              <a:t>的代码框架。在框架中生成三个模块区分不同客户端的代码。</a:t>
            </a:r>
            <a:endParaRPr lang="en-US" altLang="zh-CN" sz="15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6449459" y="4404230"/>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第三步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744679" y="4404230"/>
            <a:ext cx="915627" cy="435436"/>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第五步</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1" name="矩形 30"/>
          <p:cNvSpPr/>
          <p:nvPr/>
        </p:nvSpPr>
        <p:spPr>
          <a:xfrm>
            <a:off x="4803893" y="1733939"/>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进度规划。</a:t>
            </a:r>
            <a:r>
              <a:rPr lang="zh-CN" altLang="en-US" sz="1500" dirty="0" smtClean="0">
                <a:latin typeface="微软雅黑" panose="020B0503020204020204" pitchFamily="34" charset="-122"/>
                <a:ea typeface="微软雅黑" panose="020B0503020204020204" pitchFamily="34" charset="-122"/>
              </a:rPr>
              <a:t>根据需求分析对小组的成员进行任务分配，再合理分配人物的基础上制定项目进度甘特图。</a:t>
            </a:r>
            <a:endParaRPr lang="en-US" altLang="zh-CN" sz="15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4803891" y="1373144"/>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第二步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3" name="矩形 32"/>
          <p:cNvSpPr/>
          <p:nvPr/>
        </p:nvSpPr>
        <p:spPr>
          <a:xfrm>
            <a:off x="8099111" y="1733939"/>
            <a:ext cx="2211703" cy="1592740"/>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表结构设计。</a:t>
            </a:r>
            <a:r>
              <a:rPr lang="zh-CN" altLang="en-US" sz="1500" dirty="0" smtClean="0">
                <a:latin typeface="微软雅黑" panose="020B0503020204020204" pitchFamily="34" charset="-122"/>
                <a:ea typeface="微软雅黑" panose="020B0503020204020204" pitchFamily="34" charset="-122"/>
              </a:rPr>
              <a:t>根据项目需求，我们制定了以违章案件</a:t>
            </a:r>
            <a:r>
              <a:rPr lang="en-US" altLang="zh-CN" sz="1500" dirty="0" smtClean="0">
                <a:latin typeface="微软雅黑" panose="020B0503020204020204" pitchFamily="34" charset="-122"/>
                <a:ea typeface="微软雅黑" panose="020B0503020204020204" pitchFamily="34" charset="-122"/>
              </a:rPr>
              <a:t>case</a:t>
            </a:r>
            <a:r>
              <a:rPr lang="zh-CN" altLang="en-US" sz="1500" dirty="0" smtClean="0">
                <a:latin typeface="微软雅黑" panose="020B0503020204020204" pitchFamily="34" charset="-122"/>
                <a:ea typeface="微软雅黑" panose="020B0503020204020204" pitchFamily="34" charset="-122"/>
              </a:rPr>
              <a:t>表为主的数据结构系统，并在项目中不断完善。</a:t>
            </a:r>
            <a:endParaRPr lang="en-US" altLang="zh-CN" sz="15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8099109" y="1373144"/>
            <a:ext cx="987763" cy="472433"/>
          </a:xfrm>
          <a:prstGeom prst="rect">
            <a:avLst/>
          </a:prstGeom>
          <a:noFill/>
        </p:spPr>
        <p:txBody>
          <a:bodyPr wrap="none" lIns="91436" tIns="45718" rIns="91436" bIns="45718"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第四步</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5" name="矩形 34"/>
          <p:cNvSpPr/>
          <p:nvPr/>
        </p:nvSpPr>
        <p:spPr>
          <a:xfrm>
            <a:off x="9487977" y="4765025"/>
            <a:ext cx="2211703" cy="1892822"/>
          </a:xfrm>
          <a:prstGeom prst="rect">
            <a:avLst/>
          </a:prstGeom>
        </p:spPr>
        <p:txBody>
          <a:bodyPr wrap="square" lIns="91436" tIns="45718" rIns="91436" bIns="45718">
            <a:spAutoFit/>
          </a:bodyPr>
          <a:lstStyle/>
          <a:p>
            <a:pPr>
              <a:lnSpc>
                <a:spcPct val="130000"/>
              </a:lnSpc>
            </a:pPr>
            <a:r>
              <a:rPr lang="zh-CN" altLang="en-US" sz="1500" dirty="0" smtClean="0">
                <a:solidFill>
                  <a:srgbClr val="FF0000"/>
                </a:solidFill>
                <a:latin typeface="微软雅黑" panose="020B0503020204020204" pitchFamily="34" charset="-122"/>
                <a:ea typeface="微软雅黑" panose="020B0503020204020204" pitchFamily="34" charset="-122"/>
              </a:rPr>
              <a:t>代码编写。</a:t>
            </a:r>
            <a:r>
              <a:rPr lang="zh-CN" altLang="en-US" sz="1500" dirty="0" smtClean="0">
                <a:latin typeface="微软雅黑" panose="020B0503020204020204" pitchFamily="34" charset="-122"/>
                <a:ea typeface="微软雅黑" panose="020B0503020204020204" pitchFamily="34" charset="-122"/>
              </a:rPr>
              <a:t>完成准备的工作就可以按照既定的规划进行代码的编写。每日例会调整整体进度，互相交流提供问题解决思路。</a:t>
            </a:r>
            <a:endParaRPr lang="en-US" altLang="zh-CN" sz="15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936829" y="2317119"/>
            <a:ext cx="2142857" cy="2971429"/>
          </a:xfrm>
          <a:prstGeom prst="rect">
            <a:avLst/>
          </a:prstGeom>
        </p:spPr>
      </p:pic>
      <p:sp>
        <p:nvSpPr>
          <p:cNvPr id="29" name="等腰三角形 28"/>
          <p:cNvSpPr/>
          <p:nvPr/>
        </p:nvSpPr>
        <p:spPr>
          <a:xfrm>
            <a:off x="5084282" y="1837269"/>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4175627" y="3654581"/>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等腰三角形 24"/>
          <p:cNvSpPr/>
          <p:nvPr/>
        </p:nvSpPr>
        <p:spPr>
          <a:xfrm rot="10800000">
            <a:off x="5084282" y="3654581"/>
            <a:ext cx="1817311" cy="1817311"/>
          </a:xfrm>
          <a:prstGeom prst="triangle">
            <a:avLst/>
          </a:prstGeom>
          <a:solidFill>
            <a:srgbClr val="4472C4">
              <a:alpha val="55000"/>
            </a:srgbClr>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等腰三角形 22"/>
          <p:cNvSpPr/>
          <p:nvPr/>
        </p:nvSpPr>
        <p:spPr>
          <a:xfrm>
            <a:off x="5992937" y="3654581"/>
            <a:ext cx="1817311" cy="181731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圆角矩形 31"/>
          <p:cNvSpPr/>
          <p:nvPr/>
        </p:nvSpPr>
        <p:spPr>
          <a:xfrm rot="10800000" flipV="1">
            <a:off x="7095428" y="190220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3" name="文本框 32"/>
          <p:cNvSpPr txBox="1"/>
          <p:nvPr/>
        </p:nvSpPr>
        <p:spPr>
          <a:xfrm>
            <a:off x="7519793" y="1870508"/>
            <a:ext cx="954103" cy="472435"/>
          </a:xfrm>
          <a:prstGeom prst="rect">
            <a:avLst/>
          </a:prstGeom>
          <a:noFill/>
        </p:spPr>
        <p:txBody>
          <a:bodyPr wrap="non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Admin</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7608161" y="223923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524287" y="2317119"/>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框架下的后台处理模块。主要负责后台管理系统的视图逻辑和数据交互。该模块包含后台系统的所有代码修改调试方便。</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rot="10800000" flipV="1">
            <a:off x="7856851" y="420197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8" name="文本框 37"/>
          <p:cNvSpPr txBox="1"/>
          <p:nvPr/>
        </p:nvSpPr>
        <p:spPr>
          <a:xfrm>
            <a:off x="8281215" y="4170272"/>
            <a:ext cx="739301" cy="472435"/>
          </a:xfrm>
          <a:prstGeom prst="rect">
            <a:avLst/>
          </a:prstGeom>
          <a:noFill/>
        </p:spPr>
        <p:txBody>
          <a:bodyPr wrap="non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App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8369585" y="45389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5708" y="4616883"/>
            <a:ext cx="3532696" cy="992577"/>
          </a:xfrm>
          <a:prstGeom prst="rect">
            <a:avLst/>
          </a:prstGeom>
        </p:spPr>
        <p:txBody>
          <a:bodyPr wrap="square" lIns="91438" tIns="45719" rIns="91438" bIns="45719">
            <a:spAutoFit/>
          </a:bodyPr>
          <a:lstStyle/>
          <a:p>
            <a:pPr>
              <a:lnSpc>
                <a:spcPct val="130000"/>
              </a:lnSpc>
            </a:pP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端的主要代码集中在</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appcan</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中。框架内的</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模块负责回应前端的请求，并把处理后的数据返回移动端。</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等腰三角形 40"/>
          <p:cNvSpPr/>
          <p:nvPr/>
        </p:nvSpPr>
        <p:spPr>
          <a:xfrm>
            <a:off x="5293721" y="4754707"/>
            <a:ext cx="1398427" cy="1309071"/>
          </a:xfrm>
          <a:prstGeom prst="triangle">
            <a:avLst/>
          </a:prstGeom>
          <a:solidFill>
            <a:srgbClr val="4472C4"/>
          </a:solidFill>
          <a:ln w="28575">
            <a:solidFill>
              <a:schemeClr val="l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sz="1800" dirty="0" smtClean="0"/>
              <a:t>html</a:t>
            </a:r>
            <a:endParaRPr lang="en-US" altLang="zh-CN" sz="1800" dirty="0" smtClean="0"/>
          </a:p>
        </p:txBody>
      </p:sp>
      <p:sp>
        <p:nvSpPr>
          <p:cNvPr id="43" name="圆角矩形 42"/>
          <p:cNvSpPr/>
          <p:nvPr/>
        </p:nvSpPr>
        <p:spPr>
          <a:xfrm rot="10800000" flipV="1">
            <a:off x="4676656" y="191797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4" name="文本框 43"/>
          <p:cNvSpPr txBox="1"/>
          <p:nvPr/>
        </p:nvSpPr>
        <p:spPr>
          <a:xfrm>
            <a:off x="3272670" y="1871344"/>
            <a:ext cx="1356458" cy="472435"/>
          </a:xfrm>
          <a:prstGeom prst="rect">
            <a:avLst/>
          </a:prstGeom>
          <a:noFill/>
        </p:spPr>
        <p:txBody>
          <a:bodyPr wrap="none" lIns="91438" tIns="45719" rIns="91438" bIns="45719" rtlCol="0">
            <a:spAutoFit/>
          </a:bodyPr>
          <a:lstStyle/>
          <a:p>
            <a:pPr>
              <a:lnSpc>
                <a:spcPct val="130000"/>
              </a:lnSpc>
            </a:pPr>
            <a:r>
              <a:rPr lang="en-US" altLang="zh-CN" dirty="0" err="1" smtClean="0">
                <a:solidFill>
                  <a:schemeClr val="tx2"/>
                </a:solidFill>
                <a:latin typeface="微软雅黑" panose="020B0503020204020204" pitchFamily="34" charset="-122"/>
                <a:ea typeface="微软雅黑" panose="020B0503020204020204" pitchFamily="34" charset="-122"/>
              </a:rPr>
              <a:t>Thinkphp</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220126" y="224007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170235" y="2317955"/>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使用</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Thinkphp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框架进行代码编写。该框架基于</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mvc</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结构的思维将代码分为</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v</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（视图层），</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c</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（控制层），</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m</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（模型层）。框架集成了很多便利的方法供我们使用</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8" name="圆角矩形 47"/>
          <p:cNvSpPr/>
          <p:nvPr/>
        </p:nvSpPr>
        <p:spPr>
          <a:xfrm rot="10800000" flipV="1">
            <a:off x="3903388" y="4206559"/>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9" name="文本框 48"/>
          <p:cNvSpPr txBox="1"/>
          <p:nvPr/>
        </p:nvSpPr>
        <p:spPr>
          <a:xfrm>
            <a:off x="2495773" y="4159932"/>
            <a:ext cx="967056" cy="435438"/>
          </a:xfrm>
          <a:prstGeom prst="rect">
            <a:avLst/>
          </a:prstGeom>
          <a:noFill/>
        </p:spPr>
        <p:txBody>
          <a:bodyPr wrap="none" lIns="91438" tIns="45719" rIns="91438" bIns="45719" rtlCol="0">
            <a:spAutoFit/>
          </a:bodyPr>
          <a:lstStyle/>
          <a:p>
            <a:pPr>
              <a:lnSpc>
                <a:spcPct val="130000"/>
              </a:lnSpc>
            </a:pPr>
            <a:r>
              <a:rPr lang="en-US" altLang="zh-CN" dirty="0" err="1" smtClean="0">
                <a:solidFill>
                  <a:schemeClr val="tx2"/>
                </a:solidFill>
                <a:latin typeface="微软雅黑" panose="020B0503020204020204" pitchFamily="34" charset="-122"/>
                <a:ea typeface="微软雅黑" panose="020B0503020204020204" pitchFamily="34" charset="-122"/>
              </a:rPr>
              <a:t>Weixin</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1446861" y="452865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96967" y="4606543"/>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该模块负责前台</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端的代码及响应式布局。其中所有的前台代码不在框架内与后台的逻辑层实现前后端分离。前后端通过</a:t>
            </a:r>
            <a:r>
              <a:rPr lang="en-US" altLang="zh-CN" sz="1500" dirty="0" err="1" smtClean="0">
                <a:solidFill>
                  <a:schemeClr val="bg2">
                    <a:lumMod val="50000"/>
                  </a:schemeClr>
                </a:solidFill>
                <a:latin typeface="微软雅黑" panose="020B0503020204020204" pitchFamily="34" charset="-122"/>
                <a:ea typeface="微软雅黑" panose="020B0503020204020204" pitchFamily="34" charset="-122"/>
              </a:rPr>
              <a:t>ajax</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的数据传递进行动态交互。</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415696" y="2771336"/>
            <a:ext cx="1199359" cy="592466"/>
          </a:xfrm>
          <a:prstGeom prst="rect">
            <a:avLst/>
          </a:prstGeom>
          <a:noFill/>
        </p:spPr>
        <p:txBody>
          <a:bodyPr wrap="none" lIns="91436" tIns="45718" rIns="91436" bIns="45718" rtlCol="0">
            <a:spAutoFit/>
          </a:bodyPr>
          <a:lstStyle/>
          <a:p>
            <a:pPr>
              <a:lnSpc>
                <a:spcPct val="130000"/>
              </a:lnSpc>
            </a:pPr>
            <a:r>
              <a:rPr lang="en-US" altLang="zh-CN" sz="2500" dirty="0">
                <a:solidFill>
                  <a:schemeClr val="bg1"/>
                </a:solidFill>
                <a:latin typeface="Eras Light ITC" panose="020B0402030504020804" pitchFamily="34" charset="0"/>
              </a:rPr>
              <a:t>A</a:t>
            </a:r>
            <a:r>
              <a:rPr lang="en-US" altLang="zh-CN" sz="2500" dirty="0" smtClean="0">
                <a:solidFill>
                  <a:schemeClr val="bg1"/>
                </a:solidFill>
                <a:latin typeface="Eras Light ITC" panose="020B0402030504020804" pitchFamily="34" charset="0"/>
              </a:rPr>
              <a:t>dmin</a:t>
            </a:r>
            <a:endParaRPr lang="zh-CN" altLang="en-US" sz="2500" dirty="0">
              <a:solidFill>
                <a:schemeClr val="bg1"/>
              </a:solidFill>
              <a:latin typeface="Eras Light ITC" panose="020B0402030504020804" pitchFamily="34" charset="0"/>
            </a:endParaRPr>
          </a:p>
        </p:txBody>
      </p:sp>
      <p:sp>
        <p:nvSpPr>
          <p:cNvPr id="53" name="文本框 52"/>
          <p:cNvSpPr txBox="1"/>
          <p:nvPr/>
        </p:nvSpPr>
        <p:spPr>
          <a:xfrm>
            <a:off x="4477413" y="4710741"/>
            <a:ext cx="1218595" cy="592466"/>
          </a:xfrm>
          <a:prstGeom prst="rect">
            <a:avLst/>
          </a:prstGeom>
          <a:noFill/>
        </p:spPr>
        <p:txBody>
          <a:bodyPr wrap="none" lIns="91436" tIns="45718" rIns="91436" bIns="45718" rtlCol="0">
            <a:spAutoFit/>
          </a:bodyPr>
          <a:lstStyle/>
          <a:p>
            <a:pPr>
              <a:lnSpc>
                <a:spcPct val="130000"/>
              </a:lnSpc>
            </a:pPr>
            <a:r>
              <a:rPr lang="en-US" altLang="zh-CN" sz="2500" dirty="0" err="1">
                <a:solidFill>
                  <a:schemeClr val="bg1"/>
                </a:solidFill>
                <a:latin typeface="Eras Light ITC" panose="020B0402030504020804" pitchFamily="34" charset="0"/>
              </a:rPr>
              <a:t>W</a:t>
            </a:r>
            <a:r>
              <a:rPr lang="en-US" altLang="zh-CN" sz="2500" dirty="0" err="1" smtClean="0">
                <a:solidFill>
                  <a:schemeClr val="bg1"/>
                </a:solidFill>
                <a:latin typeface="Eras Light ITC" panose="020B0402030504020804" pitchFamily="34" charset="0"/>
              </a:rPr>
              <a:t>eixin</a:t>
            </a:r>
            <a:endParaRPr lang="zh-CN" altLang="en-US" sz="2500" dirty="0">
              <a:solidFill>
                <a:schemeClr val="bg1"/>
              </a:solidFill>
              <a:latin typeface="Eras Light ITC" panose="020B0402030504020804" pitchFamily="34" charset="0"/>
            </a:endParaRPr>
          </a:p>
        </p:txBody>
      </p:sp>
      <p:sp>
        <p:nvSpPr>
          <p:cNvPr id="54" name="文本框 53"/>
          <p:cNvSpPr txBox="1"/>
          <p:nvPr/>
        </p:nvSpPr>
        <p:spPr>
          <a:xfrm>
            <a:off x="5523230" y="3695700"/>
            <a:ext cx="1034415" cy="1080770"/>
          </a:xfrm>
          <a:prstGeom prst="rect">
            <a:avLst/>
          </a:prstGeom>
          <a:noFill/>
        </p:spPr>
        <p:txBody>
          <a:bodyPr wrap="square" lIns="91436" tIns="45718" rIns="91436" bIns="45718" rtlCol="0">
            <a:spAutoFit/>
          </a:bodyPr>
          <a:lstStyle/>
          <a:p>
            <a:pPr>
              <a:lnSpc>
                <a:spcPct val="130000"/>
              </a:lnSpc>
            </a:pPr>
            <a:r>
              <a:rPr lang="en-US" altLang="zh-CN" sz="2500" dirty="0" err="1">
                <a:solidFill>
                  <a:schemeClr val="bg1"/>
                </a:solidFill>
                <a:latin typeface="Eras Light ITC" panose="020B0402030504020804" pitchFamily="34" charset="0"/>
              </a:rPr>
              <a:t>T</a:t>
            </a:r>
            <a:r>
              <a:rPr lang="en-US" altLang="zh-CN" sz="2500" dirty="0" err="1" smtClean="0">
                <a:solidFill>
                  <a:schemeClr val="bg1"/>
                </a:solidFill>
                <a:latin typeface="Eras Light ITC" panose="020B0402030504020804" pitchFamily="34" charset="0"/>
              </a:rPr>
              <a:t>hinkphp</a:t>
            </a:r>
            <a:endParaRPr lang="zh-CN" altLang="en-US" sz="2500" dirty="0">
              <a:solidFill>
                <a:schemeClr val="bg1"/>
              </a:solidFill>
              <a:latin typeface="Eras Light ITC" panose="020B0402030504020804" pitchFamily="34" charset="0"/>
            </a:endParaRPr>
          </a:p>
        </p:txBody>
      </p:sp>
      <p:sp>
        <p:nvSpPr>
          <p:cNvPr id="55" name="文本框 54"/>
          <p:cNvSpPr txBox="1"/>
          <p:nvPr/>
        </p:nvSpPr>
        <p:spPr>
          <a:xfrm>
            <a:off x="6550259" y="4553625"/>
            <a:ext cx="809829" cy="592466"/>
          </a:xfrm>
          <a:prstGeom prst="rect">
            <a:avLst/>
          </a:prstGeom>
          <a:noFill/>
        </p:spPr>
        <p:txBody>
          <a:bodyPr wrap="none" lIns="91436" tIns="45718" rIns="91436" bIns="45718" rtlCol="0">
            <a:spAutoFit/>
          </a:bodyPr>
          <a:lstStyle/>
          <a:p>
            <a:pPr>
              <a:lnSpc>
                <a:spcPct val="130000"/>
              </a:lnSpc>
            </a:pPr>
            <a:r>
              <a:rPr lang="en-US" altLang="zh-CN" sz="2500" dirty="0">
                <a:solidFill>
                  <a:schemeClr val="bg1"/>
                </a:solidFill>
                <a:latin typeface="Eras Light ITC" panose="020B0402030504020804" pitchFamily="34" charset="0"/>
              </a:rPr>
              <a:t>A</a:t>
            </a:r>
            <a:r>
              <a:rPr lang="en-US" altLang="zh-CN" sz="2500" dirty="0" smtClean="0">
                <a:solidFill>
                  <a:schemeClr val="bg1"/>
                </a:solidFill>
                <a:latin typeface="Eras Light ITC" panose="020B0402030504020804" pitchFamily="34" charset="0"/>
              </a:rPr>
              <a:t>pp</a:t>
            </a:r>
            <a:endParaRPr lang="zh-CN" altLang="en-US" sz="2500" dirty="0">
              <a:solidFill>
                <a:schemeClr val="bg1"/>
              </a:solidFill>
              <a:latin typeface="Eras Light ITC" panose="020B0402030504020804" pitchFamily="34" charset="0"/>
            </a:endParaRPr>
          </a:p>
        </p:txBody>
      </p:sp>
      <p:sp>
        <p:nvSpPr>
          <p:cNvPr id="69" name="矩形 68"/>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0" name="圆角矩形 69"/>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1" name="文本框 70"/>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rPr>
              <a:t>系统概述</a:t>
            </a:r>
            <a:endParaRPr lang="zh-CN" altLang="en-US" sz="2400" spc="600" dirty="0">
              <a:solidFill>
                <a:schemeClr val="tx2"/>
              </a:solidFill>
              <a:latin typeface="微软雅黑" panose="020B0503020204020204" pitchFamily="34" charset="-122"/>
            </a:endParaRPr>
          </a:p>
        </p:txBody>
      </p:sp>
      <p:grpSp>
        <p:nvGrpSpPr>
          <p:cNvPr id="74" name="组 73"/>
          <p:cNvGrpSpPr/>
          <p:nvPr/>
        </p:nvGrpSpPr>
        <p:grpSpPr>
          <a:xfrm>
            <a:off x="11454107" y="252859"/>
            <a:ext cx="737892" cy="484288"/>
            <a:chOff x="11454105" y="252856"/>
            <a:chExt cx="737892" cy="484288"/>
          </a:xfrm>
        </p:grpSpPr>
        <p:grpSp>
          <p:nvGrpSpPr>
            <p:cNvPr id="76" name="组 75"/>
            <p:cNvGrpSpPr/>
            <p:nvPr/>
          </p:nvGrpSpPr>
          <p:grpSpPr>
            <a:xfrm>
              <a:off x="12039604" y="252856"/>
              <a:ext cx="152393" cy="484287"/>
              <a:chOff x="12039604" y="252856"/>
              <a:chExt cx="152393" cy="484287"/>
            </a:xfrm>
          </p:grpSpPr>
          <p:sp>
            <p:nvSpPr>
              <p:cNvPr id="80" name="圆角矩形 79"/>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99"/>
            <p:cNvGrpSpPr/>
            <p:nvPr/>
          </p:nvGrpSpPr>
          <p:grpSpPr>
            <a:xfrm>
              <a:off x="11454105" y="252857"/>
              <a:ext cx="491115" cy="484287"/>
              <a:chOff x="1528923" y="220268"/>
              <a:chExt cx="1284096" cy="1266241"/>
            </a:xfrm>
          </p:grpSpPr>
          <p:sp>
            <p:nvSpPr>
              <p:cNvPr id="78" name="圆角矩形 77"/>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 name="圆角右箭头 6"/>
          <p:cNvSpPr/>
          <p:nvPr/>
        </p:nvSpPr>
        <p:spPr>
          <a:xfrm rot="15355251">
            <a:off x="4921441" y="5543146"/>
            <a:ext cx="425930" cy="357624"/>
          </a:xfrm>
          <a:prstGeom prst="bentArrow">
            <a:avLst>
              <a:gd name="adj1" fmla="val 25000"/>
              <a:gd name="adj2" fmla="val 26813"/>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文本框 55"/>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9" name="圆角矩形 5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en-US" altLang="zh-CN" sz="3600" dirty="0"/>
          </a:p>
        </p:txBody>
      </p:sp>
      <p:sp>
        <p:nvSpPr>
          <p:cNvPr id="60" name="文本框 59"/>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系统概述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3" name="组 62"/>
          <p:cNvGrpSpPr/>
          <p:nvPr/>
        </p:nvGrpSpPr>
        <p:grpSpPr>
          <a:xfrm>
            <a:off x="11454130" y="252730"/>
            <a:ext cx="737870" cy="484505"/>
            <a:chOff x="11454105" y="252856"/>
            <a:chExt cx="737892" cy="484288"/>
          </a:xfrm>
        </p:grpSpPr>
        <p:grpSp>
          <p:nvGrpSpPr>
            <p:cNvPr id="65" name="组 64"/>
            <p:cNvGrpSpPr/>
            <p:nvPr/>
          </p:nvGrpSpPr>
          <p:grpSpPr>
            <a:xfrm>
              <a:off x="12039604" y="252856"/>
              <a:ext cx="152393" cy="484287"/>
              <a:chOff x="12039604" y="252856"/>
              <a:chExt cx="152393" cy="484287"/>
            </a:xfrm>
          </p:grpSpPr>
          <p:sp>
            <p:nvSpPr>
              <p:cNvPr id="69" name="圆角矩形 6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99"/>
            <p:cNvGrpSpPr/>
            <p:nvPr/>
          </p:nvGrpSpPr>
          <p:grpSpPr>
            <a:xfrm>
              <a:off x="11454105" y="252857"/>
              <a:ext cx="491115" cy="484287"/>
              <a:chOff x="1528923" y="220268"/>
              <a:chExt cx="1284096" cy="1266241"/>
            </a:xfrm>
          </p:grpSpPr>
          <p:sp>
            <p:nvSpPr>
              <p:cNvPr id="67" name="圆角矩形 6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15361" name="图片 2"/>
          <p:cNvPicPr>
            <a:picLocks noChangeAspect="1"/>
          </p:cNvPicPr>
          <p:nvPr/>
        </p:nvPicPr>
        <p:blipFill>
          <a:blip r:embed="rId1"/>
          <a:stretch>
            <a:fillRect/>
          </a:stretch>
        </p:blipFill>
        <p:spPr>
          <a:xfrm>
            <a:off x="1568012" y="936581"/>
            <a:ext cx="8274050" cy="5667375"/>
          </a:xfrm>
          <a:prstGeom prst="rect">
            <a:avLst/>
          </a:prstGeom>
          <a:noFill/>
          <a:ln w="9525">
            <a:noFill/>
          </a:ln>
        </p:spPr>
      </p:pic>
      <p:sp>
        <p:nvSpPr>
          <p:cNvPr id="15362" name="标题 1"/>
          <p:cNvSpPr>
            <a:spLocks noGrp="1"/>
          </p:cNvSpPr>
          <p:nvPr>
            <p:ph type="ctrTitle"/>
          </p:nvPr>
        </p:nvSpPr>
        <p:spPr>
          <a:xfrm>
            <a:off x="7914289" y="784175"/>
            <a:ext cx="2251743" cy="721545"/>
          </a:xfrm>
        </p:spPr>
        <p:txBody>
          <a:bodyPr lIns="91440" tIns="45720" rIns="91440" bIns="45720" anchor="b"/>
          <a:lstStyle/>
          <a:p>
            <a:pPr algn="r" defTabSz="914400">
              <a:buNone/>
            </a:pPr>
            <a:r>
              <a:rPr lang="zh-CN" altLang="en-US" sz="4000" kern="1200" dirty="0">
                <a:latin typeface="微软雅黑 Light" panose="020B0502040204020203" pitchFamily="34" charset="-122"/>
                <a:ea typeface="微软雅黑 Light" panose="020B0502040204020203" pitchFamily="34" charset="-122"/>
                <a:cs typeface="+mj-cs"/>
              </a:rPr>
              <a:t>数据结构</a:t>
            </a:r>
            <a:endParaRPr lang="zh-CN" altLang="en-US" sz="4000" kern="1200" dirty="0">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a:xfrm>
            <a:off x="753587" y="1807954"/>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圆角矩形 42"/>
          <p:cNvSpPr/>
          <p:nvPr/>
        </p:nvSpPr>
        <p:spPr>
          <a:xfrm>
            <a:off x="840604" y="1807954"/>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5" name="圆角矩形 44"/>
          <p:cNvSpPr/>
          <p:nvPr/>
        </p:nvSpPr>
        <p:spPr>
          <a:xfrm>
            <a:off x="3565128" y="1813960"/>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6" name="圆角矩形 45"/>
          <p:cNvSpPr/>
          <p:nvPr/>
        </p:nvSpPr>
        <p:spPr>
          <a:xfrm>
            <a:off x="3652148" y="1813960"/>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8" name="圆角矩形 47"/>
          <p:cNvSpPr/>
          <p:nvPr/>
        </p:nvSpPr>
        <p:spPr>
          <a:xfrm>
            <a:off x="6371828" y="1813960"/>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9" name="圆角矩形 48"/>
          <p:cNvSpPr/>
          <p:nvPr/>
        </p:nvSpPr>
        <p:spPr>
          <a:xfrm>
            <a:off x="6458848" y="1813960"/>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a:off x="9178528" y="1813960"/>
            <a:ext cx="2275637" cy="2882671"/>
          </a:xfrm>
          <a:prstGeom prst="roundRect">
            <a:avLst>
              <a:gd name="adj" fmla="val 8631"/>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2" name="圆角矩形 51"/>
          <p:cNvSpPr/>
          <p:nvPr/>
        </p:nvSpPr>
        <p:spPr>
          <a:xfrm>
            <a:off x="9265548" y="1813960"/>
            <a:ext cx="2275637" cy="2882671"/>
          </a:xfrm>
          <a:prstGeom prst="roundRect">
            <a:avLst>
              <a:gd name="adj" fmla="val 7169"/>
            </a:avLst>
          </a:prstGeom>
          <a:solidFill>
            <a:srgbClr val="4472C4">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3" name="矩形 52"/>
          <p:cNvSpPr/>
          <p:nvPr/>
        </p:nvSpPr>
        <p:spPr>
          <a:xfrm>
            <a:off x="940199"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H="1">
            <a:off x="866405"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750711"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7" name="直接连接符 56"/>
          <p:cNvCxnSpPr/>
          <p:nvPr/>
        </p:nvCxnSpPr>
        <p:spPr>
          <a:xfrm flipH="1">
            <a:off x="3676917"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561223"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flipH="1">
            <a:off x="6487429"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398575" y="52307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61" name="直接连接符 60"/>
          <p:cNvCxnSpPr/>
          <p:nvPr/>
        </p:nvCxnSpPr>
        <p:spPr>
          <a:xfrm flipH="1">
            <a:off x="9324781" y="4928395"/>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2" name="圆角矩形 61"/>
          <p:cNvSpPr/>
          <p:nvPr/>
        </p:nvSpPr>
        <p:spPr>
          <a:xfrm rot="10800000" flipV="1">
            <a:off x="1052045" y="1807952"/>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A</a:t>
            </a:r>
            <a:endParaRPr lang="zh-CN" altLang="en-US" sz="3600" dirty="0"/>
          </a:p>
        </p:txBody>
      </p:sp>
      <p:sp>
        <p:nvSpPr>
          <p:cNvPr id="63" name="圆角矩形 62"/>
          <p:cNvSpPr/>
          <p:nvPr/>
        </p:nvSpPr>
        <p:spPr>
          <a:xfrm rot="10800000" flipV="1">
            <a:off x="3859102" y="1820831"/>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B</a:t>
            </a:r>
            <a:endParaRPr lang="zh-CN" altLang="en-US" sz="3600" dirty="0"/>
          </a:p>
        </p:txBody>
      </p:sp>
      <p:sp>
        <p:nvSpPr>
          <p:cNvPr id="64" name="圆角矩形 63"/>
          <p:cNvSpPr/>
          <p:nvPr/>
        </p:nvSpPr>
        <p:spPr>
          <a:xfrm rot="10800000" flipV="1">
            <a:off x="6675397" y="1814815"/>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C</a:t>
            </a:r>
            <a:endParaRPr lang="zh-CN" altLang="en-US" sz="3600" dirty="0"/>
          </a:p>
        </p:txBody>
      </p:sp>
      <p:sp>
        <p:nvSpPr>
          <p:cNvPr id="65" name="圆角矩形 64"/>
          <p:cNvSpPr/>
          <p:nvPr/>
        </p:nvSpPr>
        <p:spPr>
          <a:xfrm rot="10800000" flipV="1">
            <a:off x="9482454" y="1814815"/>
            <a:ext cx="484287" cy="694048"/>
          </a:xfrm>
          <a:prstGeom prst="roundRect">
            <a:avLst>
              <a:gd name="adj" fmla="val 5039"/>
            </a:avLst>
          </a:prstGeom>
          <a:solidFill>
            <a:srgbClr val="4472C4">
              <a:alpha val="42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D</a:t>
            </a:r>
            <a:endParaRPr lang="zh-CN" altLang="en-US" sz="3600" dirty="0"/>
          </a:p>
        </p:txBody>
      </p:sp>
      <p:sp>
        <p:nvSpPr>
          <p:cNvPr id="66" name="Freeform 36"/>
          <p:cNvSpPr/>
          <p:nvPr/>
        </p:nvSpPr>
        <p:spPr bwMode="auto">
          <a:xfrm>
            <a:off x="4514809" y="2923954"/>
            <a:ext cx="655699" cy="724068"/>
          </a:xfrm>
          <a:custGeom>
            <a:avLst/>
            <a:gdLst>
              <a:gd name="T0" fmla="*/ 47 w 152"/>
              <a:gd name="T1" fmla="*/ 115 h 168"/>
              <a:gd name="T2" fmla="*/ 52 w 152"/>
              <a:gd name="T3" fmla="*/ 109 h 168"/>
              <a:gd name="T4" fmla="*/ 52 w 152"/>
              <a:gd name="T5" fmla="*/ 103 h 168"/>
              <a:gd name="T6" fmla="*/ 48 w 152"/>
              <a:gd name="T7" fmla="*/ 95 h 168"/>
              <a:gd name="T8" fmla="*/ 47 w 152"/>
              <a:gd name="T9" fmla="*/ 90 h 168"/>
              <a:gd name="T10" fmla="*/ 45 w 152"/>
              <a:gd name="T11" fmla="*/ 83 h 168"/>
              <a:gd name="T12" fmla="*/ 43 w 152"/>
              <a:gd name="T13" fmla="*/ 80 h 168"/>
              <a:gd name="T14" fmla="*/ 41 w 152"/>
              <a:gd name="T15" fmla="*/ 76 h 168"/>
              <a:gd name="T16" fmla="*/ 40 w 152"/>
              <a:gd name="T17" fmla="*/ 74 h 168"/>
              <a:gd name="T18" fmla="*/ 39 w 152"/>
              <a:gd name="T19" fmla="*/ 68 h 168"/>
              <a:gd name="T20" fmla="*/ 38 w 152"/>
              <a:gd name="T21" fmla="*/ 64 h 168"/>
              <a:gd name="T22" fmla="*/ 38 w 152"/>
              <a:gd name="T23" fmla="*/ 61 h 168"/>
              <a:gd name="T24" fmla="*/ 38 w 152"/>
              <a:gd name="T25" fmla="*/ 59 h 168"/>
              <a:gd name="T26" fmla="*/ 39 w 152"/>
              <a:gd name="T27" fmla="*/ 57 h 168"/>
              <a:gd name="T28" fmla="*/ 39 w 152"/>
              <a:gd name="T29" fmla="*/ 56 h 168"/>
              <a:gd name="T30" fmla="*/ 39 w 152"/>
              <a:gd name="T31" fmla="*/ 55 h 168"/>
              <a:gd name="T32" fmla="*/ 39 w 152"/>
              <a:gd name="T33" fmla="*/ 54 h 168"/>
              <a:gd name="T34" fmla="*/ 38 w 152"/>
              <a:gd name="T35" fmla="*/ 40 h 168"/>
              <a:gd name="T36" fmla="*/ 38 w 152"/>
              <a:gd name="T37" fmla="*/ 37 h 168"/>
              <a:gd name="T38" fmla="*/ 45 w 152"/>
              <a:gd name="T39" fmla="*/ 13 h 168"/>
              <a:gd name="T40" fmla="*/ 48 w 152"/>
              <a:gd name="T41" fmla="*/ 10 h 168"/>
              <a:gd name="T42" fmla="*/ 52 w 152"/>
              <a:gd name="T43" fmla="*/ 7 h 168"/>
              <a:gd name="T44" fmla="*/ 58 w 152"/>
              <a:gd name="T45" fmla="*/ 3 h 168"/>
              <a:gd name="T46" fmla="*/ 62 w 152"/>
              <a:gd name="T47" fmla="*/ 2 h 168"/>
              <a:gd name="T48" fmla="*/ 72 w 152"/>
              <a:gd name="T49" fmla="*/ 0 h 168"/>
              <a:gd name="T50" fmla="*/ 80 w 152"/>
              <a:gd name="T51" fmla="*/ 0 h 168"/>
              <a:gd name="T52" fmla="*/ 88 w 152"/>
              <a:gd name="T53" fmla="*/ 1 h 168"/>
              <a:gd name="T54" fmla="*/ 94 w 152"/>
              <a:gd name="T55" fmla="*/ 3 h 168"/>
              <a:gd name="T56" fmla="*/ 99 w 152"/>
              <a:gd name="T57" fmla="*/ 6 h 168"/>
              <a:gd name="T58" fmla="*/ 103 w 152"/>
              <a:gd name="T59" fmla="*/ 9 h 168"/>
              <a:gd name="T60" fmla="*/ 107 w 152"/>
              <a:gd name="T61" fmla="*/ 13 h 168"/>
              <a:gd name="T62" fmla="*/ 113 w 152"/>
              <a:gd name="T63" fmla="*/ 39 h 168"/>
              <a:gd name="T64" fmla="*/ 112 w 152"/>
              <a:gd name="T65" fmla="*/ 49 h 168"/>
              <a:gd name="T66" fmla="*/ 112 w 152"/>
              <a:gd name="T67" fmla="*/ 52 h 168"/>
              <a:gd name="T68" fmla="*/ 112 w 152"/>
              <a:gd name="T69" fmla="*/ 55 h 168"/>
              <a:gd name="T70" fmla="*/ 113 w 152"/>
              <a:gd name="T71" fmla="*/ 56 h 168"/>
              <a:gd name="T72" fmla="*/ 114 w 152"/>
              <a:gd name="T73" fmla="*/ 62 h 168"/>
              <a:gd name="T74" fmla="*/ 113 w 152"/>
              <a:gd name="T75" fmla="*/ 65 h 168"/>
              <a:gd name="T76" fmla="*/ 107 w 152"/>
              <a:gd name="T77" fmla="*/ 83 h 168"/>
              <a:gd name="T78" fmla="*/ 105 w 152"/>
              <a:gd name="T79" fmla="*/ 91 h 168"/>
              <a:gd name="T80" fmla="*/ 102 w 152"/>
              <a:gd name="T81" fmla="*/ 98 h 168"/>
              <a:gd name="T82" fmla="*/ 101 w 152"/>
              <a:gd name="T83" fmla="*/ 103 h 168"/>
              <a:gd name="T84" fmla="*/ 100 w 152"/>
              <a:gd name="T85" fmla="*/ 109 h 168"/>
              <a:gd name="T86" fmla="*/ 101 w 152"/>
              <a:gd name="T87" fmla="*/ 114 h 168"/>
              <a:gd name="T88" fmla="*/ 121 w 152"/>
              <a:gd name="T89" fmla="*/ 120 h 168"/>
              <a:gd name="T90" fmla="*/ 125 w 152"/>
              <a:gd name="T91" fmla="*/ 122 h 168"/>
              <a:gd name="T92" fmla="*/ 128 w 152"/>
              <a:gd name="T93" fmla="*/ 123 h 168"/>
              <a:gd name="T94" fmla="*/ 140 w 152"/>
              <a:gd name="T95" fmla="*/ 127 h 168"/>
              <a:gd name="T96" fmla="*/ 146 w 152"/>
              <a:gd name="T97" fmla="*/ 130 h 168"/>
              <a:gd name="T98" fmla="*/ 149 w 152"/>
              <a:gd name="T99" fmla="*/ 132 h 168"/>
              <a:gd name="T100" fmla="*/ 150 w 152"/>
              <a:gd name="T101" fmla="*/ 135 h 168"/>
              <a:gd name="T102" fmla="*/ 151 w 152"/>
              <a:gd name="T103" fmla="*/ 137 h 168"/>
              <a:gd name="T104" fmla="*/ 152 w 152"/>
              <a:gd name="T105" fmla="*/ 141 h 168"/>
              <a:gd name="T106" fmla="*/ 144 w 152"/>
              <a:gd name="T107" fmla="*/ 168 h 168"/>
              <a:gd name="T108" fmla="*/ 76 w 152"/>
              <a:gd name="T109" fmla="*/ 168 h 168"/>
              <a:gd name="T110" fmla="*/ 8 w 152"/>
              <a:gd name="T111" fmla="*/ 168 h 168"/>
              <a:gd name="T112" fmla="*/ 0 w 152"/>
              <a:gd name="T113"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2" h="168">
                <a:moveTo>
                  <a:pt x="9" y="128"/>
                </a:moveTo>
                <a:cubicBezTo>
                  <a:pt x="16" y="126"/>
                  <a:pt x="30" y="120"/>
                  <a:pt x="42" y="117"/>
                </a:cubicBezTo>
                <a:cubicBezTo>
                  <a:pt x="44" y="116"/>
                  <a:pt x="45" y="116"/>
                  <a:pt x="47" y="115"/>
                </a:cubicBezTo>
                <a:cubicBezTo>
                  <a:pt x="47" y="115"/>
                  <a:pt x="47" y="115"/>
                  <a:pt x="47" y="115"/>
                </a:cubicBezTo>
                <a:cubicBezTo>
                  <a:pt x="49" y="115"/>
                  <a:pt x="50" y="114"/>
                  <a:pt x="51" y="114"/>
                </a:cubicBezTo>
                <a:cubicBezTo>
                  <a:pt x="52" y="113"/>
                  <a:pt x="52" y="113"/>
                  <a:pt x="52" y="109"/>
                </a:cubicBezTo>
                <a:cubicBezTo>
                  <a:pt x="52" y="108"/>
                  <a:pt x="52" y="107"/>
                  <a:pt x="52" y="106"/>
                </a:cubicBezTo>
                <a:cubicBezTo>
                  <a:pt x="52" y="105"/>
                  <a:pt x="52" y="105"/>
                  <a:pt x="52" y="104"/>
                </a:cubicBezTo>
                <a:cubicBezTo>
                  <a:pt x="52" y="104"/>
                  <a:pt x="52" y="104"/>
                  <a:pt x="52" y="103"/>
                </a:cubicBezTo>
                <a:cubicBezTo>
                  <a:pt x="51" y="103"/>
                  <a:pt x="51" y="102"/>
                  <a:pt x="51" y="102"/>
                </a:cubicBezTo>
                <a:cubicBezTo>
                  <a:pt x="51" y="101"/>
                  <a:pt x="50" y="99"/>
                  <a:pt x="49" y="98"/>
                </a:cubicBezTo>
                <a:cubicBezTo>
                  <a:pt x="49" y="97"/>
                  <a:pt x="49" y="96"/>
                  <a:pt x="48" y="95"/>
                </a:cubicBezTo>
                <a:cubicBezTo>
                  <a:pt x="48" y="95"/>
                  <a:pt x="48" y="94"/>
                  <a:pt x="48" y="94"/>
                </a:cubicBezTo>
                <a:cubicBezTo>
                  <a:pt x="48" y="93"/>
                  <a:pt x="47" y="92"/>
                  <a:pt x="47" y="91"/>
                </a:cubicBezTo>
                <a:cubicBezTo>
                  <a:pt x="47" y="91"/>
                  <a:pt x="47" y="91"/>
                  <a:pt x="47" y="90"/>
                </a:cubicBezTo>
                <a:cubicBezTo>
                  <a:pt x="46" y="89"/>
                  <a:pt x="46" y="88"/>
                  <a:pt x="46" y="87"/>
                </a:cubicBezTo>
                <a:cubicBezTo>
                  <a:pt x="46" y="87"/>
                  <a:pt x="46" y="86"/>
                  <a:pt x="45" y="85"/>
                </a:cubicBezTo>
                <a:cubicBezTo>
                  <a:pt x="45" y="84"/>
                  <a:pt x="45" y="84"/>
                  <a:pt x="45" y="83"/>
                </a:cubicBezTo>
                <a:cubicBezTo>
                  <a:pt x="45" y="83"/>
                  <a:pt x="45" y="83"/>
                  <a:pt x="45" y="83"/>
                </a:cubicBezTo>
                <a:cubicBezTo>
                  <a:pt x="45" y="83"/>
                  <a:pt x="45" y="83"/>
                  <a:pt x="45" y="83"/>
                </a:cubicBezTo>
                <a:cubicBezTo>
                  <a:pt x="44" y="83"/>
                  <a:pt x="44" y="81"/>
                  <a:pt x="43" y="80"/>
                </a:cubicBezTo>
                <a:cubicBezTo>
                  <a:pt x="43" y="80"/>
                  <a:pt x="43" y="79"/>
                  <a:pt x="42" y="79"/>
                </a:cubicBezTo>
                <a:cubicBezTo>
                  <a:pt x="42" y="79"/>
                  <a:pt x="42" y="79"/>
                  <a:pt x="42" y="78"/>
                </a:cubicBezTo>
                <a:cubicBezTo>
                  <a:pt x="42" y="78"/>
                  <a:pt x="41" y="77"/>
                  <a:pt x="41" y="76"/>
                </a:cubicBezTo>
                <a:cubicBezTo>
                  <a:pt x="41" y="76"/>
                  <a:pt x="41" y="76"/>
                  <a:pt x="41" y="76"/>
                </a:cubicBezTo>
                <a:cubicBezTo>
                  <a:pt x="41" y="76"/>
                  <a:pt x="41" y="75"/>
                  <a:pt x="40" y="74"/>
                </a:cubicBezTo>
                <a:cubicBezTo>
                  <a:pt x="40" y="74"/>
                  <a:pt x="40" y="74"/>
                  <a:pt x="40" y="74"/>
                </a:cubicBezTo>
                <a:cubicBezTo>
                  <a:pt x="40" y="73"/>
                  <a:pt x="40" y="72"/>
                  <a:pt x="40" y="71"/>
                </a:cubicBezTo>
                <a:cubicBezTo>
                  <a:pt x="40" y="71"/>
                  <a:pt x="40" y="71"/>
                  <a:pt x="40" y="71"/>
                </a:cubicBezTo>
                <a:cubicBezTo>
                  <a:pt x="39" y="70"/>
                  <a:pt x="39" y="69"/>
                  <a:pt x="39" y="68"/>
                </a:cubicBezTo>
                <a:cubicBezTo>
                  <a:pt x="39" y="67"/>
                  <a:pt x="39" y="67"/>
                  <a:pt x="38" y="66"/>
                </a:cubicBezTo>
                <a:cubicBezTo>
                  <a:pt x="38" y="66"/>
                  <a:pt x="38" y="65"/>
                  <a:pt x="38" y="65"/>
                </a:cubicBezTo>
                <a:cubicBezTo>
                  <a:pt x="38" y="65"/>
                  <a:pt x="38" y="64"/>
                  <a:pt x="38" y="64"/>
                </a:cubicBezTo>
                <a:cubicBezTo>
                  <a:pt x="38" y="63"/>
                  <a:pt x="38" y="63"/>
                  <a:pt x="38" y="63"/>
                </a:cubicBezTo>
                <a:cubicBezTo>
                  <a:pt x="38" y="63"/>
                  <a:pt x="38" y="62"/>
                  <a:pt x="38" y="62"/>
                </a:cubicBezTo>
                <a:cubicBezTo>
                  <a:pt x="38" y="62"/>
                  <a:pt x="38" y="61"/>
                  <a:pt x="38" y="61"/>
                </a:cubicBezTo>
                <a:cubicBezTo>
                  <a:pt x="38" y="61"/>
                  <a:pt x="38" y="61"/>
                  <a:pt x="38" y="60"/>
                </a:cubicBezTo>
                <a:cubicBezTo>
                  <a:pt x="38" y="60"/>
                  <a:pt x="38" y="60"/>
                  <a:pt x="38" y="60"/>
                </a:cubicBezTo>
                <a:cubicBezTo>
                  <a:pt x="38" y="59"/>
                  <a:pt x="38" y="59"/>
                  <a:pt x="38" y="59"/>
                </a:cubicBezTo>
                <a:cubicBezTo>
                  <a:pt x="38" y="59"/>
                  <a:pt x="38" y="58"/>
                  <a:pt x="38" y="58"/>
                </a:cubicBezTo>
                <a:cubicBezTo>
                  <a:pt x="38" y="58"/>
                  <a:pt x="38" y="58"/>
                  <a:pt x="38" y="58"/>
                </a:cubicBezTo>
                <a:cubicBezTo>
                  <a:pt x="38" y="58"/>
                  <a:pt x="38" y="57"/>
                  <a:pt x="39" y="57"/>
                </a:cubicBezTo>
                <a:cubicBezTo>
                  <a:pt x="39" y="57"/>
                  <a:pt x="39" y="57"/>
                  <a:pt x="39" y="57"/>
                </a:cubicBezTo>
                <a:cubicBezTo>
                  <a:pt x="39" y="57"/>
                  <a:pt x="39" y="56"/>
                  <a:pt x="39" y="56"/>
                </a:cubicBezTo>
                <a:cubicBezTo>
                  <a:pt x="39" y="56"/>
                  <a:pt x="39" y="56"/>
                  <a:pt x="39" y="56"/>
                </a:cubicBezTo>
                <a:cubicBezTo>
                  <a:pt x="39" y="56"/>
                  <a:pt x="39" y="55"/>
                  <a:pt x="39" y="55"/>
                </a:cubicBezTo>
                <a:cubicBezTo>
                  <a:pt x="39" y="55"/>
                  <a:pt x="39" y="55"/>
                  <a:pt x="39" y="55"/>
                </a:cubicBezTo>
                <a:cubicBezTo>
                  <a:pt x="39" y="55"/>
                  <a:pt x="39" y="55"/>
                  <a:pt x="39" y="55"/>
                </a:cubicBezTo>
                <a:cubicBezTo>
                  <a:pt x="39" y="55"/>
                  <a:pt x="39" y="55"/>
                  <a:pt x="39" y="55"/>
                </a:cubicBezTo>
                <a:cubicBezTo>
                  <a:pt x="39" y="55"/>
                  <a:pt x="39" y="54"/>
                  <a:pt x="39" y="54"/>
                </a:cubicBezTo>
                <a:cubicBezTo>
                  <a:pt x="39" y="54"/>
                  <a:pt x="39" y="54"/>
                  <a:pt x="39" y="54"/>
                </a:cubicBezTo>
                <a:cubicBezTo>
                  <a:pt x="40" y="51"/>
                  <a:pt x="39" y="47"/>
                  <a:pt x="39" y="42"/>
                </a:cubicBezTo>
                <a:cubicBezTo>
                  <a:pt x="39" y="42"/>
                  <a:pt x="39" y="42"/>
                  <a:pt x="39" y="42"/>
                </a:cubicBezTo>
                <a:cubicBezTo>
                  <a:pt x="39" y="42"/>
                  <a:pt x="39" y="41"/>
                  <a:pt x="38" y="40"/>
                </a:cubicBezTo>
                <a:cubicBezTo>
                  <a:pt x="38" y="40"/>
                  <a:pt x="38" y="40"/>
                  <a:pt x="38" y="39"/>
                </a:cubicBezTo>
                <a:cubicBezTo>
                  <a:pt x="38" y="39"/>
                  <a:pt x="38" y="38"/>
                  <a:pt x="38" y="37"/>
                </a:cubicBezTo>
                <a:cubicBezTo>
                  <a:pt x="38" y="37"/>
                  <a:pt x="38" y="37"/>
                  <a:pt x="38" y="37"/>
                </a:cubicBezTo>
                <a:cubicBezTo>
                  <a:pt x="38" y="36"/>
                  <a:pt x="38" y="35"/>
                  <a:pt x="38" y="35"/>
                </a:cubicBezTo>
                <a:cubicBezTo>
                  <a:pt x="38" y="31"/>
                  <a:pt x="38" y="27"/>
                  <a:pt x="40" y="22"/>
                </a:cubicBezTo>
                <a:cubicBezTo>
                  <a:pt x="41" y="19"/>
                  <a:pt x="43" y="16"/>
                  <a:pt x="45" y="13"/>
                </a:cubicBezTo>
                <a:cubicBezTo>
                  <a:pt x="45" y="13"/>
                  <a:pt x="45" y="13"/>
                  <a:pt x="45" y="13"/>
                </a:cubicBezTo>
                <a:cubicBezTo>
                  <a:pt x="46" y="12"/>
                  <a:pt x="46" y="11"/>
                  <a:pt x="47" y="11"/>
                </a:cubicBezTo>
                <a:cubicBezTo>
                  <a:pt x="47" y="10"/>
                  <a:pt x="48" y="10"/>
                  <a:pt x="48" y="10"/>
                </a:cubicBezTo>
                <a:cubicBezTo>
                  <a:pt x="48" y="9"/>
                  <a:pt x="49" y="9"/>
                  <a:pt x="49" y="9"/>
                </a:cubicBezTo>
                <a:cubicBezTo>
                  <a:pt x="50" y="8"/>
                  <a:pt x="50" y="8"/>
                  <a:pt x="51" y="7"/>
                </a:cubicBezTo>
                <a:cubicBezTo>
                  <a:pt x="51" y="7"/>
                  <a:pt x="51" y="7"/>
                  <a:pt x="52" y="7"/>
                </a:cubicBezTo>
                <a:cubicBezTo>
                  <a:pt x="52" y="6"/>
                  <a:pt x="53" y="6"/>
                  <a:pt x="54" y="5"/>
                </a:cubicBezTo>
                <a:cubicBezTo>
                  <a:pt x="54" y="5"/>
                  <a:pt x="54" y="5"/>
                  <a:pt x="55" y="5"/>
                </a:cubicBezTo>
                <a:cubicBezTo>
                  <a:pt x="56" y="4"/>
                  <a:pt x="57" y="4"/>
                  <a:pt x="58" y="3"/>
                </a:cubicBezTo>
                <a:cubicBezTo>
                  <a:pt x="58" y="3"/>
                  <a:pt x="58" y="3"/>
                  <a:pt x="58" y="3"/>
                </a:cubicBezTo>
                <a:cubicBezTo>
                  <a:pt x="59" y="3"/>
                  <a:pt x="60" y="2"/>
                  <a:pt x="62" y="2"/>
                </a:cubicBezTo>
                <a:cubicBezTo>
                  <a:pt x="62" y="2"/>
                  <a:pt x="62" y="2"/>
                  <a:pt x="62" y="2"/>
                </a:cubicBezTo>
                <a:cubicBezTo>
                  <a:pt x="63" y="1"/>
                  <a:pt x="65" y="1"/>
                  <a:pt x="66" y="1"/>
                </a:cubicBezTo>
                <a:cubicBezTo>
                  <a:pt x="66" y="1"/>
                  <a:pt x="67" y="1"/>
                  <a:pt x="67" y="1"/>
                </a:cubicBezTo>
                <a:cubicBezTo>
                  <a:pt x="68" y="0"/>
                  <a:pt x="70" y="0"/>
                  <a:pt x="72" y="0"/>
                </a:cubicBezTo>
                <a:cubicBezTo>
                  <a:pt x="76" y="0"/>
                  <a:pt x="76" y="0"/>
                  <a:pt x="76" y="0"/>
                </a:cubicBezTo>
                <a:cubicBezTo>
                  <a:pt x="80" y="0"/>
                  <a:pt x="80" y="0"/>
                  <a:pt x="80" y="0"/>
                </a:cubicBezTo>
                <a:cubicBezTo>
                  <a:pt x="80" y="0"/>
                  <a:pt x="80" y="0"/>
                  <a:pt x="80" y="0"/>
                </a:cubicBezTo>
                <a:cubicBezTo>
                  <a:pt x="81" y="0"/>
                  <a:pt x="82" y="0"/>
                  <a:pt x="83" y="0"/>
                </a:cubicBezTo>
                <a:cubicBezTo>
                  <a:pt x="84" y="1"/>
                  <a:pt x="84" y="1"/>
                  <a:pt x="85" y="1"/>
                </a:cubicBezTo>
                <a:cubicBezTo>
                  <a:pt x="86" y="1"/>
                  <a:pt x="87" y="1"/>
                  <a:pt x="88" y="1"/>
                </a:cubicBezTo>
                <a:cubicBezTo>
                  <a:pt x="88" y="1"/>
                  <a:pt x="89" y="2"/>
                  <a:pt x="90" y="2"/>
                </a:cubicBezTo>
                <a:cubicBezTo>
                  <a:pt x="91" y="2"/>
                  <a:pt x="91" y="2"/>
                  <a:pt x="92" y="3"/>
                </a:cubicBezTo>
                <a:cubicBezTo>
                  <a:pt x="93" y="3"/>
                  <a:pt x="93" y="3"/>
                  <a:pt x="94" y="3"/>
                </a:cubicBezTo>
                <a:cubicBezTo>
                  <a:pt x="94" y="4"/>
                  <a:pt x="95" y="4"/>
                  <a:pt x="96" y="4"/>
                </a:cubicBezTo>
                <a:cubicBezTo>
                  <a:pt x="96" y="4"/>
                  <a:pt x="97" y="5"/>
                  <a:pt x="97" y="5"/>
                </a:cubicBezTo>
                <a:cubicBezTo>
                  <a:pt x="98" y="5"/>
                  <a:pt x="98" y="6"/>
                  <a:pt x="99" y="6"/>
                </a:cubicBezTo>
                <a:cubicBezTo>
                  <a:pt x="99" y="6"/>
                  <a:pt x="100" y="7"/>
                  <a:pt x="100" y="7"/>
                </a:cubicBezTo>
                <a:cubicBezTo>
                  <a:pt x="101" y="7"/>
                  <a:pt x="101" y="8"/>
                  <a:pt x="102" y="8"/>
                </a:cubicBezTo>
                <a:cubicBezTo>
                  <a:pt x="102" y="8"/>
                  <a:pt x="103" y="9"/>
                  <a:pt x="103" y="9"/>
                </a:cubicBezTo>
                <a:cubicBezTo>
                  <a:pt x="103" y="9"/>
                  <a:pt x="104" y="10"/>
                  <a:pt x="105" y="11"/>
                </a:cubicBezTo>
                <a:cubicBezTo>
                  <a:pt x="105" y="11"/>
                  <a:pt x="105" y="11"/>
                  <a:pt x="105" y="11"/>
                </a:cubicBezTo>
                <a:cubicBezTo>
                  <a:pt x="106" y="12"/>
                  <a:pt x="106" y="12"/>
                  <a:pt x="107" y="13"/>
                </a:cubicBezTo>
                <a:cubicBezTo>
                  <a:pt x="113" y="22"/>
                  <a:pt x="115" y="32"/>
                  <a:pt x="114" y="37"/>
                </a:cubicBezTo>
                <a:cubicBezTo>
                  <a:pt x="114" y="37"/>
                  <a:pt x="114" y="37"/>
                  <a:pt x="114" y="37"/>
                </a:cubicBezTo>
                <a:cubicBezTo>
                  <a:pt x="113" y="38"/>
                  <a:pt x="113" y="39"/>
                  <a:pt x="113" y="39"/>
                </a:cubicBezTo>
                <a:cubicBezTo>
                  <a:pt x="113" y="42"/>
                  <a:pt x="113" y="45"/>
                  <a:pt x="112" y="47"/>
                </a:cubicBezTo>
                <a:cubicBezTo>
                  <a:pt x="112" y="47"/>
                  <a:pt x="112" y="47"/>
                  <a:pt x="112" y="47"/>
                </a:cubicBezTo>
                <a:cubicBezTo>
                  <a:pt x="112" y="48"/>
                  <a:pt x="112" y="49"/>
                  <a:pt x="112" y="49"/>
                </a:cubicBezTo>
                <a:cubicBezTo>
                  <a:pt x="112" y="49"/>
                  <a:pt x="112" y="50"/>
                  <a:pt x="112" y="50"/>
                </a:cubicBezTo>
                <a:cubicBezTo>
                  <a:pt x="112" y="50"/>
                  <a:pt x="112" y="51"/>
                  <a:pt x="112" y="51"/>
                </a:cubicBezTo>
                <a:cubicBezTo>
                  <a:pt x="112" y="52"/>
                  <a:pt x="112" y="52"/>
                  <a:pt x="112" y="52"/>
                </a:cubicBezTo>
                <a:cubicBezTo>
                  <a:pt x="112" y="53"/>
                  <a:pt x="112" y="53"/>
                  <a:pt x="112" y="54"/>
                </a:cubicBezTo>
                <a:cubicBezTo>
                  <a:pt x="112" y="54"/>
                  <a:pt x="112" y="54"/>
                  <a:pt x="112" y="54"/>
                </a:cubicBezTo>
                <a:cubicBezTo>
                  <a:pt x="112" y="54"/>
                  <a:pt x="112" y="54"/>
                  <a:pt x="112" y="55"/>
                </a:cubicBezTo>
                <a:cubicBezTo>
                  <a:pt x="112" y="55"/>
                  <a:pt x="112" y="55"/>
                  <a:pt x="112" y="55"/>
                </a:cubicBezTo>
                <a:cubicBezTo>
                  <a:pt x="112" y="55"/>
                  <a:pt x="112" y="55"/>
                  <a:pt x="112" y="55"/>
                </a:cubicBezTo>
                <a:cubicBezTo>
                  <a:pt x="112" y="55"/>
                  <a:pt x="112" y="55"/>
                  <a:pt x="113" y="56"/>
                </a:cubicBezTo>
                <a:cubicBezTo>
                  <a:pt x="113" y="57"/>
                  <a:pt x="113" y="59"/>
                  <a:pt x="114" y="60"/>
                </a:cubicBezTo>
                <a:cubicBezTo>
                  <a:pt x="114" y="61"/>
                  <a:pt x="114" y="61"/>
                  <a:pt x="114" y="61"/>
                </a:cubicBezTo>
                <a:cubicBezTo>
                  <a:pt x="114" y="61"/>
                  <a:pt x="114" y="61"/>
                  <a:pt x="114" y="62"/>
                </a:cubicBezTo>
                <a:cubicBezTo>
                  <a:pt x="114" y="62"/>
                  <a:pt x="114" y="62"/>
                  <a:pt x="114" y="63"/>
                </a:cubicBezTo>
                <a:cubicBezTo>
                  <a:pt x="113" y="63"/>
                  <a:pt x="113" y="63"/>
                  <a:pt x="113" y="64"/>
                </a:cubicBezTo>
                <a:cubicBezTo>
                  <a:pt x="113" y="64"/>
                  <a:pt x="113" y="65"/>
                  <a:pt x="113" y="65"/>
                </a:cubicBezTo>
                <a:cubicBezTo>
                  <a:pt x="113" y="65"/>
                  <a:pt x="113" y="66"/>
                  <a:pt x="113" y="66"/>
                </a:cubicBezTo>
                <a:cubicBezTo>
                  <a:pt x="113" y="67"/>
                  <a:pt x="113" y="67"/>
                  <a:pt x="113" y="68"/>
                </a:cubicBezTo>
                <a:cubicBezTo>
                  <a:pt x="111" y="76"/>
                  <a:pt x="109" y="80"/>
                  <a:pt x="107" y="83"/>
                </a:cubicBezTo>
                <a:cubicBezTo>
                  <a:pt x="107" y="83"/>
                  <a:pt x="107" y="83"/>
                  <a:pt x="106" y="83"/>
                </a:cubicBezTo>
                <a:cubicBezTo>
                  <a:pt x="106" y="86"/>
                  <a:pt x="106" y="88"/>
                  <a:pt x="105" y="90"/>
                </a:cubicBezTo>
                <a:cubicBezTo>
                  <a:pt x="105" y="91"/>
                  <a:pt x="105" y="91"/>
                  <a:pt x="105" y="91"/>
                </a:cubicBezTo>
                <a:cubicBezTo>
                  <a:pt x="104" y="92"/>
                  <a:pt x="104" y="93"/>
                  <a:pt x="104" y="93"/>
                </a:cubicBezTo>
                <a:cubicBezTo>
                  <a:pt x="104" y="94"/>
                  <a:pt x="104" y="95"/>
                  <a:pt x="103" y="95"/>
                </a:cubicBezTo>
                <a:cubicBezTo>
                  <a:pt x="103" y="96"/>
                  <a:pt x="103" y="97"/>
                  <a:pt x="102" y="98"/>
                </a:cubicBezTo>
                <a:cubicBezTo>
                  <a:pt x="102" y="99"/>
                  <a:pt x="102" y="99"/>
                  <a:pt x="101" y="100"/>
                </a:cubicBezTo>
                <a:cubicBezTo>
                  <a:pt x="101" y="100"/>
                  <a:pt x="101" y="100"/>
                  <a:pt x="101" y="101"/>
                </a:cubicBezTo>
                <a:cubicBezTo>
                  <a:pt x="101" y="101"/>
                  <a:pt x="101" y="102"/>
                  <a:pt x="101" y="103"/>
                </a:cubicBezTo>
                <a:cubicBezTo>
                  <a:pt x="101" y="103"/>
                  <a:pt x="101" y="103"/>
                  <a:pt x="101" y="104"/>
                </a:cubicBezTo>
                <a:cubicBezTo>
                  <a:pt x="101" y="104"/>
                  <a:pt x="101" y="105"/>
                  <a:pt x="100" y="106"/>
                </a:cubicBezTo>
                <a:cubicBezTo>
                  <a:pt x="100" y="107"/>
                  <a:pt x="100" y="108"/>
                  <a:pt x="100" y="109"/>
                </a:cubicBezTo>
                <a:cubicBezTo>
                  <a:pt x="100" y="112"/>
                  <a:pt x="100" y="113"/>
                  <a:pt x="101" y="113"/>
                </a:cubicBezTo>
                <a:cubicBezTo>
                  <a:pt x="101" y="114"/>
                  <a:pt x="101" y="114"/>
                  <a:pt x="101" y="114"/>
                </a:cubicBezTo>
                <a:cubicBezTo>
                  <a:pt x="101" y="114"/>
                  <a:pt x="101" y="114"/>
                  <a:pt x="101" y="114"/>
                </a:cubicBezTo>
                <a:cubicBezTo>
                  <a:pt x="101" y="114"/>
                  <a:pt x="101" y="114"/>
                  <a:pt x="102" y="114"/>
                </a:cubicBezTo>
                <a:cubicBezTo>
                  <a:pt x="102" y="114"/>
                  <a:pt x="103" y="114"/>
                  <a:pt x="104" y="115"/>
                </a:cubicBezTo>
                <a:cubicBezTo>
                  <a:pt x="109" y="116"/>
                  <a:pt x="115" y="118"/>
                  <a:pt x="121" y="120"/>
                </a:cubicBezTo>
                <a:cubicBezTo>
                  <a:pt x="121" y="120"/>
                  <a:pt x="121" y="120"/>
                  <a:pt x="122" y="120"/>
                </a:cubicBezTo>
                <a:cubicBezTo>
                  <a:pt x="122" y="121"/>
                  <a:pt x="123" y="121"/>
                  <a:pt x="124" y="121"/>
                </a:cubicBezTo>
                <a:cubicBezTo>
                  <a:pt x="124" y="121"/>
                  <a:pt x="124" y="121"/>
                  <a:pt x="125" y="122"/>
                </a:cubicBezTo>
                <a:cubicBezTo>
                  <a:pt x="125" y="122"/>
                  <a:pt x="126" y="122"/>
                  <a:pt x="126" y="122"/>
                </a:cubicBezTo>
                <a:cubicBezTo>
                  <a:pt x="127" y="122"/>
                  <a:pt x="127" y="122"/>
                  <a:pt x="128" y="123"/>
                </a:cubicBezTo>
                <a:cubicBezTo>
                  <a:pt x="128" y="123"/>
                  <a:pt x="128" y="123"/>
                  <a:pt x="128" y="123"/>
                </a:cubicBezTo>
                <a:cubicBezTo>
                  <a:pt x="129" y="123"/>
                  <a:pt x="130" y="123"/>
                  <a:pt x="130" y="124"/>
                </a:cubicBezTo>
                <a:cubicBezTo>
                  <a:pt x="131" y="124"/>
                  <a:pt x="131" y="124"/>
                  <a:pt x="131" y="124"/>
                </a:cubicBezTo>
                <a:cubicBezTo>
                  <a:pt x="134" y="125"/>
                  <a:pt x="138" y="126"/>
                  <a:pt x="140" y="127"/>
                </a:cubicBezTo>
                <a:cubicBezTo>
                  <a:pt x="142" y="128"/>
                  <a:pt x="143" y="128"/>
                  <a:pt x="144" y="129"/>
                </a:cubicBezTo>
                <a:cubicBezTo>
                  <a:pt x="145" y="129"/>
                  <a:pt x="145" y="130"/>
                  <a:pt x="146" y="130"/>
                </a:cubicBezTo>
                <a:cubicBezTo>
                  <a:pt x="146" y="130"/>
                  <a:pt x="146" y="130"/>
                  <a:pt x="146" y="130"/>
                </a:cubicBezTo>
                <a:cubicBezTo>
                  <a:pt x="147" y="131"/>
                  <a:pt x="147" y="131"/>
                  <a:pt x="147" y="131"/>
                </a:cubicBezTo>
                <a:cubicBezTo>
                  <a:pt x="148" y="131"/>
                  <a:pt x="148" y="131"/>
                  <a:pt x="148" y="132"/>
                </a:cubicBezTo>
                <a:cubicBezTo>
                  <a:pt x="148" y="132"/>
                  <a:pt x="149" y="132"/>
                  <a:pt x="149" y="132"/>
                </a:cubicBezTo>
                <a:cubicBezTo>
                  <a:pt x="149" y="133"/>
                  <a:pt x="149" y="133"/>
                  <a:pt x="149" y="133"/>
                </a:cubicBezTo>
                <a:cubicBezTo>
                  <a:pt x="150" y="133"/>
                  <a:pt x="150" y="134"/>
                  <a:pt x="150" y="134"/>
                </a:cubicBezTo>
                <a:cubicBezTo>
                  <a:pt x="150" y="134"/>
                  <a:pt x="150" y="134"/>
                  <a:pt x="150" y="135"/>
                </a:cubicBezTo>
                <a:cubicBezTo>
                  <a:pt x="150" y="135"/>
                  <a:pt x="150" y="135"/>
                  <a:pt x="151" y="135"/>
                </a:cubicBezTo>
                <a:cubicBezTo>
                  <a:pt x="151" y="136"/>
                  <a:pt x="151" y="136"/>
                  <a:pt x="151" y="136"/>
                </a:cubicBezTo>
                <a:cubicBezTo>
                  <a:pt x="151" y="137"/>
                  <a:pt x="151" y="137"/>
                  <a:pt x="151" y="137"/>
                </a:cubicBezTo>
                <a:cubicBezTo>
                  <a:pt x="151" y="137"/>
                  <a:pt x="151" y="138"/>
                  <a:pt x="151" y="138"/>
                </a:cubicBezTo>
                <a:cubicBezTo>
                  <a:pt x="151" y="138"/>
                  <a:pt x="151" y="139"/>
                  <a:pt x="151" y="139"/>
                </a:cubicBezTo>
                <a:cubicBezTo>
                  <a:pt x="152" y="139"/>
                  <a:pt x="152" y="140"/>
                  <a:pt x="152" y="141"/>
                </a:cubicBezTo>
                <a:cubicBezTo>
                  <a:pt x="152" y="145"/>
                  <a:pt x="152" y="157"/>
                  <a:pt x="152" y="160"/>
                </a:cubicBezTo>
                <a:cubicBezTo>
                  <a:pt x="152" y="160"/>
                  <a:pt x="152" y="161"/>
                  <a:pt x="152" y="161"/>
                </a:cubicBezTo>
                <a:cubicBezTo>
                  <a:pt x="152" y="164"/>
                  <a:pt x="150" y="168"/>
                  <a:pt x="144" y="168"/>
                </a:cubicBezTo>
                <a:cubicBezTo>
                  <a:pt x="144" y="168"/>
                  <a:pt x="144" y="168"/>
                  <a:pt x="144" y="168"/>
                </a:cubicBezTo>
                <a:cubicBezTo>
                  <a:pt x="138" y="168"/>
                  <a:pt x="102" y="168"/>
                  <a:pt x="85" y="168"/>
                </a:cubicBezTo>
                <a:cubicBezTo>
                  <a:pt x="80" y="168"/>
                  <a:pt x="76" y="168"/>
                  <a:pt x="76" y="168"/>
                </a:cubicBezTo>
                <a:cubicBezTo>
                  <a:pt x="75" y="168"/>
                  <a:pt x="75" y="168"/>
                  <a:pt x="75" y="168"/>
                </a:cubicBezTo>
                <a:cubicBezTo>
                  <a:pt x="75" y="168"/>
                  <a:pt x="72" y="168"/>
                  <a:pt x="66" y="168"/>
                </a:cubicBezTo>
                <a:cubicBezTo>
                  <a:pt x="50" y="168"/>
                  <a:pt x="13" y="168"/>
                  <a:pt x="8" y="168"/>
                </a:cubicBezTo>
                <a:cubicBezTo>
                  <a:pt x="8" y="168"/>
                  <a:pt x="7" y="168"/>
                  <a:pt x="7" y="168"/>
                </a:cubicBezTo>
                <a:cubicBezTo>
                  <a:pt x="2" y="168"/>
                  <a:pt x="0" y="164"/>
                  <a:pt x="0" y="161"/>
                </a:cubicBezTo>
                <a:cubicBezTo>
                  <a:pt x="0" y="160"/>
                  <a:pt x="0" y="160"/>
                  <a:pt x="0" y="160"/>
                </a:cubicBezTo>
                <a:cubicBezTo>
                  <a:pt x="0" y="141"/>
                  <a:pt x="0" y="141"/>
                  <a:pt x="0" y="141"/>
                </a:cubicBezTo>
                <a:cubicBezTo>
                  <a:pt x="0" y="137"/>
                  <a:pt x="2" y="131"/>
                  <a:pt x="9" y="128"/>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7" name="Freeform 37"/>
          <p:cNvSpPr/>
          <p:nvPr/>
        </p:nvSpPr>
        <p:spPr bwMode="auto">
          <a:xfrm>
            <a:off x="4238235" y="2992323"/>
            <a:ext cx="407092" cy="587335"/>
          </a:xfrm>
          <a:custGeom>
            <a:avLst/>
            <a:gdLst>
              <a:gd name="T0" fmla="*/ 7 w 94"/>
              <a:gd name="T1" fmla="*/ 104 h 136"/>
              <a:gd name="T2" fmla="*/ 41 w 94"/>
              <a:gd name="T3" fmla="*/ 92 h 136"/>
              <a:gd name="T4" fmla="*/ 42 w 94"/>
              <a:gd name="T5" fmla="*/ 88 h 136"/>
              <a:gd name="T6" fmla="*/ 40 w 94"/>
              <a:gd name="T7" fmla="*/ 80 h 136"/>
              <a:gd name="T8" fmla="*/ 36 w 94"/>
              <a:gd name="T9" fmla="*/ 68 h 136"/>
              <a:gd name="T10" fmla="*/ 31 w 94"/>
              <a:gd name="T11" fmla="*/ 55 h 136"/>
              <a:gd name="T12" fmla="*/ 31 w 94"/>
              <a:gd name="T13" fmla="*/ 45 h 136"/>
              <a:gd name="T14" fmla="*/ 32 w 94"/>
              <a:gd name="T15" fmla="*/ 44 h 136"/>
              <a:gd name="T16" fmla="*/ 30 w 94"/>
              <a:gd name="T17" fmla="*/ 30 h 136"/>
              <a:gd name="T18" fmla="*/ 36 w 94"/>
              <a:gd name="T19" fmla="*/ 11 h 136"/>
              <a:gd name="T20" fmla="*/ 58 w 94"/>
              <a:gd name="T21" fmla="*/ 0 h 136"/>
              <a:gd name="T22" fmla="*/ 64 w 94"/>
              <a:gd name="T23" fmla="*/ 0 h 136"/>
              <a:gd name="T24" fmla="*/ 86 w 94"/>
              <a:gd name="T25" fmla="*/ 11 h 136"/>
              <a:gd name="T26" fmla="*/ 92 w 94"/>
              <a:gd name="T27" fmla="*/ 30 h 136"/>
              <a:gd name="T28" fmla="*/ 90 w 94"/>
              <a:gd name="T29" fmla="*/ 44 h 136"/>
              <a:gd name="T30" fmla="*/ 91 w 94"/>
              <a:gd name="T31" fmla="*/ 45 h 136"/>
              <a:gd name="T32" fmla="*/ 91 w 94"/>
              <a:gd name="T33" fmla="*/ 55 h 136"/>
              <a:gd name="T34" fmla="*/ 86 w 94"/>
              <a:gd name="T35" fmla="*/ 68 h 136"/>
              <a:gd name="T36" fmla="*/ 82 w 94"/>
              <a:gd name="T37" fmla="*/ 80 h 136"/>
              <a:gd name="T38" fmla="*/ 81 w 94"/>
              <a:gd name="T39" fmla="*/ 88 h 136"/>
              <a:gd name="T40" fmla="*/ 82 w 94"/>
              <a:gd name="T41" fmla="*/ 92 h 136"/>
              <a:gd name="T42" fmla="*/ 94 w 94"/>
              <a:gd name="T43" fmla="*/ 96 h 136"/>
              <a:gd name="T44" fmla="*/ 70 w 94"/>
              <a:gd name="T45" fmla="*/ 105 h 136"/>
              <a:gd name="T46" fmla="*/ 56 w 94"/>
              <a:gd name="T47" fmla="*/ 125 h 136"/>
              <a:gd name="T48" fmla="*/ 56 w 94"/>
              <a:gd name="T49" fmla="*/ 136 h 136"/>
              <a:gd name="T50" fmla="*/ 53 w 94"/>
              <a:gd name="T51" fmla="*/ 136 h 136"/>
              <a:gd name="T52" fmla="*/ 6 w 94"/>
              <a:gd name="T53" fmla="*/ 136 h 136"/>
              <a:gd name="T54" fmla="*/ 0 w 94"/>
              <a:gd name="T55" fmla="*/ 130 h 136"/>
              <a:gd name="T56" fmla="*/ 0 w 94"/>
              <a:gd name="T57" fmla="*/ 114 h 136"/>
              <a:gd name="T58" fmla="*/ 7 w 94"/>
              <a:gd name="T59" fmla="*/ 10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136">
                <a:moveTo>
                  <a:pt x="7" y="104"/>
                </a:moveTo>
                <a:cubicBezTo>
                  <a:pt x="14" y="101"/>
                  <a:pt x="31" y="95"/>
                  <a:pt x="41" y="92"/>
                </a:cubicBezTo>
                <a:cubicBezTo>
                  <a:pt x="42" y="92"/>
                  <a:pt x="42" y="92"/>
                  <a:pt x="42" y="88"/>
                </a:cubicBezTo>
                <a:cubicBezTo>
                  <a:pt x="42" y="85"/>
                  <a:pt x="41" y="82"/>
                  <a:pt x="40" y="80"/>
                </a:cubicBezTo>
                <a:cubicBezTo>
                  <a:pt x="38" y="77"/>
                  <a:pt x="37" y="72"/>
                  <a:pt x="36" y="68"/>
                </a:cubicBezTo>
                <a:cubicBezTo>
                  <a:pt x="35" y="66"/>
                  <a:pt x="33" y="62"/>
                  <a:pt x="31" y="55"/>
                </a:cubicBezTo>
                <a:cubicBezTo>
                  <a:pt x="30" y="49"/>
                  <a:pt x="31" y="47"/>
                  <a:pt x="31" y="45"/>
                </a:cubicBezTo>
                <a:cubicBezTo>
                  <a:pt x="31" y="45"/>
                  <a:pt x="32" y="45"/>
                  <a:pt x="32" y="44"/>
                </a:cubicBezTo>
                <a:cubicBezTo>
                  <a:pt x="32" y="43"/>
                  <a:pt x="31" y="36"/>
                  <a:pt x="30" y="30"/>
                </a:cubicBezTo>
                <a:cubicBezTo>
                  <a:pt x="30" y="26"/>
                  <a:pt x="31" y="18"/>
                  <a:pt x="36" y="11"/>
                </a:cubicBezTo>
                <a:cubicBezTo>
                  <a:pt x="39" y="6"/>
                  <a:pt x="46" y="1"/>
                  <a:pt x="58" y="0"/>
                </a:cubicBezTo>
                <a:cubicBezTo>
                  <a:pt x="64" y="0"/>
                  <a:pt x="64" y="0"/>
                  <a:pt x="64" y="0"/>
                </a:cubicBezTo>
                <a:cubicBezTo>
                  <a:pt x="76" y="1"/>
                  <a:pt x="83" y="6"/>
                  <a:pt x="86" y="11"/>
                </a:cubicBezTo>
                <a:cubicBezTo>
                  <a:pt x="91" y="18"/>
                  <a:pt x="92" y="26"/>
                  <a:pt x="92" y="30"/>
                </a:cubicBezTo>
                <a:cubicBezTo>
                  <a:pt x="91" y="36"/>
                  <a:pt x="90" y="43"/>
                  <a:pt x="90" y="44"/>
                </a:cubicBezTo>
                <a:cubicBezTo>
                  <a:pt x="91" y="45"/>
                  <a:pt x="91" y="45"/>
                  <a:pt x="91" y="45"/>
                </a:cubicBezTo>
                <a:cubicBezTo>
                  <a:pt x="92" y="47"/>
                  <a:pt x="92" y="49"/>
                  <a:pt x="91" y="55"/>
                </a:cubicBezTo>
                <a:cubicBezTo>
                  <a:pt x="90" y="62"/>
                  <a:pt x="87" y="66"/>
                  <a:pt x="86" y="68"/>
                </a:cubicBezTo>
                <a:cubicBezTo>
                  <a:pt x="85" y="72"/>
                  <a:pt x="84" y="77"/>
                  <a:pt x="82" y="80"/>
                </a:cubicBezTo>
                <a:cubicBezTo>
                  <a:pt x="81" y="82"/>
                  <a:pt x="81" y="84"/>
                  <a:pt x="81" y="88"/>
                </a:cubicBezTo>
                <a:cubicBezTo>
                  <a:pt x="81" y="92"/>
                  <a:pt x="81" y="92"/>
                  <a:pt x="82" y="92"/>
                </a:cubicBezTo>
                <a:cubicBezTo>
                  <a:pt x="85" y="93"/>
                  <a:pt x="90" y="95"/>
                  <a:pt x="94" y="96"/>
                </a:cubicBezTo>
                <a:cubicBezTo>
                  <a:pt x="84" y="99"/>
                  <a:pt x="75" y="103"/>
                  <a:pt x="70" y="105"/>
                </a:cubicBezTo>
                <a:cubicBezTo>
                  <a:pt x="60" y="109"/>
                  <a:pt x="56" y="118"/>
                  <a:pt x="56" y="125"/>
                </a:cubicBezTo>
                <a:cubicBezTo>
                  <a:pt x="56" y="136"/>
                  <a:pt x="56" y="136"/>
                  <a:pt x="56" y="136"/>
                </a:cubicBezTo>
                <a:cubicBezTo>
                  <a:pt x="55" y="136"/>
                  <a:pt x="54" y="136"/>
                  <a:pt x="53" y="136"/>
                </a:cubicBezTo>
                <a:cubicBezTo>
                  <a:pt x="40" y="136"/>
                  <a:pt x="10" y="136"/>
                  <a:pt x="6" y="136"/>
                </a:cubicBezTo>
                <a:cubicBezTo>
                  <a:pt x="1" y="136"/>
                  <a:pt x="0" y="132"/>
                  <a:pt x="0" y="130"/>
                </a:cubicBezTo>
                <a:cubicBezTo>
                  <a:pt x="0" y="128"/>
                  <a:pt x="0" y="117"/>
                  <a:pt x="0" y="114"/>
                </a:cubicBezTo>
                <a:cubicBezTo>
                  <a:pt x="0" y="110"/>
                  <a:pt x="2" y="106"/>
                  <a:pt x="7" y="104"/>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68" name="Freeform 44"/>
          <p:cNvSpPr>
            <a:spLocks noEditPoints="1"/>
          </p:cNvSpPr>
          <p:nvPr/>
        </p:nvSpPr>
        <p:spPr bwMode="auto">
          <a:xfrm>
            <a:off x="10126707" y="2912827"/>
            <a:ext cx="484783" cy="932275"/>
          </a:xfrm>
          <a:custGeom>
            <a:avLst/>
            <a:gdLst>
              <a:gd name="T0" fmla="*/ 112 w 112"/>
              <a:gd name="T1" fmla="*/ 56 h 216"/>
              <a:gd name="T2" fmla="*/ 56 w 112"/>
              <a:gd name="T3" fmla="*/ 0 h 216"/>
              <a:gd name="T4" fmla="*/ 0 w 112"/>
              <a:gd name="T5" fmla="*/ 56 h 216"/>
              <a:gd name="T6" fmla="*/ 36 w 112"/>
              <a:gd name="T7" fmla="*/ 108 h 216"/>
              <a:gd name="T8" fmla="*/ 36 w 112"/>
              <a:gd name="T9" fmla="*/ 216 h 216"/>
              <a:gd name="T10" fmla="*/ 76 w 112"/>
              <a:gd name="T11" fmla="*/ 216 h 216"/>
              <a:gd name="T12" fmla="*/ 76 w 112"/>
              <a:gd name="T13" fmla="*/ 188 h 216"/>
              <a:gd name="T14" fmla="*/ 88 w 112"/>
              <a:gd name="T15" fmla="*/ 176 h 216"/>
              <a:gd name="T16" fmla="*/ 76 w 112"/>
              <a:gd name="T17" fmla="*/ 164 h 216"/>
              <a:gd name="T18" fmla="*/ 76 w 112"/>
              <a:gd name="T19" fmla="*/ 148 h 216"/>
              <a:gd name="T20" fmla="*/ 96 w 112"/>
              <a:gd name="T21" fmla="*/ 128 h 216"/>
              <a:gd name="T22" fmla="*/ 76 w 112"/>
              <a:gd name="T23" fmla="*/ 108 h 216"/>
              <a:gd name="T24" fmla="*/ 112 w 112"/>
              <a:gd name="T25" fmla="*/ 56 h 216"/>
              <a:gd name="T26" fmla="*/ 60 w 112"/>
              <a:gd name="T27" fmla="*/ 64 h 216"/>
              <a:gd name="T28" fmla="*/ 52 w 112"/>
              <a:gd name="T29" fmla="*/ 64 h 216"/>
              <a:gd name="T30" fmla="*/ 52 w 112"/>
              <a:gd name="T31" fmla="*/ 32 h 216"/>
              <a:gd name="T32" fmla="*/ 60 w 112"/>
              <a:gd name="T33" fmla="*/ 32 h 216"/>
              <a:gd name="T34" fmla="*/ 60 w 112"/>
              <a:gd name="T35" fmla="*/ 6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216">
                <a:moveTo>
                  <a:pt x="112" y="56"/>
                </a:moveTo>
                <a:cubicBezTo>
                  <a:pt x="112" y="25"/>
                  <a:pt x="87" y="0"/>
                  <a:pt x="56" y="0"/>
                </a:cubicBezTo>
                <a:cubicBezTo>
                  <a:pt x="25" y="0"/>
                  <a:pt x="0" y="25"/>
                  <a:pt x="0" y="56"/>
                </a:cubicBezTo>
                <a:cubicBezTo>
                  <a:pt x="0" y="80"/>
                  <a:pt x="15" y="100"/>
                  <a:pt x="36" y="108"/>
                </a:cubicBezTo>
                <a:cubicBezTo>
                  <a:pt x="36" y="216"/>
                  <a:pt x="36" y="216"/>
                  <a:pt x="36" y="216"/>
                </a:cubicBezTo>
                <a:cubicBezTo>
                  <a:pt x="76" y="216"/>
                  <a:pt x="76" y="216"/>
                  <a:pt x="76" y="216"/>
                </a:cubicBezTo>
                <a:cubicBezTo>
                  <a:pt x="76" y="188"/>
                  <a:pt x="76" y="188"/>
                  <a:pt x="76" y="188"/>
                </a:cubicBezTo>
                <a:cubicBezTo>
                  <a:pt x="88" y="176"/>
                  <a:pt x="88" y="176"/>
                  <a:pt x="88" y="176"/>
                </a:cubicBezTo>
                <a:cubicBezTo>
                  <a:pt x="76" y="164"/>
                  <a:pt x="76" y="164"/>
                  <a:pt x="76" y="164"/>
                </a:cubicBezTo>
                <a:cubicBezTo>
                  <a:pt x="76" y="148"/>
                  <a:pt x="76" y="148"/>
                  <a:pt x="76" y="148"/>
                </a:cubicBezTo>
                <a:cubicBezTo>
                  <a:pt x="96" y="128"/>
                  <a:pt x="96" y="128"/>
                  <a:pt x="96" y="128"/>
                </a:cubicBezTo>
                <a:cubicBezTo>
                  <a:pt x="76" y="108"/>
                  <a:pt x="76" y="108"/>
                  <a:pt x="76" y="108"/>
                </a:cubicBezTo>
                <a:cubicBezTo>
                  <a:pt x="97" y="100"/>
                  <a:pt x="112" y="79"/>
                  <a:pt x="112" y="56"/>
                </a:cubicBezTo>
                <a:close/>
                <a:moveTo>
                  <a:pt x="60" y="64"/>
                </a:moveTo>
                <a:cubicBezTo>
                  <a:pt x="52" y="64"/>
                  <a:pt x="52" y="64"/>
                  <a:pt x="52" y="64"/>
                </a:cubicBezTo>
                <a:cubicBezTo>
                  <a:pt x="52" y="32"/>
                  <a:pt x="52" y="32"/>
                  <a:pt x="52" y="32"/>
                </a:cubicBezTo>
                <a:cubicBezTo>
                  <a:pt x="60" y="32"/>
                  <a:pt x="60" y="32"/>
                  <a:pt x="60" y="32"/>
                </a:cubicBezTo>
                <a:lnTo>
                  <a:pt x="60" y="64"/>
                </a:lnTo>
                <a:close/>
              </a:path>
            </a:pathLst>
          </a:custGeom>
          <a:solidFill>
            <a:schemeClr val="bg1"/>
          </a:solidFill>
          <a:ln>
            <a:noFill/>
          </a:ln>
        </p:spPr>
        <p:txBody>
          <a:bodyPr vert="horz" wrap="square" lIns="91436" tIns="45718" rIns="91436" bIns="45718" numCol="1" anchor="t" anchorCtr="0" compatLnSpc="1"/>
          <a:lstStyle/>
          <a:p>
            <a:endParaRPr lang="zh-CN" altLang="en-US"/>
          </a:p>
        </p:txBody>
      </p:sp>
      <p:sp>
        <p:nvSpPr>
          <p:cNvPr id="70" name="Oval 115"/>
          <p:cNvSpPr>
            <a:spLocks noChangeArrowheads="1"/>
          </p:cNvSpPr>
          <p:nvPr/>
        </p:nvSpPr>
        <p:spPr bwMode="auto">
          <a:xfrm>
            <a:off x="7109245" y="2862543"/>
            <a:ext cx="800809" cy="344256"/>
          </a:xfrm>
          <a:prstGeom prst="ellipse">
            <a:avLst/>
          </a:prstGeom>
          <a:solidFill>
            <a:schemeClr val="bg1"/>
          </a:solidFill>
          <a:ln>
            <a:noFill/>
          </a:ln>
        </p:spPr>
        <p:txBody>
          <a:bodyPr vert="horz" wrap="square" lIns="91438" tIns="45719" rIns="91438" bIns="45719" numCol="1" anchor="t" anchorCtr="0" compatLnSpc="1"/>
          <a:lstStyle/>
          <a:p>
            <a:endParaRPr lang="zh-CN" altLang="en-US"/>
          </a:p>
        </p:txBody>
      </p:sp>
      <p:sp>
        <p:nvSpPr>
          <p:cNvPr id="71" name="Freeform 116"/>
          <p:cNvSpPr/>
          <p:nvPr/>
        </p:nvSpPr>
        <p:spPr bwMode="auto">
          <a:xfrm>
            <a:off x="7109245" y="3503192"/>
            <a:ext cx="800809" cy="277983"/>
          </a:xfrm>
          <a:custGeom>
            <a:avLst/>
            <a:gdLst>
              <a:gd name="T0" fmla="*/ 0 w 184"/>
              <a:gd name="T1" fmla="*/ 0 h 64"/>
              <a:gd name="T2" fmla="*/ 0 w 184"/>
              <a:gd name="T3" fmla="*/ 16 h 64"/>
              <a:gd name="T4" fmla="*/ 0 w 184"/>
              <a:gd name="T5" fmla="*/ 24 h 64"/>
              <a:gd name="T6" fmla="*/ 92 w 184"/>
              <a:gd name="T7" fmla="*/ 64 h 64"/>
              <a:gd name="T8" fmla="*/ 184 w 184"/>
              <a:gd name="T9" fmla="*/ 24 h 64"/>
              <a:gd name="T10" fmla="*/ 184 w 184"/>
              <a:gd name="T11" fmla="*/ 16 h 64"/>
              <a:gd name="T12" fmla="*/ 184 w 184"/>
              <a:gd name="T13" fmla="*/ 0 h 64"/>
              <a:gd name="T14" fmla="*/ 92 w 184"/>
              <a:gd name="T15" fmla="*/ 29 h 64"/>
              <a:gd name="T16" fmla="*/ 0 w 18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64">
                <a:moveTo>
                  <a:pt x="0" y="0"/>
                </a:moveTo>
                <a:cubicBezTo>
                  <a:pt x="0" y="16"/>
                  <a:pt x="0" y="16"/>
                  <a:pt x="0" y="16"/>
                </a:cubicBezTo>
                <a:cubicBezTo>
                  <a:pt x="0" y="24"/>
                  <a:pt x="0" y="24"/>
                  <a:pt x="0" y="24"/>
                </a:cubicBezTo>
                <a:cubicBezTo>
                  <a:pt x="0" y="43"/>
                  <a:pt x="38" y="64"/>
                  <a:pt x="92" y="64"/>
                </a:cubicBezTo>
                <a:cubicBezTo>
                  <a:pt x="147" y="64"/>
                  <a:pt x="184" y="43"/>
                  <a:pt x="184" y="24"/>
                </a:cubicBezTo>
                <a:cubicBezTo>
                  <a:pt x="184" y="16"/>
                  <a:pt x="184" y="16"/>
                  <a:pt x="184" y="16"/>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2" name="Freeform 117"/>
          <p:cNvSpPr/>
          <p:nvPr/>
        </p:nvSpPr>
        <p:spPr bwMode="auto">
          <a:xfrm>
            <a:off x="7109245" y="3311736"/>
            <a:ext cx="800809" cy="277983"/>
          </a:xfrm>
          <a:custGeom>
            <a:avLst/>
            <a:gdLst>
              <a:gd name="T0" fmla="*/ 0 w 184"/>
              <a:gd name="T1" fmla="*/ 0 h 64"/>
              <a:gd name="T2" fmla="*/ 0 w 184"/>
              <a:gd name="T3" fmla="*/ 10 h 64"/>
              <a:gd name="T4" fmla="*/ 0 w 184"/>
              <a:gd name="T5" fmla="*/ 24 h 64"/>
              <a:gd name="T6" fmla="*/ 92 w 184"/>
              <a:gd name="T7" fmla="*/ 64 h 64"/>
              <a:gd name="T8" fmla="*/ 184 w 184"/>
              <a:gd name="T9" fmla="*/ 24 h 64"/>
              <a:gd name="T10" fmla="*/ 184 w 184"/>
              <a:gd name="T11" fmla="*/ 0 h 64"/>
              <a:gd name="T12" fmla="*/ 92 w 184"/>
              <a:gd name="T13" fmla="*/ 29 h 64"/>
              <a:gd name="T14" fmla="*/ 0 w 184"/>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4">
                <a:moveTo>
                  <a:pt x="0" y="0"/>
                </a:moveTo>
                <a:cubicBezTo>
                  <a:pt x="0" y="10"/>
                  <a:pt x="0" y="10"/>
                  <a:pt x="0" y="10"/>
                </a:cubicBezTo>
                <a:cubicBezTo>
                  <a:pt x="0" y="24"/>
                  <a:pt x="0" y="24"/>
                  <a:pt x="0" y="24"/>
                </a:cubicBezTo>
                <a:cubicBezTo>
                  <a:pt x="0" y="43"/>
                  <a:pt x="38" y="64"/>
                  <a:pt x="92" y="64"/>
                </a:cubicBezTo>
                <a:cubicBezTo>
                  <a:pt x="147" y="64"/>
                  <a:pt x="184" y="43"/>
                  <a:pt x="184" y="24"/>
                </a:cubicBezTo>
                <a:cubicBezTo>
                  <a:pt x="184" y="0"/>
                  <a:pt x="184" y="0"/>
                  <a:pt x="184" y="0"/>
                </a:cubicBezTo>
                <a:cubicBezTo>
                  <a:pt x="169" y="17"/>
                  <a:pt x="133" y="29"/>
                  <a:pt x="92" y="29"/>
                </a:cubicBezTo>
                <a:cubicBezTo>
                  <a:pt x="51" y="29"/>
                  <a:pt x="16" y="17"/>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3" name="Freeform 118"/>
          <p:cNvSpPr/>
          <p:nvPr/>
        </p:nvSpPr>
        <p:spPr bwMode="auto">
          <a:xfrm>
            <a:off x="7109245" y="3123958"/>
            <a:ext cx="800809" cy="274301"/>
          </a:xfrm>
          <a:custGeom>
            <a:avLst/>
            <a:gdLst>
              <a:gd name="T0" fmla="*/ 0 w 184"/>
              <a:gd name="T1" fmla="*/ 0 h 63"/>
              <a:gd name="T2" fmla="*/ 0 w 184"/>
              <a:gd name="T3" fmla="*/ 24 h 63"/>
              <a:gd name="T4" fmla="*/ 92 w 184"/>
              <a:gd name="T5" fmla="*/ 63 h 63"/>
              <a:gd name="T6" fmla="*/ 184 w 184"/>
              <a:gd name="T7" fmla="*/ 24 h 63"/>
              <a:gd name="T8" fmla="*/ 184 w 184"/>
              <a:gd name="T9" fmla="*/ 0 h 63"/>
              <a:gd name="T10" fmla="*/ 92 w 184"/>
              <a:gd name="T11" fmla="*/ 28 h 63"/>
              <a:gd name="T12" fmla="*/ 0 w 18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184" h="63">
                <a:moveTo>
                  <a:pt x="0" y="0"/>
                </a:moveTo>
                <a:cubicBezTo>
                  <a:pt x="0" y="24"/>
                  <a:pt x="0" y="24"/>
                  <a:pt x="0" y="24"/>
                </a:cubicBezTo>
                <a:cubicBezTo>
                  <a:pt x="0" y="42"/>
                  <a:pt x="38" y="63"/>
                  <a:pt x="92" y="63"/>
                </a:cubicBezTo>
                <a:cubicBezTo>
                  <a:pt x="147" y="63"/>
                  <a:pt x="184" y="42"/>
                  <a:pt x="184" y="24"/>
                </a:cubicBezTo>
                <a:cubicBezTo>
                  <a:pt x="184" y="0"/>
                  <a:pt x="184" y="0"/>
                  <a:pt x="184" y="0"/>
                </a:cubicBezTo>
                <a:cubicBezTo>
                  <a:pt x="169" y="16"/>
                  <a:pt x="133" y="28"/>
                  <a:pt x="92" y="28"/>
                </a:cubicBezTo>
                <a:cubicBezTo>
                  <a:pt x="51" y="28"/>
                  <a:pt x="16" y="16"/>
                  <a:pt x="0" y="0"/>
                </a:cubicBezTo>
                <a:close/>
              </a:path>
            </a:pathLst>
          </a:custGeom>
          <a:solidFill>
            <a:schemeClr val="bg1"/>
          </a:solidFill>
          <a:ln>
            <a:noFill/>
          </a:ln>
        </p:spPr>
        <p:txBody>
          <a:bodyPr vert="horz" wrap="square" lIns="91438" tIns="45719" rIns="91438" bIns="45719" numCol="1" anchor="t" anchorCtr="0" compatLnSpc="1"/>
          <a:lstStyle/>
          <a:p>
            <a:endParaRPr lang="zh-CN" altLang="en-US"/>
          </a:p>
        </p:txBody>
      </p:sp>
      <p:sp>
        <p:nvSpPr>
          <p:cNvPr id="75" name="Freeform 121"/>
          <p:cNvSpPr/>
          <p:nvPr/>
        </p:nvSpPr>
        <p:spPr bwMode="auto">
          <a:xfrm>
            <a:off x="1509493" y="2983329"/>
            <a:ext cx="860391" cy="79127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endParaRPr lang="zh-CN" altLang="en-US"/>
          </a:p>
        </p:txBody>
      </p:sp>
      <p:sp>
        <p:nvSpPr>
          <p:cNvPr id="76" name="文本框 75"/>
          <p:cNvSpPr txBox="1"/>
          <p:nvPr/>
        </p:nvSpPr>
        <p:spPr>
          <a:xfrm>
            <a:off x="947868" y="48687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3771854" y="48687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574587" y="4861392"/>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398574" y="4861392"/>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92" name="矩形 91"/>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3" name="圆角矩形 9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94" name="文本框 93"/>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研究框架</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5" name="矩形 94"/>
          <p:cNvSpPr/>
          <p:nvPr/>
        </p:nvSpPr>
        <p:spPr>
          <a:xfrm>
            <a:off x="2649671" y="325001"/>
            <a:ext cx="3106099"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FRAMWORKS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6" name="组 95"/>
          <p:cNvGrpSpPr/>
          <p:nvPr/>
        </p:nvGrpSpPr>
        <p:grpSpPr>
          <a:xfrm>
            <a:off x="9284091" y="252858"/>
            <a:ext cx="2907908" cy="574513"/>
            <a:chOff x="9284089" y="252855"/>
            <a:chExt cx="2907908" cy="574513"/>
          </a:xfrm>
        </p:grpSpPr>
        <p:grpSp>
          <p:nvGrpSpPr>
            <p:cNvPr id="97" name="组 96"/>
            <p:cNvGrpSpPr/>
            <p:nvPr/>
          </p:nvGrpSpPr>
          <p:grpSpPr>
            <a:xfrm>
              <a:off x="11454105" y="252856"/>
              <a:ext cx="737892" cy="484288"/>
              <a:chOff x="11454105" y="252856"/>
              <a:chExt cx="737892" cy="484288"/>
            </a:xfrm>
          </p:grpSpPr>
          <p:grpSp>
            <p:nvGrpSpPr>
              <p:cNvPr id="99" name="组 98"/>
              <p:cNvGrpSpPr/>
              <p:nvPr/>
            </p:nvGrpSpPr>
            <p:grpSpPr>
              <a:xfrm>
                <a:off x="12039604" y="252856"/>
                <a:ext cx="152393" cy="484287"/>
                <a:chOff x="12039604" y="252856"/>
                <a:chExt cx="152393" cy="484287"/>
              </a:xfrm>
            </p:grpSpPr>
            <p:sp>
              <p:nvSpPr>
                <p:cNvPr id="103" name="圆角矩形 10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圆角矩形 10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8" name="文本框 97"/>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4</a:t>
              </a:r>
              <a:endParaRPr lang="en-US" altLang="zh-CN" sz="6000" dirty="0"/>
            </a:p>
          </p:txBody>
        </p:sp>
        <p:sp>
          <p:nvSpPr>
            <p:cNvPr id="42" name="文本框 41"/>
            <p:cNvSpPr txBox="1"/>
            <p:nvPr/>
          </p:nvSpPr>
          <p:spPr>
            <a:xfrm>
              <a:off x="90156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个人亮点</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rot="20638227">
            <a:off x="4752898" y="2516907"/>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9581"/>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17409" name="标题 1"/>
          <p:cNvSpPr>
            <a:spLocks noGrp="1"/>
          </p:cNvSpPr>
          <p:nvPr>
            <p:ph type="ctrTitle"/>
          </p:nvPr>
        </p:nvSpPr>
        <p:spPr>
          <a:xfrm>
            <a:off x="769938" y="977265"/>
            <a:ext cx="6858000" cy="977900"/>
          </a:xfrm>
        </p:spPr>
        <p:txBody>
          <a:bodyPr lIns="91440" tIns="45720" rIns="91440" bIns="45720" anchor="b"/>
          <a:lstStyle/>
          <a:p>
            <a:pPr algn="r" defTabSz="914400">
              <a:buNone/>
            </a:pPr>
            <a:r>
              <a:rPr lang="zh-CN" altLang="en-US" sz="4000" kern="1200">
                <a:latin typeface="微软雅黑 Light" panose="020B0502040204020203" pitchFamily="34" charset="-122"/>
                <a:ea typeface="微软雅黑 Light" panose="020B0502040204020203" pitchFamily="34" charset="-122"/>
                <a:cs typeface="+mj-cs"/>
              </a:rPr>
              <a:t>设计模式</a:t>
            </a:r>
            <a:endParaRPr lang="zh-CN" altLang="en-US" sz="4000" kern="1200">
              <a:latin typeface="微软雅黑 Light" panose="020B0502040204020203" pitchFamily="34" charset="-122"/>
              <a:ea typeface="微软雅黑 Light" panose="020B0502040204020203" pitchFamily="34" charset="-122"/>
              <a:cs typeface="+mj-cs"/>
            </a:endParaRPr>
          </a:p>
        </p:txBody>
      </p:sp>
      <p:sp>
        <p:nvSpPr>
          <p:cNvPr id="17410" name="副标题 2"/>
          <p:cNvSpPr>
            <a:spLocks noGrp="1"/>
          </p:cNvSpPr>
          <p:nvPr>
            <p:ph type="subTitle" idx="1"/>
          </p:nvPr>
        </p:nvSpPr>
        <p:spPr>
          <a:xfrm>
            <a:off x="178435" y="2954020"/>
            <a:ext cx="7119938" cy="4140200"/>
          </a:xfrm>
        </p:spPr>
        <p:txBody>
          <a:bodyPr lIns="91440" tIns="45720" rIns="91440" bIns="45720" anchor="t"/>
          <a:lstStyle/>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设计模式介绍</a:t>
            </a:r>
            <a:endParaRPr lang="zh-CN" altLang="en-US" sz="1900" kern="1200">
              <a:latin typeface="微软雅黑 Light" panose="020B0502040204020203" pitchFamily="34" charset="-122"/>
              <a:ea typeface="微软雅黑 Light" panose="020B0502040204020203" pitchFamily="34" charset="-122"/>
              <a:cs typeface="+mn-cs"/>
            </a:endParaRPr>
          </a:p>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解决问题</a:t>
            </a:r>
            <a:endParaRPr lang="zh-CN" altLang="en-US" sz="1900" kern="1200">
              <a:latin typeface="微软雅黑 Light" panose="020B0502040204020203" pitchFamily="34" charset="-122"/>
              <a:ea typeface="微软雅黑 Light" panose="020B0502040204020203" pitchFamily="34" charset="-122"/>
              <a:cs typeface="+mn-cs"/>
            </a:endParaRPr>
          </a:p>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性能优化 压力测试</a:t>
            </a:r>
            <a:endParaRPr lang="zh-CN" altLang="en-US" sz="1900" kern="1200">
              <a:latin typeface="微软雅黑 Light" panose="020B0502040204020203" pitchFamily="34" charset="-122"/>
              <a:ea typeface="微软雅黑 Light" panose="020B0502040204020203" pitchFamily="34" charset="-122"/>
              <a:cs typeface="+mn-cs"/>
            </a:endParaRPr>
          </a:p>
          <a:p>
            <a:pPr marL="342900" indent="-342900" algn="l" defTabSz="914400">
              <a:buFont typeface="Arial" panose="020B0604020202020204" pitchFamily="34" charset="0"/>
            </a:pPr>
            <a:r>
              <a:rPr lang="zh-CN" altLang="en-US" sz="1900" kern="1200">
                <a:latin typeface="微软雅黑 Light" panose="020B0502040204020203" pitchFamily="34" charset="-122"/>
                <a:ea typeface="微软雅黑 Light" panose="020B0502040204020203" pitchFamily="34" charset="-122"/>
                <a:cs typeface="+mn-cs"/>
              </a:rPr>
              <a:t>安全</a:t>
            </a:r>
            <a:endParaRPr lang="zh-CN" altLang="en-US" sz="1900" kern="1200">
              <a:latin typeface="微软雅黑 Light" panose="020B0502040204020203" pitchFamily="34" charset="-122"/>
              <a:ea typeface="微软雅黑 Light" panose="020B0502040204020203" pitchFamily="34" charset="-122"/>
              <a:cs typeface="+mn-cs"/>
            </a:endParaRPr>
          </a:p>
        </p:txBody>
      </p:sp>
      <p:grpSp>
        <p:nvGrpSpPr>
          <p:cNvPr id="17411" name="组合 14"/>
          <p:cNvGrpSpPr/>
          <p:nvPr/>
        </p:nvGrpSpPr>
        <p:grpSpPr>
          <a:xfrm>
            <a:off x="3152775" y="2640965"/>
            <a:ext cx="4387850" cy="3381375"/>
            <a:chOff x="6075" y="3602"/>
            <a:chExt cx="6910" cy="5325"/>
          </a:xfrm>
        </p:grpSpPr>
        <p:sp>
          <p:nvSpPr>
            <p:cNvPr id="3" name="矩形 2"/>
            <p:cNvSpPr/>
            <p:nvPr/>
          </p:nvSpPr>
          <p:spPr>
            <a:xfrm>
              <a:off x="7059" y="3602"/>
              <a:ext cx="4736" cy="14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endParaRPr lang="zh-CN" altLang="en-US" strike="noStrike" noProof="1"/>
            </a:p>
          </p:txBody>
        </p:sp>
        <p:sp>
          <p:nvSpPr>
            <p:cNvPr id="4" name="矩形 3"/>
            <p:cNvSpPr/>
            <p:nvPr/>
          </p:nvSpPr>
          <p:spPr>
            <a:xfrm>
              <a:off x="7059" y="7531"/>
              <a:ext cx="4736" cy="139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fontAlgn="base"/>
              <a:endParaRPr lang="zh-CN" altLang="en-US" strike="noStrike" noProof="1"/>
            </a:p>
          </p:txBody>
        </p:sp>
        <p:cxnSp>
          <p:nvCxnSpPr>
            <p:cNvPr id="5" name="直接连接符 4"/>
            <p:cNvCxnSpPr/>
            <p:nvPr/>
          </p:nvCxnSpPr>
          <p:spPr>
            <a:xfrm>
              <a:off x="6075" y="6313"/>
              <a:ext cx="6910" cy="0"/>
            </a:xfrm>
            <a:prstGeom prst="line">
              <a:avLst/>
            </a:prstGeom>
            <a:ln>
              <a:prstDash val="lgDash"/>
            </a:ln>
          </p:spPr>
          <p:style>
            <a:lnRef idx="1">
              <a:schemeClr val="accent3"/>
            </a:lnRef>
            <a:fillRef idx="0">
              <a:schemeClr val="accent3"/>
            </a:fillRef>
            <a:effectRef idx="0">
              <a:schemeClr val="accent3"/>
            </a:effectRef>
            <a:fontRef idx="minor">
              <a:schemeClr val="tx1"/>
            </a:fontRef>
          </p:style>
        </p:cxnSp>
        <p:sp>
          <p:nvSpPr>
            <p:cNvPr id="6" name="上箭头 5"/>
            <p:cNvSpPr/>
            <p:nvPr/>
          </p:nvSpPr>
          <p:spPr>
            <a:xfrm flipV="1">
              <a:off x="7404" y="5523"/>
              <a:ext cx="595" cy="1579"/>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base"/>
              <a:endParaRPr lang="zh-CN" altLang="en-US" strike="noStrike" noProof="1"/>
            </a:p>
          </p:txBody>
        </p:sp>
        <p:sp>
          <p:nvSpPr>
            <p:cNvPr id="7" name="上箭头 6"/>
            <p:cNvSpPr/>
            <p:nvPr/>
          </p:nvSpPr>
          <p:spPr>
            <a:xfrm flipH="1">
              <a:off x="10739" y="5523"/>
              <a:ext cx="595" cy="1579"/>
            </a:xfrm>
            <a:prstGeom prst="up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endParaRPr lang="zh-CN" altLang="en-US" strike="noStrike" noProof="1"/>
            </a:p>
          </p:txBody>
        </p:sp>
        <p:sp>
          <p:nvSpPr>
            <p:cNvPr id="10" name="文本框 9"/>
            <p:cNvSpPr txBox="1"/>
            <p:nvPr/>
          </p:nvSpPr>
          <p:spPr>
            <a:xfrm>
              <a:off x="7060" y="4013"/>
              <a:ext cx="4734" cy="761"/>
            </a:xfrm>
            <a:prstGeom prst="rect">
              <a:avLst/>
            </a:prstGeom>
            <a:noFill/>
          </p:spPr>
          <p:txBody>
            <a:bodyPr wrap="square" rtlCol="0">
              <a:spAutoFit/>
            </a:bodyPr>
            <a:lstStyle/>
            <a:p>
              <a:pPr algn="ctr" fontAlgn="base"/>
              <a:r>
                <a:rPr lang="zh-CN" altLang="en-US" sz="2400" strike="noStrike" noProof="1">
                  <a:solidFill>
                    <a:schemeClr val="accent6"/>
                  </a:solidFill>
                  <a:latin typeface="微软雅黑" panose="020B0503020204020204" pitchFamily="34" charset="-122"/>
                  <a:ea typeface="微软雅黑" panose="020B0503020204020204" pitchFamily="34" charset="-122"/>
                  <a:cs typeface="+mn-ea"/>
                </a:rPr>
                <a:t>前端</a:t>
              </a:r>
              <a:endParaRPr lang="zh-CN" altLang="en-US" sz="2400" strike="noStrike" noProof="1">
                <a:solidFill>
                  <a:schemeClr val="accent6"/>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059" y="7864"/>
              <a:ext cx="4734" cy="751"/>
            </a:xfrm>
            <a:prstGeom prst="rect">
              <a:avLst/>
            </a:prstGeom>
            <a:noFill/>
          </p:spPr>
          <p:txBody>
            <a:bodyPr wrap="square" rtlCol="0">
              <a:spAutoFit/>
            </a:bodyPr>
            <a:lstStyle/>
            <a:p>
              <a:pPr algn="ctr" fontAlgn="base"/>
              <a:r>
                <a:rPr lang="zh-CN" altLang="en-US" sz="2400" strike="noStrike" noProof="1">
                  <a:solidFill>
                    <a:schemeClr val="accent5"/>
                  </a:solidFill>
                  <a:latin typeface="微软雅黑" panose="020B0503020204020204" pitchFamily="34" charset="-122"/>
                  <a:ea typeface="微软雅黑" panose="020B0503020204020204" pitchFamily="34" charset="-122"/>
                  <a:cs typeface="+mn-ea"/>
                </a:rPr>
                <a:t>后端</a:t>
              </a:r>
              <a:endParaRPr lang="zh-CN" altLang="en-US" sz="2400" strike="noStrike" noProof="1">
                <a:solidFill>
                  <a:schemeClr val="accent5"/>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78" y="5718"/>
              <a:ext cx="1327" cy="580"/>
            </a:xfrm>
            <a:prstGeom prst="rect">
              <a:avLst/>
            </a:prstGeom>
            <a:noFill/>
          </p:spPr>
          <p:txBody>
            <a:bodyPr wrap="square" rtlCol="0">
              <a:spAutoFit/>
            </a:bodyPr>
            <a:lstStyle/>
            <a:p>
              <a:pPr fontAlgn="base"/>
              <a:r>
                <a:rPr lang="en-US" altLang="zh-CN" strike="noStrike" noProof="1">
                  <a:solidFill>
                    <a:schemeClr val="accent5"/>
                  </a:solidFill>
                  <a:latin typeface="微软雅黑" panose="020B0503020204020204" pitchFamily="34" charset="-122"/>
                  <a:ea typeface="微软雅黑" panose="020B0503020204020204" pitchFamily="34" charset="-122"/>
                  <a:cs typeface="+mn-ea"/>
                </a:rPr>
                <a:t>JSON</a:t>
              </a:r>
              <a:endParaRPr lang="en-US" altLang="zh-CN" strike="noStrike" noProof="1">
                <a:solidFill>
                  <a:schemeClr val="accent5"/>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121" y="5590"/>
              <a:ext cx="1327" cy="580"/>
            </a:xfrm>
            <a:prstGeom prst="rect">
              <a:avLst/>
            </a:prstGeom>
            <a:noFill/>
          </p:spPr>
          <p:txBody>
            <a:bodyPr wrap="square" rtlCol="0">
              <a:spAutoFit/>
            </a:bodyPr>
            <a:lstStyle/>
            <a:p>
              <a:pPr fontAlgn="base"/>
              <a:r>
                <a:rPr lang="en-US" altLang="zh-CN" strike="noStrike" noProof="1">
                  <a:solidFill>
                    <a:schemeClr val="accent6"/>
                  </a:solidFill>
                  <a:latin typeface="微软雅黑" panose="020B0503020204020204" pitchFamily="34" charset="-122"/>
                  <a:ea typeface="微软雅黑" panose="020B0503020204020204" pitchFamily="34" charset="-122"/>
                  <a:cs typeface="+mn-ea"/>
                </a:rPr>
                <a:t>AJAX</a:t>
              </a:r>
              <a:endParaRPr lang="en-US" altLang="zh-CN" strike="noStrike" noProof="1">
                <a:solidFill>
                  <a:schemeClr val="accent6"/>
                </a:solidFill>
                <a:latin typeface="微软雅黑" panose="020B0503020204020204" pitchFamily="34" charset="-122"/>
                <a:ea typeface="微软雅黑" panose="020B0503020204020204" pitchFamily="34" charset="-122"/>
              </a:endParaRPr>
            </a:p>
          </p:txBody>
        </p:sp>
      </p:grpSp>
      <p:sp>
        <p:nvSpPr>
          <p:cNvPr id="19458" name="副标题 2"/>
          <p:cNvSpPr>
            <a:spLocks noGrp="1"/>
          </p:cNvSpPr>
          <p:nvPr/>
        </p:nvSpPr>
        <p:spPr>
          <a:xfrm>
            <a:off x="7879080" y="1695768"/>
            <a:ext cx="3759467" cy="4783137"/>
          </a:xfrm>
          <a:prstGeom prst="rect">
            <a:avLst/>
          </a:prstGeom>
          <a:noFill/>
          <a:ln w="9525">
            <a:noFill/>
          </a:ln>
        </p:spPr>
        <p:txBody>
          <a:bodyPr lIns="91440" tIns="45720" rIns="91440" bIns="45720" anchor="t"/>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400">
              <a:buFont typeface="Arial" panose="020B0604020202020204" pitchFamily="34" charset="0"/>
              <a:buNone/>
            </a:pPr>
            <a:r>
              <a:rPr lang="zh-CN" altLang="en-US" sz="1800" kern="1200">
                <a:latin typeface="微软雅黑 Light" panose="020B0502040204020203" pitchFamily="34" charset="-122"/>
                <a:ea typeface="微软雅黑 Light" panose="020B0502040204020203" pitchFamily="34" charset="-122"/>
                <a:cs typeface="+mn-cs"/>
              </a:rPr>
              <a:t>	前后端分离</a:t>
            </a:r>
            <a:endParaRPr lang="zh-CN" altLang="en-US" sz="18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restful</a:t>
            </a: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js css 压缩 减少http 的请求数</a:t>
            </a: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web socket</a:t>
            </a: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连接速度测试</a:t>
            </a: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1800" kern="1200" dirty="0">
                <a:latin typeface="微软雅黑 Light" panose="020B0502040204020203" pitchFamily="34" charset="-122"/>
                <a:ea typeface="微软雅黑 Light" panose="020B0502040204020203" pitchFamily="34" charset="-122"/>
                <a:cs typeface="+mn-cs"/>
              </a:rPr>
              <a:t>压力测试 python-pylot</a:t>
            </a:r>
            <a:endParaRPr lang="zh-CN" altLang="en-US" sz="18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1800" kern="1200" dirty="0">
              <a:latin typeface="微软雅黑 Light" panose="020B0502040204020203" pitchFamily="34" charset="-122"/>
              <a:ea typeface="微软雅黑 Light" panose="020B0502040204020203" pitchFamily="34" charset="-122"/>
              <a:cs typeface="+mn-cs"/>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郑翰林</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郭清   胡永燊    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33" name="组合 32"/>
          <p:cNvGrpSpPr/>
          <p:nvPr/>
        </p:nvGrpSpPr>
        <p:grpSpPr>
          <a:xfrm>
            <a:off x="447061" y="1062809"/>
            <a:ext cx="1755700" cy="1890765"/>
            <a:chOff x="4925753" y="1651222"/>
            <a:chExt cx="1755700" cy="1890765"/>
          </a:xfrm>
        </p:grpSpPr>
        <p:sp>
          <p:nvSpPr>
            <p:cNvPr id="34" name="圆角矩形 33"/>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35" name="圆角矩形 34"/>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1505" name="标题 1"/>
          <p:cNvSpPr>
            <a:spLocks noGrp="1"/>
          </p:cNvSpPr>
          <p:nvPr>
            <p:ph type="ctrTitle"/>
          </p:nvPr>
        </p:nvSpPr>
        <p:spPr>
          <a:xfrm>
            <a:off x="2916873" y="1003935"/>
            <a:ext cx="6858000" cy="977900"/>
          </a:xfrm>
        </p:spPr>
        <p:txBody>
          <a:bodyPr lIns="91440" tIns="45720" rIns="91440" bIns="45720" anchor="b"/>
          <a:lstStyle/>
          <a:p>
            <a:pPr algn="r" defTabSz="914400">
              <a:buNone/>
            </a:pPr>
            <a:r>
              <a:rPr lang="zh-CN" altLang="en-US" sz="5400" kern="1200">
                <a:latin typeface="微软雅黑 Light" panose="020B0502040204020203" pitchFamily="34" charset="-122"/>
                <a:ea typeface="微软雅黑 Light" panose="020B0502040204020203" pitchFamily="34" charset="-122"/>
                <a:cs typeface="+mj-cs"/>
              </a:rPr>
              <a:t>优化</a:t>
            </a:r>
            <a:endParaRPr lang="zh-CN" altLang="en-US" sz="5400" kern="1200">
              <a:latin typeface="微软雅黑 Light" panose="020B0502040204020203" pitchFamily="34" charset="-122"/>
              <a:ea typeface="微软雅黑 Light" panose="020B0502040204020203" pitchFamily="34" charset="-122"/>
              <a:cs typeface="+mj-cs"/>
            </a:endParaRPr>
          </a:p>
        </p:txBody>
      </p:sp>
      <p:sp>
        <p:nvSpPr>
          <p:cNvPr id="21506" name="副标题 2"/>
          <p:cNvSpPr>
            <a:spLocks noGrp="1"/>
          </p:cNvSpPr>
          <p:nvPr>
            <p:ph type="subTitle" idx="1"/>
          </p:nvPr>
        </p:nvSpPr>
        <p:spPr>
          <a:xfrm>
            <a:off x="322580" y="1981835"/>
            <a:ext cx="7119938" cy="4140200"/>
          </a:xfrm>
        </p:spPr>
        <p:txBody>
          <a:bodyPr lIns="91440" tIns="45720" rIns="91440" bIns="45720" anchor="t"/>
          <a:lstStyle/>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前端</a:t>
            </a:r>
            <a:endParaRPr lang="zh-CN" altLang="en-US" sz="20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1. bootstrap jquery 等外部依赖 用 CDN 链接替换本地文件</a:t>
            </a:r>
            <a:endParaRPr lang="zh-CN" altLang="en-US" sz="20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2. 通过 合并小图标成雪碧图 合并 </a:t>
            </a:r>
            <a:r>
              <a:rPr lang="en-US" altLang="zh-CN" sz="2000" kern="1200" dirty="0" err="1">
                <a:latin typeface="微软雅黑 Light" panose="020B0502040204020203" pitchFamily="34" charset="-122"/>
                <a:ea typeface="微软雅黑 Light" panose="020B0502040204020203" pitchFamily="34" charset="-122"/>
                <a:cs typeface="+mn-cs"/>
              </a:rPr>
              <a:t>js</a:t>
            </a:r>
            <a:r>
              <a:rPr lang="zh-CN" altLang="en-US" sz="2000" kern="1200" dirty="0">
                <a:latin typeface="微软雅黑 Light" panose="020B0502040204020203" pitchFamily="34" charset="-122"/>
                <a:ea typeface="微软雅黑 Light" panose="020B0502040204020203" pitchFamily="34" charset="-122"/>
                <a:cs typeface="+mn-cs"/>
              </a:rPr>
              <a:t> CSS 来减少 http 请求数</a:t>
            </a:r>
            <a:endParaRPr lang="zh-CN" altLang="en-US" sz="20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2000" kern="1200" dirty="0">
                <a:latin typeface="微软雅黑 Light" panose="020B0502040204020203" pitchFamily="34" charset="-122"/>
                <a:ea typeface="微软雅黑 Light" panose="020B0502040204020203" pitchFamily="34" charset="-122"/>
                <a:cs typeface="+mn-cs"/>
              </a:rPr>
              <a:t>3. 对 js 与 css 文件进行压缩 </a:t>
            </a:r>
            <a:endParaRPr lang="zh-CN" altLang="en-US" sz="20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en-US" altLang="zh-CN" sz="2000" kern="1200" dirty="0">
                <a:latin typeface="微软雅黑 Light" panose="020B0502040204020203" pitchFamily="34" charset="-122"/>
                <a:ea typeface="微软雅黑 Light" panose="020B0502040204020203" pitchFamily="34" charset="-122"/>
                <a:cs typeface="+mn-cs"/>
              </a:rPr>
              <a:t>4. </a:t>
            </a:r>
            <a:r>
              <a:rPr lang="zh-CN" altLang="en-US" sz="2000" kern="1200" dirty="0">
                <a:latin typeface="微软雅黑 Light" panose="020B0502040204020203" pitchFamily="34" charset="-122"/>
                <a:ea typeface="微软雅黑 Light" panose="020B0502040204020203" pitchFamily="34" charset="-122"/>
                <a:cs typeface="+mn-cs"/>
              </a:rPr>
              <a:t>合理安排文件载入顺序 </a:t>
            </a:r>
            <a:r>
              <a:rPr lang="zh-CN" altLang="en-US" sz="2000" kern="1200" dirty="0">
                <a:latin typeface="微软雅黑 Light" panose="020B0502040204020203" pitchFamily="34" charset="-122"/>
                <a:ea typeface="微软雅黑 Light" panose="020B0502040204020203" pitchFamily="34" charset="-122"/>
                <a:cs typeface="+mn-cs"/>
                <a:sym typeface="宋体" panose="02010600030101010101" pitchFamily="2" charset="-122"/>
              </a:rPr>
              <a:t>页面结构</a:t>
            </a:r>
            <a:endParaRPr lang="zh-CN" altLang="en-US" sz="2000" kern="1200" dirty="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en-US" altLang="zh-CN" sz="2000" kern="1200" dirty="0">
                <a:latin typeface="微软雅黑 Light" panose="020B0502040204020203" pitchFamily="34" charset="-122"/>
                <a:ea typeface="微软雅黑 Light" panose="020B0502040204020203" pitchFamily="34" charset="-122"/>
                <a:cs typeface="+mn-cs"/>
                <a:sym typeface="宋体" panose="02010600030101010101" pitchFamily="2" charset="-122"/>
              </a:rPr>
              <a:t>	</a:t>
            </a:r>
            <a:r>
              <a:rPr lang="zh-CN" altLang="en-US" sz="2000" kern="1200" dirty="0">
                <a:latin typeface="微软雅黑 Light" panose="020B0502040204020203" pitchFamily="34" charset="-122"/>
                <a:ea typeface="微软雅黑 Light" panose="020B0502040204020203" pitchFamily="34" charset="-122"/>
                <a:cs typeface="+mn-cs"/>
                <a:sym typeface="宋体" panose="02010600030101010101" pitchFamily="2" charset="-122"/>
              </a:rPr>
              <a:t>将样式表放在顶部，将脚本放在底部，尽早刷新文档的输出</a:t>
            </a:r>
            <a:endParaRPr lang="en-US" altLang="zh-CN" sz="2000" kern="1200" dirty="0">
              <a:latin typeface="微软雅黑 Light" panose="020B0502040204020203" pitchFamily="34" charset="-122"/>
              <a:ea typeface="微软雅黑 Light" panose="020B0502040204020203" pitchFamily="34" charset="-122"/>
              <a:cs typeface="+mn-cs"/>
            </a:endParaRPr>
          </a:p>
        </p:txBody>
      </p:sp>
      <p:sp>
        <p:nvSpPr>
          <p:cNvPr id="23554" name="副标题 2"/>
          <p:cNvSpPr>
            <a:spLocks noGrp="1"/>
          </p:cNvSpPr>
          <p:nvPr/>
        </p:nvSpPr>
        <p:spPr>
          <a:xfrm>
            <a:off x="7589520" y="2221865"/>
            <a:ext cx="2753995" cy="3659505"/>
          </a:xfrm>
          <a:prstGeom prst="rect">
            <a:avLst/>
          </a:prstGeom>
          <a:noFill/>
          <a:ln w="9525">
            <a:noFill/>
          </a:ln>
        </p:spPr>
        <p:txBody>
          <a:bodyPr lIns="91440" tIns="45720" rIns="91440" bIns="45720" anchor="t"/>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后端</a:t>
            </a:r>
            <a:endParaRPr lang="zh-CN" altLang="en-US" sz="2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1. sql 语句优化</a:t>
            </a:r>
            <a:endParaRPr lang="zh-CN" altLang="en-US" sz="2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2. 缓存</a:t>
            </a:r>
            <a:endParaRPr lang="zh-CN" altLang="en-US" sz="2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sz="2000" kern="1200">
                <a:latin typeface="微软雅黑 Light" panose="020B0502040204020203" pitchFamily="34" charset="-122"/>
                <a:ea typeface="微软雅黑 Light" panose="020B0502040204020203" pitchFamily="34" charset="-122"/>
                <a:cs typeface="+mn-cs"/>
              </a:rPr>
              <a:t>3. 算法</a:t>
            </a:r>
            <a:endParaRPr lang="zh-CN" altLang="en-US" sz="2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2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1000"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sz="700" kern="1200">
              <a:latin typeface="微软雅黑 Light" panose="020B0502040204020203" pitchFamily="34" charset="-122"/>
              <a:ea typeface="微软雅黑 Light" panose="020B0502040204020203" pitchFamily="34" charset="-122"/>
              <a:cs typeface="+mn-cs"/>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郑翰林   </a:t>
            </a:r>
            <a:r>
              <a:rPr lang="zh-CN" altLang="en-US" sz="1700" b="1"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郭清   胡永燊    林孜</a:t>
            </a:r>
            <a:endParaRPr lang="zh-CN" altLang="en-US" sz="1700" b="1"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5602" name="副标题 2"/>
          <p:cNvSpPr>
            <a:spLocks noGrp="1"/>
          </p:cNvSpPr>
          <p:nvPr>
            <p:ph type="subTitle" idx="1"/>
          </p:nvPr>
        </p:nvSpPr>
        <p:spPr>
          <a:xfrm>
            <a:off x="2164080" y="1448435"/>
            <a:ext cx="7119938" cy="4140200"/>
          </a:xfrm>
        </p:spPr>
        <p:txBody>
          <a:bodyPr lIns="91440" tIns="45720" rIns="91440" bIns="45720" anchor="t"/>
          <a:lstStyle/>
          <a:p>
            <a:pPr algn="l" defTabSz="914400">
              <a:buFont typeface="Arial" panose="020B0604020202020204" pitchFamily="34" charset="0"/>
              <a:buNone/>
            </a:pPr>
            <a:r>
              <a:rPr lang="zh-CN" altLang="en-US" kern="1200">
                <a:latin typeface="微软雅黑 Light" panose="020B0502040204020203" pitchFamily="34" charset="-122"/>
                <a:ea typeface="微软雅黑 Light" panose="020B0502040204020203" pitchFamily="34" charset="-122"/>
                <a:cs typeface="+mn-cs"/>
              </a:rPr>
              <a:t>安全</a:t>
            </a:r>
            <a:endParaRPr lang="zh-CN" altLang="en-US"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endParaRPr lang="zh-CN" altLang="en-US" kern="1200">
              <a:latin typeface="微软雅黑 Light" panose="020B0502040204020203" pitchFamily="34" charset="-122"/>
              <a:ea typeface="微软雅黑 Light" panose="020B0502040204020203" pitchFamily="34" charset="-122"/>
              <a:cs typeface="+mn-cs"/>
            </a:endParaRPr>
          </a:p>
          <a:p>
            <a:pPr algn="l" defTabSz="914400">
              <a:buFont typeface="Arial" panose="020B0604020202020204" pitchFamily="34" charset="0"/>
              <a:buNone/>
            </a:pPr>
            <a:r>
              <a:rPr lang="zh-CN" altLang="en-US" kern="1200">
                <a:latin typeface="微软雅黑 Light" panose="020B0502040204020203" pitchFamily="34" charset="-122"/>
                <a:ea typeface="微软雅黑 Light" panose="020B0502040204020203" pitchFamily="34" charset="-122"/>
                <a:cs typeface="+mn-cs"/>
              </a:rPr>
              <a:t>一个成功的跨域ajax请求，里面的Access-Control-Allow-Origin就是限定着允许访问的来源，所以在服务器上把这个设置为“*”就可以让所有网站都可以跨域调用这个ajax了，如果为了更安全的话，也可以指定某几个域名可以访问。</a:t>
            </a:r>
            <a:endParaRPr lang="zh-CN" altLang="en-US" kern="1200">
              <a:latin typeface="微软雅黑 Light" panose="020B0502040204020203" pitchFamily="34" charset="-122"/>
              <a:ea typeface="微软雅黑 Light" panose="020B0502040204020203" pitchFamily="34" charset="-122"/>
              <a:cs typeface="+mn-cs"/>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郑翰林</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郭清   胡永燊    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组员介绍</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7" y="252859"/>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5" name="矩形 24"/>
          <p:cNvSpPr/>
          <p:nvPr/>
        </p:nvSpPr>
        <p:spPr>
          <a:xfrm>
            <a:off x="713880" y="33973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
        <p:nvSpPr>
          <p:cNvPr id="26" name="文本框 25"/>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a:t>
            </a:r>
            <a:r>
              <a:rPr lang="zh-CN" altLang="en-US" sz="15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郭清</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胡永燊    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17" name="组合 16"/>
          <p:cNvGrpSpPr/>
          <p:nvPr/>
        </p:nvGrpSpPr>
        <p:grpSpPr>
          <a:xfrm>
            <a:off x="447061" y="1062809"/>
            <a:ext cx="1755700" cy="1890765"/>
            <a:chOff x="4925753" y="1651222"/>
            <a:chExt cx="1755700" cy="1890765"/>
          </a:xfrm>
        </p:grpSpPr>
        <p:sp>
          <p:nvSpPr>
            <p:cNvPr id="18" name="圆角矩形 17"/>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胡永燊</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17" name="组合 16"/>
          <p:cNvGrpSpPr/>
          <p:nvPr/>
        </p:nvGrpSpPr>
        <p:grpSpPr>
          <a:xfrm>
            <a:off x="447061" y="1062809"/>
            <a:ext cx="1755700" cy="1890765"/>
            <a:chOff x="4925753" y="1651222"/>
            <a:chExt cx="1755700" cy="1890765"/>
          </a:xfrm>
        </p:grpSpPr>
        <p:sp>
          <p:nvSpPr>
            <p:cNvPr id="18" name="圆角矩形 17"/>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pic>
        <p:nvPicPr>
          <p:cNvPr id="10242" name="图片 1"/>
          <p:cNvPicPr>
            <a:picLocks noChangeAspect="1"/>
          </p:cNvPicPr>
          <p:nvPr/>
        </p:nvPicPr>
        <p:blipFill>
          <a:blip r:embed="rId1"/>
          <a:srcRect l="13953" t="26425" r="62505" b="50012"/>
          <a:stretch>
            <a:fillRect/>
          </a:stretch>
        </p:blipFill>
        <p:spPr>
          <a:xfrm>
            <a:off x="2711450" y="1215390"/>
            <a:ext cx="2981325" cy="2378075"/>
          </a:xfrm>
          <a:prstGeom prst="rect">
            <a:avLst/>
          </a:prstGeom>
          <a:noFill/>
          <a:ln w="9525">
            <a:noFill/>
          </a:ln>
        </p:spPr>
      </p:pic>
      <p:graphicFrame>
        <p:nvGraphicFramePr>
          <p:cNvPr id="10243" name="对象 2"/>
          <p:cNvGraphicFramePr/>
          <p:nvPr/>
        </p:nvGraphicFramePr>
        <p:xfrm>
          <a:off x="7453313" y="1564640"/>
          <a:ext cx="1998662" cy="1863725"/>
        </p:xfrm>
        <a:graphic>
          <a:graphicData uri="http://schemas.openxmlformats.org/presentationml/2006/ole">
            <mc:AlternateContent xmlns:mc="http://schemas.openxmlformats.org/markup-compatibility/2006">
              <mc:Choice xmlns:v="urn:schemas-microsoft-com:vml" Requires="v">
                <p:oleObj spid="_x0000_s3076" name="" r:id="rId2" imgW="1168400" imgH="1993900" progId="Visio.Drawing.11">
                  <p:embed/>
                </p:oleObj>
              </mc:Choice>
              <mc:Fallback>
                <p:oleObj name="" r:id="rId2" imgW="1168400" imgH="1993900" progId="Visio.Drawing.11">
                  <p:embed/>
                  <p:pic>
                    <p:nvPicPr>
                      <p:cNvPr id="0" name="图片 3075"/>
                      <p:cNvPicPr/>
                      <p:nvPr/>
                    </p:nvPicPr>
                    <p:blipFill>
                      <a:blip r:embed="rId3"/>
                      <a:stretch>
                        <a:fillRect/>
                      </a:stretch>
                    </p:blipFill>
                    <p:spPr>
                      <a:xfrm>
                        <a:off x="7453313" y="1564640"/>
                        <a:ext cx="1998662" cy="1863725"/>
                      </a:xfrm>
                      <a:prstGeom prst="rect">
                        <a:avLst/>
                      </a:prstGeom>
                      <a:noFill/>
                      <a:ln w="38100">
                        <a:noFill/>
                        <a:miter/>
                      </a:ln>
                    </p:spPr>
                  </p:pic>
                </p:oleObj>
              </mc:Fallback>
            </mc:AlternateContent>
          </a:graphicData>
        </a:graphic>
      </p:graphicFrame>
      <p:sp>
        <p:nvSpPr>
          <p:cNvPr id="5" name="文本框 4"/>
          <p:cNvSpPr txBox="1"/>
          <p:nvPr/>
        </p:nvSpPr>
        <p:spPr>
          <a:xfrm>
            <a:off x="2636838" y="4014153"/>
            <a:ext cx="4733925" cy="1395413"/>
          </a:xfrm>
          <a:prstGeom prst="rect">
            <a:avLst/>
          </a:prstGeom>
          <a:noFill/>
          <a:ln w="9525">
            <a:noFill/>
          </a:ln>
        </p:spPr>
        <p:txBody>
          <a:bodyPr wrap="square" anchor="t">
            <a:spAutoFit/>
          </a:bodyPr>
          <a:p>
            <a:pPr lvl="0" indent="0" fontAlgn="base"/>
            <a:r>
              <a:rPr lang="zh-CN" altLang="en-US" sz="1690" strike="noStrike" noProof="1">
                <a:latin typeface="Arial" panose="020B0604020202020204" pitchFamily="34" charset="0"/>
                <a:ea typeface="微软雅黑" panose="020B0503020204020204" pitchFamily="34" charset="-122"/>
                <a:cs typeface="+mn-ea"/>
              </a:rPr>
              <a:t> $search=I('search');      </a:t>
            </a:r>
            <a:r>
              <a:rPr lang="en-US" altLang="zh-CN" sz="1690" strike="noStrike" noProof="1">
                <a:latin typeface="Arial" panose="020B0604020202020204" pitchFamily="34" charset="0"/>
                <a:ea typeface="微软雅黑" panose="020B0503020204020204" pitchFamily="34" charset="-122"/>
                <a:cs typeface="+mn-ea"/>
              </a:rPr>
              <a:t>// i  </a:t>
            </a:r>
            <a:r>
              <a:rPr lang="zh-CN" altLang="en-US" sz="1690" strike="noStrike" noProof="1">
                <a:latin typeface="Arial" panose="020B0604020202020204" pitchFamily="34" charset="0"/>
                <a:ea typeface="微软雅黑" panose="020B0503020204020204" pitchFamily="34" charset="-122"/>
                <a:cs typeface="+mn-ea"/>
              </a:rPr>
              <a:t>方法</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$select=I('select'); </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if($select=='标题'){</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$sea['title'] = array('like','%'.$search.'%');</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a:t>
            </a:r>
            <a:endParaRPr lang="zh-CN" altLang="en-US" sz="1690" strike="noStrike" noProof="1">
              <a:latin typeface="Arial" panose="020B0604020202020204" pitchFamily="34" charset="0"/>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胡永燊</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 name="文本框 2"/>
          <p:cNvSpPr txBox="1"/>
          <p:nvPr/>
        </p:nvSpPr>
        <p:spPr>
          <a:xfrm>
            <a:off x="1930083" y="3299460"/>
            <a:ext cx="4040188" cy="1120775"/>
          </a:xfrm>
          <a:prstGeom prst="rect">
            <a:avLst/>
          </a:prstGeom>
          <a:noFill/>
          <a:ln w="9525">
            <a:noFill/>
          </a:ln>
        </p:spPr>
        <p:txBody>
          <a:bodyPr wrap="square" anchor="t">
            <a:spAutoFit/>
          </a:bodyPr>
          <a:p>
            <a:pPr lvl="0" indent="0" fontAlgn="base"/>
            <a:r>
              <a:rPr lang="en-US" altLang="zh-CN" sz="1690" strike="noStrike" noProof="1">
                <a:latin typeface="Arial" panose="020B0604020202020204" pitchFamily="34" charset="0"/>
                <a:ea typeface="微软雅黑" panose="020B0503020204020204" pitchFamily="34" charset="-122"/>
                <a:cs typeface="+mn-ea"/>
              </a:rPr>
              <a:t>1.ajax</a:t>
            </a:r>
            <a:endParaRPr lang="en-US" altLang="zh-CN" sz="1690" strike="noStrike" noProof="1">
              <a:latin typeface="Arial" panose="020B0604020202020204" pitchFamily="34" charset="0"/>
              <a:ea typeface="微软雅黑" panose="020B0503020204020204" pitchFamily="34" charset="-122"/>
            </a:endParaRPr>
          </a:p>
          <a:p>
            <a:pPr lvl="0" indent="0" fontAlgn="base"/>
            <a:r>
              <a:rPr lang="en-US" altLang="zh-CN" sz="1690" strike="noStrike" noProof="1">
                <a:latin typeface="Arial" panose="020B0604020202020204" pitchFamily="34" charset="0"/>
                <a:ea typeface="微软雅黑" panose="020B0503020204020204" pitchFamily="34" charset="-122"/>
                <a:cs typeface="+mn-ea"/>
              </a:rPr>
              <a:t>2.</a:t>
            </a:r>
            <a:r>
              <a:rPr lang="zh-CN" altLang="en-US" sz="1690" strike="noStrike" noProof="1">
                <a:latin typeface="Arial" panose="020B0604020202020204" pitchFamily="34" charset="0"/>
                <a:ea typeface="微软雅黑" panose="020B0503020204020204" pitchFamily="34" charset="-122"/>
                <a:cs typeface="+mn-ea"/>
              </a:rPr>
              <a:t>直接改变字段（</a:t>
            </a:r>
            <a:r>
              <a:rPr lang="en-US" altLang="zh-CN" sz="1690" strike="noStrike" noProof="1">
                <a:latin typeface="Arial" panose="020B0604020202020204" pitchFamily="34" charset="0"/>
                <a:ea typeface="微软雅黑" panose="020B0503020204020204" pitchFamily="34" charset="-122"/>
                <a:cs typeface="+mn-ea"/>
              </a:rPr>
              <a:t>state</a:t>
            </a:r>
            <a:r>
              <a:rPr lang="zh-CN" altLang="en-US" sz="1690" strike="noStrike" noProof="1">
                <a:latin typeface="Arial" panose="020B0604020202020204" pitchFamily="34" charset="0"/>
                <a:ea typeface="微软雅黑" panose="020B0503020204020204" pitchFamily="34" charset="-122"/>
                <a:cs typeface="+mn-ea"/>
              </a:rPr>
              <a:t>类型为</a:t>
            </a:r>
            <a:r>
              <a:rPr lang="en-US" altLang="zh-CN" sz="1690" strike="noStrike" noProof="1">
                <a:latin typeface="Arial" panose="020B0604020202020204" pitchFamily="34" charset="0"/>
                <a:ea typeface="微软雅黑" panose="020B0503020204020204" pitchFamily="34" charset="-122"/>
                <a:cs typeface="+mn-ea"/>
              </a:rPr>
              <a:t>enum</a:t>
            </a:r>
            <a:r>
              <a:rPr lang="zh-CN" altLang="en-US" sz="1690" strike="noStrike" noProof="1">
                <a:latin typeface="Arial" panose="020B0604020202020204" pitchFamily="34" charset="0"/>
                <a:ea typeface="微软雅黑" panose="020B0503020204020204" pitchFamily="34" charset="-122"/>
                <a:cs typeface="+mn-ea"/>
              </a:rPr>
              <a:t>（</a:t>
            </a:r>
            <a:r>
              <a:rPr lang="en-US" altLang="zh-CN" sz="1690" strike="noStrike" noProof="1">
                <a:latin typeface="Arial" panose="020B0604020202020204" pitchFamily="34" charset="0"/>
                <a:ea typeface="微软雅黑" panose="020B0503020204020204" pitchFamily="34" charset="-122"/>
                <a:cs typeface="+mn-ea"/>
              </a:rPr>
              <a:t>catch</a:t>
            </a:r>
            <a:r>
              <a:rPr lang="zh-CN" altLang="en-US" sz="1690" strike="noStrike" noProof="1">
                <a:latin typeface="Arial" panose="020B0604020202020204" pitchFamily="34" charset="0"/>
                <a:ea typeface="微软雅黑" panose="020B0503020204020204" pitchFamily="34" charset="-122"/>
                <a:cs typeface="+mn-ea"/>
              </a:rPr>
              <a:t>，</a:t>
            </a:r>
            <a:r>
              <a:rPr lang="en-US" altLang="zh-CN" sz="1690" strike="noStrike" noProof="1">
                <a:latin typeface="Arial" panose="020B0604020202020204" pitchFamily="34" charset="0"/>
                <a:ea typeface="微软雅黑" panose="020B0503020204020204" pitchFamily="34" charset="-122"/>
                <a:cs typeface="+mn-ea"/>
              </a:rPr>
              <a:t>escape</a:t>
            </a:r>
            <a:r>
              <a:rPr lang="zh-CN" altLang="en-US" sz="1690" strike="noStrike" noProof="1">
                <a:latin typeface="Arial" panose="020B0604020202020204" pitchFamily="34" charset="0"/>
                <a:ea typeface="微软雅黑" panose="020B0503020204020204" pitchFamily="34" charset="-122"/>
                <a:cs typeface="+mn-ea"/>
              </a:rPr>
              <a:t>））</a:t>
            </a:r>
            <a:endParaRPr lang="zh-CN" altLang="en-US" sz="1690" strike="noStrike" noProof="1">
              <a:latin typeface="Arial" panose="020B0604020202020204" pitchFamily="34" charset="0"/>
              <a:ea typeface="微软雅黑" panose="020B0503020204020204" pitchFamily="34" charset="-122"/>
            </a:endParaRPr>
          </a:p>
          <a:p>
            <a:pPr lvl="0" indent="0" fontAlgn="base"/>
            <a:endParaRPr lang="zh-CN" altLang="en-US" sz="1690" strike="noStrike" noProof="1">
              <a:latin typeface="Arial" panose="020B0604020202020204" pitchFamily="34" charset="0"/>
              <a:ea typeface="微软雅黑" panose="020B0503020204020204" pitchFamily="34" charset="-122"/>
            </a:endParaRPr>
          </a:p>
        </p:txBody>
      </p:sp>
      <p:pic>
        <p:nvPicPr>
          <p:cNvPr id="11267" name="图片 7"/>
          <p:cNvPicPr>
            <a:picLocks noChangeAspect="1"/>
          </p:cNvPicPr>
          <p:nvPr/>
        </p:nvPicPr>
        <p:blipFill>
          <a:blip r:embed="rId1"/>
          <a:stretch>
            <a:fillRect/>
          </a:stretch>
        </p:blipFill>
        <p:spPr>
          <a:xfrm>
            <a:off x="1769745" y="2154873"/>
            <a:ext cx="8385175" cy="504825"/>
          </a:xfrm>
          <a:prstGeom prst="rect">
            <a:avLst/>
          </a:prstGeom>
          <a:noFill/>
          <a:ln w="9525">
            <a:noFill/>
          </a:ln>
        </p:spPr>
      </p:pic>
      <p:pic>
        <p:nvPicPr>
          <p:cNvPr id="11268" name="图片 8"/>
          <p:cNvPicPr>
            <a:picLocks noChangeAspect="1"/>
          </p:cNvPicPr>
          <p:nvPr/>
        </p:nvPicPr>
        <p:blipFill>
          <a:blip r:embed="rId2"/>
          <a:stretch>
            <a:fillRect/>
          </a:stretch>
        </p:blipFill>
        <p:spPr>
          <a:xfrm>
            <a:off x="1769745" y="2839085"/>
            <a:ext cx="8385175" cy="323850"/>
          </a:xfrm>
          <a:prstGeom prst="rect">
            <a:avLst/>
          </a:prstGeom>
          <a:noFill/>
          <a:ln w="9525">
            <a:noFill/>
          </a:ln>
        </p:spPr>
      </p:pic>
      <p:graphicFrame>
        <p:nvGraphicFramePr>
          <p:cNvPr id="11269" name="对象 9"/>
          <p:cNvGraphicFramePr/>
          <p:nvPr/>
        </p:nvGraphicFramePr>
        <p:xfrm>
          <a:off x="6121083" y="3299460"/>
          <a:ext cx="1854200" cy="2259013"/>
        </p:xfrm>
        <a:graphic>
          <a:graphicData uri="http://schemas.openxmlformats.org/presentationml/2006/ole">
            <mc:AlternateContent xmlns:mc="http://schemas.openxmlformats.org/markup-compatibility/2006">
              <mc:Choice xmlns:v="urn:schemas-microsoft-com:vml" Requires="v">
                <p:oleObj spid="_x0000_s3077" name="" r:id="rId3" imgW="1295400" imgH="2197100" progId="Visio.Drawing.11">
                  <p:embed/>
                </p:oleObj>
              </mc:Choice>
              <mc:Fallback>
                <p:oleObj name="" r:id="rId3" imgW="1295400" imgH="2197100" progId="Visio.Drawing.11">
                  <p:embed/>
                  <p:pic>
                    <p:nvPicPr>
                      <p:cNvPr id="0" name="图片 3076"/>
                      <p:cNvPicPr/>
                      <p:nvPr/>
                    </p:nvPicPr>
                    <p:blipFill>
                      <a:blip r:embed="rId4"/>
                      <a:stretch>
                        <a:fillRect/>
                      </a:stretch>
                    </p:blipFill>
                    <p:spPr>
                      <a:xfrm>
                        <a:off x="6121083" y="3299460"/>
                        <a:ext cx="1854200" cy="2259013"/>
                      </a:xfrm>
                      <a:prstGeom prst="rect">
                        <a:avLst/>
                      </a:prstGeom>
                      <a:noFill/>
                      <a:ln w="38100">
                        <a:noFill/>
                        <a:miter/>
                      </a:ln>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胡永燊</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 name="文本框 3"/>
          <p:cNvSpPr txBox="1"/>
          <p:nvPr/>
        </p:nvSpPr>
        <p:spPr>
          <a:xfrm>
            <a:off x="1583373" y="1831340"/>
            <a:ext cx="5568950" cy="3195638"/>
          </a:xfrm>
          <a:prstGeom prst="rect">
            <a:avLst/>
          </a:prstGeom>
          <a:noFill/>
          <a:ln w="9525">
            <a:noFill/>
          </a:ln>
        </p:spPr>
        <p:txBody>
          <a:bodyPr wrap="square" anchor="t">
            <a:spAutoFit/>
          </a:bodyPr>
          <a:p>
            <a:pPr lvl="0" indent="0" fontAlgn="base"/>
            <a:r>
              <a:rPr lang="en-US" altLang="zh-CN" sz="1690" strike="noStrike" noProof="1">
                <a:latin typeface="Arial" panose="020B0604020202020204" pitchFamily="34" charset="0"/>
                <a:ea typeface="微软雅黑" panose="020B0503020204020204" pitchFamily="34" charset="-122"/>
                <a:cs typeface="+mn-ea"/>
              </a:rPr>
              <a:t>1.</a:t>
            </a:r>
            <a:r>
              <a:rPr lang="zh-CN" altLang="en-US" sz="1690" strike="noStrike" noProof="1">
                <a:latin typeface="Arial" panose="020B0604020202020204" pitchFamily="34" charset="0"/>
                <a:ea typeface="微软雅黑" panose="020B0503020204020204" pitchFamily="34" charset="-122"/>
                <a:cs typeface="+mn-ea"/>
              </a:rPr>
              <a:t>配置参数</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URL: 开发者应用访问地址，以“http://101.201.233.</a:t>
            </a:r>
            <a:r>
              <a:rPr lang="en-US" altLang="zh-CN" sz="1690" strike="noStrike" noProof="1">
                <a:latin typeface="Arial" panose="020B0604020202020204" pitchFamily="34" charset="0"/>
                <a:ea typeface="微软雅黑" panose="020B0503020204020204" pitchFamily="34" charset="-122"/>
                <a:cs typeface="+mn-ea"/>
              </a:rPr>
              <a:t>0</a:t>
            </a:r>
            <a:r>
              <a:rPr lang="zh-CN" altLang="en-US" sz="1690" strike="noStrike" noProof="1">
                <a:latin typeface="Arial" panose="020B0604020202020204" pitchFamily="34" charset="0"/>
                <a:ea typeface="微软雅黑" panose="020B0503020204020204" pitchFamily="34" charset="-122"/>
                <a:cs typeface="+mn-ea"/>
              </a:rPr>
              <a:t>/Project_4/index.php/Admin/Wei”</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TOKEN: </a:t>
            </a:r>
            <a:r>
              <a:rPr lang="en-US" altLang="zh-CN" sz="1690" strike="noStrike" noProof="1">
                <a:latin typeface="Arial" panose="020B0604020202020204" pitchFamily="34" charset="0"/>
                <a:ea typeface="微软雅黑" panose="020B0503020204020204" pitchFamily="34" charset="-122"/>
                <a:cs typeface="+mn-ea"/>
              </a:rPr>
              <a:t>weixintest</a:t>
            </a:r>
            <a:endParaRPr lang="en-US" altLang="zh-CN" sz="1690" strike="noStrike" noProof="1">
              <a:latin typeface="Arial" panose="020B0604020202020204" pitchFamily="34" charset="0"/>
              <a:ea typeface="微软雅黑" panose="020B0503020204020204" pitchFamily="34" charset="-122"/>
            </a:endParaRPr>
          </a:p>
          <a:p>
            <a:pPr lvl="0" indent="0" fontAlgn="base"/>
            <a:r>
              <a:rPr lang="en-US" altLang="zh-CN" sz="1690" strike="noStrike" noProof="1">
                <a:latin typeface="Arial" panose="020B0604020202020204" pitchFamily="34" charset="0"/>
                <a:ea typeface="微软雅黑" panose="020B0503020204020204" pitchFamily="34" charset="-122"/>
                <a:cs typeface="+mn-ea"/>
              </a:rPr>
              <a:t>2.验证消息的确来自微信服务器</a:t>
            </a:r>
            <a:endParaRPr lang="en-US" altLang="zh-CN" sz="1690" strike="noStrike" noProof="1">
              <a:latin typeface="Arial" panose="020B0604020202020204" pitchFamily="34" charset="0"/>
              <a:ea typeface="微软雅黑" panose="020B0503020204020204" pitchFamily="34" charset="-122"/>
            </a:endParaRPr>
          </a:p>
          <a:p>
            <a:pPr lvl="0" indent="0" fontAlgn="base"/>
            <a:r>
              <a:rPr lang="en-US" altLang="zh-CN" sz="1690" strike="noStrike" noProof="1">
                <a:latin typeface="Arial" panose="020B0604020202020204" pitchFamily="34" charset="0"/>
                <a:ea typeface="微软雅黑" panose="020B0503020204020204" pitchFamily="34" charset="-122"/>
                <a:cs typeface="+mn-ea"/>
              </a:rPr>
              <a:t>GET</a:t>
            </a:r>
            <a:r>
              <a:rPr lang="zh-CN" altLang="en-US" sz="1690" strike="noStrike" noProof="1">
                <a:latin typeface="Arial" panose="020B0604020202020204" pitchFamily="34" charset="0"/>
                <a:ea typeface="微软雅黑" panose="020B0503020204020204" pitchFamily="34" charset="-122"/>
                <a:cs typeface="+mn-ea"/>
              </a:rPr>
              <a:t>请求，获取</a:t>
            </a:r>
            <a:r>
              <a:rPr lang="en-US" altLang="zh-CN" sz="1690" strike="noStrike" noProof="1">
                <a:latin typeface="Arial" panose="020B0604020202020204" pitchFamily="34" charset="0"/>
                <a:ea typeface="微软雅黑" panose="020B0503020204020204" pitchFamily="34" charset="-122"/>
                <a:cs typeface="+mn-ea"/>
              </a:rPr>
              <a:t>token ,timestamp</a:t>
            </a:r>
            <a:r>
              <a:rPr lang="zh-CN" altLang="en-US" sz="1690" strike="noStrike" noProof="1">
                <a:latin typeface="Arial" panose="020B0604020202020204" pitchFamily="34" charset="0"/>
                <a:ea typeface="微软雅黑" panose="020B0503020204020204" pitchFamily="34" charset="-122"/>
                <a:cs typeface="+mn-ea"/>
              </a:rPr>
              <a:t>、</a:t>
            </a:r>
            <a:r>
              <a:rPr lang="en-US" altLang="zh-CN" sz="1690" strike="noStrike" noProof="1">
                <a:latin typeface="Arial" panose="020B0604020202020204" pitchFamily="34" charset="0"/>
                <a:ea typeface="微软雅黑" panose="020B0503020204020204" pitchFamily="34" charset="-122"/>
                <a:cs typeface="+mn-ea"/>
              </a:rPr>
              <a:t>nonce</a:t>
            </a:r>
            <a:r>
              <a:rPr lang="zh-CN" altLang="en-US" sz="1690" strike="noStrike" noProof="1">
                <a:latin typeface="Arial" panose="020B0604020202020204" pitchFamily="34" charset="0"/>
                <a:ea typeface="微软雅黑" panose="020B0503020204020204" pitchFamily="34" charset="-122"/>
                <a:cs typeface="+mn-ea"/>
              </a:rPr>
              <a:t>三个参数，拼成一个字符串进行加密，与</a:t>
            </a:r>
            <a:r>
              <a:rPr lang="en-US" altLang="zh-CN" sz="1690" strike="noStrike" noProof="1">
                <a:latin typeface="Arial" panose="020B0604020202020204" pitchFamily="34" charset="0"/>
                <a:ea typeface="微软雅黑" panose="020B0503020204020204" pitchFamily="34" charset="-122"/>
                <a:cs typeface="+mn-ea"/>
              </a:rPr>
              <a:t>signature</a:t>
            </a:r>
            <a:r>
              <a:rPr lang="zh-CN" altLang="en-US" sz="1690" strike="noStrike" noProof="1">
                <a:latin typeface="Arial" panose="020B0604020202020204" pitchFamily="34" charset="0"/>
                <a:ea typeface="微软雅黑" panose="020B0503020204020204" pitchFamily="34" charset="-122"/>
                <a:cs typeface="+mn-ea"/>
              </a:rPr>
              <a:t>对比。</a:t>
            </a:r>
            <a:endParaRPr lang="zh-CN" altLang="en-US" sz="1690" strike="noStrike" noProof="1">
              <a:latin typeface="Arial" panose="020B0604020202020204" pitchFamily="34" charset="0"/>
              <a:ea typeface="微软雅黑" panose="020B0503020204020204" pitchFamily="34" charset="-122"/>
            </a:endParaRPr>
          </a:p>
          <a:p>
            <a:pPr lvl="0" indent="0" fontAlgn="base"/>
            <a:r>
              <a:rPr lang="en-US" altLang="zh-CN" sz="1690" strike="noStrike" noProof="1">
                <a:latin typeface="Arial" panose="020B0604020202020204" pitchFamily="34" charset="0"/>
                <a:ea typeface="微软雅黑" panose="020B0503020204020204" pitchFamily="34" charset="-122"/>
                <a:cs typeface="+mn-ea"/>
              </a:rPr>
              <a:t>3.</a:t>
            </a:r>
            <a:r>
              <a:rPr lang="zh-CN" altLang="en-US" sz="1690" strike="noStrike" noProof="1">
                <a:latin typeface="Arial" panose="020B0604020202020204" pitchFamily="34" charset="0"/>
                <a:ea typeface="微软雅黑" panose="020B0503020204020204" pitchFamily="34" charset="-122"/>
                <a:cs typeface="+mn-ea"/>
              </a:rPr>
              <a:t>实现业务逻辑</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成为开发者后，用户每次向公众号发送消息、或者产生自定义菜单、或产生微信支付订单等情况时，开发者填写的服务器配置URL将得到微信服务器推送过来的消息和事件，开发者可以依据自身业务逻辑进行响应，如回复消息。</a:t>
            </a:r>
            <a:endParaRPr lang="zh-CN" altLang="en-US" sz="1690" strike="noStrike" noProof="1">
              <a:latin typeface="Arial" panose="020B0604020202020204" pitchFamily="34" charset="0"/>
              <a:ea typeface="微软雅黑" panose="020B0503020204020204" pitchFamily="34" charset="-122"/>
            </a:endParaRPr>
          </a:p>
        </p:txBody>
      </p:sp>
      <p:sp>
        <p:nvSpPr>
          <p:cNvPr id="18433" name="标题 47105"/>
          <p:cNvSpPr>
            <a:spLocks noGrp="1"/>
          </p:cNvSpPr>
          <p:nvPr>
            <p:ph type="ctrTitle"/>
          </p:nvPr>
        </p:nvSpPr>
        <p:spPr>
          <a:xfrm>
            <a:off x="2352993" y="1100138"/>
            <a:ext cx="7256463" cy="639763"/>
          </a:xfrm>
        </p:spPr>
        <p:txBody>
          <a:bodyPr lIns="129009" tIns="64506" rIns="129009" bIns="64506" anchor="ctr"/>
          <a:p>
            <a:pPr fontAlgn="base"/>
            <a:r>
              <a:rPr altLang="zh-CN" sz="2890" strike="noStrike" kern="1200" noProof="1" dirty="0">
                <a:latin typeface="华文新魏" panose="02010800040101010101" pitchFamily="2" charset="-122"/>
                <a:ea typeface="+mj-ea"/>
                <a:cs typeface="+mj-cs"/>
              </a:rPr>
              <a:t>微信消息接口配置</a:t>
            </a:r>
            <a:endParaRPr altLang="zh-CN" sz="2890" strike="noStrike" kern="1200" noProof="1" dirty="0">
              <a:latin typeface="华文新魏" panose="02010800040101010101" pitchFamily="2" charset="-122"/>
              <a:ea typeface="+mj-ea"/>
              <a:cs typeface="+mj-cs"/>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338584"/>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胡永燊</a:t>
            </a:r>
            <a:r>
              <a:rPr lang="zh-CN" altLang="en-US" sz="17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12290" name="图片 2"/>
          <p:cNvPicPr>
            <a:picLocks noChangeAspect="1"/>
          </p:cNvPicPr>
          <p:nvPr/>
        </p:nvPicPr>
        <p:blipFill>
          <a:blip r:embed="rId1"/>
          <a:stretch>
            <a:fillRect/>
          </a:stretch>
        </p:blipFill>
        <p:spPr>
          <a:xfrm>
            <a:off x="1307783" y="1712913"/>
            <a:ext cx="6275387" cy="2809875"/>
          </a:xfrm>
          <a:prstGeom prst="rect">
            <a:avLst/>
          </a:prstGeom>
          <a:noFill/>
          <a:ln w="9525">
            <a:noFill/>
          </a:ln>
        </p:spPr>
      </p:pic>
      <p:sp>
        <p:nvSpPr>
          <p:cNvPr id="4" name="文本框 3"/>
          <p:cNvSpPr txBox="1"/>
          <p:nvPr/>
        </p:nvSpPr>
        <p:spPr>
          <a:xfrm>
            <a:off x="7583170" y="1876425"/>
            <a:ext cx="2168525" cy="3452813"/>
          </a:xfrm>
          <a:prstGeom prst="rect">
            <a:avLst/>
          </a:prstGeom>
          <a:noFill/>
          <a:ln w="9525">
            <a:noFill/>
          </a:ln>
        </p:spPr>
        <p:txBody>
          <a:bodyPr wrap="square" anchor="t">
            <a:spAutoFit/>
          </a:bodyPr>
          <a:p>
            <a:pPr lvl="0" indent="0" fontAlgn="base"/>
            <a:r>
              <a:rPr lang="en-US" altLang="zh-CN" sz="1690" strike="noStrike" noProof="1">
                <a:latin typeface="Arial" panose="020B0604020202020204" pitchFamily="34" charset="0"/>
                <a:ea typeface="微软雅黑" panose="020B0503020204020204" pitchFamily="34" charset="-122"/>
                <a:cs typeface="+mn-ea"/>
              </a:rPr>
              <a:t>   </a:t>
            </a:r>
            <a:r>
              <a:rPr lang="zh-CN" altLang="en-US" sz="1690" strike="noStrike" noProof="1">
                <a:latin typeface="Arial" panose="020B0604020202020204" pitchFamily="34" charset="0"/>
                <a:ea typeface="微软雅黑" panose="020B0503020204020204" pitchFamily="34" charset="-122"/>
                <a:cs typeface="+mn-ea"/>
              </a:rPr>
              <a:t>微信服务器就相当于一个转发服务器，</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终端（手机、Pad等）发起请求至微信服务器，微信服务器，然后将请求转发给自定义服务。</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服务处理完毕，然后挥发给微信服务器，微信服务器再将具体响应回复到终端。</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通信协议为：HTTP</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数据格式为：XML</a:t>
            </a:r>
            <a:endParaRPr lang="zh-CN" altLang="en-US" sz="1690" strike="noStrike" noProof="1">
              <a:latin typeface="Arial" panose="020B0604020202020204" pitchFamily="34" charset="0"/>
              <a:ea typeface="微软雅黑" panose="020B0503020204020204" pitchFamily="34" charset="-122"/>
            </a:endParaRPr>
          </a:p>
        </p:txBody>
      </p:sp>
      <p:sp>
        <p:nvSpPr>
          <p:cNvPr id="3" name="文本框 2"/>
          <p:cNvSpPr txBox="1"/>
          <p:nvPr/>
        </p:nvSpPr>
        <p:spPr>
          <a:xfrm>
            <a:off x="1723708" y="4686300"/>
            <a:ext cx="5483225" cy="1138238"/>
          </a:xfrm>
          <a:prstGeom prst="rect">
            <a:avLst/>
          </a:prstGeom>
          <a:noFill/>
          <a:ln w="9525">
            <a:noFill/>
          </a:ln>
        </p:spPr>
        <p:txBody>
          <a:bodyPr wrap="square" anchor="t">
            <a:spAutoFit/>
          </a:bodyPr>
          <a:p>
            <a:pPr lvl="0" indent="0" fontAlgn="base"/>
            <a:r>
              <a:rPr lang="en-US" altLang="zh-CN" sz="1690" strike="noStrike" noProof="1">
                <a:latin typeface="Arial" panose="020B0604020202020204" pitchFamily="34" charset="0"/>
                <a:ea typeface="微软雅黑" panose="020B0503020204020204" pitchFamily="34" charset="-122"/>
                <a:cs typeface="+mn-ea"/>
              </a:rPr>
              <a:t>  </a:t>
            </a:r>
            <a:r>
              <a:rPr lang="zh-CN" altLang="en-US" sz="1690" strike="noStrike" noProof="1">
                <a:latin typeface="Arial" panose="020B0604020202020204" pitchFamily="34" charset="0"/>
                <a:ea typeface="微软雅黑" panose="020B0503020204020204" pitchFamily="34" charset="-122"/>
                <a:cs typeface="+mn-ea"/>
              </a:rPr>
              <a:t>其实，我们需要做的事情，就是对HTTP请求，做出响应。</a:t>
            </a:r>
            <a:endParaRPr lang="zh-CN" altLang="en-US" sz="1690" strike="noStrike" noProof="1">
              <a:latin typeface="Arial" panose="020B0604020202020204" pitchFamily="34" charset="0"/>
              <a:ea typeface="微软雅黑" panose="020B0503020204020204" pitchFamily="34" charset="-122"/>
            </a:endParaRPr>
          </a:p>
          <a:p>
            <a:pPr lvl="0" indent="0" fontAlgn="base"/>
            <a:r>
              <a:rPr lang="zh-CN" altLang="en-US" sz="1690" strike="noStrike" noProof="1">
                <a:latin typeface="Arial" panose="020B0604020202020204" pitchFamily="34" charset="0"/>
                <a:ea typeface="微软雅黑" panose="020B0503020204020204" pitchFamily="34" charset="-122"/>
                <a:cs typeface="+mn-ea"/>
              </a:rPr>
              <a:t>  具体的请求内容，我们按照特定的XML格式去解析，处理完毕后，也要按照特定的XML格式返回。</a:t>
            </a:r>
            <a:endParaRPr lang="zh-CN" altLang="en-US" sz="1690" strike="noStrike" noProof="1">
              <a:latin typeface="Arial" panose="020B0604020202020204" pitchFamily="34" charset="0"/>
              <a:ea typeface="微软雅黑" panose="020B0503020204020204" pitchFamily="34" charset="-122"/>
            </a:endParaRPr>
          </a:p>
        </p:txBody>
      </p:sp>
      <p:sp>
        <p:nvSpPr>
          <p:cNvPr id="18433" name="标题 47105"/>
          <p:cNvSpPr>
            <a:spLocks noGrp="1"/>
          </p:cNvSpPr>
          <p:nvPr>
            <p:ph type="ctrTitle"/>
          </p:nvPr>
        </p:nvSpPr>
        <p:spPr>
          <a:xfrm>
            <a:off x="2719388" y="947738"/>
            <a:ext cx="7256463" cy="639763"/>
          </a:xfrm>
        </p:spPr>
        <p:txBody>
          <a:bodyPr lIns="129009" tIns="64506" rIns="129009" bIns="64506" anchor="ctr"/>
          <a:p>
            <a:pPr fontAlgn="base"/>
            <a:r>
              <a:rPr altLang="zh-CN" sz="2890" strike="noStrike" kern="1200" noProof="1" dirty="0">
                <a:latin typeface="华文新魏" panose="02010800040101010101" pitchFamily="2" charset="-122"/>
                <a:ea typeface="+mj-ea"/>
                <a:cs typeface="+mj-cs"/>
              </a:rPr>
              <a:t>微信基本原理</a:t>
            </a:r>
            <a:endParaRPr altLang="zh-CN" sz="2890" strike="noStrike" kern="1200" noProof="1" dirty="0">
              <a:latin typeface="华文新魏" panose="02010800040101010101" pitchFamily="2" charset="-122"/>
              <a:ea typeface="+mj-ea"/>
              <a:cs typeface="+mj-cs"/>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胡永燊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nvGrpSpPr>
          <p:cNvPr id="18" name="组合 17"/>
          <p:cNvGrpSpPr/>
          <p:nvPr/>
        </p:nvGrpSpPr>
        <p:grpSpPr>
          <a:xfrm>
            <a:off x="447061" y="1062809"/>
            <a:ext cx="1755700" cy="1890765"/>
            <a:chOff x="4925753" y="1651222"/>
            <a:chExt cx="1755700" cy="1890765"/>
          </a:xfrm>
        </p:grpSpPr>
        <p:sp>
          <p:nvSpPr>
            <p:cNvPr id="19" name="圆角矩形 18"/>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19"/>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负责</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smtClean="0">
                  <a:latin typeface="微软雅黑" panose="020B0503020204020204" pitchFamily="34" charset="-122"/>
                  <a:ea typeface="微软雅黑" panose="020B0503020204020204" pitchFamily="34" charset="-122"/>
                </a:rPr>
                <a:t>内容</a:t>
              </a:r>
              <a:endParaRPr lang="zh-CN" altLang="en-US" sz="4000" dirty="0">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2683" y="1639075"/>
            <a:ext cx="6926130" cy="3978331"/>
          </a:xfrm>
          <a:prstGeom prst="rect">
            <a:avLst/>
          </a:prstGeom>
        </p:spPr>
      </p:pic>
      <p:sp>
        <p:nvSpPr>
          <p:cNvPr id="5" name="文本框 4"/>
          <p:cNvSpPr txBox="1"/>
          <p:nvPr/>
        </p:nvSpPr>
        <p:spPr>
          <a:xfrm>
            <a:off x="730017" y="3243520"/>
            <a:ext cx="3392666" cy="384721"/>
          </a:xfrm>
          <a:prstGeom prst="rect">
            <a:avLst/>
          </a:prstGeom>
          <a:noFill/>
        </p:spPr>
        <p:txBody>
          <a:bodyPr wrap="square" rtlCol="0">
            <a:spAutoFit/>
          </a:bodyPr>
          <a:lstStyle/>
          <a:p>
            <a:r>
              <a:rPr lang="zh-CN" altLang="en-US" dirty="0"/>
              <a:t>负责</a:t>
            </a:r>
            <a:endParaRPr lang="zh-CN" altLang="en-US" dirty="0"/>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胡永燊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 name="文本框 2"/>
          <p:cNvSpPr txBox="1"/>
          <p:nvPr/>
        </p:nvSpPr>
        <p:spPr>
          <a:xfrm>
            <a:off x="5812660" y="1342127"/>
            <a:ext cx="4483712" cy="1846659"/>
          </a:xfrm>
          <a:prstGeom prst="rect">
            <a:avLst/>
          </a:prstGeom>
          <a:noFill/>
        </p:spPr>
        <p:txBody>
          <a:bodyPr wrap="square" rtlCol="0">
            <a:spAutoFit/>
          </a:bodyPr>
          <a:lstStyle/>
          <a:p>
            <a:r>
              <a:rPr lang="zh-CN" altLang="en-US" dirty="0" smtClean="0"/>
              <a:t>后台搜索模块的简单优化：</a:t>
            </a:r>
            <a:endParaRPr lang="en-US" altLang="zh-CN" dirty="0" smtClean="0"/>
          </a:p>
          <a:p>
            <a:r>
              <a:rPr lang="zh-CN" altLang="en-US" dirty="0" smtClean="0"/>
              <a:t>由于在后台的大部分内容都是用到搜索功能，所以在编写时利用框架自带的</a:t>
            </a:r>
            <a:r>
              <a:rPr lang="en-US" altLang="zh-CN" dirty="0" smtClean="0"/>
              <a:t>page</a:t>
            </a:r>
            <a:r>
              <a:rPr lang="zh-CN" altLang="en-US" dirty="0" smtClean="0"/>
              <a:t>方法进行二次封装。</a:t>
            </a:r>
            <a:endParaRPr lang="en-US" altLang="zh-CN" dirty="0" smtClean="0"/>
          </a:p>
          <a:p>
            <a:r>
              <a:rPr lang="zh-CN" altLang="en-US" dirty="0" smtClean="0"/>
              <a:t>只需输入表名及条件条数就可以自动生成对应内容的搜索页面</a:t>
            </a:r>
            <a:endParaRPr lang="zh-CN" altLang="en-US" dirty="0"/>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en-US" altLang="zh-CN" sz="3600" dirty="0"/>
          </a:p>
        </p:txBody>
      </p:sp>
      <p:sp>
        <p:nvSpPr>
          <p:cNvPr id="77" name="文本框 76"/>
          <p:cNvSpPr txBox="1"/>
          <p:nvPr/>
        </p:nvSpPr>
        <p:spPr>
          <a:xfrm>
            <a:off x="647719" y="267582"/>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个人亮点</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80" name="组 79"/>
          <p:cNvGrpSpPr/>
          <p:nvPr/>
        </p:nvGrpSpPr>
        <p:grpSpPr>
          <a:xfrm>
            <a:off x="11454130" y="252730"/>
            <a:ext cx="737870" cy="484505"/>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 name="文本框 7"/>
          <p:cNvSpPr txBox="1"/>
          <p:nvPr/>
        </p:nvSpPr>
        <p:spPr>
          <a:xfrm>
            <a:off x="8862695" y="6261100"/>
            <a:ext cx="2977515" cy="353941"/>
          </a:xfrm>
          <a:prstGeom prst="rect">
            <a:avLst/>
          </a:prstGeom>
          <a:noFill/>
        </p:spPr>
        <p:txBody>
          <a:bodyPr wrap="square" lIns="91438" tIns="45719" rIns="91438" bIns="45719" rtlCol="0">
            <a:spAutoFit/>
          </a:bodyPr>
          <a:lstStyle/>
          <a:p>
            <a:pPr algn="r"/>
            <a:r>
              <a:rPr lang="zh-CN" altLang="en-US" sz="1700" dirty="0">
                <a:solidFill>
                  <a:schemeClr val="bg2"/>
                </a:solidFill>
                <a:latin typeface="Segoe UI Semilight" panose="020B0402040204020203" pitchFamily="34" charset="0"/>
                <a:ea typeface="微软雅黑" panose="020B0503020204020204" pitchFamily="34" charset="-122"/>
                <a:cs typeface="Segoe UI Semilight" panose="020B0402040204020203" pitchFamily="34" charset="0"/>
              </a:rPr>
              <a:t>郑翰林   郭清   胡永燊    </a:t>
            </a:r>
            <a:r>
              <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林孜</a:t>
            </a:r>
            <a:endParaRPr lang="zh-CN" altLang="en-US" sz="1700" b="1"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 name="文本框 2"/>
          <p:cNvSpPr txBox="1"/>
          <p:nvPr/>
        </p:nvSpPr>
        <p:spPr>
          <a:xfrm>
            <a:off x="7386144" y="1340070"/>
            <a:ext cx="4559086" cy="3016210"/>
          </a:xfrm>
          <a:prstGeom prst="rect">
            <a:avLst/>
          </a:prstGeom>
          <a:noFill/>
        </p:spPr>
        <p:txBody>
          <a:bodyPr wrap="square" rtlCol="0">
            <a:spAutoFit/>
          </a:bodyPr>
          <a:lstStyle/>
          <a:p>
            <a:r>
              <a:rPr lang="zh-CN" altLang="en-US" dirty="0" smtClean="0"/>
              <a:t>哈希 </a:t>
            </a:r>
            <a:r>
              <a:rPr lang="en-US" altLang="zh-CN" dirty="0" smtClean="0"/>
              <a:t>md5</a:t>
            </a:r>
            <a:endParaRPr lang="en-US" altLang="zh-CN" dirty="0" smtClean="0"/>
          </a:p>
          <a:p>
            <a:r>
              <a:rPr lang="en-US" altLang="zh-CN" dirty="0" smtClean="0"/>
              <a:t>Salt </a:t>
            </a:r>
            <a:r>
              <a:rPr lang="zh-CN" altLang="en-US" dirty="0" smtClean="0"/>
              <a:t>密码调料 预防彩虹表</a:t>
            </a:r>
            <a:endParaRPr lang="en-US" altLang="zh-CN" dirty="0" smtClean="0"/>
          </a:p>
          <a:p>
            <a:r>
              <a:rPr lang="en-US" altLang="zh-CN" dirty="0" err="1" smtClean="0"/>
              <a:t>Bcrypt</a:t>
            </a:r>
            <a:r>
              <a:rPr lang="en-US" altLang="zh-CN" dirty="0" smtClean="0"/>
              <a:t> </a:t>
            </a:r>
            <a:r>
              <a:rPr lang="zh-CN" altLang="en-US" dirty="0" smtClean="0"/>
              <a:t>加密方式</a:t>
            </a:r>
            <a:endParaRPr lang="en-US" altLang="zh-CN" dirty="0" smtClean="0"/>
          </a:p>
          <a:p>
            <a:r>
              <a:rPr lang="zh-CN" altLang="en-US" dirty="0" smtClean="0"/>
              <a:t>随机向量</a:t>
            </a:r>
            <a:r>
              <a:rPr lang="en-US" altLang="zh-CN" b="1" dirty="0" err="1" smtClean="0"/>
              <a:t>mcrypt_create_iv</a:t>
            </a:r>
            <a:endParaRPr lang="en-US" altLang="zh-CN" b="1" dirty="0"/>
          </a:p>
          <a:p>
            <a:endParaRPr lang="en-US" altLang="zh-CN" dirty="0" smtClean="0"/>
          </a:p>
          <a:p>
            <a:r>
              <a:rPr lang="en-US" altLang="zh-CN" dirty="0" err="1" smtClean="0"/>
              <a:t>Sql</a:t>
            </a:r>
            <a:r>
              <a:rPr lang="zh-CN" altLang="en-US" dirty="0" smtClean="0"/>
              <a:t>语句不在循环中使用 将循环中使用数组增加效率</a:t>
            </a:r>
            <a:endParaRPr lang="en-US" altLang="zh-CN" dirty="0" smtClean="0"/>
          </a:p>
          <a:p>
            <a:r>
              <a:rPr lang="en-US" altLang="zh-CN" dirty="0" smtClean="0"/>
              <a:t>https </a:t>
            </a:r>
            <a:r>
              <a:rPr lang="zh-CN" altLang="en-US" dirty="0" smtClean="0"/>
              <a:t>安全</a:t>
            </a:r>
            <a:endParaRPr lang="en-US" altLang="zh-CN" dirty="0" smtClean="0"/>
          </a:p>
          <a:p>
            <a:r>
              <a:rPr lang="zh-CN" altLang="en-US" dirty="0"/>
              <a:t>单引号代替双引号，双引号会去找变量</a:t>
            </a:r>
            <a:endParaRPr lang="en-US" altLang="zh-CN" dirty="0"/>
          </a:p>
          <a:p>
            <a:endParaRPr lang="zh-CN" altLang="en-US" dirty="0"/>
          </a:p>
        </p:txBody>
      </p:sp>
      <p:sp>
        <p:nvSpPr>
          <p:cNvPr id="4" name="文本框 3"/>
          <p:cNvSpPr txBox="1"/>
          <p:nvPr/>
        </p:nvSpPr>
        <p:spPr>
          <a:xfrm>
            <a:off x="930166" y="1119352"/>
            <a:ext cx="2199289" cy="677108"/>
          </a:xfrm>
          <a:prstGeom prst="rect">
            <a:avLst/>
          </a:prstGeom>
          <a:noFill/>
        </p:spPr>
        <p:txBody>
          <a:bodyPr wrap="square" rtlCol="0">
            <a:spAutoFit/>
          </a:bodyPr>
          <a:lstStyle/>
          <a:p>
            <a:r>
              <a:rPr lang="zh-CN" altLang="en-US" dirty="0" smtClean="0"/>
              <a:t>登录时的安全处理</a:t>
            </a:r>
            <a:endParaRPr lang="en-US" altLang="zh-CN" dirty="0" smtClean="0"/>
          </a:p>
          <a:p>
            <a:endParaRPr lang="zh-CN" altLang="en-US" dirty="0"/>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264377" y="2614674"/>
            <a:ext cx="3306471" cy="3273825"/>
            <a:chOff x="1300233" y="1995959"/>
            <a:chExt cx="3306471" cy="3273825"/>
          </a:xfrm>
        </p:grpSpPr>
        <p:sp>
          <p:nvSpPr>
            <p:cNvPr id="3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32" name="圆角矩形 20"/>
            <p:cNvSpPr/>
            <p:nvPr/>
          </p:nvSpPr>
          <p:spPr>
            <a:xfrm>
              <a:off x="1300233" y="1995959"/>
              <a:ext cx="3306471" cy="3273825"/>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1685026" y="3016102"/>
              <a:ext cx="2639238" cy="830997"/>
            </a:xfrm>
            <a:prstGeom prst="rect">
              <a:avLst/>
            </a:prstGeom>
            <a:noFill/>
          </p:spPr>
          <p:txBody>
            <a:bodyPr wrap="square" rtlCol="0">
              <a:spAutoFit/>
            </a:bodyPr>
            <a:lstStyle/>
            <a:p>
              <a:r>
                <a:rPr lang="en-US" altLang="zh-CN" sz="4800" dirty="0">
                  <a:solidFill>
                    <a:schemeClr val="bg1"/>
                  </a:solidFill>
                  <a:latin typeface="Calibri" panose="020F0502020204030204" pitchFamily="34" charset="0"/>
                </a:rPr>
                <a:t>Methods</a:t>
              </a:r>
              <a:endParaRPr lang="zh-CN" altLang="en-US" sz="4800" dirty="0">
                <a:solidFill>
                  <a:schemeClr val="bg1"/>
                </a:solidFill>
                <a:latin typeface="Calibri" panose="020F0502020204030204" pitchFamily="34" charset="0"/>
              </a:endParaRPr>
            </a:p>
          </p:txBody>
        </p:sp>
      </p:grpSp>
      <p:grpSp>
        <p:nvGrpSpPr>
          <p:cNvPr id="39" name="组合 38"/>
          <p:cNvGrpSpPr/>
          <p:nvPr/>
        </p:nvGrpSpPr>
        <p:grpSpPr>
          <a:xfrm>
            <a:off x="7465429" y="2801100"/>
            <a:ext cx="1435935" cy="1421759"/>
            <a:chOff x="1335867" y="2521914"/>
            <a:chExt cx="1416962" cy="1402972"/>
          </a:xfrm>
          <a:solidFill>
            <a:srgbClr val="4472C4"/>
          </a:solidFill>
        </p:grpSpPr>
        <p:sp>
          <p:nvSpPr>
            <p:cNvPr id="40"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41" name="圆角矩形 20"/>
            <p:cNvSpPr/>
            <p:nvPr/>
          </p:nvSpPr>
          <p:spPr>
            <a:xfrm>
              <a:off x="1335867" y="2521914"/>
              <a:ext cx="1416962" cy="1402972"/>
            </a:xfrm>
            <a:prstGeom prst="ellipse">
              <a:avLst/>
            </a:prstGeom>
            <a:grp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37" name="圆角矩形 20"/>
          <p:cNvSpPr/>
          <p:nvPr/>
        </p:nvSpPr>
        <p:spPr>
          <a:xfrm>
            <a:off x="7168913" y="4523760"/>
            <a:ext cx="1320751" cy="1307712"/>
          </a:xfrm>
          <a:prstGeom prst="ellipse">
            <a:avLst/>
          </a:prstGeom>
          <a:solidFill>
            <a:srgbClr val="4472C4">
              <a:alpha val="63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38" name="圆角矩形 20"/>
          <p:cNvSpPr/>
          <p:nvPr/>
        </p:nvSpPr>
        <p:spPr>
          <a:xfrm>
            <a:off x="7111321" y="4466740"/>
            <a:ext cx="1435935" cy="1421759"/>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4" name="圆角矩形 20"/>
          <p:cNvSpPr/>
          <p:nvPr/>
        </p:nvSpPr>
        <p:spPr>
          <a:xfrm>
            <a:off x="8703683" y="3861135"/>
            <a:ext cx="1848564" cy="1830312"/>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35" name="圆角矩形 20"/>
          <p:cNvSpPr/>
          <p:nvPr/>
        </p:nvSpPr>
        <p:spPr>
          <a:xfrm>
            <a:off x="8621365" y="3767253"/>
            <a:ext cx="2009779" cy="1989936"/>
          </a:xfrm>
          <a:prstGeom prst="ellipse">
            <a:avLst/>
          </a:prstGeom>
          <a:noFill/>
          <a:ln w="158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51" name="圆角矩形 50"/>
          <p:cNvSpPr/>
          <p:nvPr/>
        </p:nvSpPr>
        <p:spPr>
          <a:xfrm rot="10800000" flipV="1">
            <a:off x="1006219" y="1671489"/>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t>关键词</a:t>
            </a:r>
            <a:endParaRPr lang="zh-CN" altLang="en-US" sz="2400" dirty="0"/>
          </a:p>
        </p:txBody>
      </p:sp>
      <p:sp>
        <p:nvSpPr>
          <p:cNvPr id="60" name="矩形 59"/>
          <p:cNvSpPr/>
          <p:nvPr/>
        </p:nvSpPr>
        <p:spPr>
          <a:xfrm>
            <a:off x="2540359" y="1590583"/>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rot="20638227">
            <a:off x="4752898" y="2516907"/>
            <a:ext cx="1937447" cy="3637043"/>
            <a:chOff x="4121315" y="642428"/>
            <a:chExt cx="2509212" cy="4731232"/>
          </a:xfrm>
        </p:grpSpPr>
        <p:cxnSp>
          <p:nvCxnSpPr>
            <p:cNvPr id="42" name="直接连接符 41"/>
            <p:cNvCxnSpPr/>
            <p:nvPr/>
          </p:nvCxnSpPr>
          <p:spPr>
            <a:xfrm>
              <a:off x="4542014" y="1292601"/>
              <a:ext cx="2088513" cy="40810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121315" y="642428"/>
              <a:ext cx="1152114" cy="229289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049209" y="4318403"/>
            <a:ext cx="1617387" cy="1461935"/>
          </a:xfrm>
          <a:prstGeom prst="rect">
            <a:avLst/>
          </a:prstGeom>
        </p:spPr>
        <p:txBody>
          <a:bodyPr wrap="square" lIns="91436" tIns="45718" rIns="91436" bIns="45718">
            <a:spAutoFit/>
          </a:bodyPr>
          <a:lstStyle/>
          <a:p>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7690033" y="3283104"/>
            <a:ext cx="1013651" cy="400105"/>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关键字</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64" name="矩形 63"/>
          <p:cNvSpPr/>
          <p:nvPr/>
        </p:nvSpPr>
        <p:spPr>
          <a:xfrm>
            <a:off x="7352357" y="5018115"/>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9138773" y="4576238"/>
            <a:ext cx="1013651" cy="400105"/>
          </a:xfrm>
          <a:prstGeom prst="rect">
            <a:avLst/>
          </a:prstGeom>
        </p:spPr>
        <p:txBody>
          <a:bodyPr wrap="square" lIns="91436" tIns="45718" rIns="91436" bIns="45718">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关键字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圆角矩形 7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77" name="文本框 76"/>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78" name="矩形 7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79" name="组 78"/>
          <p:cNvGrpSpPr/>
          <p:nvPr/>
        </p:nvGrpSpPr>
        <p:grpSpPr>
          <a:xfrm>
            <a:off x="9284091" y="252858"/>
            <a:ext cx="2907908" cy="574513"/>
            <a:chOff x="9284089" y="252855"/>
            <a:chExt cx="2907908" cy="574513"/>
          </a:xfrm>
        </p:grpSpPr>
        <p:grpSp>
          <p:nvGrpSpPr>
            <p:cNvPr id="80" name="组 79"/>
            <p:cNvGrpSpPr/>
            <p:nvPr/>
          </p:nvGrpSpPr>
          <p:grpSpPr>
            <a:xfrm>
              <a:off x="11454105" y="252856"/>
              <a:ext cx="737892" cy="484288"/>
              <a:chOff x="11454105" y="252856"/>
              <a:chExt cx="737892" cy="484288"/>
            </a:xfrm>
          </p:grpSpPr>
          <p:grpSp>
            <p:nvGrpSpPr>
              <p:cNvPr id="82" name="组 81"/>
              <p:cNvGrpSpPr/>
              <p:nvPr/>
            </p:nvGrpSpPr>
            <p:grpSpPr>
              <a:xfrm>
                <a:off x="12039604" y="252856"/>
                <a:ext cx="152393" cy="484287"/>
                <a:chOff x="12039604" y="252856"/>
                <a:chExt cx="152393" cy="484287"/>
              </a:xfrm>
            </p:grpSpPr>
            <p:sp>
              <p:nvSpPr>
                <p:cNvPr id="86" name="圆角矩形 8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8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8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8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99"/>
              <p:cNvGrpSpPr/>
              <p:nvPr/>
            </p:nvGrpSpPr>
            <p:grpSpPr>
              <a:xfrm>
                <a:off x="11454105" y="252857"/>
                <a:ext cx="491115" cy="484287"/>
                <a:chOff x="1528923" y="220268"/>
                <a:chExt cx="1284096" cy="1266241"/>
              </a:xfrm>
            </p:grpSpPr>
            <p:sp>
              <p:nvSpPr>
                <p:cNvPr id="84" name="圆角矩形 8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81" name="文本框 80"/>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12595" y="2839549"/>
            <a:ext cx="1842896" cy="1742800"/>
            <a:chOff x="1017962" y="1558577"/>
            <a:chExt cx="2207996" cy="2088070"/>
          </a:xfrm>
          <a:solidFill>
            <a:srgbClr val="4472C4">
              <a:alpha val="65000"/>
            </a:srgbClr>
          </a:solidFill>
        </p:grpSpPr>
        <p:sp>
          <p:nvSpPr>
            <p:cNvPr id="36" name="等腰三角形 35"/>
            <p:cNvSpPr/>
            <p:nvPr/>
          </p:nvSpPr>
          <p:spPr>
            <a:xfrm>
              <a:off x="1017962"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7" name="等腰三角形 36"/>
            <p:cNvSpPr/>
            <p:nvPr/>
          </p:nvSpPr>
          <p:spPr>
            <a:xfrm>
              <a:off x="1017962"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4" name="组合 23"/>
          <p:cNvGrpSpPr/>
          <p:nvPr/>
        </p:nvGrpSpPr>
        <p:grpSpPr>
          <a:xfrm flipV="1">
            <a:off x="7226535" y="3081275"/>
            <a:ext cx="1842896" cy="1742800"/>
            <a:chOff x="8997271" y="1558577"/>
            <a:chExt cx="2207996" cy="2088070"/>
          </a:xfrm>
          <a:solidFill>
            <a:srgbClr val="4472C4">
              <a:alpha val="65000"/>
            </a:srgbClr>
          </a:solidFill>
        </p:grpSpPr>
        <p:sp>
          <p:nvSpPr>
            <p:cNvPr id="34" name="等腰三角形 33"/>
            <p:cNvSpPr/>
            <p:nvPr/>
          </p:nvSpPr>
          <p:spPr>
            <a:xfrm>
              <a:off x="8997271" y="174320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5" name="等腰三角形 34"/>
            <p:cNvSpPr/>
            <p:nvPr/>
          </p:nvSpPr>
          <p:spPr>
            <a:xfrm>
              <a:off x="8997271" y="155857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5" name="组合 24"/>
          <p:cNvGrpSpPr/>
          <p:nvPr/>
        </p:nvGrpSpPr>
        <p:grpSpPr>
          <a:xfrm flipV="1">
            <a:off x="3064540" y="3082312"/>
            <a:ext cx="1842896" cy="1742800"/>
            <a:chOff x="3467180" y="3932342"/>
            <a:chExt cx="2207996" cy="2088070"/>
          </a:xfrm>
          <a:solidFill>
            <a:srgbClr val="4472C4">
              <a:alpha val="65000"/>
            </a:srgbClr>
          </a:solidFill>
        </p:grpSpPr>
        <p:sp>
          <p:nvSpPr>
            <p:cNvPr id="32" name="等腰三角形 31"/>
            <p:cNvSpPr/>
            <p:nvPr/>
          </p:nvSpPr>
          <p:spPr>
            <a:xfrm>
              <a:off x="3467180"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3" name="等腰三角形 32"/>
            <p:cNvSpPr/>
            <p:nvPr/>
          </p:nvSpPr>
          <p:spPr>
            <a:xfrm>
              <a:off x="3467180"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6" name="组合 25"/>
          <p:cNvGrpSpPr/>
          <p:nvPr/>
        </p:nvGrpSpPr>
        <p:grpSpPr>
          <a:xfrm>
            <a:off x="5145537" y="2839549"/>
            <a:ext cx="1842896" cy="1742800"/>
            <a:chOff x="6614571" y="3932342"/>
            <a:chExt cx="2207996" cy="2088070"/>
          </a:xfrm>
          <a:solidFill>
            <a:srgbClr val="4472C4">
              <a:alpha val="65000"/>
            </a:srgbClr>
          </a:solidFill>
        </p:grpSpPr>
        <p:sp>
          <p:nvSpPr>
            <p:cNvPr id="30" name="等腰三角形 29"/>
            <p:cNvSpPr/>
            <p:nvPr/>
          </p:nvSpPr>
          <p:spPr>
            <a:xfrm>
              <a:off x="6614571" y="4116967"/>
              <a:ext cx="2207996" cy="1903445"/>
            </a:xfrm>
            <a:prstGeom prst="triangl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31" name="等腰三角形 30"/>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grpSp>
        <p:nvGrpSpPr>
          <p:cNvPr id="27" name="组合 26"/>
          <p:cNvGrpSpPr/>
          <p:nvPr/>
        </p:nvGrpSpPr>
        <p:grpSpPr>
          <a:xfrm>
            <a:off x="9261719" y="2839549"/>
            <a:ext cx="1842896" cy="1742800"/>
            <a:chOff x="6614571" y="3932342"/>
            <a:chExt cx="2207996" cy="2088070"/>
          </a:xfrm>
          <a:solidFill>
            <a:srgbClr val="4472C4">
              <a:alpha val="65000"/>
            </a:srgbClr>
          </a:solidFill>
        </p:grpSpPr>
        <p:sp>
          <p:nvSpPr>
            <p:cNvPr id="28" name="等腰三角形 27"/>
            <p:cNvSpPr/>
            <p:nvPr/>
          </p:nvSpPr>
          <p:spPr>
            <a:xfrm>
              <a:off x="6614571" y="4116967"/>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sp>
          <p:nvSpPr>
            <p:cNvPr id="29" name="等腰三角形 28"/>
            <p:cNvSpPr/>
            <p:nvPr/>
          </p:nvSpPr>
          <p:spPr>
            <a:xfrm>
              <a:off x="6614571" y="3932342"/>
              <a:ext cx="2207996" cy="19034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30000"/>
                </a:lnSpc>
              </a:pPr>
              <a:endParaRPr lang="zh-CN" altLang="en-US"/>
            </a:p>
          </p:txBody>
        </p:sp>
      </p:grpSp>
      <p:sp>
        <p:nvSpPr>
          <p:cNvPr id="21" name="Freeform 70"/>
          <p:cNvSpPr>
            <a:spLocks noEditPoints="1"/>
          </p:cNvSpPr>
          <p:nvPr/>
        </p:nvSpPr>
        <p:spPr bwMode="auto">
          <a:xfrm>
            <a:off x="1798420" y="3633901"/>
            <a:ext cx="471249" cy="319812"/>
          </a:xfrm>
          <a:custGeom>
            <a:avLst/>
            <a:gdLst>
              <a:gd name="T0" fmla="*/ 157 w 200"/>
              <a:gd name="T1" fmla="*/ 0 h 136"/>
              <a:gd name="T2" fmla="*/ 44 w 200"/>
              <a:gd name="T3" fmla="*/ 0 h 136"/>
              <a:gd name="T4" fmla="*/ 0 w 200"/>
              <a:gd name="T5" fmla="*/ 48 h 136"/>
              <a:gd name="T6" fmla="*/ 0 w 200"/>
              <a:gd name="T7" fmla="*/ 136 h 136"/>
              <a:gd name="T8" fmla="*/ 200 w 200"/>
              <a:gd name="T9" fmla="*/ 136 h 136"/>
              <a:gd name="T10" fmla="*/ 200 w 200"/>
              <a:gd name="T11" fmla="*/ 48 h 136"/>
              <a:gd name="T12" fmla="*/ 157 w 200"/>
              <a:gd name="T13" fmla="*/ 0 h 136"/>
              <a:gd name="T14" fmla="*/ 48 w 200"/>
              <a:gd name="T15" fmla="*/ 8 h 136"/>
              <a:gd name="T16" fmla="*/ 153 w 200"/>
              <a:gd name="T17" fmla="*/ 8 h 136"/>
              <a:gd name="T18" fmla="*/ 190 w 200"/>
              <a:gd name="T19" fmla="*/ 48 h 136"/>
              <a:gd name="T20" fmla="*/ 128 w 200"/>
              <a:gd name="T21" fmla="*/ 48 h 136"/>
              <a:gd name="T22" fmla="*/ 100 w 200"/>
              <a:gd name="T23" fmla="*/ 75 h 136"/>
              <a:gd name="T24" fmla="*/ 72 w 200"/>
              <a:gd name="T25" fmla="*/ 48 h 136"/>
              <a:gd name="T26" fmla="*/ 11 w 200"/>
              <a:gd name="T27" fmla="*/ 48 h 136"/>
              <a:gd name="T28" fmla="*/ 48 w 200"/>
              <a:gd name="T29"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22" name="Freeform 121"/>
          <p:cNvSpPr/>
          <p:nvPr/>
        </p:nvSpPr>
        <p:spPr bwMode="auto">
          <a:xfrm>
            <a:off x="3750366" y="3553872"/>
            <a:ext cx="471249" cy="433391"/>
          </a:xfrm>
          <a:custGeom>
            <a:avLst/>
            <a:gdLst>
              <a:gd name="T0" fmla="*/ 184 w 200"/>
              <a:gd name="T1" fmla="*/ 0 h 184"/>
              <a:gd name="T2" fmla="*/ 112 w 200"/>
              <a:gd name="T3" fmla="*/ 0 h 184"/>
              <a:gd name="T4" fmla="*/ 104 w 200"/>
              <a:gd name="T5" fmla="*/ 2 h 184"/>
              <a:gd name="T6" fmla="*/ 104 w 200"/>
              <a:gd name="T7" fmla="*/ 160 h 184"/>
              <a:gd name="T8" fmla="*/ 96 w 200"/>
              <a:gd name="T9" fmla="*/ 160 h 184"/>
              <a:gd name="T10" fmla="*/ 96 w 200"/>
              <a:gd name="T11" fmla="*/ 2 h 184"/>
              <a:gd name="T12" fmla="*/ 88 w 200"/>
              <a:gd name="T13" fmla="*/ 0 h 184"/>
              <a:gd name="T14" fmla="*/ 16 w 200"/>
              <a:gd name="T15" fmla="*/ 0 h 184"/>
              <a:gd name="T16" fmla="*/ 0 w 200"/>
              <a:gd name="T17" fmla="*/ 16 h 184"/>
              <a:gd name="T18" fmla="*/ 0 w 200"/>
              <a:gd name="T19" fmla="*/ 152 h 184"/>
              <a:gd name="T20" fmla="*/ 16 w 200"/>
              <a:gd name="T21" fmla="*/ 168 h 184"/>
              <a:gd name="T22" fmla="*/ 88 w 200"/>
              <a:gd name="T23" fmla="*/ 168 h 184"/>
              <a:gd name="T24" fmla="*/ 89 w 200"/>
              <a:gd name="T25" fmla="*/ 168 h 184"/>
              <a:gd name="T26" fmla="*/ 96 w 200"/>
              <a:gd name="T27" fmla="*/ 176 h 184"/>
              <a:gd name="T28" fmla="*/ 96 w 200"/>
              <a:gd name="T29" fmla="*/ 184 h 184"/>
              <a:gd name="T30" fmla="*/ 104 w 200"/>
              <a:gd name="T31" fmla="*/ 184 h 184"/>
              <a:gd name="T32" fmla="*/ 104 w 200"/>
              <a:gd name="T33" fmla="*/ 179 h 184"/>
              <a:gd name="T34" fmla="*/ 105 w 200"/>
              <a:gd name="T35" fmla="*/ 179 h 184"/>
              <a:gd name="T36" fmla="*/ 105 w 200"/>
              <a:gd name="T37" fmla="*/ 176 h 184"/>
              <a:gd name="T38" fmla="*/ 112 w 200"/>
              <a:gd name="T39" fmla="*/ 168 h 184"/>
              <a:gd name="T40" fmla="*/ 112 w 200"/>
              <a:gd name="T41" fmla="*/ 168 h 184"/>
              <a:gd name="T42" fmla="*/ 184 w 200"/>
              <a:gd name="T43" fmla="*/ 168 h 184"/>
              <a:gd name="T44" fmla="*/ 200 w 200"/>
              <a:gd name="T45" fmla="*/ 152 h 184"/>
              <a:gd name="T46" fmla="*/ 200 w 200"/>
              <a:gd name="T47" fmla="*/ 16 h 184"/>
              <a:gd name="T48" fmla="*/ 184 w 200"/>
              <a:gd name="T4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84">
                <a:moveTo>
                  <a:pt x="184" y="0"/>
                </a:moveTo>
                <a:cubicBezTo>
                  <a:pt x="112" y="0"/>
                  <a:pt x="112" y="0"/>
                  <a:pt x="112" y="0"/>
                </a:cubicBezTo>
                <a:cubicBezTo>
                  <a:pt x="109" y="0"/>
                  <a:pt x="107" y="1"/>
                  <a:pt x="104" y="2"/>
                </a:cubicBezTo>
                <a:cubicBezTo>
                  <a:pt x="104" y="160"/>
                  <a:pt x="104" y="160"/>
                  <a:pt x="104" y="160"/>
                </a:cubicBezTo>
                <a:cubicBezTo>
                  <a:pt x="96" y="160"/>
                  <a:pt x="96" y="160"/>
                  <a:pt x="96" y="160"/>
                </a:cubicBezTo>
                <a:cubicBezTo>
                  <a:pt x="96" y="2"/>
                  <a:pt x="96" y="2"/>
                  <a:pt x="96" y="2"/>
                </a:cubicBezTo>
                <a:cubicBezTo>
                  <a:pt x="94" y="1"/>
                  <a:pt x="91" y="0"/>
                  <a:pt x="88" y="0"/>
                </a:cubicBezTo>
                <a:cubicBezTo>
                  <a:pt x="16" y="0"/>
                  <a:pt x="16" y="0"/>
                  <a:pt x="16" y="0"/>
                </a:cubicBezTo>
                <a:cubicBezTo>
                  <a:pt x="8" y="0"/>
                  <a:pt x="0" y="7"/>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1"/>
                  <a:pt x="96" y="176"/>
                </a:cubicBezTo>
                <a:cubicBezTo>
                  <a:pt x="96" y="184"/>
                  <a:pt x="96" y="184"/>
                  <a:pt x="96" y="184"/>
                </a:cubicBezTo>
                <a:cubicBezTo>
                  <a:pt x="104" y="184"/>
                  <a:pt x="104" y="184"/>
                  <a:pt x="104" y="184"/>
                </a:cubicBezTo>
                <a:cubicBezTo>
                  <a:pt x="104" y="179"/>
                  <a:pt x="104" y="179"/>
                  <a:pt x="104" y="179"/>
                </a:cubicBezTo>
                <a:cubicBezTo>
                  <a:pt x="105" y="179"/>
                  <a:pt x="105" y="179"/>
                  <a:pt x="105" y="179"/>
                </a:cubicBezTo>
                <a:cubicBezTo>
                  <a:pt x="105" y="176"/>
                  <a:pt x="105" y="176"/>
                  <a:pt x="105" y="176"/>
                </a:cubicBezTo>
                <a:cubicBezTo>
                  <a:pt x="105" y="172"/>
                  <a:pt x="108" y="168"/>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7"/>
                  <a:pt x="193" y="0"/>
                  <a:pt x="18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38" tIns="45719" rIns="91438" bIns="45719" numCol="1" anchor="t" anchorCtr="0" compatLnSpc="1"/>
          <a:lstStyle/>
          <a:p>
            <a:pPr>
              <a:lnSpc>
                <a:spcPct val="130000"/>
              </a:lnSpc>
            </a:pPr>
            <a:endParaRPr lang="zh-CN" altLang="en-US"/>
          </a:p>
        </p:txBody>
      </p:sp>
      <p:sp>
        <p:nvSpPr>
          <p:cNvPr id="38" name="矩形 37"/>
          <p:cNvSpPr/>
          <p:nvPr/>
        </p:nvSpPr>
        <p:spPr>
          <a:xfrm>
            <a:off x="1186391" y="5312108"/>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H="1">
            <a:off x="1112597"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162601" y="17169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flipH="1">
            <a:off x="3088806"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259973" y="5312108"/>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flipH="1">
            <a:off x="5186180"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412546" y="5312108"/>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flipH="1">
            <a:off x="9338752" y="5009779"/>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94060" y="4950108"/>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183743" y="13549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5273338" y="4942776"/>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412544" y="4942776"/>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方法</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0" name="矩形 49"/>
          <p:cNvSpPr/>
          <p:nvPr/>
        </p:nvSpPr>
        <p:spPr>
          <a:xfrm>
            <a:off x="7308281" y="1716924"/>
            <a:ext cx="1902415" cy="1292658"/>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flipH="1">
            <a:off x="7234488" y="1414594"/>
            <a:ext cx="1" cy="801692"/>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329423" y="1354924"/>
            <a:ext cx="893185" cy="472433"/>
          </a:xfrm>
          <a:prstGeom prst="rect">
            <a:avLst/>
          </a:prstGeom>
          <a:noFill/>
        </p:spPr>
        <p:txBody>
          <a:bodyPr wrap="none" lIns="91436" tIns="45718" rIns="91436" bIns="45718"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a:t>
            </a:r>
            <a:r>
              <a:rPr lang="zh-CN" altLang="en-US" dirty="0" smtClean="0">
                <a:solidFill>
                  <a:schemeClr val="tx2"/>
                </a:solidFill>
                <a:latin typeface="微软雅黑" panose="020B0503020204020204" pitchFamily="34" charset="-122"/>
                <a:ea typeface="微软雅黑" panose="020B0503020204020204" pitchFamily="34" charset="-122"/>
              </a:rPr>
              <a:t>理论</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3" name="Freeform 25"/>
          <p:cNvSpPr>
            <a:spLocks noEditPoints="1"/>
          </p:cNvSpPr>
          <p:nvPr/>
        </p:nvSpPr>
        <p:spPr bwMode="auto">
          <a:xfrm>
            <a:off x="5860131" y="3595855"/>
            <a:ext cx="433868" cy="433868"/>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64 w 192"/>
              <a:gd name="T11" fmla="*/ 152 h 192"/>
              <a:gd name="T12" fmla="*/ 122 w 192"/>
              <a:gd name="T13" fmla="*/ 137 h 192"/>
              <a:gd name="T14" fmla="*/ 121 w 192"/>
              <a:gd name="T15" fmla="*/ 133 h 192"/>
              <a:gd name="T16" fmla="*/ 124 w 192"/>
              <a:gd name="T17" fmla="*/ 122 h 192"/>
              <a:gd name="T18" fmla="*/ 128 w 192"/>
              <a:gd name="T19" fmla="*/ 107 h 192"/>
              <a:gd name="T20" fmla="*/ 134 w 192"/>
              <a:gd name="T21" fmla="*/ 92 h 192"/>
              <a:gd name="T22" fmla="*/ 134 w 192"/>
              <a:gd name="T23" fmla="*/ 79 h 192"/>
              <a:gd name="T24" fmla="*/ 134 w 192"/>
              <a:gd name="T25" fmla="*/ 78 h 192"/>
              <a:gd name="T26" fmla="*/ 135 w 192"/>
              <a:gd name="T27" fmla="*/ 60 h 192"/>
              <a:gd name="T28" fmla="*/ 128 w 192"/>
              <a:gd name="T29" fmla="*/ 37 h 192"/>
              <a:gd name="T30" fmla="*/ 101 w 192"/>
              <a:gd name="T31" fmla="*/ 24 h 192"/>
              <a:gd name="T32" fmla="*/ 93 w 192"/>
              <a:gd name="T33" fmla="*/ 24 h 192"/>
              <a:gd name="T34" fmla="*/ 66 w 192"/>
              <a:gd name="T35" fmla="*/ 37 h 192"/>
              <a:gd name="T36" fmla="*/ 59 w 192"/>
              <a:gd name="T37" fmla="*/ 60 h 192"/>
              <a:gd name="T38" fmla="*/ 61 w 192"/>
              <a:gd name="T39" fmla="*/ 78 h 192"/>
              <a:gd name="T40" fmla="*/ 60 w 192"/>
              <a:gd name="T41" fmla="*/ 79 h 192"/>
              <a:gd name="T42" fmla="*/ 60 w 192"/>
              <a:gd name="T43" fmla="*/ 92 h 192"/>
              <a:gd name="T44" fmla="*/ 67 w 192"/>
              <a:gd name="T45" fmla="*/ 107 h 192"/>
              <a:gd name="T46" fmla="*/ 71 w 192"/>
              <a:gd name="T47" fmla="*/ 122 h 192"/>
              <a:gd name="T48" fmla="*/ 73 w 192"/>
              <a:gd name="T49" fmla="*/ 133 h 192"/>
              <a:gd name="T50" fmla="*/ 71 w 192"/>
              <a:gd name="T51" fmla="*/ 138 h 192"/>
              <a:gd name="T52" fmla="*/ 29 w 192"/>
              <a:gd name="T53" fmla="*/ 153 h 192"/>
              <a:gd name="T54" fmla="*/ 8 w 192"/>
              <a:gd name="T55" fmla="*/ 96 h 192"/>
              <a:gd name="T56" fmla="*/ 96 w 192"/>
              <a:gd name="T57" fmla="*/ 8 h 192"/>
              <a:gd name="T58" fmla="*/ 184 w 192"/>
              <a:gd name="T59" fmla="*/ 96 h 192"/>
              <a:gd name="T60" fmla="*/ 164 w 192"/>
              <a:gd name="T61"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64" y="152"/>
                </a:moveTo>
                <a:cubicBezTo>
                  <a:pt x="155" y="148"/>
                  <a:pt x="135" y="141"/>
                  <a:pt x="122" y="137"/>
                </a:cubicBezTo>
                <a:cubicBezTo>
                  <a:pt x="121" y="137"/>
                  <a:pt x="121" y="137"/>
                  <a:pt x="121" y="133"/>
                </a:cubicBezTo>
                <a:cubicBezTo>
                  <a:pt x="121" y="129"/>
                  <a:pt x="122" y="125"/>
                  <a:pt x="124" y="122"/>
                </a:cubicBezTo>
                <a:cubicBezTo>
                  <a:pt x="125" y="118"/>
                  <a:pt x="127" y="112"/>
                  <a:pt x="128" y="107"/>
                </a:cubicBezTo>
                <a:cubicBezTo>
                  <a:pt x="130" y="105"/>
                  <a:pt x="132" y="100"/>
                  <a:pt x="134" y="92"/>
                </a:cubicBezTo>
                <a:cubicBezTo>
                  <a:pt x="136" y="85"/>
                  <a:pt x="135" y="82"/>
                  <a:pt x="134" y="79"/>
                </a:cubicBezTo>
                <a:cubicBezTo>
                  <a:pt x="134" y="79"/>
                  <a:pt x="134" y="79"/>
                  <a:pt x="134" y="78"/>
                </a:cubicBezTo>
                <a:cubicBezTo>
                  <a:pt x="133" y="77"/>
                  <a:pt x="134" y="68"/>
                  <a:pt x="135" y="60"/>
                </a:cubicBezTo>
                <a:cubicBezTo>
                  <a:pt x="136" y="56"/>
                  <a:pt x="135" y="45"/>
                  <a:pt x="128" y="37"/>
                </a:cubicBezTo>
                <a:cubicBezTo>
                  <a:pt x="124" y="31"/>
                  <a:pt x="116" y="25"/>
                  <a:pt x="101" y="24"/>
                </a:cubicBezTo>
                <a:cubicBezTo>
                  <a:pt x="93" y="24"/>
                  <a:pt x="93" y="24"/>
                  <a:pt x="93" y="24"/>
                </a:cubicBezTo>
                <a:cubicBezTo>
                  <a:pt x="79" y="25"/>
                  <a:pt x="70" y="31"/>
                  <a:pt x="66" y="37"/>
                </a:cubicBezTo>
                <a:cubicBezTo>
                  <a:pt x="60" y="45"/>
                  <a:pt x="58" y="56"/>
                  <a:pt x="59" y="60"/>
                </a:cubicBezTo>
                <a:cubicBezTo>
                  <a:pt x="61" y="68"/>
                  <a:pt x="61" y="77"/>
                  <a:pt x="61" y="78"/>
                </a:cubicBezTo>
                <a:cubicBezTo>
                  <a:pt x="61" y="79"/>
                  <a:pt x="61" y="79"/>
                  <a:pt x="60" y="79"/>
                </a:cubicBezTo>
                <a:cubicBezTo>
                  <a:pt x="60" y="82"/>
                  <a:pt x="59" y="85"/>
                  <a:pt x="60" y="92"/>
                </a:cubicBezTo>
                <a:cubicBezTo>
                  <a:pt x="62" y="100"/>
                  <a:pt x="65" y="105"/>
                  <a:pt x="67" y="107"/>
                </a:cubicBezTo>
                <a:cubicBezTo>
                  <a:pt x="67" y="112"/>
                  <a:pt x="69" y="118"/>
                  <a:pt x="71" y="122"/>
                </a:cubicBezTo>
                <a:cubicBezTo>
                  <a:pt x="72" y="124"/>
                  <a:pt x="73" y="128"/>
                  <a:pt x="73" y="133"/>
                </a:cubicBezTo>
                <a:cubicBezTo>
                  <a:pt x="73" y="137"/>
                  <a:pt x="72" y="137"/>
                  <a:pt x="71" y="138"/>
                </a:cubicBezTo>
                <a:cubicBezTo>
                  <a:pt x="58" y="142"/>
                  <a:pt x="37" y="149"/>
                  <a:pt x="29" y="153"/>
                </a:cubicBezTo>
                <a:cubicBezTo>
                  <a:pt x="16" y="137"/>
                  <a:pt x="8" y="117"/>
                  <a:pt x="8" y="96"/>
                </a:cubicBezTo>
                <a:cubicBezTo>
                  <a:pt x="8" y="47"/>
                  <a:pt x="48" y="8"/>
                  <a:pt x="96" y="8"/>
                </a:cubicBezTo>
                <a:cubicBezTo>
                  <a:pt x="145" y="8"/>
                  <a:pt x="184" y="47"/>
                  <a:pt x="184" y="96"/>
                </a:cubicBezTo>
                <a:cubicBezTo>
                  <a:pt x="184" y="117"/>
                  <a:pt x="177" y="137"/>
                  <a:pt x="164" y="1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grpSp>
        <p:nvGrpSpPr>
          <p:cNvPr id="3" name="组合 2"/>
          <p:cNvGrpSpPr/>
          <p:nvPr/>
        </p:nvGrpSpPr>
        <p:grpSpPr>
          <a:xfrm>
            <a:off x="7921972" y="3544555"/>
            <a:ext cx="452025" cy="452025"/>
            <a:chOff x="413379" y="7611656"/>
            <a:chExt cx="452025" cy="452025"/>
          </a:xfrm>
        </p:grpSpPr>
        <p:sp>
          <p:nvSpPr>
            <p:cNvPr id="54" name="Freeform 28"/>
            <p:cNvSpPr>
              <a:spLocks noEditPoints="1"/>
            </p:cNvSpPr>
            <p:nvPr/>
          </p:nvSpPr>
          <p:spPr bwMode="auto">
            <a:xfrm>
              <a:off x="413379" y="7611656"/>
              <a:ext cx="452025" cy="452025"/>
            </a:xfrm>
            <a:custGeom>
              <a:avLst/>
              <a:gdLst>
                <a:gd name="T0" fmla="*/ 100 w 200"/>
                <a:gd name="T1" fmla="*/ 0 h 200"/>
                <a:gd name="T2" fmla="*/ 100 w 200"/>
                <a:gd name="T3" fmla="*/ 0 h 200"/>
                <a:gd name="T4" fmla="*/ 100 w 200"/>
                <a:gd name="T5" fmla="*/ 0 h 200"/>
                <a:gd name="T6" fmla="*/ 100 w 200"/>
                <a:gd name="T7" fmla="*/ 0 h 200"/>
                <a:gd name="T8" fmla="*/ 0 w 200"/>
                <a:gd name="T9" fmla="*/ 100 h 200"/>
                <a:gd name="T10" fmla="*/ 100 w 200"/>
                <a:gd name="T11" fmla="*/ 200 h 200"/>
                <a:gd name="T12" fmla="*/ 100 w 200"/>
                <a:gd name="T13" fmla="*/ 200 h 200"/>
                <a:gd name="T14" fmla="*/ 100 w 200"/>
                <a:gd name="T15" fmla="*/ 200 h 200"/>
                <a:gd name="T16" fmla="*/ 100 w 200"/>
                <a:gd name="T17" fmla="*/ 200 h 200"/>
                <a:gd name="T18" fmla="*/ 200 w 200"/>
                <a:gd name="T19" fmla="*/ 100 h 200"/>
                <a:gd name="T20" fmla="*/ 100 w 200"/>
                <a:gd name="T21" fmla="*/ 0 h 200"/>
                <a:gd name="T22" fmla="*/ 100 w 200"/>
                <a:gd name="T23" fmla="*/ 192 h 200"/>
                <a:gd name="T24" fmla="*/ 100 w 200"/>
                <a:gd name="T25" fmla="*/ 192 h 200"/>
                <a:gd name="T26" fmla="*/ 100 w 200"/>
                <a:gd name="T27" fmla="*/ 192 h 200"/>
                <a:gd name="T28" fmla="*/ 100 w 200"/>
                <a:gd name="T29" fmla="*/ 192 h 200"/>
                <a:gd name="T30" fmla="*/ 8 w 200"/>
                <a:gd name="T31" fmla="*/ 100 h 200"/>
                <a:gd name="T32" fmla="*/ 100 w 200"/>
                <a:gd name="T33" fmla="*/ 8 h 200"/>
                <a:gd name="T34" fmla="*/ 100 w 200"/>
                <a:gd name="T35" fmla="*/ 8 h 200"/>
                <a:gd name="T36" fmla="*/ 100 w 200"/>
                <a:gd name="T37" fmla="*/ 8 h 200"/>
                <a:gd name="T38" fmla="*/ 100 w 200"/>
                <a:gd name="T39" fmla="*/ 8 h 200"/>
                <a:gd name="T40" fmla="*/ 192 w 200"/>
                <a:gd name="T41" fmla="*/ 100 h 200"/>
                <a:gd name="T42" fmla="*/ 100 w 200"/>
                <a:gd name="T43"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5"/>
                    <a:pt x="0" y="100"/>
                  </a:cubicBezTo>
                  <a:cubicBezTo>
                    <a:pt x="0" y="155"/>
                    <a:pt x="45" y="200"/>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5"/>
                    <a:pt x="156" y="0"/>
                    <a:pt x="100" y="0"/>
                  </a:cubicBezTo>
                  <a:close/>
                  <a:moveTo>
                    <a:pt x="100" y="192"/>
                  </a:moveTo>
                  <a:cubicBezTo>
                    <a:pt x="100" y="192"/>
                    <a:pt x="100" y="192"/>
                    <a:pt x="100" y="192"/>
                  </a:cubicBezTo>
                  <a:cubicBezTo>
                    <a:pt x="100" y="192"/>
                    <a:pt x="100" y="192"/>
                    <a:pt x="100" y="192"/>
                  </a:cubicBezTo>
                  <a:cubicBezTo>
                    <a:pt x="100" y="192"/>
                    <a:pt x="100" y="192"/>
                    <a:pt x="100" y="192"/>
                  </a:cubicBezTo>
                  <a:cubicBezTo>
                    <a:pt x="50" y="192"/>
                    <a:pt x="8" y="151"/>
                    <a:pt x="8" y="100"/>
                  </a:cubicBezTo>
                  <a:cubicBezTo>
                    <a:pt x="8" y="49"/>
                    <a:pt x="50" y="8"/>
                    <a:pt x="100" y="8"/>
                  </a:cubicBezTo>
                  <a:cubicBezTo>
                    <a:pt x="100" y="8"/>
                    <a:pt x="100" y="8"/>
                    <a:pt x="100" y="8"/>
                  </a:cubicBezTo>
                  <a:cubicBezTo>
                    <a:pt x="100" y="8"/>
                    <a:pt x="100" y="8"/>
                    <a:pt x="100" y="8"/>
                  </a:cubicBezTo>
                  <a:cubicBezTo>
                    <a:pt x="100" y="8"/>
                    <a:pt x="100" y="8"/>
                    <a:pt x="100" y="8"/>
                  </a:cubicBezTo>
                  <a:cubicBezTo>
                    <a:pt x="151" y="8"/>
                    <a:pt x="192" y="49"/>
                    <a:pt x="192" y="100"/>
                  </a:cubicBezTo>
                  <a:cubicBezTo>
                    <a:pt x="192" y="151"/>
                    <a:pt x="151" y="192"/>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5" name="Freeform 29"/>
            <p:cNvSpPr/>
            <p:nvPr/>
          </p:nvSpPr>
          <p:spPr bwMode="auto">
            <a:xfrm>
              <a:off x="648470" y="7745447"/>
              <a:ext cx="74541" cy="83142"/>
            </a:xfrm>
            <a:custGeom>
              <a:avLst/>
              <a:gdLst>
                <a:gd name="T0" fmla="*/ 28 w 33"/>
                <a:gd name="T1" fmla="*/ 0 h 37"/>
                <a:gd name="T2" fmla="*/ 0 w 33"/>
                <a:gd name="T3" fmla="*/ 4 h 37"/>
                <a:gd name="T4" fmla="*/ 0 w 33"/>
                <a:gd name="T5" fmla="*/ 37 h 37"/>
                <a:gd name="T6" fmla="*/ 33 w 33"/>
                <a:gd name="T7" fmla="*/ 37 h 37"/>
                <a:gd name="T8" fmla="*/ 28 w 33"/>
                <a:gd name="T9" fmla="*/ 0 h 37"/>
              </a:gdLst>
              <a:ahLst/>
              <a:cxnLst>
                <a:cxn ang="0">
                  <a:pos x="T0" y="T1"/>
                </a:cxn>
                <a:cxn ang="0">
                  <a:pos x="T2" y="T3"/>
                </a:cxn>
                <a:cxn ang="0">
                  <a:pos x="T4" y="T5"/>
                </a:cxn>
                <a:cxn ang="0">
                  <a:pos x="T6" y="T7"/>
                </a:cxn>
                <a:cxn ang="0">
                  <a:pos x="T8" y="T9"/>
                </a:cxn>
              </a:cxnLst>
              <a:rect l="0" t="0" r="r" b="b"/>
              <a:pathLst>
                <a:path w="33" h="37">
                  <a:moveTo>
                    <a:pt x="28" y="0"/>
                  </a:moveTo>
                  <a:cubicBezTo>
                    <a:pt x="19" y="3"/>
                    <a:pt x="10" y="4"/>
                    <a:pt x="0" y="4"/>
                  </a:cubicBezTo>
                  <a:cubicBezTo>
                    <a:pt x="0" y="37"/>
                    <a:pt x="0" y="37"/>
                    <a:pt x="0" y="37"/>
                  </a:cubicBezTo>
                  <a:cubicBezTo>
                    <a:pt x="33" y="37"/>
                    <a:pt x="33" y="37"/>
                    <a:pt x="33" y="37"/>
                  </a:cubicBezTo>
                  <a:cubicBezTo>
                    <a:pt x="33" y="23"/>
                    <a:pt x="31" y="11"/>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6" name="Freeform 30"/>
            <p:cNvSpPr/>
            <p:nvPr/>
          </p:nvSpPr>
          <p:spPr bwMode="auto">
            <a:xfrm>
              <a:off x="648470" y="7649882"/>
              <a:ext cx="58295" cy="88876"/>
            </a:xfrm>
            <a:custGeom>
              <a:avLst/>
              <a:gdLst>
                <a:gd name="T0" fmla="*/ 0 w 26"/>
                <a:gd name="T1" fmla="*/ 0 h 39"/>
                <a:gd name="T2" fmla="*/ 0 w 26"/>
                <a:gd name="T3" fmla="*/ 39 h 39"/>
                <a:gd name="T4" fmla="*/ 26 w 26"/>
                <a:gd name="T5" fmla="*/ 35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9" y="39"/>
                    <a:pt x="18" y="37"/>
                    <a:pt x="26" y="35"/>
                  </a:cubicBezTo>
                  <a:cubicBezTo>
                    <a:pt x="20" y="15"/>
                    <a:pt x="10"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7" name="Freeform 31"/>
            <p:cNvSpPr/>
            <p:nvPr/>
          </p:nvSpPr>
          <p:spPr bwMode="auto">
            <a:xfrm>
              <a:off x="571062" y="7647970"/>
              <a:ext cx="59250" cy="90787"/>
            </a:xfrm>
            <a:custGeom>
              <a:avLst/>
              <a:gdLst>
                <a:gd name="T0" fmla="*/ 0 w 26"/>
                <a:gd name="T1" fmla="*/ 36 h 40"/>
                <a:gd name="T2" fmla="*/ 26 w 26"/>
                <a:gd name="T3" fmla="*/ 40 h 40"/>
                <a:gd name="T4" fmla="*/ 26 w 26"/>
                <a:gd name="T5" fmla="*/ 0 h 40"/>
                <a:gd name="T6" fmla="*/ 0 w 26"/>
                <a:gd name="T7" fmla="*/ 36 h 40"/>
              </a:gdLst>
              <a:ahLst/>
              <a:cxnLst>
                <a:cxn ang="0">
                  <a:pos x="T0" y="T1"/>
                </a:cxn>
                <a:cxn ang="0">
                  <a:pos x="T2" y="T3"/>
                </a:cxn>
                <a:cxn ang="0">
                  <a:pos x="T4" y="T5"/>
                </a:cxn>
                <a:cxn ang="0">
                  <a:pos x="T6" y="T7"/>
                </a:cxn>
              </a:cxnLst>
              <a:rect l="0" t="0" r="r" b="b"/>
              <a:pathLst>
                <a:path w="26" h="40">
                  <a:moveTo>
                    <a:pt x="0" y="36"/>
                  </a:moveTo>
                  <a:cubicBezTo>
                    <a:pt x="9" y="38"/>
                    <a:pt x="17" y="40"/>
                    <a:pt x="26" y="40"/>
                  </a:cubicBezTo>
                  <a:cubicBezTo>
                    <a:pt x="26" y="0"/>
                    <a:pt x="26" y="0"/>
                    <a:pt x="26" y="0"/>
                  </a:cubicBezTo>
                  <a:cubicBezTo>
                    <a:pt x="17" y="3"/>
                    <a:pt x="7" y="16"/>
                    <a:pt x="0"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8" name="Freeform 32"/>
            <p:cNvSpPr/>
            <p:nvPr/>
          </p:nvSpPr>
          <p:spPr bwMode="auto">
            <a:xfrm>
              <a:off x="684786" y="7652749"/>
              <a:ext cx="89832" cy="71674"/>
            </a:xfrm>
            <a:custGeom>
              <a:avLst/>
              <a:gdLst>
                <a:gd name="T0" fmla="*/ 40 w 40"/>
                <a:gd name="T1" fmla="*/ 23 h 32"/>
                <a:gd name="T2" fmla="*/ 0 w 40"/>
                <a:gd name="T3" fmla="*/ 0 h 32"/>
                <a:gd name="T4" fmla="*/ 17 w 40"/>
                <a:gd name="T5" fmla="*/ 32 h 32"/>
                <a:gd name="T6" fmla="*/ 40 w 40"/>
                <a:gd name="T7" fmla="*/ 23 h 32"/>
              </a:gdLst>
              <a:ahLst/>
              <a:cxnLst>
                <a:cxn ang="0">
                  <a:pos x="T0" y="T1"/>
                </a:cxn>
                <a:cxn ang="0">
                  <a:pos x="T2" y="T3"/>
                </a:cxn>
                <a:cxn ang="0">
                  <a:pos x="T4" y="T5"/>
                </a:cxn>
                <a:cxn ang="0">
                  <a:pos x="T6" y="T7"/>
                </a:cxn>
              </a:cxnLst>
              <a:rect l="0" t="0" r="r" b="b"/>
              <a:pathLst>
                <a:path w="40" h="32">
                  <a:moveTo>
                    <a:pt x="40" y="23"/>
                  </a:moveTo>
                  <a:cubicBezTo>
                    <a:pt x="29" y="12"/>
                    <a:pt x="16" y="4"/>
                    <a:pt x="0" y="0"/>
                  </a:cubicBezTo>
                  <a:cubicBezTo>
                    <a:pt x="7" y="8"/>
                    <a:pt x="13" y="19"/>
                    <a:pt x="17" y="32"/>
                  </a:cubicBezTo>
                  <a:cubicBezTo>
                    <a:pt x="25" y="30"/>
                    <a:pt x="33" y="27"/>
                    <a:pt x="4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59" name="Freeform 33"/>
            <p:cNvSpPr/>
            <p:nvPr/>
          </p:nvSpPr>
          <p:spPr bwMode="auto">
            <a:xfrm>
              <a:off x="726835" y="7717733"/>
              <a:ext cx="102255" cy="110857"/>
            </a:xfrm>
            <a:custGeom>
              <a:avLst/>
              <a:gdLst>
                <a:gd name="T0" fmla="*/ 5 w 45"/>
                <a:gd name="T1" fmla="*/ 49 h 49"/>
                <a:gd name="T2" fmla="*/ 45 w 45"/>
                <a:gd name="T3" fmla="*/ 49 h 49"/>
                <a:gd name="T4" fmla="*/ 26 w 45"/>
                <a:gd name="T5" fmla="*/ 0 h 49"/>
                <a:gd name="T6" fmla="*/ 0 w 45"/>
                <a:gd name="T7" fmla="*/ 11 h 49"/>
                <a:gd name="T8" fmla="*/ 5 w 45"/>
                <a:gd name="T9" fmla="*/ 49 h 49"/>
              </a:gdLst>
              <a:ahLst/>
              <a:cxnLst>
                <a:cxn ang="0">
                  <a:pos x="T0" y="T1"/>
                </a:cxn>
                <a:cxn ang="0">
                  <a:pos x="T2" y="T3"/>
                </a:cxn>
                <a:cxn ang="0">
                  <a:pos x="T4" y="T5"/>
                </a:cxn>
                <a:cxn ang="0">
                  <a:pos x="T6" y="T7"/>
                </a:cxn>
                <a:cxn ang="0">
                  <a:pos x="T8" y="T9"/>
                </a:cxn>
              </a:cxnLst>
              <a:rect l="0" t="0" r="r" b="b"/>
              <a:pathLst>
                <a:path w="45" h="49">
                  <a:moveTo>
                    <a:pt x="5" y="49"/>
                  </a:moveTo>
                  <a:cubicBezTo>
                    <a:pt x="45" y="49"/>
                    <a:pt x="45" y="49"/>
                    <a:pt x="45" y="49"/>
                  </a:cubicBezTo>
                  <a:cubicBezTo>
                    <a:pt x="45" y="30"/>
                    <a:pt x="38" y="13"/>
                    <a:pt x="26" y="0"/>
                  </a:cubicBezTo>
                  <a:cubicBezTo>
                    <a:pt x="18" y="4"/>
                    <a:pt x="9" y="8"/>
                    <a:pt x="0" y="11"/>
                  </a:cubicBezTo>
                  <a:cubicBezTo>
                    <a:pt x="3" y="22"/>
                    <a:pt x="5" y="35"/>
                    <a:pt x="5"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0" name="Freeform 34"/>
            <p:cNvSpPr/>
            <p:nvPr/>
          </p:nvSpPr>
          <p:spPr bwMode="auto">
            <a:xfrm>
              <a:off x="557683" y="7745447"/>
              <a:ext cx="72630" cy="83142"/>
            </a:xfrm>
            <a:custGeom>
              <a:avLst/>
              <a:gdLst>
                <a:gd name="T0" fmla="*/ 0 w 32"/>
                <a:gd name="T1" fmla="*/ 37 h 37"/>
                <a:gd name="T2" fmla="*/ 32 w 32"/>
                <a:gd name="T3" fmla="*/ 37 h 37"/>
                <a:gd name="T4" fmla="*/ 32 w 32"/>
                <a:gd name="T5" fmla="*/ 4 h 37"/>
                <a:gd name="T6" fmla="*/ 4 w 32"/>
                <a:gd name="T7" fmla="*/ 0 h 37"/>
                <a:gd name="T8" fmla="*/ 0 w 32"/>
                <a:gd name="T9" fmla="*/ 37 h 37"/>
              </a:gdLst>
              <a:ahLst/>
              <a:cxnLst>
                <a:cxn ang="0">
                  <a:pos x="T0" y="T1"/>
                </a:cxn>
                <a:cxn ang="0">
                  <a:pos x="T2" y="T3"/>
                </a:cxn>
                <a:cxn ang="0">
                  <a:pos x="T4" y="T5"/>
                </a:cxn>
                <a:cxn ang="0">
                  <a:pos x="T6" y="T7"/>
                </a:cxn>
                <a:cxn ang="0">
                  <a:pos x="T8" y="T9"/>
                </a:cxn>
              </a:cxnLst>
              <a:rect l="0" t="0" r="r" b="b"/>
              <a:pathLst>
                <a:path w="32" h="37">
                  <a:moveTo>
                    <a:pt x="0" y="37"/>
                  </a:moveTo>
                  <a:cubicBezTo>
                    <a:pt x="32" y="37"/>
                    <a:pt x="32" y="37"/>
                    <a:pt x="32" y="37"/>
                  </a:cubicBezTo>
                  <a:cubicBezTo>
                    <a:pt x="32" y="4"/>
                    <a:pt x="32" y="4"/>
                    <a:pt x="32" y="4"/>
                  </a:cubicBezTo>
                  <a:cubicBezTo>
                    <a:pt x="23" y="4"/>
                    <a:pt x="13" y="3"/>
                    <a:pt x="4" y="0"/>
                  </a:cubicBezTo>
                  <a:cubicBezTo>
                    <a:pt x="2" y="11"/>
                    <a:pt x="0" y="23"/>
                    <a:pt x="0"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1" name="Freeform 35"/>
            <p:cNvSpPr/>
            <p:nvPr/>
          </p:nvSpPr>
          <p:spPr bwMode="auto">
            <a:xfrm>
              <a:off x="648470" y="7846747"/>
              <a:ext cx="74541" cy="81230"/>
            </a:xfrm>
            <a:custGeom>
              <a:avLst/>
              <a:gdLst>
                <a:gd name="T0" fmla="*/ 33 w 33"/>
                <a:gd name="T1" fmla="*/ 0 h 36"/>
                <a:gd name="T2" fmla="*/ 0 w 33"/>
                <a:gd name="T3" fmla="*/ 0 h 36"/>
                <a:gd name="T4" fmla="*/ 0 w 33"/>
                <a:gd name="T5" fmla="*/ 33 h 36"/>
                <a:gd name="T6" fmla="*/ 28 w 33"/>
                <a:gd name="T7" fmla="*/ 36 h 36"/>
                <a:gd name="T8" fmla="*/ 33 w 33"/>
                <a:gd name="T9" fmla="*/ 0 h 36"/>
              </a:gdLst>
              <a:ahLst/>
              <a:cxnLst>
                <a:cxn ang="0">
                  <a:pos x="T0" y="T1"/>
                </a:cxn>
                <a:cxn ang="0">
                  <a:pos x="T2" y="T3"/>
                </a:cxn>
                <a:cxn ang="0">
                  <a:pos x="T4" y="T5"/>
                </a:cxn>
                <a:cxn ang="0">
                  <a:pos x="T6" y="T7"/>
                </a:cxn>
                <a:cxn ang="0">
                  <a:pos x="T8" y="T9"/>
                </a:cxn>
              </a:cxnLst>
              <a:rect l="0" t="0" r="r" b="b"/>
              <a:pathLst>
                <a:path w="33" h="36">
                  <a:moveTo>
                    <a:pt x="33" y="0"/>
                  </a:moveTo>
                  <a:cubicBezTo>
                    <a:pt x="0" y="0"/>
                    <a:pt x="0" y="0"/>
                    <a:pt x="0" y="0"/>
                  </a:cubicBezTo>
                  <a:cubicBezTo>
                    <a:pt x="0" y="33"/>
                    <a:pt x="0" y="33"/>
                    <a:pt x="0" y="33"/>
                  </a:cubicBezTo>
                  <a:cubicBezTo>
                    <a:pt x="10" y="33"/>
                    <a:pt x="19" y="34"/>
                    <a:pt x="28" y="36"/>
                  </a:cubicBezTo>
                  <a:cubicBezTo>
                    <a:pt x="31" y="26"/>
                    <a:pt x="33" y="13"/>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2" name="Freeform 36"/>
            <p:cNvSpPr/>
            <p:nvPr/>
          </p:nvSpPr>
          <p:spPr bwMode="auto">
            <a:xfrm>
              <a:off x="557683" y="7846747"/>
              <a:ext cx="72630" cy="81230"/>
            </a:xfrm>
            <a:custGeom>
              <a:avLst/>
              <a:gdLst>
                <a:gd name="T0" fmla="*/ 4 w 32"/>
                <a:gd name="T1" fmla="*/ 36 h 36"/>
                <a:gd name="T2" fmla="*/ 32 w 32"/>
                <a:gd name="T3" fmla="*/ 33 h 36"/>
                <a:gd name="T4" fmla="*/ 32 w 32"/>
                <a:gd name="T5" fmla="*/ 0 h 36"/>
                <a:gd name="T6" fmla="*/ 0 w 32"/>
                <a:gd name="T7" fmla="*/ 0 h 36"/>
                <a:gd name="T8" fmla="*/ 4 w 32"/>
                <a:gd name="T9" fmla="*/ 36 h 36"/>
              </a:gdLst>
              <a:ahLst/>
              <a:cxnLst>
                <a:cxn ang="0">
                  <a:pos x="T0" y="T1"/>
                </a:cxn>
                <a:cxn ang="0">
                  <a:pos x="T2" y="T3"/>
                </a:cxn>
                <a:cxn ang="0">
                  <a:pos x="T4" y="T5"/>
                </a:cxn>
                <a:cxn ang="0">
                  <a:pos x="T6" y="T7"/>
                </a:cxn>
                <a:cxn ang="0">
                  <a:pos x="T8" y="T9"/>
                </a:cxn>
              </a:cxnLst>
              <a:rect l="0" t="0" r="r" b="b"/>
              <a:pathLst>
                <a:path w="32" h="36">
                  <a:moveTo>
                    <a:pt x="4" y="36"/>
                  </a:moveTo>
                  <a:cubicBezTo>
                    <a:pt x="13" y="34"/>
                    <a:pt x="23" y="33"/>
                    <a:pt x="32" y="33"/>
                  </a:cubicBezTo>
                  <a:cubicBezTo>
                    <a:pt x="32" y="0"/>
                    <a:pt x="32" y="0"/>
                    <a:pt x="32" y="0"/>
                  </a:cubicBezTo>
                  <a:cubicBezTo>
                    <a:pt x="0" y="0"/>
                    <a:pt x="0" y="0"/>
                    <a:pt x="0" y="0"/>
                  </a:cubicBezTo>
                  <a:cubicBezTo>
                    <a:pt x="0" y="13"/>
                    <a:pt x="2" y="26"/>
                    <a:pt x="4"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3" name="Freeform 37"/>
            <p:cNvSpPr/>
            <p:nvPr/>
          </p:nvSpPr>
          <p:spPr bwMode="auto">
            <a:xfrm>
              <a:off x="571062" y="7937534"/>
              <a:ext cx="59250" cy="87920"/>
            </a:xfrm>
            <a:custGeom>
              <a:avLst/>
              <a:gdLst>
                <a:gd name="T0" fmla="*/ 26 w 26"/>
                <a:gd name="T1" fmla="*/ 39 h 39"/>
                <a:gd name="T2" fmla="*/ 26 w 26"/>
                <a:gd name="T3" fmla="*/ 0 h 39"/>
                <a:gd name="T4" fmla="*/ 0 w 26"/>
                <a:gd name="T5" fmla="*/ 3 h 39"/>
                <a:gd name="T6" fmla="*/ 26 w 26"/>
                <a:gd name="T7" fmla="*/ 39 h 39"/>
              </a:gdLst>
              <a:ahLst/>
              <a:cxnLst>
                <a:cxn ang="0">
                  <a:pos x="T0" y="T1"/>
                </a:cxn>
                <a:cxn ang="0">
                  <a:pos x="T2" y="T3"/>
                </a:cxn>
                <a:cxn ang="0">
                  <a:pos x="T4" y="T5"/>
                </a:cxn>
                <a:cxn ang="0">
                  <a:pos x="T6" y="T7"/>
                </a:cxn>
              </a:cxnLst>
              <a:rect l="0" t="0" r="r" b="b"/>
              <a:pathLst>
                <a:path w="26" h="39">
                  <a:moveTo>
                    <a:pt x="26" y="39"/>
                  </a:moveTo>
                  <a:cubicBezTo>
                    <a:pt x="26" y="0"/>
                    <a:pt x="26" y="0"/>
                    <a:pt x="26" y="0"/>
                  </a:cubicBezTo>
                  <a:cubicBezTo>
                    <a:pt x="17" y="0"/>
                    <a:pt x="9" y="1"/>
                    <a:pt x="0" y="3"/>
                  </a:cubicBezTo>
                  <a:cubicBezTo>
                    <a:pt x="7" y="23"/>
                    <a:pt x="17" y="37"/>
                    <a:pt x="2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4" name="Freeform 38"/>
            <p:cNvSpPr/>
            <p:nvPr/>
          </p:nvSpPr>
          <p:spPr bwMode="auto">
            <a:xfrm>
              <a:off x="684786" y="7948047"/>
              <a:ext cx="89832" cy="74541"/>
            </a:xfrm>
            <a:custGeom>
              <a:avLst/>
              <a:gdLst>
                <a:gd name="T0" fmla="*/ 0 w 40"/>
                <a:gd name="T1" fmla="*/ 33 h 33"/>
                <a:gd name="T2" fmla="*/ 40 w 40"/>
                <a:gd name="T3" fmla="*/ 10 h 33"/>
                <a:gd name="T4" fmla="*/ 17 w 40"/>
                <a:gd name="T5" fmla="*/ 0 h 33"/>
                <a:gd name="T6" fmla="*/ 0 w 40"/>
                <a:gd name="T7" fmla="*/ 33 h 33"/>
              </a:gdLst>
              <a:ahLst/>
              <a:cxnLst>
                <a:cxn ang="0">
                  <a:pos x="T0" y="T1"/>
                </a:cxn>
                <a:cxn ang="0">
                  <a:pos x="T2" y="T3"/>
                </a:cxn>
                <a:cxn ang="0">
                  <a:pos x="T4" y="T5"/>
                </a:cxn>
                <a:cxn ang="0">
                  <a:pos x="T6" y="T7"/>
                </a:cxn>
              </a:cxnLst>
              <a:rect l="0" t="0" r="r" b="b"/>
              <a:pathLst>
                <a:path w="40" h="33">
                  <a:moveTo>
                    <a:pt x="0" y="33"/>
                  </a:moveTo>
                  <a:cubicBezTo>
                    <a:pt x="16" y="29"/>
                    <a:pt x="30" y="21"/>
                    <a:pt x="40" y="10"/>
                  </a:cubicBezTo>
                  <a:cubicBezTo>
                    <a:pt x="33" y="6"/>
                    <a:pt x="25" y="3"/>
                    <a:pt x="17" y="0"/>
                  </a:cubicBezTo>
                  <a:cubicBezTo>
                    <a:pt x="13" y="14"/>
                    <a:pt x="7" y="25"/>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5" name="Freeform 39"/>
            <p:cNvSpPr/>
            <p:nvPr/>
          </p:nvSpPr>
          <p:spPr bwMode="auto">
            <a:xfrm>
              <a:off x="506078" y="7652749"/>
              <a:ext cx="89832" cy="71674"/>
            </a:xfrm>
            <a:custGeom>
              <a:avLst/>
              <a:gdLst>
                <a:gd name="T0" fmla="*/ 40 w 40"/>
                <a:gd name="T1" fmla="*/ 0 h 32"/>
                <a:gd name="T2" fmla="*/ 0 w 40"/>
                <a:gd name="T3" fmla="*/ 23 h 32"/>
                <a:gd name="T4" fmla="*/ 22 w 40"/>
                <a:gd name="T5" fmla="*/ 32 h 32"/>
                <a:gd name="T6" fmla="*/ 40 w 40"/>
                <a:gd name="T7" fmla="*/ 0 h 32"/>
              </a:gdLst>
              <a:ahLst/>
              <a:cxnLst>
                <a:cxn ang="0">
                  <a:pos x="T0" y="T1"/>
                </a:cxn>
                <a:cxn ang="0">
                  <a:pos x="T2" y="T3"/>
                </a:cxn>
                <a:cxn ang="0">
                  <a:pos x="T4" y="T5"/>
                </a:cxn>
                <a:cxn ang="0">
                  <a:pos x="T6" y="T7"/>
                </a:cxn>
              </a:cxnLst>
              <a:rect l="0" t="0" r="r" b="b"/>
              <a:pathLst>
                <a:path w="40" h="32">
                  <a:moveTo>
                    <a:pt x="40" y="0"/>
                  </a:moveTo>
                  <a:cubicBezTo>
                    <a:pt x="24" y="4"/>
                    <a:pt x="10" y="12"/>
                    <a:pt x="0" y="23"/>
                  </a:cubicBezTo>
                  <a:cubicBezTo>
                    <a:pt x="7" y="27"/>
                    <a:pt x="14" y="30"/>
                    <a:pt x="22" y="32"/>
                  </a:cubicBezTo>
                  <a:cubicBezTo>
                    <a:pt x="27" y="19"/>
                    <a:pt x="33" y="8"/>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6" name="Freeform 40"/>
            <p:cNvSpPr/>
            <p:nvPr/>
          </p:nvSpPr>
          <p:spPr bwMode="auto">
            <a:xfrm>
              <a:off x="726835" y="7846747"/>
              <a:ext cx="102255" cy="110857"/>
            </a:xfrm>
            <a:custGeom>
              <a:avLst/>
              <a:gdLst>
                <a:gd name="T0" fmla="*/ 0 w 45"/>
                <a:gd name="T1" fmla="*/ 38 h 49"/>
                <a:gd name="T2" fmla="*/ 26 w 45"/>
                <a:gd name="T3" fmla="*/ 49 h 49"/>
                <a:gd name="T4" fmla="*/ 45 w 45"/>
                <a:gd name="T5" fmla="*/ 0 h 49"/>
                <a:gd name="T6" fmla="*/ 5 w 45"/>
                <a:gd name="T7" fmla="*/ 0 h 49"/>
                <a:gd name="T8" fmla="*/ 0 w 45"/>
                <a:gd name="T9" fmla="*/ 38 h 49"/>
              </a:gdLst>
              <a:ahLst/>
              <a:cxnLst>
                <a:cxn ang="0">
                  <a:pos x="T0" y="T1"/>
                </a:cxn>
                <a:cxn ang="0">
                  <a:pos x="T2" y="T3"/>
                </a:cxn>
                <a:cxn ang="0">
                  <a:pos x="T4" y="T5"/>
                </a:cxn>
                <a:cxn ang="0">
                  <a:pos x="T6" y="T7"/>
                </a:cxn>
                <a:cxn ang="0">
                  <a:pos x="T8" y="T9"/>
                </a:cxn>
              </a:cxnLst>
              <a:rect l="0" t="0" r="r" b="b"/>
              <a:pathLst>
                <a:path w="45" h="49">
                  <a:moveTo>
                    <a:pt x="0" y="38"/>
                  </a:moveTo>
                  <a:cubicBezTo>
                    <a:pt x="10" y="41"/>
                    <a:pt x="18" y="45"/>
                    <a:pt x="26" y="49"/>
                  </a:cubicBezTo>
                  <a:cubicBezTo>
                    <a:pt x="38" y="36"/>
                    <a:pt x="45" y="19"/>
                    <a:pt x="45" y="0"/>
                  </a:cubicBezTo>
                  <a:cubicBezTo>
                    <a:pt x="5" y="0"/>
                    <a:pt x="5" y="0"/>
                    <a:pt x="5" y="0"/>
                  </a:cubicBezTo>
                  <a:cubicBezTo>
                    <a:pt x="5" y="14"/>
                    <a:pt x="3" y="27"/>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7" name="Freeform 41"/>
            <p:cNvSpPr/>
            <p:nvPr/>
          </p:nvSpPr>
          <p:spPr bwMode="auto">
            <a:xfrm>
              <a:off x="648470" y="7937534"/>
              <a:ext cx="58295" cy="87920"/>
            </a:xfrm>
            <a:custGeom>
              <a:avLst/>
              <a:gdLst>
                <a:gd name="T0" fmla="*/ 0 w 26"/>
                <a:gd name="T1" fmla="*/ 0 h 39"/>
                <a:gd name="T2" fmla="*/ 0 w 26"/>
                <a:gd name="T3" fmla="*/ 39 h 39"/>
                <a:gd name="T4" fmla="*/ 26 w 26"/>
                <a:gd name="T5" fmla="*/ 3 h 39"/>
                <a:gd name="T6" fmla="*/ 0 w 26"/>
                <a:gd name="T7" fmla="*/ 0 h 39"/>
              </a:gdLst>
              <a:ahLst/>
              <a:cxnLst>
                <a:cxn ang="0">
                  <a:pos x="T0" y="T1"/>
                </a:cxn>
                <a:cxn ang="0">
                  <a:pos x="T2" y="T3"/>
                </a:cxn>
                <a:cxn ang="0">
                  <a:pos x="T4" y="T5"/>
                </a:cxn>
                <a:cxn ang="0">
                  <a:pos x="T6" y="T7"/>
                </a:cxn>
              </a:cxnLst>
              <a:rect l="0" t="0" r="r" b="b"/>
              <a:pathLst>
                <a:path w="26" h="39">
                  <a:moveTo>
                    <a:pt x="0" y="0"/>
                  </a:moveTo>
                  <a:cubicBezTo>
                    <a:pt x="0" y="39"/>
                    <a:pt x="0" y="39"/>
                    <a:pt x="0" y="39"/>
                  </a:cubicBezTo>
                  <a:cubicBezTo>
                    <a:pt x="10" y="36"/>
                    <a:pt x="20" y="23"/>
                    <a:pt x="26" y="3"/>
                  </a:cubicBezTo>
                  <a:cubicBezTo>
                    <a:pt x="18" y="1"/>
                    <a:pt x="9"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8" name="Freeform 42"/>
            <p:cNvSpPr/>
            <p:nvPr/>
          </p:nvSpPr>
          <p:spPr bwMode="auto">
            <a:xfrm>
              <a:off x="449694" y="7717733"/>
              <a:ext cx="101300" cy="110857"/>
            </a:xfrm>
            <a:custGeom>
              <a:avLst/>
              <a:gdLst>
                <a:gd name="T0" fmla="*/ 45 w 45"/>
                <a:gd name="T1" fmla="*/ 10 h 49"/>
                <a:gd name="T2" fmla="*/ 19 w 45"/>
                <a:gd name="T3" fmla="*/ 0 h 49"/>
                <a:gd name="T4" fmla="*/ 0 w 45"/>
                <a:gd name="T5" fmla="*/ 49 h 49"/>
                <a:gd name="T6" fmla="*/ 40 w 45"/>
                <a:gd name="T7" fmla="*/ 49 h 49"/>
                <a:gd name="T8" fmla="*/ 45 w 45"/>
                <a:gd name="T9" fmla="*/ 10 h 49"/>
              </a:gdLst>
              <a:ahLst/>
              <a:cxnLst>
                <a:cxn ang="0">
                  <a:pos x="T0" y="T1"/>
                </a:cxn>
                <a:cxn ang="0">
                  <a:pos x="T2" y="T3"/>
                </a:cxn>
                <a:cxn ang="0">
                  <a:pos x="T4" y="T5"/>
                </a:cxn>
                <a:cxn ang="0">
                  <a:pos x="T6" y="T7"/>
                </a:cxn>
                <a:cxn ang="0">
                  <a:pos x="T8" y="T9"/>
                </a:cxn>
              </a:cxnLst>
              <a:rect l="0" t="0" r="r" b="b"/>
              <a:pathLst>
                <a:path w="45" h="49">
                  <a:moveTo>
                    <a:pt x="45" y="10"/>
                  </a:moveTo>
                  <a:cubicBezTo>
                    <a:pt x="36" y="8"/>
                    <a:pt x="28" y="4"/>
                    <a:pt x="19" y="0"/>
                  </a:cubicBezTo>
                  <a:cubicBezTo>
                    <a:pt x="8" y="13"/>
                    <a:pt x="1" y="30"/>
                    <a:pt x="0" y="49"/>
                  </a:cubicBezTo>
                  <a:cubicBezTo>
                    <a:pt x="40" y="49"/>
                    <a:pt x="40" y="49"/>
                    <a:pt x="40" y="49"/>
                  </a:cubicBezTo>
                  <a:cubicBezTo>
                    <a:pt x="41" y="35"/>
                    <a:pt x="42" y="22"/>
                    <a:pt x="45"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69" name="Freeform 43"/>
            <p:cNvSpPr/>
            <p:nvPr/>
          </p:nvSpPr>
          <p:spPr bwMode="auto">
            <a:xfrm>
              <a:off x="449694" y="7846747"/>
              <a:ext cx="101300" cy="110857"/>
            </a:xfrm>
            <a:custGeom>
              <a:avLst/>
              <a:gdLst>
                <a:gd name="T0" fmla="*/ 40 w 45"/>
                <a:gd name="T1" fmla="*/ 0 h 49"/>
                <a:gd name="T2" fmla="*/ 0 w 45"/>
                <a:gd name="T3" fmla="*/ 0 h 49"/>
                <a:gd name="T4" fmla="*/ 19 w 45"/>
                <a:gd name="T5" fmla="*/ 49 h 49"/>
                <a:gd name="T6" fmla="*/ 45 w 45"/>
                <a:gd name="T7" fmla="*/ 38 h 49"/>
                <a:gd name="T8" fmla="*/ 40 w 45"/>
                <a:gd name="T9" fmla="*/ 0 h 49"/>
              </a:gdLst>
              <a:ahLst/>
              <a:cxnLst>
                <a:cxn ang="0">
                  <a:pos x="T0" y="T1"/>
                </a:cxn>
                <a:cxn ang="0">
                  <a:pos x="T2" y="T3"/>
                </a:cxn>
                <a:cxn ang="0">
                  <a:pos x="T4" y="T5"/>
                </a:cxn>
                <a:cxn ang="0">
                  <a:pos x="T6" y="T7"/>
                </a:cxn>
                <a:cxn ang="0">
                  <a:pos x="T8" y="T9"/>
                </a:cxn>
              </a:cxnLst>
              <a:rect l="0" t="0" r="r" b="b"/>
              <a:pathLst>
                <a:path w="45" h="49">
                  <a:moveTo>
                    <a:pt x="40" y="0"/>
                  </a:moveTo>
                  <a:cubicBezTo>
                    <a:pt x="0" y="0"/>
                    <a:pt x="0" y="0"/>
                    <a:pt x="0" y="0"/>
                  </a:cubicBezTo>
                  <a:cubicBezTo>
                    <a:pt x="1" y="19"/>
                    <a:pt x="8" y="36"/>
                    <a:pt x="19" y="49"/>
                  </a:cubicBezTo>
                  <a:cubicBezTo>
                    <a:pt x="28" y="45"/>
                    <a:pt x="36" y="41"/>
                    <a:pt x="45" y="38"/>
                  </a:cubicBezTo>
                  <a:cubicBezTo>
                    <a:pt x="42" y="27"/>
                    <a:pt x="41" y="14"/>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sp>
          <p:nvSpPr>
            <p:cNvPr id="70" name="Freeform 44"/>
            <p:cNvSpPr/>
            <p:nvPr/>
          </p:nvSpPr>
          <p:spPr bwMode="auto">
            <a:xfrm>
              <a:off x="503211" y="7948047"/>
              <a:ext cx="92699" cy="74541"/>
            </a:xfrm>
            <a:custGeom>
              <a:avLst/>
              <a:gdLst>
                <a:gd name="T0" fmla="*/ 0 w 41"/>
                <a:gd name="T1" fmla="*/ 10 h 33"/>
                <a:gd name="T2" fmla="*/ 41 w 41"/>
                <a:gd name="T3" fmla="*/ 33 h 33"/>
                <a:gd name="T4" fmla="*/ 23 w 41"/>
                <a:gd name="T5" fmla="*/ 0 h 33"/>
                <a:gd name="T6" fmla="*/ 0 w 41"/>
                <a:gd name="T7" fmla="*/ 10 h 33"/>
              </a:gdLst>
              <a:ahLst/>
              <a:cxnLst>
                <a:cxn ang="0">
                  <a:pos x="T0" y="T1"/>
                </a:cxn>
                <a:cxn ang="0">
                  <a:pos x="T2" y="T3"/>
                </a:cxn>
                <a:cxn ang="0">
                  <a:pos x="T4" y="T5"/>
                </a:cxn>
                <a:cxn ang="0">
                  <a:pos x="T6" y="T7"/>
                </a:cxn>
              </a:cxnLst>
              <a:rect l="0" t="0" r="r" b="b"/>
              <a:pathLst>
                <a:path w="41" h="33">
                  <a:moveTo>
                    <a:pt x="0" y="10"/>
                  </a:moveTo>
                  <a:cubicBezTo>
                    <a:pt x="11" y="21"/>
                    <a:pt x="25" y="29"/>
                    <a:pt x="41" y="33"/>
                  </a:cubicBezTo>
                  <a:cubicBezTo>
                    <a:pt x="33" y="25"/>
                    <a:pt x="28" y="14"/>
                    <a:pt x="23" y="0"/>
                  </a:cubicBezTo>
                  <a:cubicBezTo>
                    <a:pt x="15" y="3"/>
                    <a:pt x="8" y="6"/>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30000"/>
                </a:lnSpc>
              </a:pPr>
              <a:endParaRPr lang="zh-CN" altLang="en-US"/>
            </a:p>
          </p:txBody>
        </p:sp>
      </p:grpSp>
      <p:sp>
        <p:nvSpPr>
          <p:cNvPr id="71" name="Freeform 79"/>
          <p:cNvSpPr/>
          <p:nvPr/>
        </p:nvSpPr>
        <p:spPr bwMode="auto">
          <a:xfrm>
            <a:off x="9907491" y="3671655"/>
            <a:ext cx="542812" cy="341169"/>
          </a:xfrm>
          <a:custGeom>
            <a:avLst/>
            <a:gdLst>
              <a:gd name="T0" fmla="*/ 197 w 240"/>
              <a:gd name="T1" fmla="*/ 63 h 151"/>
              <a:gd name="T2" fmla="*/ 197 w 240"/>
              <a:gd name="T3" fmla="*/ 62 h 151"/>
              <a:gd name="T4" fmla="*/ 135 w 240"/>
              <a:gd name="T5" fmla="*/ 0 h 151"/>
              <a:gd name="T6" fmla="*/ 79 w 240"/>
              <a:gd name="T7" fmla="*/ 35 h 151"/>
              <a:gd name="T8" fmla="*/ 64 w 240"/>
              <a:gd name="T9" fmla="*/ 31 h 151"/>
              <a:gd name="T10" fmla="*/ 33 w 240"/>
              <a:gd name="T11" fmla="*/ 58 h 151"/>
              <a:gd name="T12" fmla="*/ 0 w 240"/>
              <a:gd name="T13" fmla="*/ 103 h 151"/>
              <a:gd name="T14" fmla="*/ 48 w 240"/>
              <a:gd name="T15" fmla="*/ 151 h 151"/>
              <a:gd name="T16" fmla="*/ 197 w 240"/>
              <a:gd name="T17" fmla="*/ 151 h 151"/>
              <a:gd name="T18" fmla="*/ 197 w 240"/>
              <a:gd name="T19" fmla="*/ 151 h 151"/>
              <a:gd name="T20" fmla="*/ 240 w 240"/>
              <a:gd name="T21" fmla="*/ 107 h 151"/>
              <a:gd name="T22" fmla="*/ 197 w 240"/>
              <a:gd name="T2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51">
                <a:moveTo>
                  <a:pt x="197" y="63"/>
                </a:moveTo>
                <a:cubicBezTo>
                  <a:pt x="197" y="63"/>
                  <a:pt x="197" y="62"/>
                  <a:pt x="197" y="62"/>
                </a:cubicBezTo>
                <a:cubicBezTo>
                  <a:pt x="197" y="27"/>
                  <a:pt x="169" y="0"/>
                  <a:pt x="135" y="0"/>
                </a:cubicBezTo>
                <a:cubicBezTo>
                  <a:pt x="110" y="0"/>
                  <a:pt x="89" y="14"/>
                  <a:pt x="79" y="35"/>
                </a:cubicBezTo>
                <a:cubicBezTo>
                  <a:pt x="74" y="33"/>
                  <a:pt x="70" y="31"/>
                  <a:pt x="64" y="31"/>
                </a:cubicBezTo>
                <a:cubicBezTo>
                  <a:pt x="49" y="31"/>
                  <a:pt x="35" y="43"/>
                  <a:pt x="33" y="58"/>
                </a:cubicBezTo>
                <a:cubicBezTo>
                  <a:pt x="14" y="65"/>
                  <a:pt x="0" y="82"/>
                  <a:pt x="0" y="103"/>
                </a:cubicBezTo>
                <a:cubicBezTo>
                  <a:pt x="0" y="130"/>
                  <a:pt x="22" y="151"/>
                  <a:pt x="48" y="151"/>
                </a:cubicBezTo>
                <a:cubicBezTo>
                  <a:pt x="197" y="151"/>
                  <a:pt x="197" y="151"/>
                  <a:pt x="197" y="151"/>
                </a:cubicBezTo>
                <a:cubicBezTo>
                  <a:pt x="197" y="151"/>
                  <a:pt x="197" y="151"/>
                  <a:pt x="197" y="151"/>
                </a:cubicBezTo>
                <a:cubicBezTo>
                  <a:pt x="221" y="151"/>
                  <a:pt x="240" y="132"/>
                  <a:pt x="240" y="107"/>
                </a:cubicBezTo>
                <a:cubicBezTo>
                  <a:pt x="240" y="83"/>
                  <a:pt x="221" y="64"/>
                  <a:pt x="197"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36" tIns="45718" rIns="91436" bIns="45718" numCol="1" anchor="t" anchorCtr="0" compatLnSpc="1"/>
          <a:lstStyle/>
          <a:p>
            <a:pPr>
              <a:lnSpc>
                <a:spcPct val="130000"/>
              </a:lnSpc>
            </a:pPr>
            <a:endParaRPr lang="zh-CN" altLang="en-US"/>
          </a:p>
        </p:txBody>
      </p:sp>
      <p:sp>
        <p:nvSpPr>
          <p:cNvPr id="85" name="矩形 84"/>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6" name="圆角矩形 85"/>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87" name="文本框 86"/>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88" name="矩形 87"/>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89" name="组 88"/>
          <p:cNvGrpSpPr/>
          <p:nvPr/>
        </p:nvGrpSpPr>
        <p:grpSpPr>
          <a:xfrm>
            <a:off x="9284091" y="252858"/>
            <a:ext cx="2907908" cy="574513"/>
            <a:chOff x="9284089" y="252855"/>
            <a:chExt cx="2907908" cy="574513"/>
          </a:xfrm>
        </p:grpSpPr>
        <p:grpSp>
          <p:nvGrpSpPr>
            <p:cNvPr id="90" name="组 89"/>
            <p:cNvGrpSpPr/>
            <p:nvPr/>
          </p:nvGrpSpPr>
          <p:grpSpPr>
            <a:xfrm>
              <a:off x="11454105" y="252856"/>
              <a:ext cx="737892" cy="484288"/>
              <a:chOff x="11454105" y="252856"/>
              <a:chExt cx="737892" cy="484288"/>
            </a:xfrm>
          </p:grpSpPr>
          <p:grpSp>
            <p:nvGrpSpPr>
              <p:cNvPr id="92" name="组 9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9"/>
              <p:cNvGrpSpPr/>
              <p:nvPr/>
            </p:nvGrpSpPr>
            <p:grpSpPr>
              <a:xfrm>
                <a:off x="11454105" y="252857"/>
                <a:ext cx="491115" cy="484287"/>
                <a:chOff x="1528923" y="220268"/>
                <a:chExt cx="1284096" cy="1266241"/>
              </a:xfrm>
            </p:grpSpPr>
            <p:sp>
              <p:nvSpPr>
                <p:cNvPr id="94" name="圆角矩形 93"/>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91" name="文本框 90"/>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2884521"/>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42785" y="2594956"/>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398017" y="3023612"/>
            <a:ext cx="1527435" cy="1675130"/>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小组成员</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784904" y="190573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09270" y="1874039"/>
            <a:ext cx="1261110" cy="466090"/>
          </a:xfrm>
          <a:prstGeom prst="rect">
            <a:avLst/>
          </a:prstGeom>
          <a:noFill/>
        </p:spPr>
        <p:txBody>
          <a:bodyPr wrap="none" lIns="91438" tIns="45719" rIns="91438" bIns="45719" rtlCol="0">
            <a:spAutoFit/>
          </a:bodyPr>
          <a:lstStyle/>
          <a:p>
            <a:pPr>
              <a:lnSpc>
                <a:spcPct val="130000"/>
              </a:lnSpc>
            </a:pPr>
            <a:r>
              <a:rPr lang="en-US" altLang="zh-CN" dirty="0">
                <a:solidFill>
                  <a:schemeClr val="tx2"/>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郑 翰 林</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297641"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13765" y="2320651"/>
            <a:ext cx="3532695" cy="127889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负责系统</a:t>
            </a:r>
            <a:r>
              <a:rPr lang="en-US" altLang="zh-CN" sz="1500" dirty="0">
                <a:solidFill>
                  <a:srgbClr val="FF0000"/>
                </a:solidFill>
                <a:latin typeface="微软雅黑" panose="020B0503020204020204" pitchFamily="34" charset="-122"/>
                <a:ea typeface="微软雅黑" panose="020B0503020204020204" pitchFamily="34" charset="-122"/>
              </a:rPr>
              <a:t>web</a:t>
            </a:r>
            <a:r>
              <a:rPr lang="zh-CN" altLang="en-US" sz="1500" dirty="0">
                <a:solidFill>
                  <a:srgbClr val="FF0000"/>
                </a:solidFill>
                <a:latin typeface="微软雅黑" panose="020B0503020204020204" pitchFamily="34" charset="-122"/>
                <a:ea typeface="微软雅黑" panose="020B0503020204020204" pitchFamily="34" charset="-122"/>
              </a:rPr>
              <a:t>端编写</a:t>
            </a:r>
            <a:endParaRPr lang="zh-CN" altLang="en-US" sz="15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具体内容</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页面响应式布局</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适应微信</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500" dirty="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端用户管理及违章处理模块</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性格沉稳爱钻研</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偏好</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784903" y="404460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209268" y="4012907"/>
            <a:ext cx="1332230" cy="466090"/>
          </a:xfrm>
          <a:prstGeom prst="rect">
            <a:avLst/>
          </a:prstGeom>
          <a:noFill/>
        </p:spPr>
        <p:txBody>
          <a:bodyPr wrap="none" lIns="91438" tIns="45719" rIns="91438" bIns="45719" rtlCol="0">
            <a:spAutoFit/>
          </a:bodyPr>
          <a:lstStyle/>
          <a:p>
            <a:pPr>
              <a:lnSpc>
                <a:spcPct val="130000"/>
              </a:lnSpc>
            </a:pPr>
            <a:r>
              <a:rPr lang="en-US" altLang="zh-CN" dirty="0" smtClean="0">
                <a:solidFill>
                  <a:schemeClr val="tx2"/>
                </a:solidFill>
                <a:latin typeface="微软雅黑" panose="020B0503020204020204" pitchFamily="34" charset="-122"/>
                <a:ea typeface="微软雅黑" panose="020B0503020204020204" pitchFamily="34" charset="-122"/>
              </a:rPr>
              <a:t>   </a:t>
            </a:r>
            <a:r>
              <a:rPr lang="zh-CN" altLang="en-US" dirty="0" smtClean="0">
                <a:solidFill>
                  <a:schemeClr val="tx2"/>
                </a:solidFill>
                <a:latin typeface="微软雅黑" panose="020B0503020204020204" pitchFamily="34" charset="-122"/>
                <a:ea typeface="微软雅黑" panose="020B0503020204020204" pitchFamily="34" charset="-122"/>
              </a:rPr>
              <a:t>胡 永 燊</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297637"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213760" y="4459517"/>
            <a:ext cx="3532696" cy="387350"/>
          </a:xfrm>
          <a:prstGeom prst="rect">
            <a:avLst/>
          </a:prstGeom>
        </p:spPr>
        <p:txBody>
          <a:bodyPr wrap="square" lIns="91438" tIns="45719" rIns="91438" bIns="45719">
            <a:spAutoFit/>
          </a:bodyPr>
          <a:lstStyle/>
          <a:p>
            <a:pPr>
              <a:lnSpc>
                <a:spcPct val="130000"/>
              </a:lnSpc>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rot="10800000" flipV="1">
            <a:off x="11083920" y="192066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9679933" y="1874039"/>
            <a:ext cx="806450" cy="466090"/>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郭 清</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8627392"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9" y="2320651"/>
            <a:ext cx="3532695" cy="127889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负责</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端编写</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具体内容</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端的页面设计</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百度地图导入</a:t>
            </a:r>
            <a:r>
              <a:rPr lang="en-US" altLang="zh-CN" sz="15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500" dirty="0">
                <a:solidFill>
                  <a:schemeClr val="bg2">
                    <a:lumMod val="50000"/>
                  </a:schemeClr>
                </a:solidFill>
                <a:latin typeface="微软雅黑" panose="020B0503020204020204" pitchFamily="34" charset="-122"/>
                <a:ea typeface="微软雅黑" panose="020B0503020204020204" pitchFamily="34" charset="-122"/>
              </a:rPr>
              <a:t>案件生成及修正</a:t>
            </a:r>
            <a:endParaRPr lang="zh-CN" altLang="en-US" sz="1500" dirty="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rot="10800000" flipV="1">
            <a:off x="11083920" y="40595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9676303" y="4012907"/>
            <a:ext cx="806450" cy="466090"/>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林 孜</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8627392"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577499" y="4459517"/>
            <a:ext cx="3532695" cy="1292660"/>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en-US" altLang="zh-CN" sz="3600" dirty="0"/>
          </a:p>
        </p:txBody>
      </p:sp>
      <p:sp>
        <p:nvSpPr>
          <p:cNvPr id="58" name="文本框 57"/>
          <p:cNvSpPr txBox="1"/>
          <p:nvPr/>
        </p:nvSpPr>
        <p:spPr>
          <a:xfrm>
            <a:off x="605961" y="258454"/>
            <a:ext cx="1705610" cy="481965"/>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组员介绍</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同侧圆角矩形 22"/>
          <p:cNvSpPr/>
          <p:nvPr/>
        </p:nvSpPr>
        <p:spPr>
          <a:xfrm rot="5400000" flipH="1">
            <a:off x="7814804" y="2707656"/>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3" name="同侧圆角矩形 2"/>
          <p:cNvSpPr/>
          <p:nvPr/>
        </p:nvSpPr>
        <p:spPr>
          <a:xfrm rot="16200000">
            <a:off x="3526175" y="77245"/>
            <a:ext cx="622152" cy="4486429"/>
          </a:xfrm>
          <a:prstGeom prst="round2SameRect">
            <a:avLst>
              <a:gd name="adj1" fmla="val 50000"/>
              <a:gd name="adj2" fmla="val 0"/>
            </a:avLst>
          </a:prstGeom>
          <a:solidFill>
            <a:srgbClr val="4472C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endParaRPr lang="zh-CN" altLang="en-US"/>
          </a:p>
        </p:txBody>
      </p:sp>
      <p:sp>
        <p:nvSpPr>
          <p:cNvPr id="21" name="圆角矩形 20"/>
          <p:cNvSpPr/>
          <p:nvPr/>
        </p:nvSpPr>
        <p:spPr>
          <a:xfrm>
            <a:off x="4357762" y="1988122"/>
            <a:ext cx="3306471" cy="3273825"/>
          </a:xfrm>
          <a:prstGeom prst="ellipse">
            <a:avLst/>
          </a:prstGeom>
          <a:solidFill>
            <a:schemeClr val="bg1"/>
          </a:solidFill>
          <a:ln w="15875">
            <a:solidFill>
              <a:srgbClr val="4472C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0" name="圆角矩形 20"/>
          <p:cNvSpPr/>
          <p:nvPr/>
        </p:nvSpPr>
        <p:spPr>
          <a:xfrm>
            <a:off x="4490373" y="2119427"/>
            <a:ext cx="3041243" cy="3011215"/>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4742554" y="2607188"/>
            <a:ext cx="2639239" cy="1052594"/>
          </a:xfrm>
          <a:prstGeom prst="rect">
            <a:avLst/>
          </a:prstGeom>
          <a:noFill/>
        </p:spPr>
        <p:txBody>
          <a:bodyPr wrap="square" lIns="91438" tIns="45719" rIns="91438" bIns="45719" rtlCol="0">
            <a:spAutoFit/>
          </a:bodyPr>
          <a:lstStyle/>
          <a:p>
            <a:pPr>
              <a:lnSpc>
                <a:spcPct val="130000"/>
              </a:lnSpc>
            </a:pPr>
            <a:r>
              <a:rPr lang="en-US" altLang="zh-CN" sz="4800" dirty="0">
                <a:solidFill>
                  <a:schemeClr val="bg1"/>
                </a:solidFill>
                <a:latin typeface="Calibri" panose="020F0502020204030204" pitchFamily="34" charset="0"/>
              </a:rPr>
              <a:t>Methods</a:t>
            </a:r>
            <a:endParaRPr lang="zh-CN" altLang="en-US" sz="4800" dirty="0">
              <a:solidFill>
                <a:schemeClr val="bg1"/>
              </a:solidFill>
              <a:latin typeface="Calibri" panose="020F0502020204030204" pitchFamily="34" charset="0"/>
            </a:endParaRPr>
          </a:p>
        </p:txBody>
      </p:sp>
      <p:sp>
        <p:nvSpPr>
          <p:cNvPr id="24" name="矩形 23"/>
          <p:cNvSpPr/>
          <p:nvPr/>
        </p:nvSpPr>
        <p:spPr>
          <a:xfrm>
            <a:off x="5180449" y="3330774"/>
            <a:ext cx="1617387" cy="1512718"/>
          </a:xfrm>
          <a:prstGeom prst="rect">
            <a:avLst/>
          </a:prstGeom>
        </p:spPr>
        <p:txBody>
          <a:bodyPr wrap="square" lIns="91436" tIns="45718" rIns="91436" bIns="45718">
            <a:spAutoFit/>
          </a:bodyPr>
          <a:lstStyle/>
          <a:p>
            <a:pPr>
              <a:lnSpc>
                <a:spcPct val="130000"/>
              </a:lnSpc>
            </a:pPr>
            <a:endParaRPr lang="en-US" altLang="zh-CN" sz="11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1892957" y="2119427"/>
            <a:ext cx="1307443" cy="49244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方法一</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8821589" y="4750815"/>
            <a:ext cx="1307443" cy="492443"/>
          </a:xfrm>
          <a:prstGeom prst="rect">
            <a:avLst/>
          </a:prstGeom>
        </p:spPr>
        <p:txBody>
          <a:bodyPr wrap="square" lIns="91436" tIns="45718" rIns="91436" bIns="45718">
            <a:spAutoFit/>
          </a:bodyPr>
          <a:lstStyle/>
          <a:p>
            <a:pP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方法二</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1764673" y="4299645"/>
            <a:ext cx="2353019" cy="992575"/>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flipH="1">
            <a:off x="2832077" y="4185820"/>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86720" y="3297914"/>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9" name="矩形 38"/>
          <p:cNvSpPr/>
          <p:nvPr/>
        </p:nvSpPr>
        <p:spPr>
          <a:xfrm>
            <a:off x="8011649" y="3463392"/>
            <a:ext cx="2353019" cy="1012581"/>
          </a:xfrm>
          <a:prstGeom prst="rect">
            <a:avLst/>
          </a:prstGeom>
        </p:spPr>
        <p:txBody>
          <a:bodyPr wrap="square" lIns="91436" tIns="45718" rIns="91436" bIns="45718">
            <a:spAutoFit/>
          </a:bodyPr>
          <a:lstStyle/>
          <a:p>
            <a:pPr>
              <a:lnSpc>
                <a:spcPct val="130000"/>
              </a:lnSpc>
            </a:pPr>
            <a:r>
              <a:rPr lang="zh-CN" altLang="en-US" sz="15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flipH="1">
            <a:off x="8154626" y="3305368"/>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009269" y="2417463"/>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65%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2" name="圆角矩形 41"/>
          <p:cNvSpPr/>
          <p:nvPr/>
        </p:nvSpPr>
        <p:spPr>
          <a:xfrm rot="10800000" flipV="1">
            <a:off x="1144067" y="5817827"/>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方法总结</a:t>
            </a:r>
            <a:endParaRPr lang="zh-CN" altLang="en-US" sz="2000" dirty="0">
              <a:latin typeface="微软雅黑" panose="020B0503020204020204" pitchFamily="34" charset="-122"/>
              <a:ea typeface="微软雅黑" panose="020B0503020204020204" pitchFamily="34" charset="-122"/>
            </a:endParaRPr>
          </a:p>
        </p:txBody>
      </p:sp>
      <p:sp>
        <p:nvSpPr>
          <p:cNvPr id="50" name="矩形 49"/>
          <p:cNvSpPr/>
          <p:nvPr/>
        </p:nvSpPr>
        <p:spPr>
          <a:xfrm>
            <a:off x="2678207" y="5736921"/>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66" name="文本框 65"/>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研究方法</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835395" y="325001"/>
            <a:ext cx="2734651"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RESEARCH METHODS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1" y="252858"/>
            <a:ext cx="2907908" cy="574513"/>
            <a:chOff x="9284089" y="252855"/>
            <a:chExt cx="2907908" cy="574513"/>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en-US" altLang="zh-CN" sz="6000" dirty="0"/>
            </a:p>
          </p:txBody>
        </p:sp>
        <p:sp>
          <p:nvSpPr>
            <p:cNvPr id="42" name="文本框 41"/>
            <p:cNvSpPr txBox="1"/>
            <p:nvPr/>
          </p:nvSpPr>
          <p:spPr>
            <a:xfrm>
              <a:off x="8316574" y="3077396"/>
              <a:ext cx="2924810" cy="87312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总结鸣谢</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30" y="252730"/>
            <a:ext cx="737870" cy="484505"/>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 name="文本框 1"/>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 形 1"/>
          <p:cNvSpPr/>
          <p:nvPr/>
        </p:nvSpPr>
        <p:spPr>
          <a:xfrm rot="2686645">
            <a:off x="4605409" y="2412323"/>
            <a:ext cx="1430064" cy="1443667"/>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18" name="L 形 17"/>
          <p:cNvSpPr/>
          <p:nvPr/>
        </p:nvSpPr>
        <p:spPr>
          <a:xfrm rot="8086645">
            <a:off x="5819108" y="2416548"/>
            <a:ext cx="1420689" cy="1392304"/>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0" name="L 形 19"/>
          <p:cNvSpPr/>
          <p:nvPr/>
        </p:nvSpPr>
        <p:spPr>
          <a:xfrm rot="13486645">
            <a:off x="5830865" y="3610563"/>
            <a:ext cx="1428819" cy="1428819"/>
          </a:xfrm>
          <a:prstGeom prst="corner">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1" name="L 形 20"/>
          <p:cNvSpPr/>
          <p:nvPr/>
        </p:nvSpPr>
        <p:spPr>
          <a:xfrm rot="18886645">
            <a:off x="4630663" y="3640516"/>
            <a:ext cx="1428819" cy="1428819"/>
          </a:xfrm>
          <a:prstGeom prst="corner">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p>
        </p:txBody>
      </p:sp>
      <p:sp>
        <p:nvSpPr>
          <p:cNvPr id="24" name="文本框 23"/>
          <p:cNvSpPr txBox="1"/>
          <p:nvPr/>
        </p:nvSpPr>
        <p:spPr>
          <a:xfrm>
            <a:off x="4632667" y="2471945"/>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S</a:t>
            </a:r>
            <a:endParaRPr lang="zh-CN" altLang="en-US" sz="5500" dirty="0">
              <a:solidFill>
                <a:schemeClr val="bg1"/>
              </a:solidFill>
              <a:latin typeface="Eras Light ITC" panose="020B0402030504020804" pitchFamily="34" charset="0"/>
            </a:endParaRPr>
          </a:p>
        </p:txBody>
      </p:sp>
      <p:sp>
        <p:nvSpPr>
          <p:cNvPr id="25" name="文本框 24"/>
          <p:cNvSpPr txBox="1"/>
          <p:nvPr/>
        </p:nvSpPr>
        <p:spPr>
          <a:xfrm>
            <a:off x="6133493" y="1960489"/>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w</a:t>
            </a:r>
            <a:endParaRPr lang="zh-CN" altLang="en-US" sz="5500" dirty="0">
              <a:solidFill>
                <a:schemeClr val="bg1"/>
              </a:solidFill>
              <a:latin typeface="Eras Light ITC" panose="020B0402030504020804" pitchFamily="34" charset="0"/>
            </a:endParaRPr>
          </a:p>
        </p:txBody>
      </p:sp>
      <p:sp>
        <p:nvSpPr>
          <p:cNvPr id="26" name="文本框 25"/>
          <p:cNvSpPr txBox="1"/>
          <p:nvPr/>
        </p:nvSpPr>
        <p:spPr>
          <a:xfrm>
            <a:off x="6683607" y="3692716"/>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T</a:t>
            </a:r>
            <a:endParaRPr lang="zh-CN" altLang="en-US" sz="5500" dirty="0">
              <a:solidFill>
                <a:schemeClr val="bg1"/>
              </a:solidFill>
              <a:latin typeface="Eras Light ITC" panose="020B0402030504020804" pitchFamily="34" charset="0"/>
            </a:endParaRPr>
          </a:p>
        </p:txBody>
      </p:sp>
      <p:sp>
        <p:nvSpPr>
          <p:cNvPr id="27" name="文本框 26"/>
          <p:cNvSpPr txBox="1"/>
          <p:nvPr/>
        </p:nvSpPr>
        <p:spPr>
          <a:xfrm>
            <a:off x="5033407" y="4096144"/>
            <a:ext cx="540648" cy="1192630"/>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latin typeface="Eras Light ITC" panose="020B0402030504020804" pitchFamily="34" charset="0"/>
              </a:rPr>
              <a:t>o</a:t>
            </a:r>
            <a:endParaRPr lang="zh-CN" altLang="en-US" sz="5500" dirty="0">
              <a:solidFill>
                <a:schemeClr val="bg1"/>
              </a:solidFill>
              <a:latin typeface="Eras Light ITC" panose="020B0402030504020804" pitchFamily="34" charset="0"/>
            </a:endParaRPr>
          </a:p>
        </p:txBody>
      </p:sp>
      <p:sp>
        <p:nvSpPr>
          <p:cNvPr id="29" name="圆角矩形 28"/>
          <p:cNvSpPr/>
          <p:nvPr/>
        </p:nvSpPr>
        <p:spPr>
          <a:xfrm rot="10800000" flipV="1">
            <a:off x="3395960" y="218080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0" name="文本框 29"/>
          <p:cNvSpPr txBox="1"/>
          <p:nvPr/>
        </p:nvSpPr>
        <p:spPr>
          <a:xfrm>
            <a:off x="1593997" y="2073533"/>
            <a:ext cx="1789268" cy="472435"/>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优势 </a:t>
            </a:r>
            <a:r>
              <a:rPr lang="en-US" altLang="zh-CN"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Strengths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31" name="直接连接符 30"/>
          <p:cNvCxnSpPr/>
          <p:nvPr/>
        </p:nvCxnSpPr>
        <p:spPr>
          <a:xfrm>
            <a:off x="919593" y="245688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35717" y="2534772"/>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5" name="圆角矩形 34"/>
          <p:cNvSpPr/>
          <p:nvPr/>
        </p:nvSpPr>
        <p:spPr>
          <a:xfrm rot="10800000" flipV="1">
            <a:off x="8289987" y="21954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36" name="文本框 35"/>
          <p:cNvSpPr txBox="1"/>
          <p:nvPr/>
        </p:nvSpPr>
        <p:spPr>
          <a:xfrm>
            <a:off x="8714351" y="2149827"/>
            <a:ext cx="2137504" cy="852539"/>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劣势 </a:t>
            </a:r>
            <a:r>
              <a:rPr lang="en-US" altLang="zh-CN"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Weaknesses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nSpc>
                <a:spcPct val="130000"/>
              </a:lnSpc>
            </a:pP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37" name="直接连接符 36"/>
          <p:cNvCxnSpPr/>
          <p:nvPr/>
        </p:nvCxnSpPr>
        <p:spPr>
          <a:xfrm>
            <a:off x="8802721" y="251855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718845" y="2596439"/>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圆角矩形 39"/>
          <p:cNvSpPr/>
          <p:nvPr/>
        </p:nvSpPr>
        <p:spPr>
          <a:xfrm rot="10800000" flipV="1">
            <a:off x="3389692" y="424552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1" name="文本框 40"/>
          <p:cNvSpPr txBox="1"/>
          <p:nvPr/>
        </p:nvSpPr>
        <p:spPr>
          <a:xfrm>
            <a:off x="1378554" y="4150182"/>
            <a:ext cx="2007277"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机遇</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Opportunity</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2" name="直接连接符 41"/>
          <p:cNvCxnSpPr/>
          <p:nvPr/>
        </p:nvCxnSpPr>
        <p:spPr>
          <a:xfrm>
            <a:off x="919596" y="451951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835717" y="4597404"/>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5" name="圆角矩形 44"/>
          <p:cNvSpPr/>
          <p:nvPr/>
        </p:nvSpPr>
        <p:spPr>
          <a:xfrm rot="10800000" flipV="1">
            <a:off x="8289983" y="4280285"/>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46" name="文本框 45"/>
          <p:cNvSpPr txBox="1"/>
          <p:nvPr/>
        </p:nvSpPr>
        <p:spPr>
          <a:xfrm>
            <a:off x="8714347" y="4233658"/>
            <a:ext cx="1599858"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威胁</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Threats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47" name="直接连接符 46"/>
          <p:cNvCxnSpPr/>
          <p:nvPr/>
        </p:nvCxnSpPr>
        <p:spPr>
          <a:xfrm>
            <a:off x="8802721" y="460238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718843" y="4680272"/>
            <a:ext cx="2397220"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3" name="圆角矩形 62"/>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4" name="文本框 63"/>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5" name="矩形 64"/>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6" name="组 65"/>
          <p:cNvGrpSpPr/>
          <p:nvPr/>
        </p:nvGrpSpPr>
        <p:grpSpPr>
          <a:xfrm>
            <a:off x="9284091" y="252858"/>
            <a:ext cx="2907908" cy="574513"/>
            <a:chOff x="9284089" y="252855"/>
            <a:chExt cx="2907908" cy="574513"/>
          </a:xfrm>
        </p:grpSpPr>
        <p:grpSp>
          <p:nvGrpSpPr>
            <p:cNvPr id="67" name="组 66"/>
            <p:cNvGrpSpPr/>
            <p:nvPr/>
          </p:nvGrpSpPr>
          <p:grpSpPr>
            <a:xfrm>
              <a:off x="11454105" y="252856"/>
              <a:ext cx="737892" cy="484288"/>
              <a:chOff x="11454105" y="252856"/>
              <a:chExt cx="737892" cy="484288"/>
            </a:xfrm>
          </p:grpSpPr>
          <p:grpSp>
            <p:nvGrpSpPr>
              <p:cNvPr id="69" name="组 68"/>
              <p:cNvGrpSpPr/>
              <p:nvPr/>
            </p:nvGrpSpPr>
            <p:grpSpPr>
              <a:xfrm>
                <a:off x="12039604" y="252856"/>
                <a:ext cx="152393" cy="484287"/>
                <a:chOff x="12039604" y="252856"/>
                <a:chExt cx="152393" cy="484287"/>
              </a:xfrm>
            </p:grpSpPr>
            <p:sp>
              <p:nvSpPr>
                <p:cNvPr id="73" name="圆角矩形 72"/>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圆角矩形 73"/>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99"/>
              <p:cNvGrpSpPr/>
              <p:nvPr/>
            </p:nvGrpSpPr>
            <p:grpSpPr>
              <a:xfrm>
                <a:off x="11454105" y="252857"/>
                <a:ext cx="491115" cy="484287"/>
                <a:chOff x="1528923" y="220268"/>
                <a:chExt cx="1284096" cy="1266241"/>
              </a:xfrm>
            </p:grpSpPr>
            <p:sp>
              <p:nvSpPr>
                <p:cNvPr id="71" name="圆角矩形 7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8" name="文本框 67"/>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图表 19"/>
          <p:cNvGraphicFramePr/>
          <p:nvPr/>
        </p:nvGraphicFramePr>
        <p:xfrm>
          <a:off x="5524713" y="1645896"/>
          <a:ext cx="5929391" cy="3216023"/>
        </p:xfrm>
        <a:graphic>
          <a:graphicData uri="http://schemas.openxmlformats.org/drawingml/2006/chart">
            <c:chart xmlns:c="http://schemas.openxmlformats.org/drawingml/2006/chart" xmlns:r="http://schemas.openxmlformats.org/officeDocument/2006/relationships" r:id="rId1"/>
          </a:graphicData>
        </a:graphic>
      </p:graphicFrame>
      <p:sp>
        <p:nvSpPr>
          <p:cNvPr id="21" name="文本框 20"/>
          <p:cNvSpPr txBox="1"/>
          <p:nvPr/>
        </p:nvSpPr>
        <p:spPr>
          <a:xfrm>
            <a:off x="2586894" y="2157060"/>
            <a:ext cx="1596904" cy="938714"/>
          </a:xfrm>
          <a:prstGeom prst="rect">
            <a:avLst/>
          </a:prstGeom>
          <a:noFill/>
        </p:spPr>
        <p:txBody>
          <a:bodyPr wrap="none" lIns="91436" tIns="45718" rIns="91436" bIns="45718" rtlCol="0">
            <a:spAutoFit/>
          </a:bodyPr>
          <a:lstStyle/>
          <a:p>
            <a:r>
              <a:rPr lang="en-US" altLang="zh-CN"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22" name="圆角矩形 21"/>
          <p:cNvSpPr/>
          <p:nvPr/>
        </p:nvSpPr>
        <p:spPr>
          <a:xfrm rot="10800000" flipV="1">
            <a:off x="1049749" y="2413022"/>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2586892" y="4759172"/>
            <a:ext cx="1832545" cy="938714"/>
          </a:xfrm>
          <a:prstGeom prst="rect">
            <a:avLst/>
          </a:prstGeom>
          <a:noFill/>
        </p:spPr>
        <p:txBody>
          <a:bodyPr wrap="none" lIns="91436" tIns="45718" rIns="91436" bIns="45718" rtlCol="0">
            <a:spAutoFit/>
          </a:bodyPr>
          <a:lstStyle/>
          <a:p>
            <a:r>
              <a:rPr lang="en-US" altLang="zh-CN"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281K</a:t>
            </a:r>
            <a:endParaRPr lang="zh-CN" altLang="en-US"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1" name="圆角矩形 30"/>
          <p:cNvSpPr/>
          <p:nvPr/>
        </p:nvSpPr>
        <p:spPr>
          <a:xfrm rot="10800000" flipV="1">
            <a:off x="1071199" y="4929507"/>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2586891" y="3494989"/>
            <a:ext cx="2736639" cy="938714"/>
          </a:xfrm>
          <a:prstGeom prst="rect">
            <a:avLst/>
          </a:prstGeom>
          <a:noFill/>
        </p:spPr>
        <p:txBody>
          <a:bodyPr wrap="none" lIns="91436" tIns="45718" rIns="91436" bIns="45718" rtlCol="0">
            <a:spAutoFit/>
          </a:bodyPr>
          <a:lstStyle/>
          <a:p>
            <a:r>
              <a:rPr lang="en-US" altLang="zh-CN"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508,000</a:t>
            </a:r>
            <a:endParaRPr lang="zh-CN" altLang="en-US" sz="55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40" name="圆角矩形 39"/>
          <p:cNvSpPr/>
          <p:nvPr/>
        </p:nvSpPr>
        <p:spPr>
          <a:xfrm rot="10800000" flipV="1">
            <a:off x="1071199" y="3665321"/>
            <a:ext cx="1299872" cy="491115"/>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分析</a:t>
            </a:r>
            <a:r>
              <a:rPr lang="en-US" altLang="zh-CN" sz="2400" dirty="0">
                <a:latin typeface="微软雅黑" panose="020B0503020204020204" pitchFamily="34" charset="-122"/>
                <a:ea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endParaRPr>
          </a:p>
        </p:txBody>
      </p:sp>
      <p:sp>
        <p:nvSpPr>
          <p:cNvPr id="48" name="矩形 47"/>
          <p:cNvSpPr/>
          <p:nvPr/>
        </p:nvSpPr>
        <p:spPr>
          <a:xfrm>
            <a:off x="5683627" y="5170224"/>
            <a:ext cx="5389463" cy="1052592"/>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flipV="1">
            <a:off x="947852" y="5794120"/>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189880" y="1580105"/>
            <a:ext cx="4321" cy="4892416"/>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65" name="圆角矩形 6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66" name="文本框 65"/>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67" name="矩形 6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68" name="组 67"/>
          <p:cNvGrpSpPr/>
          <p:nvPr/>
        </p:nvGrpSpPr>
        <p:grpSpPr>
          <a:xfrm>
            <a:off x="9284091" y="252858"/>
            <a:ext cx="2907908" cy="574513"/>
            <a:chOff x="9284089" y="252855"/>
            <a:chExt cx="2907908" cy="574513"/>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p:cNvGraphicFramePr/>
          <p:nvPr/>
        </p:nvGraphicFramePr>
        <p:xfrm>
          <a:off x="3535069" y="1550187"/>
          <a:ext cx="5073803" cy="3357820"/>
        </p:xfrm>
        <a:graphic>
          <a:graphicData uri="http://schemas.openxmlformats.org/drawingml/2006/chart">
            <c:chart xmlns:c="http://schemas.openxmlformats.org/drawingml/2006/chart" xmlns:r="http://schemas.openxmlformats.org/officeDocument/2006/relationships" r:id="rId1"/>
          </a:graphicData>
        </a:graphic>
      </p:graphicFrame>
      <p:sp>
        <p:nvSpPr>
          <p:cNvPr id="21" name="圆角矩形 20"/>
          <p:cNvSpPr/>
          <p:nvPr/>
        </p:nvSpPr>
        <p:spPr>
          <a:xfrm rot="10800000" flipV="1">
            <a:off x="11427424" y="3319483"/>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2" name="文本框 21"/>
          <p:cNvSpPr txBox="1"/>
          <p:nvPr/>
        </p:nvSpPr>
        <p:spPr>
          <a:xfrm>
            <a:off x="9348187" y="3229099"/>
            <a:ext cx="1976819" cy="47243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关键词</a:t>
            </a:r>
            <a:r>
              <a:rPr lang="zh-CN" altLang="en-US" dirty="0" smtClean="0">
                <a:solidFill>
                  <a:schemeClr val="tx2"/>
                </a:solidFill>
                <a:latin typeface="微软雅黑" panose="020B0503020204020204" pitchFamily="34" charset="-122"/>
                <a:ea typeface="微软雅黑" panose="020B0503020204020204" pitchFamily="34" charset="-122"/>
              </a:rPr>
              <a:t> </a:t>
            </a:r>
            <a:r>
              <a:rPr lang="en-US" altLang="zh-CN" dirty="0" smtClean="0">
                <a:solidFill>
                  <a:schemeClr val="tx2"/>
                </a:solidFill>
                <a:latin typeface="微软雅黑" panose="020B0503020204020204" pitchFamily="34" charset="-122"/>
                <a:ea typeface="微软雅黑" panose="020B0503020204020204" pitchFamily="34" charset="-122"/>
              </a:rPr>
              <a:t>R.SLIDEs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3" name="直接连接符 22"/>
          <p:cNvCxnSpPr/>
          <p:nvPr/>
        </p:nvCxnSpPr>
        <p:spPr>
          <a:xfrm>
            <a:off x="8951057" y="359556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867181" y="3673448"/>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圆角矩形 25"/>
          <p:cNvSpPr/>
          <p:nvPr/>
        </p:nvSpPr>
        <p:spPr>
          <a:xfrm rot="10800000" flipV="1">
            <a:off x="478624" y="3229101"/>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sp>
        <p:nvSpPr>
          <p:cNvPr id="27" name="文本框 26"/>
          <p:cNvSpPr txBox="1"/>
          <p:nvPr/>
        </p:nvSpPr>
        <p:spPr>
          <a:xfrm>
            <a:off x="907484" y="3179755"/>
            <a:ext cx="2077019" cy="1232643"/>
          </a:xfrm>
          <a:prstGeom prst="rect">
            <a:avLst/>
          </a:prstGeom>
          <a:noFill/>
        </p:spPr>
        <p:txBody>
          <a:bodyPr wrap="squar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关键词 </a:t>
            </a:r>
            <a:r>
              <a:rPr lang="en-US" altLang="zh-CN" dirty="0" smtClean="0">
                <a:solidFill>
                  <a:schemeClr val="tx2"/>
                </a:solidFill>
                <a:latin typeface="微软雅黑" panose="020B0503020204020204" pitchFamily="34" charset="-122"/>
                <a:ea typeface="微软雅黑" panose="020B0503020204020204" pitchFamily="34" charset="-122"/>
              </a:rPr>
              <a:t>R.SLIDEs</a:t>
            </a: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nSpc>
                <a:spcPct val="130000"/>
              </a:lnSpc>
            </a:pP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a:p>
            <a:pPr>
              <a:lnSpc>
                <a:spcPct val="130000"/>
              </a:lnSpc>
            </a:pPr>
            <a:endParaRPr lang="zh-CN" altLang="en-US"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cxnSp>
        <p:nvCxnSpPr>
          <p:cNvPr id="28" name="直接连接符 27"/>
          <p:cNvCxnSpPr/>
          <p:nvPr/>
        </p:nvCxnSpPr>
        <p:spPr>
          <a:xfrm>
            <a:off x="991361" y="3552219"/>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907485" y="3630108"/>
            <a:ext cx="2397219" cy="1292660"/>
          </a:xfrm>
          <a:prstGeom prst="rect">
            <a:avLst/>
          </a:prstGeom>
        </p:spPr>
        <p:txBody>
          <a:bodyPr wrap="square" lIns="91438" tIns="45719" rIns="91438" bIns="45719">
            <a:spAutoFit/>
          </a:bodyPr>
          <a:lstStyle/>
          <a:p>
            <a:pPr>
              <a:lnSpc>
                <a:spcPct val="13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rot="10800000" flipV="1">
            <a:off x="3932862" y="4663655"/>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A</a:t>
            </a:r>
            <a:endParaRPr lang="zh-CN" altLang="en-US" sz="2400" dirty="0"/>
          </a:p>
        </p:txBody>
      </p:sp>
      <p:sp>
        <p:nvSpPr>
          <p:cNvPr id="39" name="圆角矩形 38"/>
          <p:cNvSpPr/>
          <p:nvPr/>
        </p:nvSpPr>
        <p:spPr>
          <a:xfrm rot="10800000" flipV="1">
            <a:off x="5190162" y="4650943"/>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C</a:t>
            </a:r>
            <a:endParaRPr lang="zh-CN" altLang="en-US" sz="2400" dirty="0"/>
          </a:p>
        </p:txBody>
      </p:sp>
      <p:sp>
        <p:nvSpPr>
          <p:cNvPr id="48" name="圆角矩形 47"/>
          <p:cNvSpPr/>
          <p:nvPr/>
        </p:nvSpPr>
        <p:spPr>
          <a:xfrm rot="10800000" flipV="1">
            <a:off x="6383959" y="4650943"/>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B</a:t>
            </a:r>
            <a:endParaRPr lang="zh-CN" altLang="en-US" sz="2400" dirty="0"/>
          </a:p>
        </p:txBody>
      </p:sp>
      <p:sp>
        <p:nvSpPr>
          <p:cNvPr id="57" name="圆角矩形 56"/>
          <p:cNvSpPr/>
          <p:nvPr/>
        </p:nvSpPr>
        <p:spPr>
          <a:xfrm rot="10800000" flipV="1">
            <a:off x="7577759" y="4650943"/>
            <a:ext cx="485999"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400" dirty="0"/>
              <a:t>D</a:t>
            </a:r>
            <a:endParaRPr lang="zh-CN" altLang="en-US" sz="2400" dirty="0"/>
          </a:p>
        </p:txBody>
      </p:sp>
      <p:sp>
        <p:nvSpPr>
          <p:cNvPr id="70" name="圆角矩形 69"/>
          <p:cNvSpPr/>
          <p:nvPr/>
        </p:nvSpPr>
        <p:spPr>
          <a:xfrm rot="10800000" flipV="1">
            <a:off x="1330623" y="5816490"/>
            <a:ext cx="1299872"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130000"/>
              </a:lnSpc>
            </a:pPr>
            <a:r>
              <a:rPr lang="zh-CN" altLang="en-US" sz="2000" dirty="0">
                <a:latin typeface="微软雅黑" panose="020B0503020204020204" pitchFamily="34" charset="-122"/>
                <a:ea typeface="微软雅黑" panose="020B0503020204020204" pitchFamily="34" charset="-122"/>
              </a:rPr>
              <a:t>分析结论</a:t>
            </a:r>
            <a:endParaRPr lang="zh-CN" altLang="en-US" sz="2000" dirty="0">
              <a:latin typeface="微软雅黑" panose="020B0503020204020204" pitchFamily="34" charset="-122"/>
              <a:ea typeface="微软雅黑" panose="020B0503020204020204" pitchFamily="34" charset="-122"/>
            </a:endParaRPr>
          </a:p>
        </p:txBody>
      </p:sp>
      <p:sp>
        <p:nvSpPr>
          <p:cNvPr id="78" name="矩形 77"/>
          <p:cNvSpPr/>
          <p:nvPr/>
        </p:nvSpPr>
        <p:spPr>
          <a:xfrm>
            <a:off x="2864763" y="5735584"/>
            <a:ext cx="8239260" cy="732504"/>
          </a:xfrm>
          <a:prstGeom prst="rect">
            <a:avLst/>
          </a:prstGeom>
        </p:spPr>
        <p:txBody>
          <a:bodyPr wrap="square" lIns="91436" tIns="45718" rIns="91436" bIns="45718">
            <a:spAutoFit/>
          </a:bodyPr>
          <a:lstStyle/>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904723" y="2336267"/>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35%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0" name="文本框 79"/>
          <p:cNvSpPr txBox="1"/>
          <p:nvPr/>
        </p:nvSpPr>
        <p:spPr>
          <a:xfrm>
            <a:off x="9904431" y="2348771"/>
            <a:ext cx="1417368" cy="1052592"/>
          </a:xfrm>
          <a:prstGeom prst="rect">
            <a:avLst/>
          </a:prstGeom>
          <a:noFill/>
        </p:spPr>
        <p:txBody>
          <a:bodyPr wrap="none" lIns="91436" tIns="45718" rIns="91436" bIns="45718" rtlCol="0">
            <a:spAutoFit/>
          </a:bodyPr>
          <a:lstStyle/>
          <a:p>
            <a:pPr>
              <a:lnSpc>
                <a:spcPct val="130000"/>
              </a:lnSpc>
            </a:pPr>
            <a:r>
              <a:rPr lang="en-US" altLang="zh-CN"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rPr>
              <a:t>65%</a:t>
            </a:r>
            <a:endParaRPr lang="zh-CN" altLang="en-US" sz="4800" dirty="0">
              <a:solidFill>
                <a:schemeClr val="tx2"/>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94" name="矩形 93"/>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5" name="圆角矩形 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96" name="文本框 95"/>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分析与讨论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97" name="矩形 96"/>
          <p:cNvSpPr/>
          <p:nvPr/>
        </p:nvSpPr>
        <p:spPr>
          <a:xfrm>
            <a:off x="2989469" y="325001"/>
            <a:ext cx="3529355"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ANALYSIS AND DISCUSSION</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98" name="组 97"/>
          <p:cNvGrpSpPr/>
          <p:nvPr/>
        </p:nvGrpSpPr>
        <p:grpSpPr>
          <a:xfrm>
            <a:off x="9284091" y="252858"/>
            <a:ext cx="2907908" cy="574513"/>
            <a:chOff x="9284089" y="252855"/>
            <a:chExt cx="2907908" cy="574513"/>
          </a:xfrm>
        </p:grpSpPr>
        <p:grpSp>
          <p:nvGrpSpPr>
            <p:cNvPr id="99" name="组 98"/>
            <p:cNvGrpSpPr/>
            <p:nvPr/>
          </p:nvGrpSpPr>
          <p:grpSpPr>
            <a:xfrm>
              <a:off x="11454105" y="252856"/>
              <a:ext cx="737892" cy="484288"/>
              <a:chOff x="11454105" y="252856"/>
              <a:chExt cx="737892" cy="484288"/>
            </a:xfrm>
          </p:grpSpPr>
          <p:grpSp>
            <p:nvGrpSpPr>
              <p:cNvPr id="101" name="组 100"/>
              <p:cNvGrpSpPr/>
              <p:nvPr/>
            </p:nvGrpSpPr>
            <p:grpSpPr>
              <a:xfrm>
                <a:off x="12039604" y="252856"/>
                <a:ext cx="152393" cy="484287"/>
                <a:chOff x="12039604" y="252856"/>
                <a:chExt cx="152393" cy="484287"/>
              </a:xfrm>
            </p:grpSpPr>
            <p:sp>
              <p:nvSpPr>
                <p:cNvPr id="105" name="圆角矩形 1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圆角矩形 1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99"/>
              <p:cNvGrpSpPr/>
              <p:nvPr/>
            </p:nvGrpSpPr>
            <p:grpSpPr>
              <a:xfrm>
                <a:off x="11454105" y="252857"/>
                <a:ext cx="491115" cy="484287"/>
                <a:chOff x="1528923" y="220268"/>
                <a:chExt cx="1284096" cy="1266241"/>
              </a:xfrm>
            </p:grpSpPr>
            <p:sp>
              <p:nvSpPr>
                <p:cNvPr id="103" name="圆角矩形 1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00" name="文本框 9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5</a:t>
              </a:r>
              <a:endParaRPr lang="zh-CN" altLang="en-US" sz="6000" dirty="0"/>
            </a:p>
          </p:txBody>
        </p:sp>
        <p:sp>
          <p:nvSpPr>
            <p:cNvPr id="42" name="文本框 41"/>
            <p:cNvSpPr txBox="1"/>
            <p:nvPr/>
          </p:nvSpPr>
          <p:spPr>
            <a:xfrm>
              <a:off x="8328226" y="3077396"/>
              <a:ext cx="3647148" cy="83099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结论与建议</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52"/>
            <p:cNvSpPr/>
            <p:nvPr/>
          </p:nvSpPr>
          <p:spPr>
            <a:xfrm>
              <a:off x="2919330" y="3264361"/>
              <a:ext cx="5282788" cy="461663"/>
            </a:xfrm>
            <a:prstGeom prst="rect">
              <a:avLst/>
            </a:prstGeom>
          </p:spPr>
          <p:txBody>
            <a:bodyPr wrap="none" lIns="91438" tIns="45719" rIns="91438" bIns="45719">
              <a:spAutoFit/>
            </a:bodyPr>
            <a:lstStyle/>
            <a:p>
              <a:pPr algn="r"/>
              <a:r>
                <a:rPr lang="en-US" altLang="zh-CN" sz="2400" dirty="0">
                  <a:solidFill>
                    <a:schemeClr val="bg1"/>
                  </a:solidFill>
                  <a:latin typeface="微软雅黑" panose="020B0503020204020204" pitchFamily="34" charset="-122"/>
                  <a:ea typeface="微软雅黑" panose="020B0503020204020204" pitchFamily="34" charset="-122"/>
                </a:rPr>
                <a:t>CONCLUSION AND SUGGESTIONS</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pSp>
        <p:nvGrpSpPr>
          <p:cNvPr id="27" name="组 26"/>
          <p:cNvGrpSpPr/>
          <p:nvPr/>
        </p:nvGrpSpPr>
        <p:grpSpPr>
          <a:xfrm>
            <a:off x="9284091" y="252858"/>
            <a:ext cx="2907908" cy="574513"/>
            <a:chOff x="9284089" y="252855"/>
            <a:chExt cx="2907908" cy="574513"/>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0" y="1844437"/>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3" name="圆角矩形 22"/>
          <p:cNvSpPr/>
          <p:nvPr/>
        </p:nvSpPr>
        <p:spPr>
          <a:xfrm>
            <a:off x="0" y="1679335"/>
            <a:ext cx="9605104" cy="4255319"/>
          </a:xfrm>
          <a:prstGeom prst="roundRect">
            <a:avLst>
              <a:gd name="adj" fmla="val 0"/>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19" name="组合 18"/>
          <p:cNvGrpSpPr/>
          <p:nvPr/>
        </p:nvGrpSpPr>
        <p:grpSpPr>
          <a:xfrm>
            <a:off x="7966332" y="2184399"/>
            <a:ext cx="3277544" cy="3245184"/>
            <a:chOff x="1300233" y="1995959"/>
            <a:chExt cx="3306471" cy="3273825"/>
          </a:xfrm>
        </p:grpSpPr>
        <p:sp>
          <p:nvSpPr>
            <p:cNvPr id="20" name="圆角矩形 20"/>
            <p:cNvSpPr/>
            <p:nvPr/>
          </p:nvSpPr>
          <p:spPr>
            <a:xfrm>
              <a:off x="1300233" y="1995959"/>
              <a:ext cx="3306471" cy="3273825"/>
            </a:xfrm>
            <a:prstGeom prst="ellipse">
              <a:avLst/>
            </a:prstGeom>
            <a:solidFill>
              <a:schemeClr val="bg1"/>
            </a:solidFill>
            <a:ln w="15875">
              <a:solidFill>
                <a:srgbClr val="20386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432848" y="2127265"/>
              <a:ext cx="3041242" cy="3011214"/>
            </a:xfrm>
            <a:prstGeom prst="ellipse">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22" name="文本框 21"/>
            <p:cNvSpPr txBox="1"/>
            <p:nvPr/>
          </p:nvSpPr>
          <p:spPr>
            <a:xfrm>
              <a:off x="2011835" y="2980837"/>
              <a:ext cx="1883269" cy="1319594"/>
            </a:xfrm>
            <a:prstGeom prst="rect">
              <a:avLst/>
            </a:prstGeom>
            <a:noFill/>
          </p:spPr>
          <p:txBody>
            <a:bodyPr wrap="square" rtlCol="0">
              <a:spAutoFit/>
            </a:bodyPr>
            <a:lstStyle/>
            <a:p>
              <a:pPr algn="ctr"/>
              <a:r>
                <a:rPr lang="zh-CN" altLang="en-US" sz="5500" dirty="0">
                  <a:solidFill>
                    <a:schemeClr val="bg1"/>
                  </a:solidFill>
                  <a:latin typeface="微软雅黑" panose="020B0503020204020204" pitchFamily="34" charset="-122"/>
                  <a:ea typeface="微软雅黑" panose="020B0503020204020204" pitchFamily="34" charset="-122"/>
                </a:rPr>
                <a:t>结论</a:t>
              </a:r>
              <a:endParaRPr lang="en-US" altLang="zh-CN" sz="55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Calibri" panose="020F0502020204030204" pitchFamily="34" charset="0"/>
                </a:rPr>
                <a:t>Conclusions</a:t>
              </a:r>
              <a:endParaRPr lang="zh-CN" altLang="en-US" sz="2400" dirty="0">
                <a:solidFill>
                  <a:schemeClr val="bg1"/>
                </a:solidFill>
                <a:latin typeface="Calibri" panose="020F0502020204030204" pitchFamily="34" charset="0"/>
              </a:endParaRPr>
            </a:p>
          </p:txBody>
        </p:sp>
      </p:grpSp>
      <p:sp>
        <p:nvSpPr>
          <p:cNvPr id="2" name="矩形 1"/>
          <p:cNvSpPr/>
          <p:nvPr/>
        </p:nvSpPr>
        <p:spPr>
          <a:xfrm>
            <a:off x="1214763" y="2540931"/>
            <a:ext cx="6096000" cy="2653030"/>
          </a:xfrm>
          <a:prstGeom prst="rect">
            <a:avLst/>
          </a:prstGeom>
        </p:spPr>
        <p:txBody>
          <a:bodyPr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如学年论文、毕业论文、学位论文、科技论文、成果论文等，总称为论文。</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      为了探讨和掌握论文的写作规律和特点，需要对论文进行分类。由于论文本身的内容和性质不同，研究领域、对象、方法、表现方式不同，因此，论文就有不同的分类方法。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 name="圆角矩形 38"/>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0" name="文本框 39"/>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1" name="矩形 40"/>
          <p:cNvSpPr/>
          <p:nvPr/>
        </p:nvSpPr>
        <p:spPr>
          <a:xfrm>
            <a:off x="2939993" y="325001"/>
            <a:ext cx="4229868"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SUGGESTIONS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2" name="组 41"/>
          <p:cNvGrpSpPr/>
          <p:nvPr/>
        </p:nvGrpSpPr>
        <p:grpSpPr>
          <a:xfrm>
            <a:off x="9284091" y="252858"/>
            <a:ext cx="2907908" cy="574513"/>
            <a:chOff x="9284089" y="252855"/>
            <a:chExt cx="2907908" cy="574513"/>
          </a:xfrm>
        </p:grpSpPr>
        <p:grpSp>
          <p:nvGrpSpPr>
            <p:cNvPr id="43" name="组 42"/>
            <p:cNvGrpSpPr/>
            <p:nvPr/>
          </p:nvGrpSpPr>
          <p:grpSpPr>
            <a:xfrm>
              <a:off x="11454105" y="252856"/>
              <a:ext cx="737892" cy="484288"/>
              <a:chOff x="11454105" y="252856"/>
              <a:chExt cx="737892" cy="484288"/>
            </a:xfrm>
          </p:grpSpPr>
          <p:grpSp>
            <p:nvGrpSpPr>
              <p:cNvPr id="45" name="组 44"/>
              <p:cNvGrpSpPr/>
              <p:nvPr/>
            </p:nvGrpSpPr>
            <p:grpSpPr>
              <a:xfrm>
                <a:off x="12039604" y="252856"/>
                <a:ext cx="152393" cy="484287"/>
                <a:chOff x="12039604" y="252856"/>
                <a:chExt cx="152393" cy="484287"/>
              </a:xfrm>
            </p:grpSpPr>
            <p:sp>
              <p:nvSpPr>
                <p:cNvPr id="49" name="圆角矩形 48"/>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99"/>
              <p:cNvGrpSpPr/>
              <p:nvPr/>
            </p:nvGrpSpPr>
            <p:grpSpPr>
              <a:xfrm>
                <a:off x="11454105" y="252857"/>
                <a:ext cx="491115" cy="484287"/>
                <a:chOff x="1528923" y="220268"/>
                <a:chExt cx="1284096" cy="1266241"/>
              </a:xfrm>
            </p:grpSpPr>
            <p:sp>
              <p:nvSpPr>
                <p:cNvPr id="47" name="圆角矩形 46"/>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4" name="文本框 43"/>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3219648" y="2155095"/>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3215481" y="1962777"/>
            <a:ext cx="8972355" cy="4255319"/>
          </a:xfrm>
          <a:prstGeom prst="roundRect">
            <a:avLst>
              <a:gd name="adj" fmla="val 0"/>
            </a:avLst>
          </a:prstGeom>
          <a:solidFill>
            <a:srgbClr val="4472C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2" name="圆角矩形 21"/>
          <p:cNvSpPr/>
          <p:nvPr/>
        </p:nvSpPr>
        <p:spPr>
          <a:xfrm rot="10800000" flipV="1">
            <a:off x="2860353" y="2451476"/>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3" name="圆角矩形 22"/>
          <p:cNvSpPr/>
          <p:nvPr/>
        </p:nvSpPr>
        <p:spPr>
          <a:xfrm rot="10800000" flipV="1">
            <a:off x="2860353" y="5208341"/>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24" name="圆角矩形 23"/>
          <p:cNvSpPr/>
          <p:nvPr/>
        </p:nvSpPr>
        <p:spPr>
          <a:xfrm rot="10800000" flipV="1">
            <a:off x="2860353" y="3370431"/>
            <a:ext cx="762083" cy="699319"/>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25" name="圆角矩形 24"/>
          <p:cNvSpPr/>
          <p:nvPr/>
        </p:nvSpPr>
        <p:spPr>
          <a:xfrm rot="10800000" flipV="1">
            <a:off x="2860353" y="4289385"/>
            <a:ext cx="762083" cy="69931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26" name="矩形 25"/>
          <p:cNvSpPr/>
          <p:nvPr/>
        </p:nvSpPr>
        <p:spPr>
          <a:xfrm>
            <a:off x="4489707" y="2487563"/>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4488810" y="3408038"/>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4488810" y="4327691"/>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4488810" y="5247347"/>
            <a:ext cx="7131572" cy="732508"/>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论文就是用来进行科学研究和描述科研成果的文章，简称之为论文。它是描述科研成果进行学术交流的一种工具。</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3712" y="1962775"/>
            <a:ext cx="2212787" cy="4447636"/>
          </a:xfrm>
          <a:prstGeom prst="rect">
            <a:avLst/>
          </a:prstGeom>
          <a:solidFill>
            <a:srgbClr val="4472C4">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 name="文本框 1"/>
          <p:cNvSpPr txBox="1"/>
          <p:nvPr/>
        </p:nvSpPr>
        <p:spPr>
          <a:xfrm>
            <a:off x="463246" y="3053591"/>
            <a:ext cx="1215709" cy="2296458"/>
          </a:xfrm>
          <a:prstGeom prst="rect">
            <a:avLst/>
          </a:prstGeom>
          <a:noFill/>
        </p:spPr>
        <p:txBody>
          <a:bodyPr vert="eaVert" wrap="none" lIns="91436" tIns="45718" rIns="91436" bIns="45718" rtlCol="0">
            <a:spAutoFit/>
          </a:bodyPr>
          <a:lstStyle/>
          <a:p>
            <a:r>
              <a:rPr lang="zh-CN" altLang="en-US" sz="6700" spc="600" dirty="0">
                <a:solidFill>
                  <a:schemeClr val="bg1"/>
                </a:solidFill>
                <a:latin typeface="微软雅黑" panose="020B0503020204020204" pitchFamily="34" charset="-122"/>
                <a:ea typeface="微软雅黑" panose="020B0503020204020204" pitchFamily="34" charset="-122"/>
              </a:rPr>
              <a:t>建 议</a:t>
            </a:r>
            <a:endParaRPr lang="zh-CN" altLang="en-US" sz="6700" spc="6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2807274" y="252859"/>
            <a:ext cx="938472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45" name="文本框 44"/>
          <p:cNvSpPr txBox="1"/>
          <p:nvPr/>
        </p:nvSpPr>
        <p:spPr>
          <a:xfrm>
            <a:off x="647719" y="267583"/>
            <a:ext cx="210826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结论与建议</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6" name="矩形 45"/>
          <p:cNvSpPr/>
          <p:nvPr/>
        </p:nvSpPr>
        <p:spPr>
          <a:xfrm>
            <a:off x="2939993" y="325001"/>
            <a:ext cx="4229868"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CONCLUSION AND SUGGESTIONS</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7" name="组 46"/>
          <p:cNvGrpSpPr/>
          <p:nvPr/>
        </p:nvGrpSpPr>
        <p:grpSpPr>
          <a:xfrm>
            <a:off x="9284091" y="252858"/>
            <a:ext cx="2907908" cy="574513"/>
            <a:chOff x="9284089" y="252855"/>
            <a:chExt cx="2907908" cy="574513"/>
          </a:xfrm>
        </p:grpSpPr>
        <p:grpSp>
          <p:nvGrpSpPr>
            <p:cNvPr id="48" name="组 47"/>
            <p:cNvGrpSpPr/>
            <p:nvPr/>
          </p:nvGrpSpPr>
          <p:grpSpPr>
            <a:xfrm>
              <a:off x="11454105" y="252856"/>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9" name="文本框 48"/>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885" y="2116235"/>
            <a:ext cx="10287887" cy="4170219"/>
          </a:xfrm>
          <a:prstGeom prst="roundRect">
            <a:avLst>
              <a:gd name="adj" fmla="val 0"/>
            </a:avLst>
          </a:prstGeom>
          <a:solidFill>
            <a:srgbClr val="4472C4">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1" name="圆角矩形 20"/>
          <p:cNvSpPr/>
          <p:nvPr/>
        </p:nvSpPr>
        <p:spPr>
          <a:xfrm>
            <a:off x="-5664" y="1927763"/>
            <a:ext cx="10287887" cy="4170219"/>
          </a:xfrm>
          <a:prstGeom prst="roundRect">
            <a:avLst>
              <a:gd name="adj" fmla="val 0"/>
            </a:avLst>
          </a:prstGeom>
          <a:solidFill>
            <a:srgbClr val="4472C4">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29" name="文本框 28"/>
          <p:cNvSpPr txBox="1"/>
          <p:nvPr/>
        </p:nvSpPr>
        <p:spPr>
          <a:xfrm>
            <a:off x="10343661" y="2240918"/>
            <a:ext cx="1215709" cy="3836944"/>
          </a:xfrm>
          <a:prstGeom prst="rect">
            <a:avLst/>
          </a:prstGeom>
          <a:noFill/>
        </p:spPr>
        <p:txBody>
          <a:bodyPr vert="eaVert" wrap="none" lIns="91436" tIns="45718" rIns="91436" bIns="45718" rtlCol="0">
            <a:spAutoFit/>
          </a:bodyPr>
          <a:lstStyle/>
          <a:p>
            <a:r>
              <a:rPr lang="zh-CN" altLang="en-US" sz="6700" spc="600" dirty="0">
                <a:solidFill>
                  <a:schemeClr val="bg1">
                    <a:lumMod val="50000"/>
                  </a:schemeClr>
                </a:solidFill>
                <a:latin typeface="微软雅黑" panose="020B0503020204020204" pitchFamily="34" charset="-122"/>
                <a:ea typeface="微软雅黑" panose="020B0503020204020204" pitchFamily="34" charset="-122"/>
              </a:rPr>
              <a:t>国外文献</a:t>
            </a:r>
            <a:endParaRPr lang="zh-CN" altLang="en-US" sz="6700" spc="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893085" y="2770181"/>
            <a:ext cx="8149319" cy="2960811"/>
          </a:xfrm>
          <a:prstGeom prst="rect">
            <a:avLst/>
          </a:prstGeom>
        </p:spPr>
        <p:txBody>
          <a:bodyPr wrap="square" lIns="91436" tIns="45718" rIns="91436" bIns="45718">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姓，名字首字母</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书名</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斜体</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出版社所在城市：出版社</a:t>
            </a:r>
            <a:r>
              <a:rPr lang="en-US" altLang="zh-CN" sz="1600" dirty="0">
                <a:solidFill>
                  <a:schemeClr val="bg1"/>
                </a:solidFill>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err="1">
                <a:solidFill>
                  <a:schemeClr val="bg1"/>
                </a:solidFill>
                <a:latin typeface="微软雅黑" panose="020B0503020204020204" pitchFamily="34" charset="-122"/>
                <a:ea typeface="微软雅黑" panose="020B0503020204020204" pitchFamily="34" charset="-122"/>
              </a:rPr>
              <a:t>Sheril</a:t>
            </a:r>
            <a:r>
              <a:rPr lang="en-US" altLang="zh-CN" sz="1600" dirty="0">
                <a:solidFill>
                  <a:schemeClr val="bg1"/>
                </a:solidFill>
                <a:latin typeface="微软雅黑" panose="020B0503020204020204" pitchFamily="34" charset="-122"/>
                <a:ea typeface="微软雅黑" panose="020B0503020204020204" pitchFamily="34" charset="-122"/>
              </a:rPr>
              <a:t>, R. D. (1956). </a:t>
            </a:r>
            <a:r>
              <a:rPr lang="en-US" altLang="zh-CN" sz="1600" i="1" dirty="0">
                <a:solidFill>
                  <a:schemeClr val="bg1"/>
                </a:solidFill>
                <a:latin typeface="微软雅黑" panose="020B0503020204020204" pitchFamily="34" charset="-122"/>
                <a:ea typeface="微软雅黑" panose="020B0503020204020204" pitchFamily="34" charset="-122"/>
              </a:rPr>
              <a:t>The terrifying future: Contemplating color television. </a:t>
            </a:r>
            <a:r>
              <a:rPr lang="en-US" altLang="zh-CN" sz="1600" dirty="0">
                <a:solidFill>
                  <a:schemeClr val="bg1"/>
                </a:solidFill>
                <a:latin typeface="微软雅黑" panose="020B0503020204020204" pitchFamily="34" charset="-122"/>
                <a:ea typeface="微软雅黑" panose="020B0503020204020204" pitchFamily="34" charset="-122"/>
              </a:rPr>
              <a:t>San Diego: Halstead.</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err="1">
                <a:solidFill>
                  <a:schemeClr val="bg1"/>
                </a:solidFill>
                <a:latin typeface="微软雅黑" panose="020B0503020204020204" pitchFamily="34" charset="-122"/>
                <a:ea typeface="微软雅黑" panose="020B0503020204020204" pitchFamily="34" charset="-122"/>
              </a:rPr>
              <a:t>Sheril</a:t>
            </a:r>
            <a:r>
              <a:rPr lang="en-US" altLang="zh-CN" sz="1600" dirty="0">
                <a:solidFill>
                  <a:schemeClr val="bg1"/>
                </a:solidFill>
                <a:latin typeface="微软雅黑" panose="020B0503020204020204" pitchFamily="34" charset="-122"/>
                <a:ea typeface="微软雅黑" panose="020B0503020204020204" pitchFamily="34" charset="-122"/>
              </a:rPr>
              <a:t>, R. D. (1956). </a:t>
            </a:r>
            <a:r>
              <a:rPr lang="en-US" altLang="zh-CN" sz="1600" i="1" dirty="0">
                <a:solidFill>
                  <a:schemeClr val="bg1"/>
                </a:solidFill>
                <a:latin typeface="微软雅黑" panose="020B0503020204020204" pitchFamily="34" charset="-122"/>
                <a:ea typeface="微软雅黑" panose="020B0503020204020204" pitchFamily="34" charset="-122"/>
              </a:rPr>
              <a:t>The terrifying future: Contemplating color television. </a:t>
            </a:r>
            <a:r>
              <a:rPr lang="en-US" altLang="zh-CN" sz="1600" dirty="0">
                <a:solidFill>
                  <a:schemeClr val="bg1"/>
                </a:solidFill>
                <a:latin typeface="微软雅黑" panose="020B0503020204020204" pitchFamily="34" charset="-122"/>
                <a:ea typeface="微软雅黑" panose="020B0503020204020204" pitchFamily="34" charset="-122"/>
              </a:rPr>
              <a:t>San Diego: Halstead.</a:t>
            </a: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600" dirty="0" err="1">
                <a:solidFill>
                  <a:schemeClr val="bg1"/>
                </a:solidFill>
                <a:latin typeface="微软雅黑" panose="020B0503020204020204" pitchFamily="34" charset="-122"/>
                <a:ea typeface="微软雅黑" panose="020B0503020204020204" pitchFamily="34" charset="-122"/>
              </a:rPr>
              <a:t>Sheril</a:t>
            </a:r>
            <a:r>
              <a:rPr lang="en-US" altLang="zh-CN" sz="1600" dirty="0">
                <a:solidFill>
                  <a:schemeClr val="bg1"/>
                </a:solidFill>
                <a:latin typeface="微软雅黑" panose="020B0503020204020204" pitchFamily="34" charset="-122"/>
                <a:ea typeface="微软雅黑" panose="020B0503020204020204" pitchFamily="34" charset="-122"/>
              </a:rPr>
              <a:t>, R. D. (1956). </a:t>
            </a:r>
            <a:r>
              <a:rPr lang="en-US" altLang="zh-CN" sz="1600" i="1" dirty="0">
                <a:solidFill>
                  <a:schemeClr val="bg1"/>
                </a:solidFill>
                <a:latin typeface="微软雅黑" panose="020B0503020204020204" pitchFamily="34" charset="-122"/>
                <a:ea typeface="微软雅黑" panose="020B0503020204020204" pitchFamily="34" charset="-122"/>
              </a:rPr>
              <a:t>The terrifying future: Contemplating color television. </a:t>
            </a:r>
            <a:r>
              <a:rPr lang="en-US" altLang="zh-CN" sz="1600" dirty="0">
                <a:solidFill>
                  <a:schemeClr val="bg1"/>
                </a:solidFill>
                <a:latin typeface="微软雅黑" panose="020B0503020204020204" pitchFamily="34" charset="-122"/>
                <a:ea typeface="微软雅黑" panose="020B0503020204020204" pitchFamily="34" charset="-122"/>
              </a:rPr>
              <a:t>San Diego: Halstead.</a:t>
            </a:r>
            <a:endParaRPr lang="zh-CN" altLang="en-US" sz="1600" dirty="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2456366" y="252859"/>
            <a:ext cx="973563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5" name="圆角矩形 4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sp>
        <p:nvSpPr>
          <p:cNvPr id="46" name="文本框 45"/>
          <p:cNvSpPr txBox="1"/>
          <p:nvPr/>
        </p:nvSpPr>
        <p:spPr>
          <a:xfrm>
            <a:off x="647719" y="267583"/>
            <a:ext cx="1723541" cy="461661"/>
          </a:xfrm>
          <a:prstGeom prst="rect">
            <a:avLst/>
          </a:prstGeom>
          <a:noFill/>
        </p:spPr>
        <p:txBody>
          <a:bodyPr wrap="none" lIns="91436" tIns="45718" rIns="91436" bIns="45718" rtlCol="0">
            <a:spAutoFit/>
          </a:bodyPr>
          <a:lstStyle/>
          <a:p>
            <a:r>
              <a:rPr lang="zh-CN" altLang="en-US" sz="2400" spc="600" dirty="0">
                <a:solidFill>
                  <a:schemeClr val="tx2"/>
                </a:solidFill>
                <a:latin typeface="微软雅黑" panose="020B0503020204020204" pitchFamily="34" charset="-122"/>
                <a:ea typeface="微软雅黑" panose="020B0503020204020204" pitchFamily="34" charset="-122"/>
              </a:rPr>
              <a:t>文献综述</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sp>
        <p:nvSpPr>
          <p:cNvPr id="47" name="矩形 46"/>
          <p:cNvSpPr/>
          <p:nvPr/>
        </p:nvSpPr>
        <p:spPr>
          <a:xfrm>
            <a:off x="2607266" y="325001"/>
            <a:ext cx="1954373" cy="384717"/>
          </a:xfrm>
          <a:prstGeom prst="rect">
            <a:avLst/>
          </a:prstGeom>
        </p:spPr>
        <p:txBody>
          <a:bodyPr wrap="none" lIns="91436" tIns="45718" rIns="91436" bIns="45718">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BIBLIOGRAPHY</a:t>
            </a:r>
            <a:endParaRPr lang="en-US" altLang="zh-CN" dirty="0">
              <a:solidFill>
                <a:schemeClr val="bg1"/>
              </a:solidFill>
              <a:latin typeface="微软雅黑" panose="020B0503020204020204" pitchFamily="34" charset="-122"/>
              <a:ea typeface="微软雅黑" panose="020B0503020204020204" pitchFamily="34" charset="-122"/>
            </a:endParaRPr>
          </a:p>
        </p:txBody>
      </p:sp>
      <p:grpSp>
        <p:nvGrpSpPr>
          <p:cNvPr id="48" name="组 47"/>
          <p:cNvGrpSpPr/>
          <p:nvPr/>
        </p:nvGrpSpPr>
        <p:grpSpPr>
          <a:xfrm>
            <a:off x="9284091" y="252858"/>
            <a:ext cx="2907908" cy="574513"/>
            <a:chOff x="9284089" y="252855"/>
            <a:chExt cx="2907908" cy="574513"/>
          </a:xfrm>
        </p:grpSpPr>
        <p:grpSp>
          <p:nvGrpSpPr>
            <p:cNvPr id="49" name="组 48"/>
            <p:cNvGrpSpPr/>
            <p:nvPr/>
          </p:nvGrpSpPr>
          <p:grpSpPr>
            <a:xfrm>
              <a:off x="11454105" y="252856"/>
              <a:ext cx="737892" cy="484288"/>
              <a:chOff x="11454105" y="252856"/>
              <a:chExt cx="737892" cy="484288"/>
            </a:xfrm>
          </p:grpSpPr>
          <p:grpSp>
            <p:nvGrpSpPr>
              <p:cNvPr id="51" name="组 50"/>
              <p:cNvGrpSpPr/>
              <p:nvPr/>
            </p:nvGrpSpPr>
            <p:grpSpPr>
              <a:xfrm>
                <a:off x="12039604" y="252856"/>
                <a:ext cx="152393" cy="484287"/>
                <a:chOff x="12039604" y="252856"/>
                <a:chExt cx="152393" cy="484287"/>
              </a:xfrm>
            </p:grpSpPr>
            <p:sp>
              <p:nvSpPr>
                <p:cNvPr id="55" name="圆角矩形 5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99"/>
              <p:cNvGrpSpPr/>
              <p:nvPr/>
            </p:nvGrpSpPr>
            <p:grpSpPr>
              <a:xfrm>
                <a:off x="11454105" y="252857"/>
                <a:ext cx="491115" cy="484287"/>
                <a:chOff x="1528923" y="220268"/>
                <a:chExt cx="1284096" cy="1266241"/>
              </a:xfrm>
            </p:grpSpPr>
            <p:sp>
              <p:nvSpPr>
                <p:cNvPr id="53" name="圆角矩形 5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0" name="文本框 49"/>
            <p:cNvSpPr txBox="1"/>
            <p:nvPr/>
          </p:nvSpPr>
          <p:spPr>
            <a:xfrm>
              <a:off x="9284089" y="252855"/>
              <a:ext cx="2170011" cy="574513"/>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微软雅黑" panose="020B0503020204020204" pitchFamily="34" charset="-122"/>
                  <a:ea typeface="微软雅黑" panose="020B0503020204020204" pitchFamily="34" charset="-122"/>
                </a:rPr>
                <a:t>**大学 **学院      </a:t>
              </a:r>
              <a:endParaRPr lang="en-US" altLang="zh-CN" sz="15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 </a:t>
              </a:r>
              <a:r>
                <a:rPr lang="en-US" altLang="zh-CN"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University</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60" name="圆角矩形 59"/>
          <p:cNvSpPr/>
          <p:nvPr/>
        </p:nvSpPr>
        <p:spPr>
          <a:xfrm rot="16200000" flipV="1">
            <a:off x="11567365" y="4710886"/>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1" name="圆角矩形 60"/>
          <p:cNvSpPr/>
          <p:nvPr/>
        </p:nvSpPr>
        <p:spPr>
          <a:xfrm rot="16200000" flipV="1">
            <a:off x="11567365" y="5611019"/>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2" name="圆角矩形 61"/>
          <p:cNvSpPr/>
          <p:nvPr/>
        </p:nvSpPr>
        <p:spPr>
          <a:xfrm rot="16200000" flipV="1">
            <a:off x="11567365" y="2943504"/>
            <a:ext cx="770655" cy="478620"/>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3" name="圆角矩形 62"/>
          <p:cNvSpPr/>
          <p:nvPr/>
        </p:nvSpPr>
        <p:spPr>
          <a:xfrm rot="16200000" flipV="1">
            <a:off x="11567365" y="3843638"/>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64" name="圆角矩形 63"/>
          <p:cNvSpPr/>
          <p:nvPr/>
        </p:nvSpPr>
        <p:spPr>
          <a:xfrm rot="16200000" flipV="1">
            <a:off x="11567366" y="2022984"/>
            <a:ext cx="770655" cy="478620"/>
          </a:xfrm>
          <a:prstGeom prst="roundRect">
            <a:avLst>
              <a:gd name="adj" fmla="val 5039"/>
            </a:avLst>
          </a:prstGeom>
          <a:solidFill>
            <a:srgbClr val="20386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9"/>
            <a:ext cx="4698718" cy="1446548"/>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3941788" y="4091356"/>
            <a:ext cx="3772515" cy="411599"/>
            <a:chOff x="8108707" y="5767512"/>
            <a:chExt cx="3772516" cy="414968"/>
          </a:xfrm>
        </p:grpSpPr>
        <p:sp>
          <p:nvSpPr>
            <p:cNvPr id="51" name="文本框 50"/>
            <p:cNvSpPr txBox="1"/>
            <p:nvPr/>
          </p:nvSpPr>
          <p:spPr>
            <a:xfrm>
              <a:off x="8108707" y="5779095"/>
              <a:ext cx="1444626" cy="403385"/>
            </a:xfrm>
            <a:prstGeom prst="rect">
              <a:avLst/>
            </a:prstGeom>
            <a:noFill/>
          </p:spPr>
          <p:txBody>
            <a:bodyPr wrap="none" rtlCol="0">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答辩人：**</a:t>
              </a: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10063098" y="5767512"/>
              <a:ext cx="1818125" cy="403385"/>
            </a:xfrm>
            <a:prstGeom prst="rect">
              <a:avLst/>
            </a:prstGeom>
          </p:spPr>
          <p:txBody>
            <a:bodyPr wrap="none">
              <a:spAutoFit/>
            </a:bodyPr>
            <a:lstStyle/>
            <a:p>
              <a:pPr algn="r"/>
              <a:r>
                <a:rPr lang="zh-CN" altLang="en-US" sz="2000" dirty="0">
                  <a:solidFill>
                    <a:schemeClr val="tx2"/>
                  </a:solidFill>
                  <a:latin typeface="微软雅黑" panose="020B0503020204020204" pitchFamily="34" charset="-122"/>
                  <a:ea typeface="微软雅黑" panose="020B0503020204020204" pitchFamily="34" charset="-122"/>
                </a:rPr>
                <a:t>指导教授：***</a:t>
              </a: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4" name="组 43"/>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2" name="矩形 71"/>
          <p:cNvSpPr/>
          <p:nvPr/>
        </p:nvSpPr>
        <p:spPr>
          <a:xfrm>
            <a:off x="-8551" y="5623751"/>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6" y="6057841"/>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1" y="5713688"/>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r>
              <a:rPr lang="en-US" altLang="zh-CN" sz="6000" dirty="0">
                <a:solidFill>
                  <a:schemeClr val="bg1"/>
                </a:solidFill>
                <a:latin typeface="微软雅黑" panose="020B0503020204020204" pitchFamily="34" charset="-122"/>
                <a:ea typeface="微软雅黑" panose="020B0503020204020204" pitchFamily="34" charset="-122"/>
              </a:rPr>
              <a:t>TO</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5" y="5586367"/>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4"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4" name="文本框 33"/>
          <p:cNvSpPr txBox="1"/>
          <p:nvPr/>
        </p:nvSpPr>
        <p:spPr>
          <a:xfrm>
            <a:off x="9284095" y="355136"/>
            <a:ext cx="2170011" cy="32316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传一科技</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9"/>
          <p:cNvSpPr/>
          <p:nvPr/>
        </p:nvSpPr>
        <p:spPr>
          <a:xfrm>
            <a:off x="4862681" y="2884521"/>
            <a:ext cx="2259019" cy="2236715"/>
          </a:xfrm>
          <a:prstGeom prst="ellipse">
            <a:avLst/>
          </a:prstGeom>
          <a:solidFill>
            <a:srgbClr val="4472C4">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5042785" y="2594956"/>
            <a:ext cx="2418483" cy="2515367"/>
            <a:chOff x="4721608" y="1835707"/>
            <a:chExt cx="1879634" cy="1954931"/>
          </a:xfrm>
          <a:solidFill>
            <a:srgbClr val="4472C4">
              <a:alpha val="39000"/>
            </a:srgbClr>
          </a:solidFill>
        </p:grpSpPr>
        <p:sp>
          <p:nvSpPr>
            <p:cNvPr id="2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2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2" name="矩形 1"/>
          <p:cNvSpPr/>
          <p:nvPr/>
        </p:nvSpPr>
        <p:spPr>
          <a:xfrm>
            <a:off x="5398017" y="3023612"/>
            <a:ext cx="1527435" cy="1692769"/>
          </a:xfrm>
          <a:prstGeom prst="rect">
            <a:avLst/>
          </a:prstGeom>
        </p:spPr>
        <p:txBody>
          <a:bodyPr wrap="square" lIns="91438" tIns="45719" rIns="91438" bIns="45719">
            <a:spAutoFit/>
          </a:bodyPr>
          <a:lstStyle/>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组员</a:t>
            </a:r>
            <a:endParaRPr lang="en-US" altLang="zh-CN" sz="40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4000" dirty="0">
                <a:solidFill>
                  <a:schemeClr val="bg1"/>
                </a:solidFill>
                <a:latin typeface="微软雅黑" panose="020B0503020204020204" pitchFamily="34" charset="-122"/>
                <a:ea typeface="微软雅黑" panose="020B0503020204020204" pitchFamily="34" charset="-122"/>
              </a:rPr>
              <a:t>介绍</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rot="10800000" flipV="1">
            <a:off x="784904" y="1905739"/>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1209270" y="1874039"/>
            <a:ext cx="987767" cy="435438"/>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郑翰林</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1297641"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001111" y="2320651"/>
            <a:ext cx="3861570" cy="1592742"/>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负责系统框架与服务器的搭建，</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端开发，使用响应式布局适应微信端显示。</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端使用前后台分离技术优化服务器运行。</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性格沉稳，喜欢钻研，偏好</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后端开发。</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rot="10800000" flipV="1">
            <a:off x="784903" y="4044607"/>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209268" y="4012907"/>
            <a:ext cx="987767" cy="435438"/>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latin typeface="微软雅黑" panose="020B0503020204020204" pitchFamily="34" charset="-122"/>
                <a:ea typeface="微软雅黑" panose="020B0503020204020204" pitchFamily="34" charset="-122"/>
              </a:rPr>
              <a:t>胡永燊</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1297637"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040336" y="4459517"/>
            <a:ext cx="3532696" cy="1592742"/>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负责微信接口导入与后台管理系统新闻协查通报车辆查询模块的编写。通过微信可以获取到最新的新闻信息。</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学习能力强，能够快速完成任务，个性活泼善于活跃气氛，偏向</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后台开发。</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圆角矩形 33"/>
          <p:cNvSpPr/>
          <p:nvPr/>
        </p:nvSpPr>
        <p:spPr>
          <a:xfrm rot="10800000" flipV="1">
            <a:off x="11083920" y="1920667"/>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9679933" y="1874039"/>
            <a:ext cx="816245" cy="435438"/>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郭 清</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8627392" y="22427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7577499" y="2320651"/>
            <a:ext cx="3532695" cy="1292660"/>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负责</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端的代码编写，百度地图接口导入。</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端实现拍照上传等功能。</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对项目认真负责，听从要求，偏好</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后端开发。</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 name="圆角矩形 38"/>
          <p:cNvSpPr/>
          <p:nvPr/>
        </p:nvSpPr>
        <p:spPr>
          <a:xfrm rot="10800000" flipV="1">
            <a:off x="11083920" y="4059534"/>
            <a:ext cx="272237" cy="276076"/>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9676303" y="4012907"/>
            <a:ext cx="816245" cy="435438"/>
          </a:xfrm>
          <a:prstGeom prst="rect">
            <a:avLst/>
          </a:prstGeom>
          <a:noFill/>
        </p:spPr>
        <p:txBody>
          <a:bodyPr wrap="none" lIns="91438" tIns="45719" rIns="91438" bIns="45719" rtlCol="0">
            <a:spAutoFit/>
          </a:bodyPr>
          <a:lstStyle/>
          <a:p>
            <a:pPr>
              <a:lnSpc>
                <a:spcPct val="130000"/>
              </a:lnSpc>
            </a:pPr>
            <a:r>
              <a:rPr lang="zh-CN" altLang="en-US" dirty="0" smtClean="0">
                <a:solidFill>
                  <a:schemeClr val="tx2"/>
                </a:solidFill>
                <a:latin typeface="微软雅黑" panose="020B0503020204020204" pitchFamily="34" charset="-122"/>
                <a:ea typeface="微软雅黑" panose="020B0503020204020204" pitchFamily="34" charset="-122"/>
              </a:rPr>
              <a:t>林 孜</a:t>
            </a:r>
            <a:r>
              <a:rPr lang="en-US" altLang="zh-CN" dirty="0" smtClean="0">
                <a:solidFill>
                  <a:schemeClr val="tx2"/>
                </a:solidFill>
                <a:latin typeface="微软雅黑" panose="020B0503020204020204" pitchFamily="34" charset="-122"/>
                <a:ea typeface="微软雅黑" panose="020B0503020204020204" pitchFamily="34" charset="-122"/>
              </a:rPr>
              <a:t> </a:t>
            </a:r>
            <a:endParaRPr lang="zh-CN" altLang="en-US" dirty="0">
              <a:solidFill>
                <a:schemeClr val="tx2"/>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8627392" y="438163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577499" y="4459517"/>
            <a:ext cx="3532695" cy="1892824"/>
          </a:xfrm>
          <a:prstGeom prst="rect">
            <a:avLst/>
          </a:prstGeom>
        </p:spPr>
        <p:txBody>
          <a:bodyPr wrap="square" lIns="91438" tIns="45719" rIns="91438" bIns="45719">
            <a:spAutoFit/>
          </a:bodyPr>
          <a:lstStyle/>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小组组长，负责需求分析，日程安排，任务分配等前期工作。项目中总结并完善系统表结构，编写后台管理的登录界面及警员查询案件处理等模块。</a:t>
            </a:r>
            <a:endParaRPr lang="en-US" altLang="zh-CN" sz="15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为人大方有一定的组织能力，对项目认真负责，偏向</a:t>
            </a:r>
            <a:r>
              <a:rPr lang="en-US" altLang="zh-CN" sz="1500" dirty="0" smtClean="0">
                <a:solidFill>
                  <a:schemeClr val="bg2">
                    <a:lumMod val="50000"/>
                  </a:schemeClr>
                </a:solidFill>
                <a:latin typeface="微软雅黑" panose="020B0503020204020204" pitchFamily="34" charset="-122"/>
                <a:ea typeface="微软雅黑" panose="020B0503020204020204" pitchFamily="34" charset="-122"/>
              </a:rPr>
              <a:t>web</a:t>
            </a:r>
            <a:r>
              <a:rPr lang="zh-CN" altLang="en-US" sz="1500" dirty="0" smtClean="0">
                <a:solidFill>
                  <a:schemeClr val="bg2">
                    <a:lumMod val="50000"/>
                  </a:schemeClr>
                </a:solidFill>
                <a:latin typeface="微软雅黑" panose="020B0503020204020204" pitchFamily="34" charset="-122"/>
                <a:ea typeface="微软雅黑" panose="020B0503020204020204" pitchFamily="34" charset="-122"/>
              </a:rPr>
              <a:t>后台开发。</a:t>
            </a:r>
            <a:endParaRPr lang="en-US" altLang="zh-CN" sz="15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58" name="文本框 57"/>
          <p:cNvSpPr txBox="1"/>
          <p:nvPr/>
        </p:nvSpPr>
        <p:spPr>
          <a:xfrm>
            <a:off x="662233" y="270134"/>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组员介绍</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2316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传一科技</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1"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项目展示</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7" y="252859"/>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5" name="文本框 24"/>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7"/>
          <p:cNvGrpSpPr/>
          <p:nvPr>
            <p:custDataLst>
              <p:tags r:id="rId1"/>
            </p:custDataLst>
          </p:nvPr>
        </p:nvGrpSpPr>
        <p:grpSpPr bwMode="gray">
          <a:xfrm>
            <a:off x="5662023" y="2342220"/>
            <a:ext cx="6154608" cy="3799349"/>
            <a:chOff x="1832768" y="1268759"/>
            <a:chExt cx="6240462" cy="3571875"/>
          </a:xfrm>
          <a:solidFill>
            <a:schemeClr val="tx2">
              <a:alpha val="71000"/>
            </a:schemeClr>
          </a:solidFill>
        </p:grpSpPr>
        <p:sp>
          <p:nvSpPr>
            <p:cNvPr id="20"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6" name="Group 69"/>
            <p:cNvGrpSpPr>
              <a:grpSpLocks noChangeAspect="1"/>
            </p:cNvGrpSpPr>
            <p:nvPr/>
          </p:nvGrpSpPr>
          <p:grpSpPr bwMode="gray">
            <a:xfrm>
              <a:off x="6801642" y="3364259"/>
              <a:ext cx="161925" cy="231775"/>
              <a:chOff x="3802" y="2280"/>
              <a:chExt cx="102" cy="146"/>
            </a:xfrm>
            <a:grpFill/>
          </p:grpSpPr>
          <p:sp>
            <p:nvSpPr>
              <p:cNvPr id="364"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6"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7"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5"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9"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0"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3" name="Group 97"/>
            <p:cNvGrpSpPr>
              <a:grpSpLocks noChangeAspect="1"/>
            </p:cNvGrpSpPr>
            <p:nvPr/>
          </p:nvGrpSpPr>
          <p:grpSpPr bwMode="gray">
            <a:xfrm>
              <a:off x="5818980" y="3002309"/>
              <a:ext cx="636588" cy="587375"/>
              <a:chOff x="3183" y="2052"/>
              <a:chExt cx="401" cy="370"/>
            </a:xfrm>
            <a:grpFill/>
          </p:grpSpPr>
          <p:sp>
            <p:nvSpPr>
              <p:cNvPr id="357"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9"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2"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3"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4"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55" name="Group 106"/>
            <p:cNvGrpSpPr>
              <a:grpSpLocks noChangeAspect="1"/>
            </p:cNvGrpSpPr>
            <p:nvPr/>
          </p:nvGrpSpPr>
          <p:grpSpPr bwMode="gray">
            <a:xfrm>
              <a:off x="7017542" y="2807047"/>
              <a:ext cx="282575" cy="320675"/>
              <a:chOff x="3938" y="1929"/>
              <a:chExt cx="178" cy="202"/>
            </a:xfrm>
            <a:grpFill/>
          </p:grpSpPr>
          <p:sp>
            <p:nvSpPr>
              <p:cNvPr id="353"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5"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6"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9"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4472C4">
                <a:alpha val="85000"/>
              </a:srgbClr>
            </a:solid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1" name="Group 116"/>
            <p:cNvGrpSpPr>
              <a:grpSpLocks noChangeAspect="1"/>
            </p:cNvGrpSpPr>
            <p:nvPr/>
          </p:nvGrpSpPr>
          <p:grpSpPr bwMode="gray">
            <a:xfrm>
              <a:off x="5099842" y="1268760"/>
              <a:ext cx="2973388" cy="1638300"/>
              <a:chOff x="2730" y="960"/>
              <a:chExt cx="1873" cy="1032"/>
            </a:xfrm>
            <a:grpFill/>
          </p:grpSpPr>
          <p:grpSp>
            <p:nvGrpSpPr>
              <p:cNvPr id="336" name="Group 117"/>
              <p:cNvGrpSpPr>
                <a:grpSpLocks noChangeAspect="1"/>
              </p:cNvGrpSpPr>
              <p:nvPr/>
            </p:nvGrpSpPr>
            <p:grpSpPr bwMode="gray">
              <a:xfrm>
                <a:off x="3044" y="960"/>
                <a:ext cx="1473" cy="481"/>
                <a:chOff x="3044" y="960"/>
                <a:chExt cx="1473" cy="481"/>
              </a:xfrm>
              <a:grpFill/>
            </p:grpSpPr>
            <p:sp>
              <p:nvSpPr>
                <p:cNvPr id="340"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1"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2"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5"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6"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9"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1"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7"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8"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9"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62" name="Group 135"/>
            <p:cNvGrpSpPr>
              <a:grpSpLocks noChangeAspect="1"/>
            </p:cNvGrpSpPr>
            <p:nvPr/>
          </p:nvGrpSpPr>
          <p:grpSpPr bwMode="gray">
            <a:xfrm>
              <a:off x="5214142" y="2886422"/>
              <a:ext cx="647700" cy="585788"/>
              <a:chOff x="2802" y="1979"/>
              <a:chExt cx="408" cy="369"/>
            </a:xfrm>
            <a:grpFill/>
          </p:grpSpPr>
          <p:sp>
            <p:nvSpPr>
              <p:cNvPr id="307"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08" name="Group 137"/>
              <p:cNvGrpSpPr>
                <a:grpSpLocks noChangeAspect="1"/>
              </p:cNvGrpSpPr>
              <p:nvPr/>
            </p:nvGrpSpPr>
            <p:grpSpPr bwMode="gray">
              <a:xfrm>
                <a:off x="2889" y="2101"/>
                <a:ext cx="17" cy="51"/>
                <a:chOff x="2889" y="2101"/>
                <a:chExt cx="17" cy="51"/>
              </a:xfrm>
              <a:grpFill/>
            </p:grpSpPr>
            <p:sp>
              <p:nvSpPr>
                <p:cNvPr id="333"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4"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5"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09"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1"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1" name="Group 145"/>
              <p:cNvGrpSpPr>
                <a:grpSpLocks noChangeAspect="1"/>
              </p:cNvGrpSpPr>
              <p:nvPr/>
            </p:nvGrpSpPr>
            <p:grpSpPr bwMode="gray">
              <a:xfrm>
                <a:off x="2984" y="2276"/>
                <a:ext cx="114" cy="72"/>
                <a:chOff x="2984" y="2276"/>
                <a:chExt cx="114" cy="72"/>
              </a:xfrm>
              <a:grpFill/>
            </p:grpSpPr>
            <p:sp>
              <p:nvSpPr>
                <p:cNvPr id="329"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2"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3" name="Group 149"/>
              <p:cNvGrpSpPr>
                <a:grpSpLocks noChangeAspect="1"/>
              </p:cNvGrpSpPr>
              <p:nvPr/>
            </p:nvGrpSpPr>
            <p:grpSpPr bwMode="gray">
              <a:xfrm>
                <a:off x="3086" y="2189"/>
                <a:ext cx="85" cy="114"/>
                <a:chOff x="3086" y="2189"/>
                <a:chExt cx="85" cy="114"/>
              </a:xfrm>
              <a:grpFill/>
            </p:grpSpPr>
            <p:sp>
              <p:nvSpPr>
                <p:cNvPr id="327"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4"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5" name="Group 153"/>
              <p:cNvGrpSpPr>
                <a:grpSpLocks noChangeAspect="1"/>
              </p:cNvGrpSpPr>
              <p:nvPr/>
            </p:nvGrpSpPr>
            <p:grpSpPr bwMode="gray">
              <a:xfrm>
                <a:off x="3000" y="2012"/>
                <a:ext cx="210" cy="192"/>
                <a:chOff x="3000" y="2012"/>
                <a:chExt cx="210" cy="192"/>
              </a:xfrm>
              <a:grpFill/>
            </p:grpSpPr>
            <p:sp>
              <p:nvSpPr>
                <p:cNvPr id="325"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16"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19" name="Group 159"/>
              <p:cNvGrpSpPr>
                <a:grpSpLocks noChangeAspect="1"/>
              </p:cNvGrpSpPr>
              <p:nvPr/>
            </p:nvGrpSpPr>
            <p:grpSpPr bwMode="gray">
              <a:xfrm>
                <a:off x="2802" y="1979"/>
                <a:ext cx="205" cy="88"/>
                <a:chOff x="2802" y="1979"/>
                <a:chExt cx="205" cy="88"/>
              </a:xfrm>
              <a:grpFill/>
            </p:grpSpPr>
            <p:sp>
              <p:nvSpPr>
                <p:cNvPr id="323"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20"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3"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4"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6"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68" name="Group 170"/>
            <p:cNvGrpSpPr>
              <a:grpSpLocks noChangeAspect="1"/>
            </p:cNvGrpSpPr>
            <p:nvPr/>
          </p:nvGrpSpPr>
          <p:grpSpPr bwMode="gray">
            <a:xfrm>
              <a:off x="5539580" y="2891184"/>
              <a:ext cx="96838" cy="77788"/>
              <a:chOff x="3007" y="1982"/>
              <a:chExt cx="61" cy="49"/>
            </a:xfrm>
            <a:grpFill/>
          </p:grpSpPr>
          <p:sp>
            <p:nvSpPr>
              <p:cNvPr id="305"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69"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0" name="Group 222"/>
            <p:cNvGrpSpPr>
              <a:grpSpLocks noChangeAspect="1"/>
            </p:cNvGrpSpPr>
            <p:nvPr/>
          </p:nvGrpSpPr>
          <p:grpSpPr bwMode="gray">
            <a:xfrm>
              <a:off x="4945856" y="1268759"/>
              <a:ext cx="287338" cy="296863"/>
              <a:chOff x="3202" y="1036"/>
              <a:chExt cx="181" cy="187"/>
            </a:xfrm>
            <a:grpFill/>
          </p:grpSpPr>
          <p:sp>
            <p:nvSpPr>
              <p:cNvPr id="299"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0"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1"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4"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5"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6"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7"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8" name="Group 236"/>
            <p:cNvGrpSpPr>
              <a:grpSpLocks noChangeAspect="1"/>
            </p:cNvGrpSpPr>
            <p:nvPr/>
          </p:nvGrpSpPr>
          <p:grpSpPr bwMode="gray">
            <a:xfrm>
              <a:off x="3344068" y="3475384"/>
              <a:ext cx="808038" cy="1365250"/>
              <a:chOff x="1624" y="2350"/>
              <a:chExt cx="509" cy="860"/>
            </a:xfrm>
            <a:grpFill/>
          </p:grpSpPr>
          <p:sp>
            <p:nvSpPr>
              <p:cNvPr id="274"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8"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9"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0"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5"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9"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0"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1"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2"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3"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270"/>
            <p:cNvGrpSpPr>
              <a:grpSpLocks noChangeAspect="1"/>
            </p:cNvGrpSpPr>
            <p:nvPr/>
          </p:nvGrpSpPr>
          <p:grpSpPr bwMode="gray">
            <a:xfrm>
              <a:off x="1832768" y="1897409"/>
              <a:ext cx="1765300" cy="1346200"/>
              <a:chOff x="672" y="1356"/>
              <a:chExt cx="1112" cy="848"/>
            </a:xfrm>
            <a:grpFill/>
          </p:grpSpPr>
          <p:grpSp>
            <p:nvGrpSpPr>
              <p:cNvPr id="262" name="Group 271"/>
              <p:cNvGrpSpPr>
                <a:grpSpLocks noChangeAspect="1"/>
              </p:cNvGrpSpPr>
              <p:nvPr/>
            </p:nvGrpSpPr>
            <p:grpSpPr bwMode="gray">
              <a:xfrm>
                <a:off x="672" y="1356"/>
                <a:ext cx="418" cy="413"/>
                <a:chOff x="672" y="1356"/>
                <a:chExt cx="418" cy="413"/>
              </a:xfrm>
              <a:grpFill/>
            </p:grpSpPr>
            <p:sp>
              <p:nvSpPr>
                <p:cNvPr id="269"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63" name="Group 277"/>
              <p:cNvGrpSpPr>
                <a:grpSpLocks noChangeAspect="1"/>
              </p:cNvGrpSpPr>
              <p:nvPr/>
            </p:nvGrpSpPr>
            <p:grpSpPr bwMode="gray">
              <a:xfrm>
                <a:off x="1149" y="1865"/>
                <a:ext cx="635" cy="339"/>
                <a:chOff x="1149" y="1865"/>
                <a:chExt cx="635" cy="339"/>
              </a:xfrm>
              <a:grpFill/>
            </p:grpSpPr>
            <p:sp>
              <p:nvSpPr>
                <p:cNvPr id="264"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88" name="Group 283"/>
            <p:cNvGrpSpPr>
              <a:grpSpLocks noChangeAspect="1"/>
            </p:cNvGrpSpPr>
            <p:nvPr/>
          </p:nvGrpSpPr>
          <p:grpSpPr bwMode="gray">
            <a:xfrm>
              <a:off x="2304256" y="1268759"/>
              <a:ext cx="1538288" cy="1622425"/>
              <a:chOff x="969" y="960"/>
              <a:chExt cx="969" cy="1022"/>
            </a:xfrm>
            <a:grpFill/>
          </p:grpSpPr>
          <p:sp>
            <p:nvSpPr>
              <p:cNvPr id="233"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5"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6"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8"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0"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2"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4"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7"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9"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4"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5"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6"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7"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4"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5"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337"/>
            <p:cNvGrpSpPr>
              <a:grpSpLocks noChangeAspect="1"/>
            </p:cNvGrpSpPr>
            <p:nvPr/>
          </p:nvGrpSpPr>
          <p:grpSpPr bwMode="gray">
            <a:xfrm>
              <a:off x="3455193" y="3327747"/>
              <a:ext cx="28575" cy="44450"/>
              <a:chOff x="1694" y="2257"/>
              <a:chExt cx="18" cy="28"/>
            </a:xfrm>
            <a:grpFill/>
          </p:grpSpPr>
          <p:sp>
            <p:nvSpPr>
              <p:cNvPr id="231"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4"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5"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26" name="Group 362"/>
            <p:cNvGrpSpPr/>
            <p:nvPr/>
          </p:nvGrpSpPr>
          <p:grpSpPr bwMode="gray">
            <a:xfrm>
              <a:off x="4580731" y="1911697"/>
              <a:ext cx="879476" cy="1109663"/>
              <a:chOff x="4580731" y="1911697"/>
              <a:chExt cx="879476" cy="1109663"/>
            </a:xfrm>
            <a:grpFill/>
          </p:grpSpPr>
          <p:sp>
            <p:nvSpPr>
              <p:cNvPr id="182"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85" name="Group 178"/>
              <p:cNvGrpSpPr>
                <a:grpSpLocks noChangeAspect="1"/>
              </p:cNvGrpSpPr>
              <p:nvPr/>
            </p:nvGrpSpPr>
            <p:grpSpPr bwMode="gray">
              <a:xfrm>
                <a:off x="4876006" y="2765772"/>
                <a:ext cx="204788" cy="242888"/>
                <a:chOff x="2589" y="1903"/>
                <a:chExt cx="129" cy="153"/>
              </a:xfrm>
              <a:grpFill/>
            </p:grpSpPr>
            <p:sp>
              <p:nvSpPr>
                <p:cNvPr id="228"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86"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3" name="Group 189"/>
              <p:cNvGrpSpPr>
                <a:grpSpLocks noChangeAspect="1"/>
              </p:cNvGrpSpPr>
              <p:nvPr/>
            </p:nvGrpSpPr>
            <p:grpSpPr bwMode="gray">
              <a:xfrm>
                <a:off x="4679156" y="2659410"/>
                <a:ext cx="247650" cy="244475"/>
                <a:chOff x="2465" y="1836"/>
                <a:chExt cx="156" cy="154"/>
              </a:xfrm>
              <a:grpFill/>
            </p:grpSpPr>
            <p:sp>
              <p:nvSpPr>
                <p:cNvPr id="226"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194" name="Group 192"/>
              <p:cNvGrpSpPr>
                <a:grpSpLocks noChangeAspect="1"/>
              </p:cNvGrpSpPr>
              <p:nvPr/>
            </p:nvGrpSpPr>
            <p:grpSpPr bwMode="gray">
              <a:xfrm>
                <a:off x="4620419" y="2430810"/>
                <a:ext cx="171450" cy="258763"/>
                <a:chOff x="2428" y="1692"/>
                <a:chExt cx="108" cy="163"/>
              </a:xfrm>
              <a:grpFill/>
            </p:grpSpPr>
            <p:sp>
              <p:nvSpPr>
                <p:cNvPr id="224"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5"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95"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99" name="Group 199"/>
              <p:cNvGrpSpPr>
                <a:grpSpLocks noChangeAspect="1"/>
              </p:cNvGrpSpPr>
              <p:nvPr/>
            </p:nvGrpSpPr>
            <p:grpSpPr bwMode="gray">
              <a:xfrm>
                <a:off x="5033169" y="2808635"/>
                <a:ext cx="68263" cy="68263"/>
                <a:chOff x="2688" y="1930"/>
                <a:chExt cx="43" cy="43"/>
              </a:xfrm>
              <a:grpFill/>
            </p:grpSpPr>
            <p:sp>
              <p:nvSpPr>
                <p:cNvPr id="222"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00"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3"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4"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5"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6"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8"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1"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2"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359"/>
              <p:cNvGrpSpPr/>
              <p:nvPr/>
            </p:nvGrpSpPr>
            <p:grpSpPr bwMode="gray">
              <a:xfrm>
                <a:off x="5080794" y="2788583"/>
                <a:ext cx="75600" cy="108000"/>
                <a:chOff x="4160739" y="2986112"/>
                <a:chExt cx="187325" cy="233362"/>
              </a:xfrm>
              <a:grpFill/>
            </p:grpSpPr>
            <p:sp>
              <p:nvSpPr>
                <p:cNvPr id="220"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1"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27" name="Group 368"/>
            <p:cNvGrpSpPr/>
            <p:nvPr/>
          </p:nvGrpSpPr>
          <p:grpSpPr bwMode="gray">
            <a:xfrm>
              <a:off x="4455318" y="2994372"/>
              <a:ext cx="1196974" cy="1339850"/>
              <a:chOff x="4455318" y="2994372"/>
              <a:chExt cx="1196974" cy="1339850"/>
            </a:xfrm>
            <a:grpFill/>
          </p:grpSpPr>
          <p:sp>
            <p:nvSpPr>
              <p:cNvPr id="128"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0" name="Group 367"/>
              <p:cNvGrpSpPr/>
              <p:nvPr/>
            </p:nvGrpSpPr>
            <p:grpSpPr bwMode="gray">
              <a:xfrm>
                <a:off x="4455318" y="2994372"/>
                <a:ext cx="1196974" cy="1339850"/>
                <a:chOff x="4455318" y="2994372"/>
                <a:chExt cx="1196974" cy="1339850"/>
              </a:xfrm>
              <a:grpFill/>
            </p:grpSpPr>
            <p:sp>
              <p:nvSpPr>
                <p:cNvPr id="131"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9"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0"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0" name="Group 25"/>
                <p:cNvGrpSpPr>
                  <a:grpSpLocks noChangeAspect="1"/>
                </p:cNvGrpSpPr>
                <p:nvPr/>
              </p:nvGrpSpPr>
              <p:grpSpPr bwMode="gray">
                <a:xfrm>
                  <a:off x="4961730" y="3769072"/>
                  <a:ext cx="219075" cy="239713"/>
                  <a:chOff x="2643" y="2535"/>
                  <a:chExt cx="138" cy="151"/>
                </a:xfrm>
                <a:grpFill/>
              </p:grpSpPr>
              <p:sp>
                <p:nvSpPr>
                  <p:cNvPr id="180"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51"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2"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3"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4"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6"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7"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6"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7" name="Group 364"/>
                <p:cNvGrpSpPr>
                  <a:grpSpLocks noChangeAspect="1"/>
                </p:cNvGrpSpPr>
                <p:nvPr/>
              </p:nvGrpSpPr>
              <p:grpSpPr bwMode="gray">
                <a:xfrm>
                  <a:off x="5141117" y="3280172"/>
                  <a:ext cx="289379" cy="349200"/>
                  <a:chOff x="3548063" y="12700"/>
                  <a:chExt cx="5667375" cy="6838950"/>
                </a:xfrm>
                <a:grpFill/>
              </p:grpSpPr>
              <p:sp>
                <p:nvSpPr>
                  <p:cNvPr id="178" name="Freeform 6"/>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179" name="Freeform 9"/>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sp>
        <p:nvSpPr>
          <p:cNvPr id="375" name="文本框 374"/>
          <p:cNvSpPr txBox="1"/>
          <p:nvPr/>
        </p:nvSpPr>
        <p:spPr>
          <a:xfrm>
            <a:off x="540291" y="1606097"/>
            <a:ext cx="1415764" cy="525653"/>
          </a:xfrm>
          <a:prstGeom prst="rect">
            <a:avLst/>
          </a:prstGeom>
          <a:noFill/>
        </p:spPr>
        <p:txBody>
          <a:bodyPr wrap="none" lIns="91436" tIns="45718" rIns="91436" bIns="45718" rtlCol="0">
            <a:spAutoFit/>
          </a:bodyPr>
          <a:lstStyle/>
          <a:p>
            <a:pPr>
              <a:lnSpc>
                <a:spcPct val="130000"/>
              </a:lnSpc>
            </a:pPr>
            <a:r>
              <a:rPr lang="zh-CN" altLang="en-US" sz="2400" dirty="0" smtClean="0">
                <a:solidFill>
                  <a:schemeClr val="tx2"/>
                </a:solidFill>
                <a:latin typeface="微软雅黑" panose="020B0503020204020204" pitchFamily="34" charset="-122"/>
                <a:ea typeface="微软雅黑" panose="020B0503020204020204" pitchFamily="34" charset="-122"/>
              </a:rPr>
              <a:t>项目背景</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76" name="直接连接符 375"/>
          <p:cNvCxnSpPr/>
          <p:nvPr/>
        </p:nvCxnSpPr>
        <p:spPr>
          <a:xfrm>
            <a:off x="620875" y="211136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0" name="文本框 379"/>
          <p:cNvSpPr txBox="1"/>
          <p:nvPr/>
        </p:nvSpPr>
        <p:spPr>
          <a:xfrm>
            <a:off x="540291" y="396268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rPr>
              <a:t>开发</a:t>
            </a:r>
            <a:r>
              <a:rPr lang="zh-CN" altLang="en-US" sz="2400" dirty="0" smtClean="0">
                <a:solidFill>
                  <a:schemeClr val="tx2"/>
                </a:solidFill>
                <a:latin typeface="微软雅黑" panose="020B0503020204020204" pitchFamily="34" charset="-122"/>
                <a:ea typeface="微软雅黑" panose="020B0503020204020204" pitchFamily="34" charset="-122"/>
              </a:rPr>
              <a:t>意义</a:t>
            </a:r>
            <a:endParaRPr lang="zh-CN" altLang="en-US" sz="2400" dirty="0">
              <a:solidFill>
                <a:schemeClr val="tx2"/>
              </a:solidFill>
              <a:latin typeface="微软雅黑" panose="020B0503020204020204" pitchFamily="34" charset="-122"/>
              <a:ea typeface="微软雅黑" panose="020B0503020204020204" pitchFamily="34" charset="-122"/>
            </a:endParaRPr>
          </a:p>
        </p:txBody>
      </p:sp>
      <p:cxnSp>
        <p:nvCxnSpPr>
          <p:cNvPr id="381" name="直接连接符 380"/>
          <p:cNvCxnSpPr/>
          <p:nvPr/>
        </p:nvCxnSpPr>
        <p:spPr>
          <a:xfrm>
            <a:off x="620875" y="445469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82" name="矩形 381"/>
          <p:cNvSpPr/>
          <p:nvPr/>
        </p:nvSpPr>
        <p:spPr>
          <a:xfrm>
            <a:off x="532500" y="2125991"/>
            <a:ext cx="4732189" cy="1692767"/>
          </a:xfrm>
          <a:prstGeom prst="rect">
            <a:avLst/>
          </a:prstGeom>
        </p:spPr>
        <p:txBody>
          <a:bodyPr wrap="square" lIns="91436" tIns="45718" rIns="91436" bIns="45718">
            <a:spAutoFit/>
          </a:bodyPr>
          <a:lstStyle/>
          <a:p>
            <a:pPr>
              <a:lnSpc>
                <a:spcPct val="130000"/>
              </a:lnSpc>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     在现在的生活中移动设备是我们必不可少的</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一</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个工具，利用移动设备可以处理各种问题。在这种背景下交警的移动执法系统就应运而生。</a:t>
            </a:r>
            <a:endParaRPr lang="en-US" altLang="zh-CN" sz="1600" dirty="0" smtClean="0">
              <a:solidFill>
                <a:schemeClr val="bg2">
                  <a:lumMod val="50000"/>
                </a:schemeClr>
              </a:solidFill>
              <a:latin typeface="微软雅黑" panose="020B0503020204020204" pitchFamily="34" charset="-122"/>
              <a:ea typeface="微软雅黑" panose="020B0503020204020204" pitchFamily="34" charset="-122"/>
            </a:endParaRPr>
          </a:p>
          <a:p>
            <a:pPr>
              <a:lnSpc>
                <a:spcPct val="13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使用移动执法系统可以更加方便快捷的处理违章事件方便交警与司机。</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3" name="矩形 382"/>
          <p:cNvSpPr/>
          <p:nvPr/>
        </p:nvSpPr>
        <p:spPr>
          <a:xfrm>
            <a:off x="463728" y="4454927"/>
            <a:ext cx="4732189" cy="1372679"/>
          </a:xfrm>
          <a:prstGeom prst="rect">
            <a:avLst/>
          </a:prstGeom>
        </p:spPr>
        <p:txBody>
          <a:bodyPr wrap="square" lIns="91436" tIns="45718" rIns="91436" bIns="45718">
            <a:spAutoFit/>
          </a:bodyPr>
          <a:lstStyle/>
          <a:p>
            <a:pPr>
              <a:lnSpc>
                <a:spcPct val="13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该项目作为在卓跃教育培训的最后一个项目，汇集了</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html</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js</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php</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sql</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app</a:t>
            </a: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的综合应用，以及团队开发协调统一，让我们能够更好的适应以后的工作状态。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94" name="矩形 393"/>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442761" y="267582"/>
            <a:ext cx="210826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背景及意义</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7" y="252859"/>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378" name="文本框 377"/>
          <p:cNvSpPr txBox="1"/>
          <p:nvPr/>
        </p:nvSpPr>
        <p:spPr>
          <a:xfrm>
            <a:off x="9284095" y="355136"/>
            <a:ext cx="2170011" cy="323163"/>
          </a:xfrm>
          <a:prstGeom prst="rect">
            <a:avLst/>
          </a:prstGeom>
          <a:noFill/>
        </p:spPr>
        <p:txBody>
          <a:bodyPr wrap="square" lIns="91438" tIns="45719" rIns="91438" bIns="45719" rtlCol="0">
            <a:spAutoFit/>
          </a:bodyPr>
          <a:lstStyle/>
          <a:p>
            <a:pPr algn="r"/>
            <a:r>
              <a:rPr lang="zh-CN" altLang="en-US" sz="1500" dirty="0" smtClean="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rPr>
              <a:t>传一科技</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7061" y="1062809"/>
            <a:ext cx="1755700" cy="1890765"/>
            <a:chOff x="4925753" y="1651222"/>
            <a:chExt cx="1755700" cy="1890765"/>
          </a:xfrm>
        </p:grpSpPr>
        <p:sp>
          <p:nvSpPr>
            <p:cNvPr id="20" name="圆角矩形 19"/>
            <p:cNvSpPr/>
            <p:nvPr/>
          </p:nvSpPr>
          <p:spPr>
            <a:xfrm>
              <a:off x="4925753" y="1803623"/>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9" name="圆角矩形 18"/>
            <p:cNvSpPr/>
            <p:nvPr/>
          </p:nvSpPr>
          <p:spPr>
            <a:xfrm>
              <a:off x="4925754" y="1651222"/>
              <a:ext cx="1755699" cy="1738364"/>
            </a:xfrm>
            <a:prstGeom prst="roundRect">
              <a:avLst>
                <a:gd name="adj" fmla="val 4378"/>
              </a:avLst>
            </a:prstGeom>
            <a:solidFill>
              <a:srgbClr val="4472C4">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smtClean="0">
                  <a:latin typeface="微软雅黑" panose="020B0503020204020204" pitchFamily="34" charset="-122"/>
                  <a:ea typeface="微软雅黑" panose="020B0503020204020204" pitchFamily="34" charset="-122"/>
                </a:rPr>
                <a:t>场景</a:t>
              </a:r>
              <a:endParaRPr lang="en-US" altLang="zh-CN" sz="4000" dirty="0" smtClean="0">
                <a:latin typeface="微软雅黑" panose="020B0503020204020204" pitchFamily="34" charset="-122"/>
                <a:ea typeface="微软雅黑" panose="020B0503020204020204" pitchFamily="34" charset="-122"/>
              </a:endParaRPr>
            </a:p>
            <a:p>
              <a:pPr algn="ctr">
                <a:lnSpc>
                  <a:spcPct val="130000"/>
                </a:lnSpc>
              </a:pPr>
              <a:r>
                <a:rPr lang="zh-CN" altLang="en-US" sz="4000" dirty="0">
                  <a:latin typeface="微软雅黑" panose="020B0503020204020204" pitchFamily="34" charset="-122"/>
                  <a:ea typeface="微软雅黑" panose="020B0503020204020204" pitchFamily="34" charset="-122"/>
                </a:rPr>
                <a:t>再现</a:t>
              </a:r>
              <a:endParaRPr lang="zh-CN" altLang="en-US" sz="4000" dirty="0">
                <a:latin typeface="微软雅黑" panose="020B0503020204020204" pitchFamily="34" charset="-122"/>
                <a:ea typeface="微软雅黑" panose="020B0503020204020204" pitchFamily="34" charset="-122"/>
              </a:endParaRPr>
            </a:p>
          </p:txBody>
        </p:sp>
      </p:grpSp>
      <p:sp>
        <p:nvSpPr>
          <p:cNvPr id="53" name="矩形 52"/>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4" name="圆角矩形 53"/>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5" name="文本框 54"/>
          <p:cNvSpPr txBox="1"/>
          <p:nvPr/>
        </p:nvSpPr>
        <p:spPr>
          <a:xfrm>
            <a:off x="647719" y="267582"/>
            <a:ext cx="1723541" cy="461661"/>
          </a:xfrm>
          <a:prstGeom prst="rect">
            <a:avLst/>
          </a:prstGeom>
          <a:noFill/>
        </p:spPr>
        <p:txBody>
          <a:bodyPr wrap="none" lIns="91436" tIns="45718" rIns="91436" bIns="45718" rtlCol="0">
            <a:spAutoFit/>
          </a:bodyPr>
          <a:lstStyle/>
          <a:p>
            <a:r>
              <a:rPr lang="zh-CN" altLang="en-US" sz="2400" spc="600" dirty="0" smtClean="0">
                <a:solidFill>
                  <a:schemeClr val="tx2"/>
                </a:solidFill>
                <a:latin typeface="微软雅黑" panose="020B0503020204020204" pitchFamily="34" charset="-122"/>
                <a:ea typeface="微软雅黑" panose="020B0503020204020204" pitchFamily="34" charset="-122"/>
              </a:rPr>
              <a:t>项目展示</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58" name="组 57"/>
          <p:cNvGrpSpPr/>
          <p:nvPr/>
        </p:nvGrpSpPr>
        <p:grpSpPr>
          <a:xfrm>
            <a:off x="11454107" y="252859"/>
            <a:ext cx="737892" cy="484288"/>
            <a:chOff x="11454105" y="252856"/>
            <a:chExt cx="737892" cy="484288"/>
          </a:xfrm>
        </p:grpSpPr>
        <p:grpSp>
          <p:nvGrpSpPr>
            <p:cNvPr id="60" name="组 59"/>
            <p:cNvGrpSpPr/>
            <p:nvPr/>
          </p:nvGrpSpPr>
          <p:grpSpPr>
            <a:xfrm>
              <a:off x="12039604" y="252856"/>
              <a:ext cx="152393" cy="484287"/>
              <a:chOff x="12039604" y="252856"/>
              <a:chExt cx="152393" cy="484287"/>
            </a:xfrm>
          </p:grpSpPr>
          <p:sp>
            <p:nvSpPr>
              <p:cNvPr id="64" name="圆角矩形 6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99"/>
            <p:cNvGrpSpPr/>
            <p:nvPr/>
          </p:nvGrpSpPr>
          <p:grpSpPr>
            <a:xfrm>
              <a:off x="11454105" y="252857"/>
              <a:ext cx="491115" cy="484287"/>
              <a:chOff x="1528923" y="220268"/>
              <a:chExt cx="1284096" cy="1266241"/>
            </a:xfrm>
          </p:grpSpPr>
          <p:sp>
            <p:nvSpPr>
              <p:cNvPr id="62" name="圆角矩形 6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37" name="文本框 36"/>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3" name="文本框 2"/>
          <p:cNvSpPr txBox="1"/>
          <p:nvPr/>
        </p:nvSpPr>
        <p:spPr>
          <a:xfrm>
            <a:off x="478790" y="3931285"/>
            <a:ext cx="5074285" cy="1828800"/>
          </a:xfrm>
          <a:prstGeom prst="rect">
            <a:avLst/>
          </a:prstGeom>
          <a:noFill/>
        </p:spPr>
        <p:txBody>
          <a:bodyPr wrap="square" rtlCol="0">
            <a:spAutoFit/>
          </a:bodyPr>
          <a:lstStyle/>
          <a:p>
            <a:r>
              <a:rPr lang="en-US" altLang="zh-CN" sz="2800"/>
              <a:t>    </a:t>
            </a:r>
            <a:r>
              <a:rPr lang="zh-CN" altLang="en-US" sz="2800"/>
              <a:t>某日交警王警官正在路上巡查，发现前方有一辆违章停放的汽车。他走上前开始了一天的工作。</a:t>
            </a:r>
            <a:endParaRPr lang="en-US" altLang="zh-CN" sz="2800"/>
          </a:p>
        </p:txBody>
      </p:sp>
      <p:pic>
        <p:nvPicPr>
          <p:cNvPr id="4" name="图片 3"/>
          <p:cNvPicPr>
            <a:picLocks noChangeAspect="1"/>
          </p:cNvPicPr>
          <p:nvPr/>
        </p:nvPicPr>
        <p:blipFill>
          <a:blip r:embed="rId1"/>
          <a:stretch>
            <a:fillRect/>
          </a:stretch>
        </p:blipFill>
        <p:spPr>
          <a:xfrm>
            <a:off x="5881370" y="1884045"/>
            <a:ext cx="5880100" cy="3907790"/>
          </a:xfrm>
          <a:prstGeom prst="rect">
            <a:avLst/>
          </a:prstGeom>
        </p:spPr>
      </p:pic>
      <p:sp>
        <p:nvSpPr>
          <p:cNvPr id="227" name=" 227"/>
          <p:cNvSpPr/>
          <p:nvPr/>
        </p:nvSpPr>
        <p:spPr>
          <a:xfrm>
            <a:off x="5113655" y="1564005"/>
            <a:ext cx="1964690" cy="1041400"/>
          </a:xfrm>
          <a:prstGeom prst="wedgeEllipseCallout">
            <a:avLst>
              <a:gd name="adj1" fmla="val 50678"/>
              <a:gd name="adj2" fmla="val 6725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敢在我的地盘乱停车</a:t>
            </a:r>
            <a:endParaRPr lang="zh-CN" altLang="en-US"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438405"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7" name="圆角矩形 56"/>
          <p:cNvSpPr/>
          <p:nvPr/>
        </p:nvSpPr>
        <p:spPr>
          <a:xfrm rot="10800000" flipV="1">
            <a:off x="-5662" y="249443"/>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58" name="文本框 57"/>
          <p:cNvSpPr txBox="1"/>
          <p:nvPr/>
        </p:nvSpPr>
        <p:spPr>
          <a:xfrm>
            <a:off x="927906" y="264169"/>
            <a:ext cx="1006999" cy="461661"/>
          </a:xfrm>
          <a:prstGeom prst="rect">
            <a:avLst/>
          </a:prstGeom>
          <a:noFill/>
        </p:spPr>
        <p:txBody>
          <a:bodyPr wrap="none" lIns="91436" tIns="45718" rIns="91436" bIns="45718" rtlCol="0">
            <a:spAutoFit/>
          </a:bodyPr>
          <a:lstStyle/>
          <a:p>
            <a:r>
              <a:rPr lang="en-US" altLang="zh-CN" sz="2400" spc="600" dirty="0" smtClean="0">
                <a:solidFill>
                  <a:schemeClr val="tx2"/>
                </a:solidFill>
                <a:latin typeface="微软雅黑" panose="020B0503020204020204" pitchFamily="34" charset="-122"/>
                <a:ea typeface="微软雅黑" panose="020B0503020204020204" pitchFamily="34" charset="-122"/>
              </a:rPr>
              <a:t>APP</a:t>
            </a:r>
            <a:endParaRPr lang="zh-CN" altLang="en-US" sz="2400" spc="600" dirty="0">
              <a:solidFill>
                <a:schemeClr val="tx2"/>
              </a:solidFill>
              <a:latin typeface="微软雅黑" panose="020B0503020204020204" pitchFamily="34" charset="-122"/>
              <a:ea typeface="微软雅黑" panose="020B0503020204020204" pitchFamily="34" charset="-122"/>
            </a:endParaRPr>
          </a:p>
        </p:txBody>
      </p:sp>
      <p:grpSp>
        <p:nvGrpSpPr>
          <p:cNvPr id="61" name="组 60"/>
          <p:cNvGrpSpPr/>
          <p:nvPr/>
        </p:nvGrpSpPr>
        <p:grpSpPr>
          <a:xfrm>
            <a:off x="11454107" y="252859"/>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3" name="文本框 42"/>
          <p:cNvSpPr txBox="1"/>
          <p:nvPr/>
        </p:nvSpPr>
        <p:spPr>
          <a:xfrm>
            <a:off x="9284095" y="355136"/>
            <a:ext cx="2170011" cy="334645"/>
          </a:xfrm>
          <a:prstGeom prst="rect">
            <a:avLst/>
          </a:prstGeom>
          <a:noFill/>
        </p:spPr>
        <p:txBody>
          <a:bodyPr wrap="square" lIns="91438" tIns="45719" rIns="91438" bIns="45719" rtlCol="0">
            <a:spAutoFit/>
          </a:bodyPr>
          <a:lstStyle/>
          <a:p>
            <a:pPr algn="r"/>
            <a:r>
              <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sym typeface="+mn-ea"/>
              </a:rPr>
              <a:t>卓跃教育</a:t>
            </a: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pic>
        <p:nvPicPr>
          <p:cNvPr id="44"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7856" y="1455222"/>
            <a:ext cx="3265487"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矩形 45"/>
          <p:cNvSpPr/>
          <p:nvPr/>
        </p:nvSpPr>
        <p:spPr>
          <a:xfrm>
            <a:off x="2116501" y="930745"/>
            <a:ext cx="3532695" cy="486410"/>
          </a:xfrm>
          <a:prstGeom prst="rect">
            <a:avLst/>
          </a:prstGeom>
        </p:spPr>
        <p:txBody>
          <a:bodyPr wrap="square" lIns="91438" tIns="45719" rIns="91438" bIns="45719">
            <a:spAutoFit/>
          </a:bodyPr>
          <a:lstStyle/>
          <a:p>
            <a:pPr>
              <a:lnSpc>
                <a:spcPct val="130000"/>
              </a:lnSpc>
            </a:pPr>
            <a:r>
              <a:rPr lang="zh-CN" altLang="en-US" sz="2000" dirty="0">
                <a:solidFill>
                  <a:schemeClr val="bg2">
                    <a:lumMod val="50000"/>
                  </a:schemeClr>
                </a:solidFill>
                <a:latin typeface="微软雅黑" panose="020B0503020204020204" pitchFamily="34" charset="-122"/>
                <a:ea typeface="微软雅黑" panose="020B0503020204020204" pitchFamily="34" charset="-122"/>
              </a:rPr>
              <a:t>登录界面</a:t>
            </a:r>
            <a:endParaRPr lang="zh-CN" altLang="en-US" sz="20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lum bright="-6000"/>
          </a:blip>
          <a:stretch>
            <a:fillRect/>
          </a:stretch>
        </p:blipFill>
        <p:spPr>
          <a:xfrm>
            <a:off x="6741795" y="1538605"/>
            <a:ext cx="2954020" cy="4923155"/>
          </a:xfrm>
          <a:prstGeom prst="rect">
            <a:avLst/>
          </a:prstGeom>
        </p:spPr>
      </p:pic>
      <p:sp>
        <p:nvSpPr>
          <p:cNvPr id="4" name="矩形 3"/>
          <p:cNvSpPr/>
          <p:nvPr/>
        </p:nvSpPr>
        <p:spPr>
          <a:xfrm>
            <a:off x="7708265" y="930910"/>
            <a:ext cx="1581150" cy="486410"/>
          </a:xfrm>
          <a:prstGeom prst="rect">
            <a:avLst/>
          </a:prstGeom>
        </p:spPr>
        <p:txBody>
          <a:bodyPr wrap="square" lIns="91438" tIns="45719" rIns="91438" bIns="45719">
            <a:spAutoFit/>
          </a:bodyPr>
          <a:lstStyle/>
          <a:p>
            <a:pPr>
              <a:lnSpc>
                <a:spcPct val="130000"/>
              </a:lnSpc>
            </a:pPr>
            <a:r>
              <a:rPr lang="zh-CN" altLang="en-US" sz="2000" dirty="0">
                <a:solidFill>
                  <a:schemeClr val="bg2">
                    <a:lumMod val="50000"/>
                  </a:schemeClr>
                </a:solidFill>
                <a:latin typeface="微软雅黑" panose="020B0503020204020204" pitchFamily="34" charset="-122"/>
                <a:ea typeface="微软雅黑" panose="020B0503020204020204" pitchFamily="34" charset="-122"/>
              </a:rPr>
              <a:t>主界面</a:t>
            </a:r>
            <a:endParaRPr lang="zh-CN" altLang="en-US"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 name="对角圆角矩形 5"/>
          <p:cNvSpPr/>
          <p:nvPr/>
        </p:nvSpPr>
        <p:spPr>
          <a:xfrm>
            <a:off x="1184910" y="5156200"/>
            <a:ext cx="2822575" cy="1200150"/>
          </a:xfrm>
          <a:prstGeom prst="round2Diag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sym typeface="+mn-ea"/>
              </a:rPr>
              <a:t>登录信息为系统分配不可自己更改，每个账号与一台手机绑定不能擅自调换</a:t>
            </a:r>
            <a:endParaRPr lang="zh-CN" altLang="en-US"/>
          </a:p>
        </p:txBody>
      </p:sp>
      <p:sp>
        <p:nvSpPr>
          <p:cNvPr id="10" name="流程图: 可选过程 9"/>
          <p:cNvSpPr/>
          <p:nvPr/>
        </p:nvSpPr>
        <p:spPr>
          <a:xfrm>
            <a:off x="5630545" y="234315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新闻</a:t>
            </a:r>
            <a:endParaRPr lang="zh-CN" altLang="en-US"/>
          </a:p>
        </p:txBody>
      </p:sp>
      <p:sp>
        <p:nvSpPr>
          <p:cNvPr id="11" name="流程图: 可选过程 10"/>
          <p:cNvSpPr/>
          <p:nvPr/>
        </p:nvSpPr>
        <p:spPr>
          <a:xfrm>
            <a:off x="9993630" y="3194685"/>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天气预报</a:t>
            </a:r>
            <a:endParaRPr lang="en-US" altLang="zh-CN"/>
          </a:p>
        </p:txBody>
      </p:sp>
      <p:sp>
        <p:nvSpPr>
          <p:cNvPr id="12" name="流程图: 可选过程 11"/>
          <p:cNvSpPr/>
          <p:nvPr/>
        </p:nvSpPr>
        <p:spPr>
          <a:xfrm>
            <a:off x="9993630" y="416687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地图导航</a:t>
            </a:r>
            <a:endParaRPr lang="zh-CN" altLang="en-US"/>
          </a:p>
        </p:txBody>
      </p:sp>
      <p:sp>
        <p:nvSpPr>
          <p:cNvPr id="13" name="流程图: 可选过程 12"/>
          <p:cNvSpPr/>
          <p:nvPr/>
        </p:nvSpPr>
        <p:spPr>
          <a:xfrm>
            <a:off x="9907905" y="5657215"/>
            <a:ext cx="15455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法规搜索与协查处理</a:t>
            </a:r>
            <a:endParaRPr lang="zh-CN" altLang="en-US"/>
          </a:p>
        </p:txBody>
      </p:sp>
      <p:sp>
        <p:nvSpPr>
          <p:cNvPr id="14" name="流程图: 可选过程 13"/>
          <p:cNvSpPr/>
          <p:nvPr/>
        </p:nvSpPr>
        <p:spPr>
          <a:xfrm>
            <a:off x="5691505" y="508000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案件处理</a:t>
            </a:r>
            <a:endParaRPr lang="zh-CN" altLang="en-US"/>
          </a:p>
        </p:txBody>
      </p:sp>
      <p:sp>
        <p:nvSpPr>
          <p:cNvPr id="15" name="流程图: 可选过程 14"/>
          <p:cNvSpPr/>
          <p:nvPr/>
        </p:nvSpPr>
        <p:spPr>
          <a:xfrm>
            <a:off x="5697855" y="4103370"/>
            <a:ext cx="923290" cy="699135"/>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a:t>生成案件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6587</Words>
  <Application>WPS 演示</Application>
  <PresentationFormat>宽屏</PresentationFormat>
  <Paragraphs>849</Paragraphs>
  <Slides>49</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7" baseType="lpstr">
      <vt:lpstr>Arial</vt:lpstr>
      <vt:lpstr>宋体</vt:lpstr>
      <vt:lpstr>Wingdings</vt:lpstr>
      <vt:lpstr>Georgia</vt:lpstr>
      <vt:lpstr>Segoe UI Semilight</vt:lpstr>
      <vt:lpstr>微软雅黑</vt:lpstr>
      <vt:lpstr>Eras Light ITC</vt:lpstr>
      <vt:lpstr>微软雅黑 Light</vt:lpstr>
      <vt:lpstr>Calibri</vt:lpstr>
      <vt:lpstr>Century Gothic</vt:lpstr>
      <vt:lpstr>Century</vt:lpstr>
      <vt:lpstr>Segoe UI</vt:lpstr>
      <vt:lpstr>Segoe Print</vt:lpstr>
      <vt:lpstr>黑体</vt:lpstr>
      <vt:lpstr>华文新魏</vt:lpstr>
      <vt:lpstr>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vt:lpstr>
      <vt:lpstr>PowerPoint 演示文稿</vt:lpstr>
      <vt:lpstr>PowerPoint 演示文稿</vt:lpstr>
      <vt:lpstr>设计模式</vt:lpstr>
      <vt:lpstr>优化</vt:lpstr>
      <vt:lpstr>PowerPoint 演示文稿</vt:lpstr>
      <vt:lpstr>PowerPoint 演示文稿</vt:lpstr>
      <vt:lpstr>PowerPoint 演示文稿</vt:lpstr>
      <vt:lpstr>PowerPoint 演示文稿</vt:lpstr>
      <vt:lpstr>微信消息接口配置</vt:lpstr>
      <vt:lpstr>微信基本原理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Administrator</cp:lastModifiedBy>
  <cp:revision>232</cp:revision>
  <dcterms:created xsi:type="dcterms:W3CDTF">2015-04-07T16:28:00Z</dcterms:created>
  <dcterms:modified xsi:type="dcterms:W3CDTF">2016-10-19T02:32:01Z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2052-10.1.0.6000</vt:lpwstr>
  </property>
</Properties>
</file>