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8" r:id="rId4"/>
    <p:sldId id="259" r:id="rId5"/>
    <p:sldId id="330" r:id="rId6"/>
    <p:sldId id="295" r:id="rId7"/>
    <p:sldId id="260" r:id="rId8"/>
    <p:sldId id="261" r:id="rId9"/>
    <p:sldId id="262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86" r:id="rId23"/>
    <p:sldId id="264" r:id="rId24"/>
    <p:sldId id="373" r:id="rId25"/>
    <p:sldId id="371" r:id="rId26"/>
    <p:sldId id="370" r:id="rId27"/>
    <p:sldId id="265" r:id="rId28"/>
    <p:sldId id="266" r:id="rId29"/>
    <p:sldId id="287" r:id="rId30"/>
    <p:sldId id="271" r:id="rId31"/>
    <p:sldId id="374" r:id="rId32"/>
    <p:sldId id="379" r:id="rId33"/>
    <p:sldId id="380" r:id="rId34"/>
    <p:sldId id="381" r:id="rId35"/>
    <p:sldId id="382" r:id="rId36"/>
    <p:sldId id="383" r:id="rId37"/>
    <p:sldId id="372" r:id="rId38"/>
    <p:sldId id="281" r:id="rId39"/>
    <p:sldId id="282" r:id="rId40"/>
    <p:sldId id="288" r:id="rId41"/>
    <p:sldId id="275" r:id="rId42"/>
    <p:sldId id="272" r:id="rId43"/>
    <p:sldId id="276" r:id="rId44"/>
    <p:sldId id="289" r:id="rId45"/>
    <p:sldId id="273" r:id="rId46"/>
    <p:sldId id="279" r:id="rId47"/>
    <p:sldId id="274" r:id="rId48"/>
    <p:sldId id="280" r:id="rId49"/>
    <p:sldId id="283" r:id="rId5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 autoAdjust="0"/>
  </p:normalViewPr>
  <p:slideViewPr>
    <p:cSldViewPr snapToGrid="0">
      <p:cViewPr varScale="1">
        <p:scale>
          <a:sx n="121" d="100"/>
          <a:sy n="121" d="100"/>
        </p:scale>
        <p:origin x="330" y="126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ppt</c:v>
                </c:pt>
              </c:strCache>
            </c:strRef>
          </c:tx>
          <c:spPr>
            <a:ln w="28575" cap="sq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40000"/>
              </a:solidFill>
              <a:ln w="50800">
                <a:solidFill>
                  <a:srgbClr val="4472C4"/>
                </a:solidFill>
              </a:ln>
              <a:effectLst/>
            </c:spPr>
          </c:marker>
          <c:dLbls>
            <c:delete val="1"/>
          </c:dLbls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D1C21"/>
              </a:solidFill>
              <a:ln w="508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Sheet1!$A$5:$A$10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472768"/>
        <c:axId val="1686479840"/>
      </c:lineChart>
      <c:catAx>
        <c:axId val="16864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646568"/>
                </a:solidFill>
                <a:latin typeface="+mn-lt"/>
                <a:ea typeface="+mn-ea"/>
                <a:cs typeface="+mn-cs"/>
              </a:defRPr>
            </a:pPr>
          </a:p>
        </c:txPr>
        <c:crossAx val="1686479840"/>
        <c:crosses val="autoZero"/>
        <c:auto val="1"/>
        <c:lblAlgn val="ctr"/>
        <c:lblOffset val="100"/>
        <c:noMultiLvlLbl val="0"/>
      </c:catAx>
      <c:valAx>
        <c:axId val="168647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F6F6F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647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6486368"/>
        <c:axId val="1686486912"/>
      </c:barChart>
      <c:catAx>
        <c:axId val="168648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6486912"/>
        <c:crosses val="autoZero"/>
        <c:auto val="1"/>
        <c:lblAlgn val="ctr"/>
        <c:lblOffset val="100"/>
        <c:noMultiLvlLbl val="0"/>
      </c:catAx>
      <c:valAx>
        <c:axId val="1686486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648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270735" y="3025262"/>
            <a:ext cx="7816615" cy="70788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4000" b="1" spc="600" dirty="0" smtClean="0">
                <a:solidFill>
                  <a:schemeClr val="accent1">
                    <a:lumMod val="50000"/>
                    <a:alpha val="78000"/>
                  </a:schemeClr>
                </a:solidFill>
                <a:latin typeface="Georgia" panose="02040502050405020303" pitchFamily="18" charset="0"/>
                <a:cs typeface="Segoe UI Semilight" panose="020B0402040204020203" pitchFamily="34" charset="0"/>
              </a:rPr>
              <a:t>项目汇报</a:t>
            </a:r>
            <a:endParaRPr lang="zh-CN" altLang="en-US" sz="4000" b="1" spc="600" dirty="0">
              <a:solidFill>
                <a:schemeClr val="accent1">
                  <a:lumMod val="50000"/>
                  <a:alpha val="78000"/>
                </a:schemeClr>
              </a:solidFill>
              <a:latin typeface="Georgia" panose="02040502050405020303" pitchFamily="18" charset="0"/>
              <a:cs typeface="Segoe UI Semilight" panose="020B0402040204020203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2656" y="1316954"/>
            <a:ext cx="9212774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 smtClean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交警移动执法系统</a:t>
            </a:r>
            <a:endParaRPr lang="zh-CN" altLang="en-US" sz="8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762" y="5023089"/>
            <a:ext cx="9971425" cy="54737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小组成员：林孜 郑翰林 郭清 胡永燊         </a:t>
            </a:r>
            <a:endParaRPr lang="zh-CN" altLang="en-US" sz="28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5310" y="6147435"/>
            <a:ext cx="3898265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指导老师：程富荣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+mn-ea"/>
            </a:endParaRPr>
          </a:p>
          <a:p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86146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9" name="标题 1"/>
          <p:cNvSpPr txBox="1">
            <a:spLocks noChangeArrowheads="1"/>
          </p:cNvSpPr>
          <p:nvPr/>
        </p:nvSpPr>
        <p:spPr>
          <a:xfrm>
            <a:off x="2895764" y="1099754"/>
            <a:ext cx="6858000" cy="9779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Web/</a:t>
            </a:r>
            <a:r>
              <a:rPr lang="zh-CN" altLang="en-US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微信端</a:t>
            </a:r>
            <a:endParaRPr lang="zh-CN" altLang="en-US" sz="5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图片 3" descr="QQ截图201610122128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76" y="2769804"/>
            <a:ext cx="5629275" cy="2570163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4" descr="QQ截图201610122128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26" y="2431667"/>
            <a:ext cx="2282825" cy="3244850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9"/>
          <p:cNvSpPr txBox="1">
            <a:spLocks noChangeArrowheads="1"/>
          </p:cNvSpPr>
          <p:nvPr/>
        </p:nvSpPr>
        <p:spPr bwMode="auto">
          <a:xfrm>
            <a:off x="2678276" y="5676517"/>
            <a:ext cx="3216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23" name="文本框 10"/>
          <p:cNvSpPr txBox="1">
            <a:spLocks noChangeArrowheads="1"/>
          </p:cNvSpPr>
          <p:nvPr/>
        </p:nvSpPr>
        <p:spPr bwMode="auto">
          <a:xfrm>
            <a:off x="7536026" y="5801929"/>
            <a:ext cx="2217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手机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86146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4" name="标题 1"/>
          <p:cNvSpPr txBox="1">
            <a:spLocks noChangeArrowheads="1"/>
          </p:cNvSpPr>
          <p:nvPr/>
        </p:nvSpPr>
        <p:spPr>
          <a:xfrm>
            <a:off x="2872116" y="965748"/>
            <a:ext cx="6858000" cy="9779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Web/</a:t>
            </a:r>
            <a:r>
              <a:rPr lang="zh-CN" altLang="en-US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微信端</a:t>
            </a:r>
            <a:endParaRPr lang="zh-CN" altLang="en-US" sz="5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副标题 2"/>
          <p:cNvSpPr txBox="1"/>
          <p:nvPr/>
        </p:nvSpPr>
        <p:spPr>
          <a:xfrm>
            <a:off x="2467303" y="2658023"/>
            <a:ext cx="7119938" cy="41402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zh-CN" altLang="en-US" sz="1900" noProof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900" noProof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endParaRPr lang="zh-CN" altLang="en-US" sz="1900" noProof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900" noProof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框架设计</a:t>
            </a:r>
            <a:endParaRPr lang="zh-CN" altLang="en-US" sz="1900" noProof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900" noProof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具体实现</a:t>
            </a:r>
            <a:endParaRPr lang="zh-CN" altLang="en-US" sz="1900" noProof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900" noProof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6" name="图片 17" descr="QQ截图2016101221265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91" y="1943648"/>
            <a:ext cx="2876550" cy="4106863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18" descr="QQ截图20161012212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303" y="2223048"/>
            <a:ext cx="2711450" cy="3168650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0"/>
          <p:cNvSpPr txBox="1">
            <a:spLocks noChangeArrowheads="1"/>
          </p:cNvSpPr>
          <p:nvPr/>
        </p:nvSpPr>
        <p:spPr bwMode="auto">
          <a:xfrm>
            <a:off x="2214891" y="6050511"/>
            <a:ext cx="321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登陆</a:t>
            </a:r>
            <a:endParaRPr lang="zh-CN" altLang="en-US"/>
          </a:p>
        </p:txBody>
      </p:sp>
      <p:sp>
        <p:nvSpPr>
          <p:cNvPr id="29" name="文本框 21"/>
          <p:cNvSpPr txBox="1">
            <a:spLocks noChangeArrowheads="1"/>
          </p:cNvSpPr>
          <p:nvPr/>
        </p:nvSpPr>
        <p:spPr bwMode="auto">
          <a:xfrm>
            <a:off x="7072641" y="6175923"/>
            <a:ext cx="2217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注册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86146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4" name="标题 1"/>
          <p:cNvSpPr txBox="1">
            <a:spLocks noChangeArrowheads="1"/>
          </p:cNvSpPr>
          <p:nvPr/>
        </p:nvSpPr>
        <p:spPr>
          <a:xfrm>
            <a:off x="3095630" y="997279"/>
            <a:ext cx="6858000" cy="9779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Web/</a:t>
            </a:r>
            <a:r>
              <a:rPr lang="zh-CN" altLang="en-US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微信端</a:t>
            </a:r>
            <a:endParaRPr lang="zh-CN" altLang="en-US" sz="5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0"/>
          <p:cNvSpPr txBox="1">
            <a:spLocks noChangeArrowheads="1"/>
          </p:cNvSpPr>
          <p:nvPr/>
        </p:nvSpPr>
        <p:spPr bwMode="auto">
          <a:xfrm>
            <a:off x="2438405" y="6082042"/>
            <a:ext cx="321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机动车违法查询</a:t>
            </a:r>
            <a:endParaRPr lang="zh-CN" altLang="en-US"/>
          </a:p>
        </p:txBody>
      </p:sp>
      <p:sp>
        <p:nvSpPr>
          <p:cNvPr id="26" name="文本框 21"/>
          <p:cNvSpPr txBox="1">
            <a:spLocks noChangeArrowheads="1"/>
          </p:cNvSpPr>
          <p:nvPr/>
        </p:nvSpPr>
        <p:spPr bwMode="auto">
          <a:xfrm>
            <a:off x="7296155" y="6207454"/>
            <a:ext cx="2217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驾驶证积分查询</a:t>
            </a:r>
            <a:endParaRPr lang="zh-CN" altLang="en-US"/>
          </a:p>
        </p:txBody>
      </p:sp>
      <p:pic>
        <p:nvPicPr>
          <p:cNvPr id="27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7" y="2553029"/>
            <a:ext cx="3198813" cy="3076575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5" y="2065667"/>
            <a:ext cx="3282950" cy="3546475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86146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9" name="标题 1"/>
          <p:cNvSpPr txBox="1">
            <a:spLocks noChangeArrowheads="1"/>
          </p:cNvSpPr>
          <p:nvPr/>
        </p:nvSpPr>
        <p:spPr>
          <a:xfrm>
            <a:off x="3095630" y="997279"/>
            <a:ext cx="6858000" cy="9779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Web/</a:t>
            </a:r>
            <a:r>
              <a:rPr lang="zh-CN" altLang="en-US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微信端</a:t>
            </a:r>
            <a:endParaRPr lang="zh-CN" altLang="en-US" sz="5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0"/>
          <p:cNvSpPr txBox="1">
            <a:spLocks noChangeArrowheads="1"/>
          </p:cNvSpPr>
          <p:nvPr/>
        </p:nvSpPr>
        <p:spPr bwMode="auto">
          <a:xfrm>
            <a:off x="2438405" y="6082042"/>
            <a:ext cx="321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机动车违法查询</a:t>
            </a:r>
            <a:endParaRPr lang="zh-CN" altLang="en-US"/>
          </a:p>
        </p:txBody>
      </p:sp>
      <p:sp>
        <p:nvSpPr>
          <p:cNvPr id="31" name="文本框 21"/>
          <p:cNvSpPr txBox="1">
            <a:spLocks noChangeArrowheads="1"/>
          </p:cNvSpPr>
          <p:nvPr/>
        </p:nvSpPr>
        <p:spPr bwMode="auto">
          <a:xfrm>
            <a:off x="7296155" y="6207454"/>
            <a:ext cx="2217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驾驶证积分查询</a:t>
            </a:r>
            <a:endParaRPr lang="zh-CN" altLang="en-US"/>
          </a:p>
        </p:txBody>
      </p:sp>
      <p:pic>
        <p:nvPicPr>
          <p:cNvPr id="3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7" y="2553029"/>
            <a:ext cx="3198813" cy="3076575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5" y="2065667"/>
            <a:ext cx="3282950" cy="3546475"/>
          </a:xfrm>
          <a:prstGeom prst="rect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861464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4" name="标题 1"/>
          <p:cNvSpPr txBox="1">
            <a:spLocks noChangeArrowheads="1"/>
          </p:cNvSpPr>
          <p:nvPr/>
        </p:nvSpPr>
        <p:spPr>
          <a:xfrm>
            <a:off x="2769641" y="918451"/>
            <a:ext cx="6858000" cy="9779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Web/</a:t>
            </a:r>
            <a:r>
              <a:rPr lang="zh-CN" altLang="en-US" sz="5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微信端</a:t>
            </a:r>
            <a:endParaRPr lang="zh-CN" altLang="en-US" sz="54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0"/>
          <p:cNvSpPr txBox="1">
            <a:spLocks noChangeArrowheads="1"/>
          </p:cNvSpPr>
          <p:nvPr/>
        </p:nvSpPr>
        <p:spPr bwMode="auto">
          <a:xfrm>
            <a:off x="2112416" y="6003214"/>
            <a:ext cx="321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申诉</a:t>
            </a:r>
            <a:endParaRPr lang="zh-CN" altLang="en-US"/>
          </a:p>
        </p:txBody>
      </p:sp>
      <p:sp>
        <p:nvSpPr>
          <p:cNvPr id="26" name="文本框 21"/>
          <p:cNvSpPr txBox="1">
            <a:spLocks noChangeArrowheads="1"/>
          </p:cNvSpPr>
          <p:nvPr/>
        </p:nvSpPr>
        <p:spPr bwMode="auto">
          <a:xfrm>
            <a:off x="6970166" y="6128626"/>
            <a:ext cx="2217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查询历史</a:t>
            </a:r>
            <a:endParaRPr lang="zh-CN" altLang="en-US"/>
          </a:p>
        </p:txBody>
      </p:sp>
      <p:pic>
        <p:nvPicPr>
          <p:cNvPr id="27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16" y="1896351"/>
            <a:ext cx="34671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66" y="1896351"/>
            <a:ext cx="343693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153218"/>
            <a:ext cx="4210995" cy="41566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83" y="1235952"/>
            <a:ext cx="5122386" cy="3857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143902"/>
            <a:ext cx="4986759" cy="28718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0" y="3887101"/>
            <a:ext cx="5004379" cy="2970899"/>
          </a:xfrm>
          <a:prstGeom prst="rect">
            <a:avLst/>
          </a:prstGeom>
        </p:spPr>
      </p:pic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t="-2499" r="906" b="2499"/>
          <a:stretch>
            <a:fillRect/>
          </a:stretch>
        </p:blipFill>
        <p:spPr bwMode="auto">
          <a:xfrm>
            <a:off x="4108286" y="4422499"/>
            <a:ext cx="1617157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34" y="958777"/>
            <a:ext cx="561022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57" y="3543226"/>
            <a:ext cx="7318565" cy="3077176"/>
          </a:xfrm>
          <a:prstGeom prst="rect">
            <a:avLst/>
          </a:prstGeom>
        </p:spPr>
      </p:pic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21202" r="809" b="34331"/>
          <a:stretch>
            <a:fillRect/>
          </a:stretch>
        </p:blipFill>
        <p:spPr bwMode="auto">
          <a:xfrm>
            <a:off x="141288" y="1058316"/>
            <a:ext cx="74898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标注 18"/>
          <p:cNvSpPr/>
          <p:nvPr/>
        </p:nvSpPr>
        <p:spPr>
          <a:xfrm>
            <a:off x="1901825" y="902106"/>
            <a:ext cx="1174750" cy="503237"/>
          </a:xfrm>
          <a:prstGeom prst="wedgeRectCallout">
            <a:avLst>
              <a:gd name="adj1" fmla="val -19638"/>
              <a:gd name="adj2" fmla="val 83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 noProof="1"/>
              <a:t>搜索新闻</a:t>
            </a:r>
            <a:endParaRPr lang="zh-CN" altLang="en-US" sz="1200" noProof="1"/>
          </a:p>
        </p:txBody>
      </p:sp>
      <p:pic>
        <p:nvPicPr>
          <p:cNvPr id="2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r="8640" b="8890"/>
          <a:stretch>
            <a:fillRect/>
          </a:stretch>
        </p:blipFill>
        <p:spPr bwMode="auto">
          <a:xfrm>
            <a:off x="528955" y="3766340"/>
            <a:ext cx="3303478" cy="26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3558" y="1177519"/>
            <a:ext cx="5856401" cy="44226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4" y="1958421"/>
            <a:ext cx="5556534" cy="1572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28955" y="29567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955283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478776" y="449328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235933" y="131065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09878" y="427409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6521806" y="225971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235933" y="320593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809479" y="1233043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组员介绍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95604" y="2182105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842771" y="3086142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794576" y="517338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总结鸣谢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9284095" y="252859"/>
            <a:ext cx="2907904" cy="484288"/>
            <a:chOff x="9284093" y="252856"/>
            <a:chExt cx="2907904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93" y="355133"/>
              <a:ext cx="2170011" cy="33464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卓跃教育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42" name="圆角矩形 41"/>
          <p:cNvSpPr/>
          <p:nvPr/>
        </p:nvSpPr>
        <p:spPr>
          <a:xfrm rot="10800000" flipV="1">
            <a:off x="5235933" y="525099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395604" y="4118885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24810" cy="87312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系统概述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 62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700" y="1583055"/>
            <a:ext cx="7155180" cy="69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设计流程</a:t>
            </a:r>
            <a:r>
              <a:rPr lang="en-US" altLang="zh-CN"/>
              <a:t>:</a:t>
            </a:r>
            <a:r>
              <a:rPr lang="zh-CN" altLang="en-US"/>
              <a:t>需求分析</a:t>
            </a:r>
            <a:r>
              <a:rPr lang="en-US" altLang="zh-CN"/>
              <a:t>-&gt;</a:t>
            </a:r>
            <a:r>
              <a:rPr lang="zh-CN" altLang="en-US"/>
              <a:t>项目进度甘特图</a:t>
            </a:r>
            <a:r>
              <a:rPr lang="en-US" altLang="zh-CN"/>
              <a:t>-&gt;</a:t>
            </a:r>
            <a:r>
              <a:rPr lang="zh-CN" altLang="en-US"/>
              <a:t>表结构设计</a:t>
            </a:r>
            <a:r>
              <a:rPr lang="en-US" altLang="zh-CN"/>
              <a:t>-&gt;</a:t>
            </a:r>
            <a:r>
              <a:rPr lang="zh-CN" altLang="en-US"/>
              <a:t>系统框架设计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 62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8395" y="1713865"/>
            <a:ext cx="7155180" cy="184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thinkphp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admin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weixin</a:t>
            </a:r>
            <a:r>
              <a:rPr lang="zh-CN" altLang="en-US"/>
              <a:t>模块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 62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153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580390"/>
            <a:ext cx="8274050" cy="566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3079433" y="198755"/>
            <a:ext cx="6858000" cy="977900"/>
          </a:xfrm>
        </p:spPr>
        <p:txBody>
          <a:bodyPr lIns="91440" tIns="45720" rIns="91440" bIns="45720" anchor="b"/>
          <a:p>
            <a:pPr algn="r" defTabSz="914400">
              <a:buNone/>
            </a:pPr>
            <a:r>
              <a:rPr lang="zh-CN" altLang="en-US" sz="4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数据结构</a:t>
            </a:r>
            <a:endParaRPr lang="zh-CN" altLang="en-US" sz="4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79555" y="2823479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10800000" flipV="1">
            <a:off x="323200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81809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881658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9830607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531309" y="343140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3154242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54241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49461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4945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44681" y="4765025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44679" y="4404230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3893" y="1733939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3891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99111" y="1733939"/>
            <a:ext cx="2211703" cy="159274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99109" y="1373144"/>
            <a:ext cx="1231419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 62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65" name="组 64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753587" y="1807954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40604" y="1807954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651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6521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3718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588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178528" y="1813960"/>
            <a:ext cx="2275637" cy="2882671"/>
          </a:xfrm>
          <a:prstGeom prst="roundRect">
            <a:avLst>
              <a:gd name="adj" fmla="val 8631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265548" y="1813960"/>
            <a:ext cx="2275637" cy="2882671"/>
          </a:xfrm>
          <a:prstGeom prst="roundRect">
            <a:avLst>
              <a:gd name="adj" fmla="val 7169"/>
            </a:avLst>
          </a:prstGeom>
          <a:solidFill>
            <a:srgbClr val="4472C4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0199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866405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50711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676917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561223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6487429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98575" y="52307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9324781" y="4928395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 rot="10800000" flipV="1">
            <a:off x="1052045" y="1807952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3859102" y="1820831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4" name="圆角矩形 63"/>
          <p:cNvSpPr/>
          <p:nvPr/>
        </p:nvSpPr>
        <p:spPr>
          <a:xfrm rot="10800000" flipV="1">
            <a:off x="6675397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9482454" y="1814815"/>
            <a:ext cx="484287" cy="694048"/>
          </a:xfrm>
          <a:prstGeom prst="roundRect">
            <a:avLst>
              <a:gd name="adj" fmla="val 5039"/>
            </a:avLst>
          </a:prstGeom>
          <a:solidFill>
            <a:srgbClr val="4472C4">
              <a:alpha val="42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66" name="Freeform 36"/>
          <p:cNvSpPr/>
          <p:nvPr/>
        </p:nvSpPr>
        <p:spPr bwMode="auto">
          <a:xfrm>
            <a:off x="4514809" y="2923954"/>
            <a:ext cx="655699" cy="724068"/>
          </a:xfrm>
          <a:custGeom>
            <a:avLst/>
            <a:gdLst>
              <a:gd name="T0" fmla="*/ 47 w 152"/>
              <a:gd name="T1" fmla="*/ 115 h 168"/>
              <a:gd name="T2" fmla="*/ 52 w 152"/>
              <a:gd name="T3" fmla="*/ 109 h 168"/>
              <a:gd name="T4" fmla="*/ 52 w 152"/>
              <a:gd name="T5" fmla="*/ 103 h 168"/>
              <a:gd name="T6" fmla="*/ 48 w 152"/>
              <a:gd name="T7" fmla="*/ 95 h 168"/>
              <a:gd name="T8" fmla="*/ 47 w 152"/>
              <a:gd name="T9" fmla="*/ 90 h 168"/>
              <a:gd name="T10" fmla="*/ 45 w 152"/>
              <a:gd name="T11" fmla="*/ 83 h 168"/>
              <a:gd name="T12" fmla="*/ 43 w 152"/>
              <a:gd name="T13" fmla="*/ 80 h 168"/>
              <a:gd name="T14" fmla="*/ 41 w 152"/>
              <a:gd name="T15" fmla="*/ 76 h 168"/>
              <a:gd name="T16" fmla="*/ 40 w 152"/>
              <a:gd name="T17" fmla="*/ 74 h 168"/>
              <a:gd name="T18" fmla="*/ 39 w 152"/>
              <a:gd name="T19" fmla="*/ 68 h 168"/>
              <a:gd name="T20" fmla="*/ 38 w 152"/>
              <a:gd name="T21" fmla="*/ 64 h 168"/>
              <a:gd name="T22" fmla="*/ 38 w 152"/>
              <a:gd name="T23" fmla="*/ 61 h 168"/>
              <a:gd name="T24" fmla="*/ 38 w 152"/>
              <a:gd name="T25" fmla="*/ 59 h 168"/>
              <a:gd name="T26" fmla="*/ 39 w 152"/>
              <a:gd name="T27" fmla="*/ 57 h 168"/>
              <a:gd name="T28" fmla="*/ 39 w 152"/>
              <a:gd name="T29" fmla="*/ 56 h 168"/>
              <a:gd name="T30" fmla="*/ 39 w 152"/>
              <a:gd name="T31" fmla="*/ 55 h 168"/>
              <a:gd name="T32" fmla="*/ 39 w 152"/>
              <a:gd name="T33" fmla="*/ 54 h 168"/>
              <a:gd name="T34" fmla="*/ 38 w 152"/>
              <a:gd name="T35" fmla="*/ 40 h 168"/>
              <a:gd name="T36" fmla="*/ 38 w 152"/>
              <a:gd name="T37" fmla="*/ 37 h 168"/>
              <a:gd name="T38" fmla="*/ 45 w 152"/>
              <a:gd name="T39" fmla="*/ 13 h 168"/>
              <a:gd name="T40" fmla="*/ 48 w 152"/>
              <a:gd name="T41" fmla="*/ 10 h 168"/>
              <a:gd name="T42" fmla="*/ 52 w 152"/>
              <a:gd name="T43" fmla="*/ 7 h 168"/>
              <a:gd name="T44" fmla="*/ 58 w 152"/>
              <a:gd name="T45" fmla="*/ 3 h 168"/>
              <a:gd name="T46" fmla="*/ 62 w 152"/>
              <a:gd name="T47" fmla="*/ 2 h 168"/>
              <a:gd name="T48" fmla="*/ 72 w 152"/>
              <a:gd name="T49" fmla="*/ 0 h 168"/>
              <a:gd name="T50" fmla="*/ 80 w 152"/>
              <a:gd name="T51" fmla="*/ 0 h 168"/>
              <a:gd name="T52" fmla="*/ 88 w 152"/>
              <a:gd name="T53" fmla="*/ 1 h 168"/>
              <a:gd name="T54" fmla="*/ 94 w 152"/>
              <a:gd name="T55" fmla="*/ 3 h 168"/>
              <a:gd name="T56" fmla="*/ 99 w 152"/>
              <a:gd name="T57" fmla="*/ 6 h 168"/>
              <a:gd name="T58" fmla="*/ 103 w 152"/>
              <a:gd name="T59" fmla="*/ 9 h 168"/>
              <a:gd name="T60" fmla="*/ 107 w 152"/>
              <a:gd name="T61" fmla="*/ 13 h 168"/>
              <a:gd name="T62" fmla="*/ 113 w 152"/>
              <a:gd name="T63" fmla="*/ 39 h 168"/>
              <a:gd name="T64" fmla="*/ 112 w 152"/>
              <a:gd name="T65" fmla="*/ 49 h 168"/>
              <a:gd name="T66" fmla="*/ 112 w 152"/>
              <a:gd name="T67" fmla="*/ 52 h 168"/>
              <a:gd name="T68" fmla="*/ 112 w 152"/>
              <a:gd name="T69" fmla="*/ 55 h 168"/>
              <a:gd name="T70" fmla="*/ 113 w 152"/>
              <a:gd name="T71" fmla="*/ 56 h 168"/>
              <a:gd name="T72" fmla="*/ 114 w 152"/>
              <a:gd name="T73" fmla="*/ 62 h 168"/>
              <a:gd name="T74" fmla="*/ 113 w 152"/>
              <a:gd name="T75" fmla="*/ 65 h 168"/>
              <a:gd name="T76" fmla="*/ 107 w 152"/>
              <a:gd name="T77" fmla="*/ 83 h 168"/>
              <a:gd name="T78" fmla="*/ 105 w 152"/>
              <a:gd name="T79" fmla="*/ 91 h 168"/>
              <a:gd name="T80" fmla="*/ 102 w 152"/>
              <a:gd name="T81" fmla="*/ 98 h 168"/>
              <a:gd name="T82" fmla="*/ 101 w 152"/>
              <a:gd name="T83" fmla="*/ 103 h 168"/>
              <a:gd name="T84" fmla="*/ 100 w 152"/>
              <a:gd name="T85" fmla="*/ 109 h 168"/>
              <a:gd name="T86" fmla="*/ 101 w 152"/>
              <a:gd name="T87" fmla="*/ 114 h 168"/>
              <a:gd name="T88" fmla="*/ 121 w 152"/>
              <a:gd name="T89" fmla="*/ 120 h 168"/>
              <a:gd name="T90" fmla="*/ 125 w 152"/>
              <a:gd name="T91" fmla="*/ 122 h 168"/>
              <a:gd name="T92" fmla="*/ 128 w 152"/>
              <a:gd name="T93" fmla="*/ 123 h 168"/>
              <a:gd name="T94" fmla="*/ 140 w 152"/>
              <a:gd name="T95" fmla="*/ 127 h 168"/>
              <a:gd name="T96" fmla="*/ 146 w 152"/>
              <a:gd name="T97" fmla="*/ 130 h 168"/>
              <a:gd name="T98" fmla="*/ 149 w 152"/>
              <a:gd name="T99" fmla="*/ 132 h 168"/>
              <a:gd name="T100" fmla="*/ 150 w 152"/>
              <a:gd name="T101" fmla="*/ 135 h 168"/>
              <a:gd name="T102" fmla="*/ 151 w 152"/>
              <a:gd name="T103" fmla="*/ 137 h 168"/>
              <a:gd name="T104" fmla="*/ 152 w 152"/>
              <a:gd name="T105" fmla="*/ 141 h 168"/>
              <a:gd name="T106" fmla="*/ 144 w 152"/>
              <a:gd name="T107" fmla="*/ 168 h 168"/>
              <a:gd name="T108" fmla="*/ 76 w 152"/>
              <a:gd name="T109" fmla="*/ 168 h 168"/>
              <a:gd name="T110" fmla="*/ 8 w 152"/>
              <a:gd name="T111" fmla="*/ 168 h 168"/>
              <a:gd name="T112" fmla="*/ 0 w 152"/>
              <a:gd name="T113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8">
                <a:moveTo>
                  <a:pt x="9" y="128"/>
                </a:moveTo>
                <a:cubicBezTo>
                  <a:pt x="16" y="126"/>
                  <a:pt x="30" y="120"/>
                  <a:pt x="42" y="117"/>
                </a:cubicBezTo>
                <a:cubicBezTo>
                  <a:pt x="44" y="116"/>
                  <a:pt x="45" y="116"/>
                  <a:pt x="47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49" y="115"/>
                  <a:pt x="50" y="114"/>
                  <a:pt x="51" y="114"/>
                </a:cubicBezTo>
                <a:cubicBezTo>
                  <a:pt x="52" y="113"/>
                  <a:pt x="52" y="113"/>
                  <a:pt x="52" y="109"/>
                </a:cubicBezTo>
                <a:cubicBezTo>
                  <a:pt x="52" y="108"/>
                  <a:pt x="52" y="107"/>
                  <a:pt x="52" y="106"/>
                </a:cubicBezTo>
                <a:cubicBezTo>
                  <a:pt x="52" y="105"/>
                  <a:pt x="52" y="105"/>
                  <a:pt x="52" y="104"/>
                </a:cubicBezTo>
                <a:cubicBezTo>
                  <a:pt x="52" y="104"/>
                  <a:pt x="52" y="104"/>
                  <a:pt x="52" y="103"/>
                </a:cubicBezTo>
                <a:cubicBezTo>
                  <a:pt x="51" y="103"/>
                  <a:pt x="51" y="102"/>
                  <a:pt x="51" y="102"/>
                </a:cubicBezTo>
                <a:cubicBezTo>
                  <a:pt x="51" y="101"/>
                  <a:pt x="50" y="99"/>
                  <a:pt x="49" y="98"/>
                </a:cubicBezTo>
                <a:cubicBezTo>
                  <a:pt x="49" y="97"/>
                  <a:pt x="49" y="96"/>
                  <a:pt x="48" y="95"/>
                </a:cubicBezTo>
                <a:cubicBezTo>
                  <a:pt x="48" y="95"/>
                  <a:pt x="48" y="94"/>
                  <a:pt x="48" y="94"/>
                </a:cubicBezTo>
                <a:cubicBezTo>
                  <a:pt x="48" y="93"/>
                  <a:pt x="47" y="92"/>
                  <a:pt x="47" y="91"/>
                </a:cubicBezTo>
                <a:cubicBezTo>
                  <a:pt x="47" y="91"/>
                  <a:pt x="47" y="91"/>
                  <a:pt x="47" y="90"/>
                </a:cubicBezTo>
                <a:cubicBezTo>
                  <a:pt x="46" y="89"/>
                  <a:pt x="46" y="88"/>
                  <a:pt x="46" y="87"/>
                </a:cubicBezTo>
                <a:cubicBezTo>
                  <a:pt x="46" y="87"/>
                  <a:pt x="46" y="86"/>
                  <a:pt x="45" y="85"/>
                </a:cubicBezTo>
                <a:cubicBezTo>
                  <a:pt x="45" y="84"/>
                  <a:pt x="45" y="84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44" y="83"/>
                  <a:pt x="44" y="81"/>
                  <a:pt x="43" y="80"/>
                </a:cubicBezTo>
                <a:cubicBezTo>
                  <a:pt x="43" y="80"/>
                  <a:pt x="43" y="79"/>
                  <a:pt x="42" y="79"/>
                </a:cubicBezTo>
                <a:cubicBezTo>
                  <a:pt x="42" y="79"/>
                  <a:pt x="42" y="79"/>
                  <a:pt x="42" y="78"/>
                </a:cubicBezTo>
                <a:cubicBezTo>
                  <a:pt x="42" y="78"/>
                  <a:pt x="41" y="77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1" y="75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2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39" y="70"/>
                  <a:pt x="39" y="69"/>
                  <a:pt x="39" y="68"/>
                </a:cubicBezTo>
                <a:cubicBezTo>
                  <a:pt x="39" y="67"/>
                  <a:pt x="39" y="67"/>
                  <a:pt x="38" y="66"/>
                </a:cubicBezTo>
                <a:cubicBezTo>
                  <a:pt x="38" y="66"/>
                  <a:pt x="38" y="65"/>
                  <a:pt x="38" y="65"/>
                </a:cubicBezTo>
                <a:cubicBezTo>
                  <a:pt x="38" y="65"/>
                  <a:pt x="38" y="64"/>
                  <a:pt x="38" y="64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2"/>
                  <a:pt x="38" y="62"/>
                </a:cubicBezTo>
                <a:cubicBezTo>
                  <a:pt x="38" y="62"/>
                  <a:pt x="38" y="61"/>
                  <a:pt x="38" y="61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40" y="51"/>
                  <a:pt x="39" y="47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2"/>
                  <a:pt x="39" y="41"/>
                  <a:pt x="38" y="40"/>
                </a:cubicBezTo>
                <a:cubicBezTo>
                  <a:pt x="38" y="40"/>
                  <a:pt x="38" y="40"/>
                  <a:pt x="38" y="39"/>
                </a:cubicBezTo>
                <a:cubicBezTo>
                  <a:pt x="38" y="39"/>
                  <a:pt x="38" y="38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1"/>
                  <a:pt x="38" y="27"/>
                  <a:pt x="40" y="22"/>
                </a:cubicBezTo>
                <a:cubicBezTo>
                  <a:pt x="41" y="19"/>
                  <a:pt x="43" y="16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6" y="12"/>
                  <a:pt x="46" y="11"/>
                  <a:pt x="47" y="11"/>
                </a:cubicBezTo>
                <a:cubicBezTo>
                  <a:pt x="47" y="10"/>
                  <a:pt x="48" y="10"/>
                  <a:pt x="48" y="10"/>
                </a:cubicBezTo>
                <a:cubicBezTo>
                  <a:pt x="48" y="9"/>
                  <a:pt x="49" y="9"/>
                  <a:pt x="49" y="9"/>
                </a:cubicBezTo>
                <a:cubicBezTo>
                  <a:pt x="50" y="8"/>
                  <a:pt x="50" y="8"/>
                  <a:pt x="51" y="7"/>
                </a:cubicBezTo>
                <a:cubicBezTo>
                  <a:pt x="51" y="7"/>
                  <a:pt x="51" y="7"/>
                  <a:pt x="52" y="7"/>
                </a:cubicBezTo>
                <a:cubicBezTo>
                  <a:pt x="52" y="6"/>
                  <a:pt x="53" y="6"/>
                  <a:pt x="54" y="5"/>
                </a:cubicBezTo>
                <a:cubicBezTo>
                  <a:pt x="54" y="5"/>
                  <a:pt x="54" y="5"/>
                  <a:pt x="55" y="5"/>
                </a:cubicBezTo>
                <a:cubicBezTo>
                  <a:pt x="56" y="4"/>
                  <a:pt x="57" y="4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9" y="3"/>
                  <a:pt x="60" y="2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63" y="1"/>
                  <a:pt x="65" y="1"/>
                  <a:pt x="66" y="1"/>
                </a:cubicBezTo>
                <a:cubicBezTo>
                  <a:pt x="66" y="1"/>
                  <a:pt x="67" y="1"/>
                  <a:pt x="67" y="1"/>
                </a:cubicBezTo>
                <a:cubicBezTo>
                  <a:pt x="68" y="0"/>
                  <a:pt x="70" y="0"/>
                  <a:pt x="7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4" y="1"/>
                  <a:pt x="84" y="1"/>
                  <a:pt x="85" y="1"/>
                </a:cubicBezTo>
                <a:cubicBezTo>
                  <a:pt x="86" y="1"/>
                  <a:pt x="87" y="1"/>
                  <a:pt x="88" y="1"/>
                </a:cubicBezTo>
                <a:cubicBezTo>
                  <a:pt x="88" y="1"/>
                  <a:pt x="89" y="2"/>
                  <a:pt x="90" y="2"/>
                </a:cubicBezTo>
                <a:cubicBezTo>
                  <a:pt x="91" y="2"/>
                  <a:pt x="91" y="2"/>
                  <a:pt x="92" y="3"/>
                </a:cubicBezTo>
                <a:cubicBezTo>
                  <a:pt x="93" y="3"/>
                  <a:pt x="93" y="3"/>
                  <a:pt x="94" y="3"/>
                </a:cubicBezTo>
                <a:cubicBezTo>
                  <a:pt x="94" y="4"/>
                  <a:pt x="95" y="4"/>
                  <a:pt x="96" y="4"/>
                </a:cubicBezTo>
                <a:cubicBezTo>
                  <a:pt x="96" y="4"/>
                  <a:pt x="97" y="5"/>
                  <a:pt x="97" y="5"/>
                </a:cubicBezTo>
                <a:cubicBezTo>
                  <a:pt x="98" y="5"/>
                  <a:pt x="98" y="6"/>
                  <a:pt x="99" y="6"/>
                </a:cubicBezTo>
                <a:cubicBezTo>
                  <a:pt x="99" y="6"/>
                  <a:pt x="100" y="7"/>
                  <a:pt x="100" y="7"/>
                </a:cubicBezTo>
                <a:cubicBezTo>
                  <a:pt x="101" y="7"/>
                  <a:pt x="101" y="8"/>
                  <a:pt x="102" y="8"/>
                </a:cubicBezTo>
                <a:cubicBezTo>
                  <a:pt x="102" y="8"/>
                  <a:pt x="103" y="9"/>
                  <a:pt x="103" y="9"/>
                </a:cubicBezTo>
                <a:cubicBezTo>
                  <a:pt x="103" y="9"/>
                  <a:pt x="104" y="10"/>
                  <a:pt x="105" y="11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06" y="12"/>
                  <a:pt x="106" y="12"/>
                  <a:pt x="107" y="13"/>
                </a:cubicBezTo>
                <a:cubicBezTo>
                  <a:pt x="113" y="22"/>
                  <a:pt x="115" y="32"/>
                  <a:pt x="114" y="37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8"/>
                  <a:pt x="113" y="39"/>
                  <a:pt x="113" y="39"/>
                </a:cubicBezTo>
                <a:cubicBezTo>
                  <a:pt x="113" y="42"/>
                  <a:pt x="113" y="45"/>
                  <a:pt x="112" y="47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2" y="48"/>
                  <a:pt x="112" y="49"/>
                  <a:pt x="112" y="49"/>
                </a:cubicBezTo>
                <a:cubicBezTo>
                  <a:pt x="112" y="49"/>
                  <a:pt x="112" y="50"/>
                  <a:pt x="112" y="50"/>
                </a:cubicBezTo>
                <a:cubicBezTo>
                  <a:pt x="112" y="50"/>
                  <a:pt x="112" y="51"/>
                  <a:pt x="112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55"/>
                  <a:pt x="112" y="55"/>
                  <a:pt x="113" y="56"/>
                </a:cubicBezTo>
                <a:cubicBezTo>
                  <a:pt x="113" y="57"/>
                  <a:pt x="113" y="59"/>
                  <a:pt x="114" y="60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2"/>
                </a:cubicBezTo>
                <a:cubicBezTo>
                  <a:pt x="114" y="62"/>
                  <a:pt x="114" y="62"/>
                  <a:pt x="114" y="63"/>
                </a:cubicBezTo>
                <a:cubicBezTo>
                  <a:pt x="113" y="63"/>
                  <a:pt x="113" y="63"/>
                  <a:pt x="113" y="64"/>
                </a:cubicBezTo>
                <a:cubicBezTo>
                  <a:pt x="113" y="64"/>
                  <a:pt x="113" y="65"/>
                  <a:pt x="113" y="65"/>
                </a:cubicBezTo>
                <a:cubicBezTo>
                  <a:pt x="113" y="65"/>
                  <a:pt x="113" y="66"/>
                  <a:pt x="113" y="66"/>
                </a:cubicBezTo>
                <a:cubicBezTo>
                  <a:pt x="113" y="67"/>
                  <a:pt x="113" y="67"/>
                  <a:pt x="113" y="68"/>
                </a:cubicBezTo>
                <a:cubicBezTo>
                  <a:pt x="111" y="76"/>
                  <a:pt x="109" y="80"/>
                  <a:pt x="107" y="83"/>
                </a:cubicBezTo>
                <a:cubicBezTo>
                  <a:pt x="107" y="83"/>
                  <a:pt x="107" y="83"/>
                  <a:pt x="106" y="83"/>
                </a:cubicBezTo>
                <a:cubicBezTo>
                  <a:pt x="106" y="86"/>
                  <a:pt x="106" y="88"/>
                  <a:pt x="105" y="90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4" y="92"/>
                  <a:pt x="104" y="93"/>
                  <a:pt x="104" y="93"/>
                </a:cubicBezTo>
                <a:cubicBezTo>
                  <a:pt x="104" y="94"/>
                  <a:pt x="104" y="95"/>
                  <a:pt x="103" y="95"/>
                </a:cubicBezTo>
                <a:cubicBezTo>
                  <a:pt x="103" y="96"/>
                  <a:pt x="103" y="97"/>
                  <a:pt x="102" y="98"/>
                </a:cubicBezTo>
                <a:cubicBezTo>
                  <a:pt x="102" y="99"/>
                  <a:pt x="102" y="99"/>
                  <a:pt x="101" y="100"/>
                </a:cubicBezTo>
                <a:cubicBezTo>
                  <a:pt x="101" y="100"/>
                  <a:pt x="101" y="100"/>
                  <a:pt x="101" y="101"/>
                </a:cubicBezTo>
                <a:cubicBezTo>
                  <a:pt x="101" y="101"/>
                  <a:pt x="101" y="102"/>
                  <a:pt x="101" y="103"/>
                </a:cubicBezTo>
                <a:cubicBezTo>
                  <a:pt x="101" y="103"/>
                  <a:pt x="101" y="103"/>
                  <a:pt x="101" y="104"/>
                </a:cubicBezTo>
                <a:cubicBezTo>
                  <a:pt x="101" y="104"/>
                  <a:pt x="101" y="105"/>
                  <a:pt x="100" y="106"/>
                </a:cubicBezTo>
                <a:cubicBezTo>
                  <a:pt x="100" y="107"/>
                  <a:pt x="100" y="108"/>
                  <a:pt x="100" y="109"/>
                </a:cubicBezTo>
                <a:cubicBezTo>
                  <a:pt x="100" y="112"/>
                  <a:pt x="100" y="113"/>
                  <a:pt x="101" y="113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2" y="114"/>
                </a:cubicBezTo>
                <a:cubicBezTo>
                  <a:pt x="102" y="114"/>
                  <a:pt x="103" y="114"/>
                  <a:pt x="104" y="115"/>
                </a:cubicBezTo>
                <a:cubicBezTo>
                  <a:pt x="109" y="116"/>
                  <a:pt x="115" y="118"/>
                  <a:pt x="121" y="120"/>
                </a:cubicBezTo>
                <a:cubicBezTo>
                  <a:pt x="121" y="120"/>
                  <a:pt x="121" y="120"/>
                  <a:pt x="122" y="120"/>
                </a:cubicBezTo>
                <a:cubicBezTo>
                  <a:pt x="122" y="121"/>
                  <a:pt x="123" y="121"/>
                  <a:pt x="124" y="121"/>
                </a:cubicBezTo>
                <a:cubicBezTo>
                  <a:pt x="124" y="121"/>
                  <a:pt x="124" y="121"/>
                  <a:pt x="125" y="122"/>
                </a:cubicBezTo>
                <a:cubicBezTo>
                  <a:pt x="125" y="122"/>
                  <a:pt x="126" y="122"/>
                  <a:pt x="126" y="122"/>
                </a:cubicBezTo>
                <a:cubicBezTo>
                  <a:pt x="127" y="122"/>
                  <a:pt x="127" y="122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9" y="123"/>
                  <a:pt x="130" y="123"/>
                  <a:pt x="130" y="124"/>
                </a:cubicBezTo>
                <a:cubicBezTo>
                  <a:pt x="131" y="124"/>
                  <a:pt x="131" y="124"/>
                  <a:pt x="131" y="124"/>
                </a:cubicBezTo>
                <a:cubicBezTo>
                  <a:pt x="134" y="125"/>
                  <a:pt x="138" y="126"/>
                  <a:pt x="140" y="127"/>
                </a:cubicBezTo>
                <a:cubicBezTo>
                  <a:pt x="142" y="128"/>
                  <a:pt x="143" y="128"/>
                  <a:pt x="144" y="129"/>
                </a:cubicBezTo>
                <a:cubicBezTo>
                  <a:pt x="145" y="129"/>
                  <a:pt x="145" y="130"/>
                  <a:pt x="146" y="13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7" y="131"/>
                  <a:pt x="147" y="131"/>
                  <a:pt x="147" y="131"/>
                </a:cubicBezTo>
                <a:cubicBezTo>
                  <a:pt x="148" y="131"/>
                  <a:pt x="148" y="131"/>
                  <a:pt x="148" y="132"/>
                </a:cubicBezTo>
                <a:cubicBezTo>
                  <a:pt x="148" y="132"/>
                  <a:pt x="149" y="132"/>
                  <a:pt x="149" y="132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50" y="133"/>
                  <a:pt x="150" y="134"/>
                  <a:pt x="150" y="134"/>
                </a:cubicBezTo>
                <a:cubicBezTo>
                  <a:pt x="150" y="134"/>
                  <a:pt x="150" y="134"/>
                  <a:pt x="150" y="135"/>
                </a:cubicBezTo>
                <a:cubicBezTo>
                  <a:pt x="150" y="135"/>
                  <a:pt x="150" y="135"/>
                  <a:pt x="151" y="135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7"/>
                  <a:pt x="151" y="137"/>
                  <a:pt x="151" y="137"/>
                </a:cubicBezTo>
                <a:cubicBezTo>
                  <a:pt x="151" y="137"/>
                  <a:pt x="151" y="138"/>
                  <a:pt x="151" y="138"/>
                </a:cubicBezTo>
                <a:cubicBezTo>
                  <a:pt x="151" y="138"/>
                  <a:pt x="151" y="139"/>
                  <a:pt x="151" y="139"/>
                </a:cubicBezTo>
                <a:cubicBezTo>
                  <a:pt x="152" y="139"/>
                  <a:pt x="152" y="140"/>
                  <a:pt x="152" y="141"/>
                </a:cubicBezTo>
                <a:cubicBezTo>
                  <a:pt x="152" y="145"/>
                  <a:pt x="152" y="157"/>
                  <a:pt x="152" y="160"/>
                </a:cubicBezTo>
                <a:cubicBezTo>
                  <a:pt x="152" y="160"/>
                  <a:pt x="152" y="161"/>
                  <a:pt x="152" y="161"/>
                </a:cubicBezTo>
                <a:cubicBezTo>
                  <a:pt x="152" y="164"/>
                  <a:pt x="150" y="168"/>
                  <a:pt x="144" y="168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38" y="168"/>
                  <a:pt x="102" y="168"/>
                  <a:pt x="85" y="168"/>
                </a:cubicBezTo>
                <a:cubicBezTo>
                  <a:pt x="80" y="168"/>
                  <a:pt x="76" y="168"/>
                  <a:pt x="76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2" y="168"/>
                  <a:pt x="66" y="168"/>
                </a:cubicBezTo>
                <a:cubicBezTo>
                  <a:pt x="50" y="168"/>
                  <a:pt x="13" y="168"/>
                  <a:pt x="8" y="168"/>
                </a:cubicBezTo>
                <a:cubicBezTo>
                  <a:pt x="8" y="168"/>
                  <a:pt x="7" y="168"/>
                  <a:pt x="7" y="168"/>
                </a:cubicBezTo>
                <a:cubicBezTo>
                  <a:pt x="2" y="168"/>
                  <a:pt x="0" y="164"/>
                  <a:pt x="0" y="16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37"/>
                  <a:pt x="2" y="131"/>
                  <a:pt x="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7" name="Freeform 37"/>
          <p:cNvSpPr/>
          <p:nvPr/>
        </p:nvSpPr>
        <p:spPr bwMode="auto">
          <a:xfrm>
            <a:off x="4238235" y="2992323"/>
            <a:ext cx="407092" cy="587335"/>
          </a:xfrm>
          <a:custGeom>
            <a:avLst/>
            <a:gdLst>
              <a:gd name="T0" fmla="*/ 7 w 94"/>
              <a:gd name="T1" fmla="*/ 104 h 136"/>
              <a:gd name="T2" fmla="*/ 41 w 94"/>
              <a:gd name="T3" fmla="*/ 92 h 136"/>
              <a:gd name="T4" fmla="*/ 42 w 94"/>
              <a:gd name="T5" fmla="*/ 88 h 136"/>
              <a:gd name="T6" fmla="*/ 40 w 94"/>
              <a:gd name="T7" fmla="*/ 80 h 136"/>
              <a:gd name="T8" fmla="*/ 36 w 94"/>
              <a:gd name="T9" fmla="*/ 68 h 136"/>
              <a:gd name="T10" fmla="*/ 31 w 94"/>
              <a:gd name="T11" fmla="*/ 55 h 136"/>
              <a:gd name="T12" fmla="*/ 31 w 94"/>
              <a:gd name="T13" fmla="*/ 45 h 136"/>
              <a:gd name="T14" fmla="*/ 32 w 94"/>
              <a:gd name="T15" fmla="*/ 44 h 136"/>
              <a:gd name="T16" fmla="*/ 30 w 94"/>
              <a:gd name="T17" fmla="*/ 30 h 136"/>
              <a:gd name="T18" fmla="*/ 36 w 94"/>
              <a:gd name="T19" fmla="*/ 11 h 136"/>
              <a:gd name="T20" fmla="*/ 58 w 94"/>
              <a:gd name="T21" fmla="*/ 0 h 136"/>
              <a:gd name="T22" fmla="*/ 64 w 94"/>
              <a:gd name="T23" fmla="*/ 0 h 136"/>
              <a:gd name="T24" fmla="*/ 86 w 94"/>
              <a:gd name="T25" fmla="*/ 11 h 136"/>
              <a:gd name="T26" fmla="*/ 92 w 94"/>
              <a:gd name="T27" fmla="*/ 30 h 136"/>
              <a:gd name="T28" fmla="*/ 90 w 94"/>
              <a:gd name="T29" fmla="*/ 44 h 136"/>
              <a:gd name="T30" fmla="*/ 91 w 94"/>
              <a:gd name="T31" fmla="*/ 45 h 136"/>
              <a:gd name="T32" fmla="*/ 91 w 94"/>
              <a:gd name="T33" fmla="*/ 55 h 136"/>
              <a:gd name="T34" fmla="*/ 86 w 94"/>
              <a:gd name="T35" fmla="*/ 68 h 136"/>
              <a:gd name="T36" fmla="*/ 82 w 94"/>
              <a:gd name="T37" fmla="*/ 80 h 136"/>
              <a:gd name="T38" fmla="*/ 81 w 94"/>
              <a:gd name="T39" fmla="*/ 88 h 136"/>
              <a:gd name="T40" fmla="*/ 82 w 94"/>
              <a:gd name="T41" fmla="*/ 92 h 136"/>
              <a:gd name="T42" fmla="*/ 94 w 94"/>
              <a:gd name="T43" fmla="*/ 96 h 136"/>
              <a:gd name="T44" fmla="*/ 70 w 94"/>
              <a:gd name="T45" fmla="*/ 105 h 136"/>
              <a:gd name="T46" fmla="*/ 56 w 94"/>
              <a:gd name="T47" fmla="*/ 125 h 136"/>
              <a:gd name="T48" fmla="*/ 56 w 94"/>
              <a:gd name="T49" fmla="*/ 136 h 136"/>
              <a:gd name="T50" fmla="*/ 53 w 94"/>
              <a:gd name="T51" fmla="*/ 136 h 136"/>
              <a:gd name="T52" fmla="*/ 6 w 94"/>
              <a:gd name="T53" fmla="*/ 136 h 136"/>
              <a:gd name="T54" fmla="*/ 0 w 94"/>
              <a:gd name="T55" fmla="*/ 130 h 136"/>
              <a:gd name="T56" fmla="*/ 0 w 94"/>
              <a:gd name="T57" fmla="*/ 114 h 136"/>
              <a:gd name="T58" fmla="*/ 7 w 94"/>
              <a:gd name="T59" fmla="*/ 10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4" h="136">
                <a:moveTo>
                  <a:pt x="7" y="104"/>
                </a:moveTo>
                <a:cubicBezTo>
                  <a:pt x="14" y="101"/>
                  <a:pt x="31" y="95"/>
                  <a:pt x="41" y="92"/>
                </a:cubicBezTo>
                <a:cubicBezTo>
                  <a:pt x="42" y="92"/>
                  <a:pt x="42" y="92"/>
                  <a:pt x="42" y="88"/>
                </a:cubicBezTo>
                <a:cubicBezTo>
                  <a:pt x="42" y="85"/>
                  <a:pt x="41" y="82"/>
                  <a:pt x="40" y="80"/>
                </a:cubicBezTo>
                <a:cubicBezTo>
                  <a:pt x="38" y="77"/>
                  <a:pt x="37" y="72"/>
                  <a:pt x="36" y="68"/>
                </a:cubicBezTo>
                <a:cubicBezTo>
                  <a:pt x="35" y="66"/>
                  <a:pt x="33" y="62"/>
                  <a:pt x="31" y="55"/>
                </a:cubicBezTo>
                <a:cubicBezTo>
                  <a:pt x="30" y="49"/>
                  <a:pt x="31" y="47"/>
                  <a:pt x="31" y="45"/>
                </a:cubicBezTo>
                <a:cubicBezTo>
                  <a:pt x="31" y="45"/>
                  <a:pt x="32" y="45"/>
                  <a:pt x="32" y="44"/>
                </a:cubicBezTo>
                <a:cubicBezTo>
                  <a:pt x="32" y="43"/>
                  <a:pt x="31" y="36"/>
                  <a:pt x="30" y="30"/>
                </a:cubicBezTo>
                <a:cubicBezTo>
                  <a:pt x="30" y="26"/>
                  <a:pt x="31" y="18"/>
                  <a:pt x="36" y="11"/>
                </a:cubicBezTo>
                <a:cubicBezTo>
                  <a:pt x="39" y="6"/>
                  <a:pt x="46" y="1"/>
                  <a:pt x="5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1"/>
                  <a:pt x="83" y="6"/>
                  <a:pt x="86" y="11"/>
                </a:cubicBezTo>
                <a:cubicBezTo>
                  <a:pt x="91" y="18"/>
                  <a:pt x="92" y="26"/>
                  <a:pt x="92" y="30"/>
                </a:cubicBezTo>
                <a:cubicBezTo>
                  <a:pt x="91" y="36"/>
                  <a:pt x="90" y="43"/>
                  <a:pt x="90" y="44"/>
                </a:cubicBezTo>
                <a:cubicBezTo>
                  <a:pt x="91" y="45"/>
                  <a:pt x="91" y="45"/>
                  <a:pt x="91" y="45"/>
                </a:cubicBezTo>
                <a:cubicBezTo>
                  <a:pt x="92" y="47"/>
                  <a:pt x="92" y="49"/>
                  <a:pt x="91" y="55"/>
                </a:cubicBezTo>
                <a:cubicBezTo>
                  <a:pt x="90" y="62"/>
                  <a:pt x="87" y="66"/>
                  <a:pt x="86" y="68"/>
                </a:cubicBezTo>
                <a:cubicBezTo>
                  <a:pt x="85" y="72"/>
                  <a:pt x="84" y="77"/>
                  <a:pt x="82" y="80"/>
                </a:cubicBezTo>
                <a:cubicBezTo>
                  <a:pt x="81" y="82"/>
                  <a:pt x="81" y="84"/>
                  <a:pt x="81" y="88"/>
                </a:cubicBezTo>
                <a:cubicBezTo>
                  <a:pt x="81" y="92"/>
                  <a:pt x="81" y="92"/>
                  <a:pt x="82" y="92"/>
                </a:cubicBezTo>
                <a:cubicBezTo>
                  <a:pt x="85" y="93"/>
                  <a:pt x="90" y="95"/>
                  <a:pt x="94" y="96"/>
                </a:cubicBezTo>
                <a:cubicBezTo>
                  <a:pt x="84" y="99"/>
                  <a:pt x="75" y="103"/>
                  <a:pt x="70" y="105"/>
                </a:cubicBezTo>
                <a:cubicBezTo>
                  <a:pt x="60" y="109"/>
                  <a:pt x="56" y="118"/>
                  <a:pt x="56" y="125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5" y="136"/>
                  <a:pt x="54" y="136"/>
                  <a:pt x="53" y="136"/>
                </a:cubicBezTo>
                <a:cubicBezTo>
                  <a:pt x="40" y="136"/>
                  <a:pt x="10" y="136"/>
                  <a:pt x="6" y="136"/>
                </a:cubicBezTo>
                <a:cubicBezTo>
                  <a:pt x="1" y="136"/>
                  <a:pt x="0" y="132"/>
                  <a:pt x="0" y="130"/>
                </a:cubicBezTo>
                <a:cubicBezTo>
                  <a:pt x="0" y="128"/>
                  <a:pt x="0" y="117"/>
                  <a:pt x="0" y="114"/>
                </a:cubicBezTo>
                <a:cubicBezTo>
                  <a:pt x="0" y="110"/>
                  <a:pt x="2" y="106"/>
                  <a:pt x="7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68" name="Freeform 44"/>
          <p:cNvSpPr>
            <a:spLocks noEditPoints="1"/>
          </p:cNvSpPr>
          <p:nvPr/>
        </p:nvSpPr>
        <p:spPr bwMode="auto">
          <a:xfrm>
            <a:off x="10126707" y="2912827"/>
            <a:ext cx="484783" cy="932275"/>
          </a:xfrm>
          <a:custGeom>
            <a:avLst/>
            <a:gdLst>
              <a:gd name="T0" fmla="*/ 112 w 112"/>
              <a:gd name="T1" fmla="*/ 56 h 216"/>
              <a:gd name="T2" fmla="*/ 56 w 112"/>
              <a:gd name="T3" fmla="*/ 0 h 216"/>
              <a:gd name="T4" fmla="*/ 0 w 112"/>
              <a:gd name="T5" fmla="*/ 56 h 216"/>
              <a:gd name="T6" fmla="*/ 36 w 112"/>
              <a:gd name="T7" fmla="*/ 108 h 216"/>
              <a:gd name="T8" fmla="*/ 36 w 112"/>
              <a:gd name="T9" fmla="*/ 216 h 216"/>
              <a:gd name="T10" fmla="*/ 76 w 112"/>
              <a:gd name="T11" fmla="*/ 216 h 216"/>
              <a:gd name="T12" fmla="*/ 76 w 112"/>
              <a:gd name="T13" fmla="*/ 188 h 216"/>
              <a:gd name="T14" fmla="*/ 88 w 112"/>
              <a:gd name="T15" fmla="*/ 176 h 216"/>
              <a:gd name="T16" fmla="*/ 76 w 112"/>
              <a:gd name="T17" fmla="*/ 164 h 216"/>
              <a:gd name="T18" fmla="*/ 76 w 112"/>
              <a:gd name="T19" fmla="*/ 148 h 216"/>
              <a:gd name="T20" fmla="*/ 96 w 112"/>
              <a:gd name="T21" fmla="*/ 128 h 216"/>
              <a:gd name="T22" fmla="*/ 76 w 112"/>
              <a:gd name="T23" fmla="*/ 108 h 216"/>
              <a:gd name="T24" fmla="*/ 112 w 112"/>
              <a:gd name="T25" fmla="*/ 56 h 216"/>
              <a:gd name="T26" fmla="*/ 60 w 112"/>
              <a:gd name="T27" fmla="*/ 64 h 216"/>
              <a:gd name="T28" fmla="*/ 52 w 112"/>
              <a:gd name="T29" fmla="*/ 64 h 216"/>
              <a:gd name="T30" fmla="*/ 52 w 112"/>
              <a:gd name="T31" fmla="*/ 32 h 216"/>
              <a:gd name="T32" fmla="*/ 60 w 112"/>
              <a:gd name="T33" fmla="*/ 32 h 216"/>
              <a:gd name="T34" fmla="*/ 60 w 112"/>
              <a:gd name="T35" fmla="*/ 6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216">
                <a:moveTo>
                  <a:pt x="112" y="56"/>
                </a:moveTo>
                <a:cubicBezTo>
                  <a:pt x="112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0"/>
                  <a:pt x="15" y="100"/>
                  <a:pt x="36" y="108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188"/>
                  <a:pt x="76" y="188"/>
                  <a:pt x="76" y="188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76" y="164"/>
                  <a:pt x="76" y="164"/>
                  <a:pt x="76" y="164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7" y="100"/>
                  <a:pt x="112" y="79"/>
                  <a:pt x="112" y="56"/>
                </a:cubicBezTo>
                <a:close/>
                <a:moveTo>
                  <a:pt x="60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32"/>
                  <a:pt x="60" y="32"/>
                  <a:pt x="60" y="32"/>
                </a:cubicBezTo>
                <a:lnTo>
                  <a:pt x="6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7109245" y="2862543"/>
            <a:ext cx="800809" cy="34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6"/>
          <p:cNvSpPr/>
          <p:nvPr/>
        </p:nvSpPr>
        <p:spPr bwMode="auto">
          <a:xfrm>
            <a:off x="7109245" y="3503192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6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16 h 64"/>
              <a:gd name="T12" fmla="*/ 184 w 184"/>
              <a:gd name="T13" fmla="*/ 0 h 64"/>
              <a:gd name="T14" fmla="*/ 92 w 184"/>
              <a:gd name="T15" fmla="*/ 29 h 64"/>
              <a:gd name="T16" fmla="*/ 0 w 18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16"/>
                  <a:pt x="184" y="16"/>
                  <a:pt x="184" y="16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2" name="Freeform 117"/>
          <p:cNvSpPr/>
          <p:nvPr/>
        </p:nvSpPr>
        <p:spPr bwMode="auto">
          <a:xfrm>
            <a:off x="7109245" y="3311736"/>
            <a:ext cx="800809" cy="277983"/>
          </a:xfrm>
          <a:custGeom>
            <a:avLst/>
            <a:gdLst>
              <a:gd name="T0" fmla="*/ 0 w 184"/>
              <a:gd name="T1" fmla="*/ 0 h 64"/>
              <a:gd name="T2" fmla="*/ 0 w 184"/>
              <a:gd name="T3" fmla="*/ 10 h 64"/>
              <a:gd name="T4" fmla="*/ 0 w 184"/>
              <a:gd name="T5" fmla="*/ 24 h 64"/>
              <a:gd name="T6" fmla="*/ 92 w 184"/>
              <a:gd name="T7" fmla="*/ 64 h 64"/>
              <a:gd name="T8" fmla="*/ 184 w 184"/>
              <a:gd name="T9" fmla="*/ 24 h 64"/>
              <a:gd name="T10" fmla="*/ 184 w 184"/>
              <a:gd name="T11" fmla="*/ 0 h 64"/>
              <a:gd name="T12" fmla="*/ 92 w 184"/>
              <a:gd name="T13" fmla="*/ 29 h 64"/>
              <a:gd name="T14" fmla="*/ 0 w 18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64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3"/>
                  <a:pt x="38" y="64"/>
                  <a:pt x="92" y="64"/>
                </a:cubicBezTo>
                <a:cubicBezTo>
                  <a:pt x="147" y="64"/>
                  <a:pt x="184" y="43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7"/>
                  <a:pt x="133" y="29"/>
                  <a:pt x="92" y="29"/>
                </a:cubicBezTo>
                <a:cubicBezTo>
                  <a:pt x="51" y="29"/>
                  <a:pt x="16" y="1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3" name="Freeform 118"/>
          <p:cNvSpPr/>
          <p:nvPr/>
        </p:nvSpPr>
        <p:spPr bwMode="auto">
          <a:xfrm>
            <a:off x="7109245" y="3123958"/>
            <a:ext cx="800809" cy="274301"/>
          </a:xfrm>
          <a:custGeom>
            <a:avLst/>
            <a:gdLst>
              <a:gd name="T0" fmla="*/ 0 w 184"/>
              <a:gd name="T1" fmla="*/ 0 h 63"/>
              <a:gd name="T2" fmla="*/ 0 w 184"/>
              <a:gd name="T3" fmla="*/ 24 h 63"/>
              <a:gd name="T4" fmla="*/ 92 w 184"/>
              <a:gd name="T5" fmla="*/ 63 h 63"/>
              <a:gd name="T6" fmla="*/ 184 w 184"/>
              <a:gd name="T7" fmla="*/ 24 h 63"/>
              <a:gd name="T8" fmla="*/ 184 w 184"/>
              <a:gd name="T9" fmla="*/ 0 h 63"/>
              <a:gd name="T10" fmla="*/ 92 w 184"/>
              <a:gd name="T11" fmla="*/ 28 h 63"/>
              <a:gd name="T12" fmla="*/ 0 w 18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63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42"/>
                  <a:pt x="38" y="63"/>
                  <a:pt x="92" y="63"/>
                </a:cubicBezTo>
                <a:cubicBezTo>
                  <a:pt x="147" y="63"/>
                  <a:pt x="184" y="42"/>
                  <a:pt x="184" y="24"/>
                </a:cubicBezTo>
                <a:cubicBezTo>
                  <a:pt x="184" y="0"/>
                  <a:pt x="184" y="0"/>
                  <a:pt x="184" y="0"/>
                </a:cubicBezTo>
                <a:cubicBezTo>
                  <a:pt x="169" y="16"/>
                  <a:pt x="133" y="28"/>
                  <a:pt x="92" y="28"/>
                </a:cubicBezTo>
                <a:cubicBezTo>
                  <a:pt x="51" y="28"/>
                  <a:pt x="16" y="1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/>
          </a:p>
        </p:txBody>
      </p:sp>
      <p:sp>
        <p:nvSpPr>
          <p:cNvPr id="75" name="Freeform 121"/>
          <p:cNvSpPr/>
          <p:nvPr/>
        </p:nvSpPr>
        <p:spPr bwMode="auto">
          <a:xfrm>
            <a:off x="1509493" y="2983329"/>
            <a:ext cx="860391" cy="79127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47868" y="48687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71854" y="48687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74587" y="4861392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398574" y="4861392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7" name="组 9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9" name="组 9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8" name="文本框 9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>
            <a:off x="5084282" y="1837269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等腰三角形 26"/>
          <p:cNvSpPr/>
          <p:nvPr/>
        </p:nvSpPr>
        <p:spPr>
          <a:xfrm>
            <a:off x="4175627" y="3654581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等腰三角形 24"/>
          <p:cNvSpPr/>
          <p:nvPr/>
        </p:nvSpPr>
        <p:spPr>
          <a:xfrm rot="10800000">
            <a:off x="5084282" y="3654581"/>
            <a:ext cx="1817311" cy="1817311"/>
          </a:xfrm>
          <a:prstGeom prst="triangle">
            <a:avLst/>
          </a:prstGeom>
          <a:solidFill>
            <a:srgbClr val="4472C4">
              <a:alpha val="55000"/>
            </a:srgbClr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等腰三角形 22"/>
          <p:cNvSpPr/>
          <p:nvPr/>
        </p:nvSpPr>
        <p:spPr>
          <a:xfrm>
            <a:off x="5992937" y="3654581"/>
            <a:ext cx="1817311" cy="181731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圆角矩形 31"/>
          <p:cNvSpPr/>
          <p:nvPr/>
        </p:nvSpPr>
        <p:spPr>
          <a:xfrm rot="10800000" flipV="1">
            <a:off x="7095428" y="190220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519793" y="1870508"/>
            <a:ext cx="121218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608161" y="223923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24287" y="2317119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10800000" flipV="1">
            <a:off x="7856851" y="420197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281215" y="4170272"/>
            <a:ext cx="122340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369585" y="453899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285708" y="4616883"/>
            <a:ext cx="3532696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5293721" y="4754707"/>
            <a:ext cx="1398427" cy="1309071"/>
          </a:xfrm>
          <a:prstGeom prst="triangle">
            <a:avLst/>
          </a:prstGeom>
          <a:solidFill>
            <a:srgbClr val="4472C4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圆角矩形 42"/>
          <p:cNvSpPr/>
          <p:nvPr/>
        </p:nvSpPr>
        <p:spPr>
          <a:xfrm rot="10800000" flipV="1">
            <a:off x="4676656" y="191797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272670" y="1871344"/>
            <a:ext cx="123142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220126" y="224007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70235" y="2317955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3903388" y="42065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495773" y="4159932"/>
            <a:ext cx="1173715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446861" y="45286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6967" y="4606543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68352" y="2686452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A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19492" y="4478051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R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68353" y="3964023"/>
            <a:ext cx="458772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05789" y="4462318"/>
            <a:ext cx="481214" cy="73250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Eras Light ITC" panose="020B0402030504020804" pitchFamily="34" charset="0"/>
              </a:rPr>
              <a:t>C</a:t>
            </a:r>
            <a:endParaRPr lang="zh-CN" altLang="en-US" sz="32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研究框架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9671" y="325001"/>
            <a:ext cx="310609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FRAMWORKS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74" name="组 7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6" name="组 75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0" name="圆角矩形 7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圆角矩形 8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24810" cy="87312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个人亮点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0638227">
            <a:off x="4752898" y="2516907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9581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7409" name="标题 1"/>
          <p:cNvSpPr>
            <a:spLocks noGrp="1"/>
          </p:cNvSpPr>
          <p:nvPr>
            <p:ph type="ctrTitle"/>
          </p:nvPr>
        </p:nvSpPr>
        <p:spPr>
          <a:xfrm>
            <a:off x="769938" y="977265"/>
            <a:ext cx="6858000" cy="977900"/>
          </a:xfrm>
        </p:spPr>
        <p:txBody>
          <a:bodyPr lIns="91440" tIns="45720" rIns="91440" bIns="45720" anchor="b"/>
          <a:p>
            <a:pPr algn="r" defTabSz="914400">
              <a:buNone/>
            </a:pPr>
            <a:r>
              <a:rPr lang="zh-CN" altLang="en-US" sz="4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设计模式</a:t>
            </a:r>
            <a:endParaRPr lang="zh-CN" altLang="en-US" sz="4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410" name="副标题 2"/>
          <p:cNvSpPr>
            <a:spLocks noGrp="1"/>
          </p:cNvSpPr>
          <p:nvPr>
            <p:ph type="subTitle" idx="1"/>
          </p:nvPr>
        </p:nvSpPr>
        <p:spPr>
          <a:xfrm>
            <a:off x="365125" y="2669540"/>
            <a:ext cx="7119938" cy="4140200"/>
          </a:xfrm>
        </p:spPr>
        <p:txBody>
          <a:bodyPr lIns="91440" tIns="45720" rIns="91440" bIns="45720" anchor="t"/>
          <a:p>
            <a:pPr marL="342900" indent="-342900" algn="l" defTabSz="914400">
              <a:buFont typeface="Arial" panose="020B0604020202020204" pitchFamily="34" charset="0"/>
            </a:pPr>
            <a:r>
              <a:rPr lang="zh-CN" altLang="en-US" sz="19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设计模式介绍</a:t>
            </a:r>
            <a:endParaRPr lang="zh-CN" altLang="en-US" sz="19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indent="-342900" algn="l" defTabSz="914400">
              <a:buFont typeface="Arial" panose="020B0604020202020204" pitchFamily="34" charset="0"/>
            </a:pPr>
            <a:r>
              <a:rPr lang="zh-CN" altLang="en-US" sz="19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解决问题</a:t>
            </a:r>
            <a:endParaRPr lang="zh-CN" altLang="en-US" sz="19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indent="-342900" algn="l" defTabSz="914400">
              <a:buFont typeface="Arial" panose="020B0604020202020204" pitchFamily="34" charset="0"/>
            </a:pPr>
            <a:r>
              <a:rPr lang="zh-CN" altLang="en-US" sz="19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性能优化 压力测试</a:t>
            </a:r>
            <a:endParaRPr lang="zh-CN" altLang="en-US" sz="19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indent="-342900" algn="l" defTabSz="914400">
              <a:buFont typeface="Arial" panose="020B0604020202020204" pitchFamily="34" charset="0"/>
            </a:pPr>
            <a:r>
              <a:rPr lang="zh-CN" altLang="en-US" sz="19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安全</a:t>
            </a:r>
            <a:endParaRPr lang="zh-CN" altLang="en-US" sz="19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7411" name="组合 14"/>
          <p:cNvGrpSpPr/>
          <p:nvPr/>
        </p:nvGrpSpPr>
        <p:grpSpPr>
          <a:xfrm>
            <a:off x="3152775" y="2640965"/>
            <a:ext cx="4387850" cy="3381375"/>
            <a:chOff x="6075" y="3602"/>
            <a:chExt cx="6910" cy="5325"/>
          </a:xfrm>
        </p:grpSpPr>
        <p:sp>
          <p:nvSpPr>
            <p:cNvPr id="3" name="矩形 2"/>
            <p:cNvSpPr/>
            <p:nvPr/>
          </p:nvSpPr>
          <p:spPr>
            <a:xfrm>
              <a:off x="7059" y="3602"/>
              <a:ext cx="4736" cy="14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" name="矩形 3"/>
            <p:cNvSpPr/>
            <p:nvPr/>
          </p:nvSpPr>
          <p:spPr>
            <a:xfrm>
              <a:off x="7059" y="7531"/>
              <a:ext cx="4736" cy="139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075" y="6313"/>
              <a:ext cx="691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上箭头 5"/>
            <p:cNvSpPr/>
            <p:nvPr/>
          </p:nvSpPr>
          <p:spPr>
            <a:xfrm flipV="1">
              <a:off x="7404" y="5523"/>
              <a:ext cx="595" cy="1579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" name="上箭头 6"/>
            <p:cNvSpPr/>
            <p:nvPr/>
          </p:nvSpPr>
          <p:spPr>
            <a:xfrm flipH="1">
              <a:off x="10739" y="5523"/>
              <a:ext cx="595" cy="1579"/>
            </a:xfrm>
            <a:prstGeom prst="up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60" y="4013"/>
              <a:ext cx="4734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fontAlgn="base"/>
              <a:r>
                <a:rPr lang="zh-CN" altLang="en-US" sz="2400" strike="noStrike" noProof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前端</a:t>
              </a:r>
              <a:endParaRPr lang="zh-CN" altLang="en-US" sz="2400" strike="noStrike" noProof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59" y="7864"/>
              <a:ext cx="4734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fontAlgn="base"/>
              <a:r>
                <a:rPr lang="zh-CN" altLang="en-US" sz="2400" strike="noStrike" noProof="1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后端</a:t>
              </a:r>
              <a:endParaRPr lang="zh-CN" altLang="en-US" sz="2400" strike="noStrike" noProof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578" y="5718"/>
              <a:ext cx="13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base"/>
              <a:r>
                <a:rPr lang="en-US" altLang="zh-CN" strike="noStrike" noProof="1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JSON</a:t>
              </a:r>
              <a:endParaRPr lang="en-US" altLang="zh-CN" strike="noStrike" noProof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21" y="5590"/>
              <a:ext cx="13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base"/>
              <a:r>
                <a:rPr lang="en-US" altLang="zh-CN" strike="noStrike" noProof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AJAX</a:t>
              </a:r>
              <a:endParaRPr lang="en-US" altLang="zh-CN" strike="noStrike" noProof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58" name="副标题 2"/>
          <p:cNvSpPr>
            <a:spLocks noGrp="1"/>
          </p:cNvSpPr>
          <p:nvPr/>
        </p:nvSpPr>
        <p:spPr>
          <a:xfrm>
            <a:off x="7879080" y="1695768"/>
            <a:ext cx="7119938" cy="47831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前后端分离</a:t>
            </a: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restful</a:t>
            </a: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 css 压缩 减少http 的请求数</a:t>
            </a: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web socket</a:t>
            </a: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连接速度测试</a:t>
            </a: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18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压力测试 python-pylot</a:t>
            </a: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endPara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2695" y="6261100"/>
            <a:ext cx="2977515" cy="369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郑翰林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  郭清   胡永燊    林孜</a:t>
            </a:r>
            <a:endParaRPr lang="zh-CN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1505" name="标题 1"/>
          <p:cNvSpPr>
            <a:spLocks noGrp="1"/>
          </p:cNvSpPr>
          <p:nvPr>
            <p:ph type="ctrTitle"/>
          </p:nvPr>
        </p:nvSpPr>
        <p:spPr>
          <a:xfrm>
            <a:off x="2916873" y="1003935"/>
            <a:ext cx="6858000" cy="977900"/>
          </a:xfrm>
        </p:spPr>
        <p:txBody>
          <a:bodyPr lIns="91440" tIns="45720" rIns="91440" bIns="45720" anchor="b"/>
          <a:p>
            <a:pPr algn="r" defTabSz="914400">
              <a:buNone/>
            </a:pPr>
            <a:r>
              <a:rPr lang="zh-CN" altLang="en-US" sz="54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优化</a:t>
            </a:r>
            <a:endParaRPr lang="zh-CN" altLang="en-US" sz="54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1506" name="副标题 2"/>
          <p:cNvSpPr>
            <a:spLocks noGrp="1"/>
          </p:cNvSpPr>
          <p:nvPr>
            <p:ph type="subTitle" idx="1"/>
          </p:nvPr>
        </p:nvSpPr>
        <p:spPr>
          <a:xfrm>
            <a:off x="322580" y="1981835"/>
            <a:ext cx="7119938" cy="4140200"/>
          </a:xfrm>
        </p:spPr>
        <p:txBody>
          <a:bodyPr lIns="91440" tIns="45720" rIns="91440" bIns="45720" anchor="t"/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前端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 bootstrap jquery 等外部依赖 用 CDN 链接替换本地文件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 通过 合并小图标成雪碧图 合并 </a:t>
            </a:r>
            <a:r>
              <a:rPr lang="en-US" altLang="zh-CN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</a:t>
            </a: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CSS 来减少 http 请求数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 对 js 与 css 文件进行压缩 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en-US" altLang="zh-CN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4. </a:t>
            </a: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合理安排文件载入顺序 </a:t>
            </a: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页面结构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en-US" altLang="zh-CN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	</a:t>
            </a: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将样式表放在顶部，将脚本放在底部，尽早刷新文档的输出</a:t>
            </a:r>
            <a:endParaRPr lang="en-US" altLang="zh-CN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3554" name="副标题 2"/>
          <p:cNvSpPr>
            <a:spLocks noGrp="1"/>
          </p:cNvSpPr>
          <p:nvPr/>
        </p:nvSpPr>
        <p:spPr>
          <a:xfrm>
            <a:off x="7589520" y="2221865"/>
            <a:ext cx="2753995" cy="365950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后端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1. sql 语句优化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2. 缓存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sz="2000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3. 算法</a:t>
            </a: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endParaRPr lang="zh-CN" altLang="en-US" sz="2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endParaRPr lang="zh-CN" altLang="en-US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endParaRPr lang="zh-CN" altLang="en-US" sz="7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2695" y="6261100"/>
            <a:ext cx="2977515" cy="369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郑翰林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  郭清   胡永燊    林孜</a:t>
            </a:r>
            <a:endParaRPr lang="zh-CN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组员介绍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713880" y="3397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5602" name="副标题 2"/>
          <p:cNvSpPr>
            <a:spLocks noGrp="1"/>
          </p:cNvSpPr>
          <p:nvPr>
            <p:ph type="subTitle" idx="1"/>
          </p:nvPr>
        </p:nvSpPr>
        <p:spPr>
          <a:xfrm>
            <a:off x="2164080" y="1448435"/>
            <a:ext cx="7119938" cy="4140200"/>
          </a:xfrm>
        </p:spPr>
        <p:txBody>
          <a:bodyPr lIns="91440" tIns="45720" rIns="91440" bIns="45720" anchor="t"/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安全</a:t>
            </a:r>
            <a:endParaRPr lang="zh-CN" altLang="en-US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endParaRPr lang="zh-CN" altLang="en-US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algn="l" defTabSz="914400">
              <a:buFont typeface="Arial" panose="020B0604020202020204" pitchFamily="34" charset="0"/>
              <a:buNone/>
            </a:pPr>
            <a:r>
              <a:rPr lang="zh-CN" altLang="en-US" kern="120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个成功的跨域ajax请求，里面的Access-Control-Allow-Origin就是限定着允许访问的来源，所以在服务器上把这个设置为“*”就可以让所有网站都可以跨域调用这个ajax了，如果为了更安全的话，也可以指定某几个域名可以访问。</a:t>
            </a:r>
            <a:endParaRPr lang="zh-CN" altLang="en-US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2695" y="6261100"/>
            <a:ext cx="2977515" cy="369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郑翰林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  郭清   胡永燊    林孜</a:t>
            </a:r>
            <a:endParaRPr lang="zh-CN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2695" y="6261100"/>
            <a:ext cx="2977515" cy="369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郑翰林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 </a:t>
            </a:r>
            <a:r>
              <a: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郭清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  胡永燊    林孜</a:t>
            </a:r>
            <a:endParaRPr lang="zh-CN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2695" y="6261100"/>
            <a:ext cx="2977515" cy="369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郑翰林   郭清   </a:t>
            </a:r>
            <a:r>
              <a: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胡永燊</a:t>
            </a:r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   林孜</a:t>
            </a:r>
            <a:endParaRPr lang="zh-CN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2695" y="6261100"/>
            <a:ext cx="2977515" cy="36957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郑翰林   郭清   胡永燊    </a:t>
            </a:r>
            <a:r>
              <a:rPr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林孜</a:t>
            </a:r>
            <a:endParaRPr lang="zh-CN" altLang="en-US" sz="1700" b="1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0103" y="1773621"/>
            <a:ext cx="74728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哈希 </a:t>
            </a:r>
            <a:r>
              <a:rPr lang="en-US" altLang="zh-CN" dirty="0" smtClean="0"/>
              <a:t>md5</a:t>
            </a:r>
            <a:endParaRPr lang="en-US" altLang="zh-CN" dirty="0" smtClean="0"/>
          </a:p>
          <a:p>
            <a:r>
              <a:rPr lang="en-US" altLang="zh-CN" dirty="0" smtClean="0"/>
              <a:t>Salt </a:t>
            </a:r>
            <a:r>
              <a:rPr lang="zh-CN" altLang="en-US" dirty="0" smtClean="0"/>
              <a:t>密码调料 预防彩虹表</a:t>
            </a:r>
            <a:endParaRPr lang="en-US" altLang="zh-CN" dirty="0" smtClean="0"/>
          </a:p>
          <a:p>
            <a:r>
              <a:rPr lang="en-US" altLang="zh-CN" dirty="0" err="1" smtClean="0"/>
              <a:t>Bcrypt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加密方式</a:t>
            </a:r>
            <a:endParaRPr lang="en-US" altLang="zh-CN" dirty="0" smtClean="0"/>
          </a:p>
          <a:p>
            <a:r>
              <a:rPr lang="zh-CN" altLang="en-US" dirty="0" smtClean="0"/>
              <a:t>随机向量</a:t>
            </a:r>
            <a:r>
              <a:rPr lang="en-US" altLang="zh-CN" b="1" dirty="0" err="1" smtClean="0"/>
              <a:t>mcrypt_create_iv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语句不在循环中使用 将循环中使用数组增加效率</a:t>
            </a:r>
            <a:endParaRPr lang="en-US" altLang="zh-CN" dirty="0" smtClean="0"/>
          </a:p>
          <a:p>
            <a:r>
              <a:rPr lang="en-US" altLang="zh-CN" dirty="0" smtClean="0"/>
              <a:t>https 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/>
              <a:t>单引号代替双引号，双引号会去找变量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个人亮点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 79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82" name="组 8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6" name="圆角矩形 8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圆角矩形 8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84" name="圆角矩形 83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0103" y="1773621"/>
            <a:ext cx="74728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哈希 </a:t>
            </a:r>
            <a:r>
              <a:rPr lang="en-US" altLang="zh-CN" dirty="0" smtClean="0"/>
              <a:t>md5</a:t>
            </a:r>
            <a:endParaRPr lang="en-US" altLang="zh-CN" dirty="0" smtClean="0"/>
          </a:p>
          <a:p>
            <a:r>
              <a:rPr lang="en-US" altLang="zh-CN" dirty="0" smtClean="0"/>
              <a:t>Salt </a:t>
            </a:r>
            <a:r>
              <a:rPr lang="zh-CN" altLang="en-US" dirty="0" smtClean="0"/>
              <a:t>密码调料 预防彩虹表</a:t>
            </a:r>
            <a:endParaRPr lang="en-US" altLang="zh-CN" dirty="0" smtClean="0"/>
          </a:p>
          <a:p>
            <a:r>
              <a:rPr lang="en-US" altLang="zh-CN" dirty="0" err="1" smtClean="0"/>
              <a:t>Bcrypt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加密方式</a:t>
            </a:r>
            <a:endParaRPr lang="en-US" altLang="zh-CN" dirty="0" smtClean="0"/>
          </a:p>
          <a:p>
            <a:r>
              <a:rPr lang="zh-CN" altLang="en-US" dirty="0" smtClean="0"/>
              <a:t>随机向量</a:t>
            </a:r>
            <a:r>
              <a:rPr lang="en-US" altLang="zh-CN" b="1" dirty="0" err="1" smtClean="0"/>
              <a:t>mcrypt_create_iv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语句不在循环中使用 将循环中使用数组增加效率</a:t>
            </a:r>
            <a:endParaRPr lang="en-US" altLang="zh-CN" dirty="0" smtClean="0"/>
          </a:p>
          <a:p>
            <a:r>
              <a:rPr lang="en-US" altLang="zh-CN" dirty="0" smtClean="0"/>
              <a:t>https 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/>
              <a:t>单引号代替双引号，双引号会去找变量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264377" y="2614674"/>
            <a:ext cx="3306471" cy="3273825"/>
            <a:chOff x="1300233" y="1995959"/>
            <a:chExt cx="3306471" cy="3273825"/>
          </a:xfrm>
        </p:grpSpPr>
        <p:sp>
          <p:nvSpPr>
            <p:cNvPr id="3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32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5026" y="3016102"/>
              <a:ext cx="2639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Calibri" panose="020F0502020204030204" pitchFamily="34" charset="0"/>
                </a:rPr>
                <a:t>Methods</a:t>
              </a:r>
              <a:endParaRPr lang="zh-CN" altLang="en-US" sz="48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65429" y="2801100"/>
            <a:ext cx="1435935" cy="1421759"/>
            <a:chOff x="1335867" y="2521914"/>
            <a:chExt cx="1416962" cy="1402972"/>
          </a:xfrm>
          <a:solidFill>
            <a:srgbClr val="4472C4"/>
          </a:solidFill>
        </p:grpSpPr>
        <p:sp>
          <p:nvSpPr>
            <p:cNvPr id="40" name="圆角矩形 20"/>
            <p:cNvSpPr/>
            <p:nvPr/>
          </p:nvSpPr>
          <p:spPr>
            <a:xfrm>
              <a:off x="1406797" y="2578184"/>
              <a:ext cx="1303300" cy="1290432"/>
            </a:xfrm>
            <a:prstGeom prst="ellipse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20"/>
            <p:cNvSpPr/>
            <p:nvPr/>
          </p:nvSpPr>
          <p:spPr>
            <a:xfrm>
              <a:off x="1335867" y="2521914"/>
              <a:ext cx="1416962" cy="1402972"/>
            </a:xfrm>
            <a:prstGeom prst="ellipse">
              <a:avLst/>
            </a:prstGeom>
            <a:grpFill/>
            <a:ln w="158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圆角矩形 20"/>
          <p:cNvSpPr/>
          <p:nvPr/>
        </p:nvSpPr>
        <p:spPr>
          <a:xfrm>
            <a:off x="7168913" y="4523760"/>
            <a:ext cx="1320751" cy="1307712"/>
          </a:xfrm>
          <a:prstGeom prst="ellipse">
            <a:avLst/>
          </a:prstGeom>
          <a:solidFill>
            <a:srgbClr val="4472C4">
              <a:alpha val="6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38" name="圆角矩形 20"/>
          <p:cNvSpPr/>
          <p:nvPr/>
        </p:nvSpPr>
        <p:spPr>
          <a:xfrm>
            <a:off x="7111321" y="4466740"/>
            <a:ext cx="1435935" cy="1421759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20"/>
          <p:cNvSpPr/>
          <p:nvPr/>
        </p:nvSpPr>
        <p:spPr>
          <a:xfrm>
            <a:off x="8703683" y="3861135"/>
            <a:ext cx="1848564" cy="183031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20"/>
          <p:cNvSpPr/>
          <p:nvPr/>
        </p:nvSpPr>
        <p:spPr>
          <a:xfrm>
            <a:off x="8621365" y="3767253"/>
            <a:ext cx="2009779" cy="1989936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10800000" flipV="1">
            <a:off x="1006219" y="1671489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/>
              <a:t>关键词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2540359" y="1590583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20638227">
            <a:off x="4752898" y="2516907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2049209" y="4318403"/>
            <a:ext cx="1617387" cy="146193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3" y="3283104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5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8"/>
            <a:ext cx="1013651" cy="40010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80" name="组 7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82" name="组 8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84" name="圆角矩形 8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6" name="等腰三角形 35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4" name="等腰三角形 33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2" name="等腰三角形 31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4472C4">
              <a:alpha val="65000"/>
            </a:srgbClr>
          </a:solidFill>
        </p:grpSpPr>
        <p:sp>
          <p:nvSpPr>
            <p:cNvPr id="28" name="等腰三角形 27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21" name="Freeform 70"/>
          <p:cNvSpPr>
            <a:spLocks noEditPoints="1"/>
          </p:cNvSpPr>
          <p:nvPr/>
        </p:nvSpPr>
        <p:spPr bwMode="auto">
          <a:xfrm>
            <a:off x="1798420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22" name="Freeform 121"/>
          <p:cNvSpPr/>
          <p:nvPr/>
        </p:nvSpPr>
        <p:spPr bwMode="auto">
          <a:xfrm>
            <a:off x="3750366" y="3553872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186391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1112597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2601" y="17169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308880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59973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18618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9412546" y="5312108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338752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94060" y="4950108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83743" y="13549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73338" y="4942776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12544" y="4942776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08281" y="1716924"/>
            <a:ext cx="1902415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7234488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329423" y="1354924"/>
            <a:ext cx="893185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921972" y="3544555"/>
            <a:ext cx="452025" cy="452025"/>
            <a:chOff x="413379" y="7611656"/>
            <a:chExt cx="452025" cy="452025"/>
          </a:xfrm>
        </p:grpSpPr>
        <p:sp>
          <p:nvSpPr>
            <p:cNvPr id="54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71" name="Freeform 79"/>
          <p:cNvSpPr/>
          <p:nvPr/>
        </p:nvSpPr>
        <p:spPr bwMode="auto">
          <a:xfrm>
            <a:off x="9907491" y="3671655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" name="组 88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0" name="组 89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92" name="组 9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圆角矩形 99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94" name="圆角矩形 9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91" name="文本框 90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同侧圆角矩形 22"/>
          <p:cNvSpPr/>
          <p:nvPr/>
        </p:nvSpPr>
        <p:spPr>
          <a:xfrm rot="5400000" flipH="1">
            <a:off x="7814804" y="2707656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 rot="16200000">
            <a:off x="3526175" y="77245"/>
            <a:ext cx="622152" cy="448642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57762" y="1988122"/>
            <a:ext cx="3306471" cy="3273825"/>
          </a:xfrm>
          <a:prstGeom prst="ellipse">
            <a:avLst/>
          </a:prstGeom>
          <a:solidFill>
            <a:schemeClr val="bg1"/>
          </a:solidFill>
          <a:ln w="158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20"/>
          <p:cNvSpPr/>
          <p:nvPr/>
        </p:nvSpPr>
        <p:spPr>
          <a:xfrm>
            <a:off x="4490373" y="2119427"/>
            <a:ext cx="3041243" cy="3011215"/>
          </a:xfrm>
          <a:prstGeom prst="ellipse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742554" y="2607188"/>
            <a:ext cx="2639239" cy="10525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</a:rPr>
              <a:t>Methods</a:t>
            </a:r>
            <a:endParaRPr lang="zh-CN" altLang="en-US" sz="4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0449" y="3330774"/>
            <a:ext cx="1617387" cy="151271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2957" y="2119427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21589" y="4750815"/>
            <a:ext cx="1307443" cy="49244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64673" y="4299645"/>
            <a:ext cx="2353019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832077" y="4185820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6720" y="3297914"/>
            <a:ext cx="1417368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11649" y="3463392"/>
            <a:ext cx="2353019" cy="101258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8154626" y="3305368"/>
            <a:ext cx="100517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009269" y="2417463"/>
            <a:ext cx="1417368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 rot="10800000" flipV="1">
            <a:off x="1144067" y="581782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78207" y="5736921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35395" y="325001"/>
            <a:ext cx="27346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9" name="组 6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en-US" altLang="zh-CN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6574" y="3077396"/>
              <a:ext cx="2924810" cy="87312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总结鸣谢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 rot="0">
            <a:off x="11454130" y="252730"/>
            <a:ext cx="737870" cy="484505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605409" y="2412323"/>
            <a:ext cx="1430064" cy="144366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8" name="L 形 17"/>
          <p:cNvSpPr/>
          <p:nvPr/>
        </p:nvSpPr>
        <p:spPr>
          <a:xfrm rot="8086645">
            <a:off x="5819108" y="2416548"/>
            <a:ext cx="1420689" cy="1392304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0" name="L 形 19"/>
          <p:cNvSpPr/>
          <p:nvPr/>
        </p:nvSpPr>
        <p:spPr>
          <a:xfrm rot="13486645">
            <a:off x="5830865" y="3610563"/>
            <a:ext cx="1428819" cy="1428819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1" name="L 形 20"/>
          <p:cNvSpPr/>
          <p:nvPr/>
        </p:nvSpPr>
        <p:spPr>
          <a:xfrm rot="18886645">
            <a:off x="4630663" y="3640516"/>
            <a:ext cx="1428819" cy="1428819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4632667" y="2471945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3493" y="1960489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w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3607" y="3692716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T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407" y="4096144"/>
            <a:ext cx="540648" cy="11926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o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93997" y="2073533"/>
            <a:ext cx="178926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19593" y="245688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717" y="2534772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289987" y="21954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714351" y="2149827"/>
            <a:ext cx="2137504" cy="85253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Weaknesses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802721" y="251855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18845" y="2596439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389692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8554" y="4150182"/>
            <a:ext cx="200727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9596" y="451951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717" y="4597404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289983" y="428028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714347" y="4233658"/>
            <a:ext cx="159985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802721" y="460238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18843" y="468027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 65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7" name="组 66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圆角矩形 7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8" name="文本框 67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4472C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42785" y="2594956"/>
            <a:ext cx="2418483" cy="2515367"/>
            <a:chOff x="4721608" y="1835707"/>
            <a:chExt cx="1879634" cy="1954931"/>
          </a:xfrm>
          <a:solidFill>
            <a:srgbClr val="4472C4">
              <a:alpha val="39000"/>
            </a:srgbClr>
          </a:solidFill>
        </p:grpSpPr>
        <p:sp>
          <p:nvSpPr>
            <p:cNvPr id="2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8017" y="3023612"/>
            <a:ext cx="1527435" cy="16751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09270" y="1874039"/>
            <a:ext cx="1261110" cy="4660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 翰 林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97641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13765" y="2320651"/>
            <a:ext cx="3532695" cy="12788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负责系统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端编写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具体内容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页面响应式布局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适应微信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端用户管理及违章处理模块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性格沉稳爱钻研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偏好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784903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09268" y="4012907"/>
            <a:ext cx="1332230" cy="4660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 永 燊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97637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13760" y="4459517"/>
            <a:ext cx="3532696" cy="38735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79933" y="1874039"/>
            <a:ext cx="806450" cy="4660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 清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627392" y="224276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77499" y="2320651"/>
            <a:ext cx="3532695" cy="12788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端编写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具体内容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:app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端的页面设计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百度地图导入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案件生成及修正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11083920" y="40595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76303" y="4012907"/>
            <a:ext cx="806450" cy="46609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 孜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627392" y="438163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77499" y="4459517"/>
            <a:ext cx="3532695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05961" y="258454"/>
            <a:ext cx="1705610" cy="48196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组员介绍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/>
        </p:nvGraphicFramePr>
        <p:xfrm>
          <a:off x="5524713" y="1645896"/>
          <a:ext cx="5929391" cy="321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586894" y="2157060"/>
            <a:ext cx="1596904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1049749" y="2413022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86892" y="4759172"/>
            <a:ext cx="1832545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281K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rot="10800000" flipV="1">
            <a:off x="1071199" y="492950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86891" y="3494989"/>
            <a:ext cx="2736639" cy="93871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508,000</a:t>
            </a:r>
            <a:endParaRPr lang="zh-CN" altLang="en-US" sz="55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1071199" y="366532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83627" y="5170224"/>
            <a:ext cx="5389463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947852" y="5794120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89880" y="1580105"/>
            <a:ext cx="4321" cy="48924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69" name="组 6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75" name="圆角矩形 7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3535069" y="1550187"/>
          <a:ext cx="5073803" cy="33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圆角矩形 20"/>
          <p:cNvSpPr/>
          <p:nvPr/>
        </p:nvSpPr>
        <p:spPr>
          <a:xfrm rot="10800000" flipV="1">
            <a:off x="11427424" y="331948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48187" y="3229099"/>
            <a:ext cx="1976819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951057" y="35955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867181" y="3673448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78624" y="322910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07484" y="3179755"/>
            <a:ext cx="2077019" cy="123264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1361" y="355221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7485" y="3630108"/>
            <a:ext cx="2397219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3932862" y="4663655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5190162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6383959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7577759" y="465094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1330623" y="5816490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864763" y="5735584"/>
            <a:ext cx="8239260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04723" y="2336267"/>
            <a:ext cx="1417368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04431" y="2348771"/>
            <a:ext cx="1417368" cy="105259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89469" y="325001"/>
            <a:ext cx="3529355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9" name="组 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01" name="组 1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05" name="圆角矩形 10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圆角矩形 10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圆角矩形 10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3" name="圆角矩形 10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00" name="文本框 9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结论与建议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919330" y="3264361"/>
              <a:ext cx="5282788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 AND SUGGESTIONS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0" y="1844437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0" y="1679335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66332" y="2184399"/>
            <a:ext cx="3277544" cy="3245184"/>
            <a:chOff x="1300233" y="1995959"/>
            <a:chExt cx="3306471" cy="3273825"/>
          </a:xfrm>
        </p:grpSpPr>
        <p:sp>
          <p:nvSpPr>
            <p:cNvPr id="20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11835" y="2980837"/>
              <a:ext cx="1883269" cy="131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en-US" altLang="zh-CN" sz="5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Conclusions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14763" y="2540931"/>
            <a:ext cx="6096000" cy="2653030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如学年论文、毕业论文、学位论文、科技论文、成果论文等，总称为论文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为了探讨和掌握论文的写作规律和特点，需要对论文进行分类。由于论文本身的内容和性质不同，研究领域、对象、方法、表现方式不同，因此，论文就有不同的分类方法。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39993" y="325001"/>
            <a:ext cx="422986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3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4" name="文本框 43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7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0353" y="2451476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3" name="圆角矩形 22"/>
          <p:cNvSpPr/>
          <p:nvPr/>
        </p:nvSpPr>
        <p:spPr>
          <a:xfrm rot="10800000" flipV="1">
            <a:off x="2860353" y="520834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60353" y="337043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2860353" y="4289385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489707" y="2487563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8810" y="3408038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8810" y="4327691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88810" y="5247347"/>
            <a:ext cx="7131572" cy="73250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论文就是用来进行科学研究和描述科研成果的文章，简称之为论文。它是描述科研成果进行学术交流的一种工具。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6" y="3053591"/>
            <a:ext cx="1215709" cy="2296458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 议</a:t>
            </a:r>
            <a:endParaRPr lang="zh-CN" altLang="en-US" sz="67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3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结论与建议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39993" y="325001"/>
            <a:ext cx="422986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SUGGESTIONS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8" name="组 4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334135" y="2065437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329555" y="1876965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-146012" y="471088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-146012" y="561101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-146012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-146012" y="3843636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6200000" flipV="1">
            <a:off x="-146012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6257" y="2190119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国内文献</a:t>
            </a:r>
            <a:endParaRPr lang="zh-CN" altLang="en-US" sz="67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32653" y="2569307"/>
            <a:ext cx="8457331" cy="200054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序号］主要责任者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文献题名［文献类型标识］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出版地：出版者，出版年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起止页码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-885" y="2116235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5664" y="1927763"/>
            <a:ext cx="10287887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343661" y="2240918"/>
            <a:ext cx="1215709" cy="3836944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国外文献</a:t>
            </a:r>
            <a:endParaRPr lang="zh-CN" altLang="en-US" sz="67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3085" y="2770181"/>
            <a:ext cx="8149319" cy="29608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姓，名字首字母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出版社所在城市：出版社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Sheril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R. D. (1956). </a:t>
            </a:r>
            <a:r>
              <a:rPr lang="en-US" altLang="zh-CN" sz="16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terrifying future: Contemplating color television.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 Diego: Halstead.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6366" y="252859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9" y="2675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07266" y="325001"/>
            <a:ext cx="195437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BIBLIOGRAPHY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9" name="组 4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1" name="组 5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Freeform 96"/>
                <p:cNvSpPr/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 rot="16200000" flipV="1">
            <a:off x="11567365" y="4710886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16200000" flipV="1">
            <a:off x="11567365" y="5611019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 rot="16200000" flipV="1">
            <a:off x="11567365" y="2943504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6200000" flipV="1">
            <a:off x="11567365" y="3843638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 rot="16200000" flipV="1">
            <a:off x="11567366" y="2022984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469871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致谢感恩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941788" y="4091356"/>
            <a:ext cx="3772515" cy="411599"/>
            <a:chOff x="8108707" y="5767512"/>
            <a:chExt cx="3772516" cy="414968"/>
          </a:xfrm>
        </p:grpSpPr>
        <p:sp>
          <p:nvSpPr>
            <p:cNvPr id="51" name="文本框 50"/>
            <p:cNvSpPr txBox="1"/>
            <p:nvPr/>
          </p:nvSpPr>
          <p:spPr>
            <a:xfrm>
              <a:off x="8108707" y="5779095"/>
              <a:ext cx="1444626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答辩人：**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063098" y="5767512"/>
              <a:ext cx="1818125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指导教授：***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1" y="5713688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84095" y="355136"/>
            <a:ext cx="2170011" cy="3231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传一科技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项目展示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20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2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64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57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2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5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53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4472C4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1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36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40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1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2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3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4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5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6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7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8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9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0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1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2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37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2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0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33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4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2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2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2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1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2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2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8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0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9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8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7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7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6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6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6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6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8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3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3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8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2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2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9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2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9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9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2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0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2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2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3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3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5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8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7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78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79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75" name="文本框 374"/>
          <p:cNvSpPr txBox="1"/>
          <p:nvPr/>
        </p:nvSpPr>
        <p:spPr>
          <a:xfrm>
            <a:off x="540291" y="1606097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620875" y="21113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/>
          <p:cNvSpPr txBox="1"/>
          <p:nvPr/>
        </p:nvSpPr>
        <p:spPr>
          <a:xfrm>
            <a:off x="540291" y="3962683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1" name="直接连接符 380"/>
          <p:cNvCxnSpPr/>
          <p:nvPr/>
        </p:nvCxnSpPr>
        <p:spPr>
          <a:xfrm>
            <a:off x="620875" y="445469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532500" y="2125991"/>
            <a:ext cx="4732189" cy="7325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交警移动执法系统 牛逼！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463728" y="4454927"/>
            <a:ext cx="4732189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的找工作用的！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矩形 393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442761" y="267582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" name="组 398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401" name="组 4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05" name="圆角矩形 4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圆角矩形 4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圆角矩形 4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2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403" name="圆角矩形 402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78" name="文本框 377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061" y="1062809"/>
            <a:ext cx="1755700" cy="1890765"/>
            <a:chOff x="4925753" y="1651222"/>
            <a:chExt cx="1755700" cy="1890765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925754" y="1651222"/>
              <a:ext cx="1755699" cy="1738364"/>
            </a:xfrm>
            <a:prstGeom prst="roundRect">
              <a:avLst>
                <a:gd name="adj" fmla="val 4378"/>
              </a:avLst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  <a:endPara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9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0" name="组 5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4" name="圆角矩形 6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2" name="圆角矩形 6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790" y="3931285"/>
            <a:ext cx="507428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</a:t>
            </a:r>
            <a:r>
              <a:rPr lang="zh-CN" altLang="en-US" sz="2800"/>
              <a:t>某日交警王警官正在路上巡查，发现前方有一辆违章停放的汽车。他走上前开始了一天的工作。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1370" y="1884045"/>
            <a:ext cx="5880100" cy="390779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5113655" y="1564005"/>
            <a:ext cx="1964690" cy="1041400"/>
          </a:xfrm>
          <a:prstGeom prst="wedgeEllipseCallout">
            <a:avLst>
              <a:gd name="adj1" fmla="val 50678"/>
              <a:gd name="adj2" fmla="val 672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敢在我的地盘乱停车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927906" y="264169"/>
            <a:ext cx="10069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44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56" y="1455222"/>
            <a:ext cx="3265487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2116501" y="930745"/>
            <a:ext cx="3532695" cy="4864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lum bright="-6000"/>
          </a:blip>
          <a:stretch>
            <a:fillRect/>
          </a:stretch>
        </p:blipFill>
        <p:spPr>
          <a:xfrm>
            <a:off x="6741795" y="1538605"/>
            <a:ext cx="2954020" cy="49231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08265" y="930910"/>
            <a:ext cx="1581150" cy="48641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1184910" y="5156200"/>
            <a:ext cx="2822575" cy="12001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登录信息为系统分配不可自己更改，每个账号与一台手机绑定不能擅自调换</a:t>
            </a:r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5630545" y="2343150"/>
            <a:ext cx="923290" cy="69913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新闻</a:t>
            </a:r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9993630" y="3194685"/>
            <a:ext cx="923290" cy="69913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天气预报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9993630" y="4166870"/>
            <a:ext cx="923290" cy="69913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地图导航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9907905" y="5657215"/>
            <a:ext cx="1545590" cy="69913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法规搜索与协查处理</a:t>
            </a:r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5691505" y="5080000"/>
            <a:ext cx="923290" cy="69913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案件处理</a:t>
            </a:r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5697855" y="4103370"/>
            <a:ext cx="923290" cy="69913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生成案件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2438405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927906" y="264169"/>
            <a:ext cx="10069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 60"/>
          <p:cNvGrpSpPr/>
          <p:nvPr/>
        </p:nvGrpSpPr>
        <p:grpSpPr>
          <a:xfrm>
            <a:off x="11454107" y="252859"/>
            <a:ext cx="737892" cy="484288"/>
            <a:chOff x="11454105" y="252856"/>
            <a:chExt cx="737892" cy="484288"/>
          </a:xfrm>
        </p:grpSpPr>
        <p:grpSp>
          <p:nvGrpSpPr>
            <p:cNvPr id="63" name="组 62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67" name="圆角矩形 66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5" name="圆角矩形 64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284095" y="355136"/>
            <a:ext cx="2170011" cy="33464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  <a:sym typeface="+mn-ea"/>
              </a:rPr>
              <a:t>卓跃教育</a:t>
            </a:r>
            <a:endParaRPr lang="zh-CN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61997" y="6061825"/>
            <a:ext cx="3532695" cy="36317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案件处理搜索与证据上传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18846"/>
            <a:ext cx="3739243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22" y="1018529"/>
            <a:ext cx="295433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0" y="1921510"/>
            <a:ext cx="2660015" cy="4434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5645</Words>
  <Application>WPS 演示</Application>
  <PresentationFormat>宽屏</PresentationFormat>
  <Paragraphs>781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宋体</vt:lpstr>
      <vt:lpstr>Wingdings</vt:lpstr>
      <vt:lpstr>Georgia</vt:lpstr>
      <vt:lpstr>Segoe UI Semilight</vt:lpstr>
      <vt:lpstr>微软雅黑</vt:lpstr>
      <vt:lpstr>Eras Light ITC</vt:lpstr>
      <vt:lpstr>微软雅黑 Light</vt:lpstr>
      <vt:lpstr>Calibri</vt:lpstr>
      <vt:lpstr>Century Gothic</vt:lpstr>
      <vt:lpstr>Century</vt:lpstr>
      <vt:lpstr>Segoe UI</vt:lpstr>
      <vt:lpstr>Segoe Print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</vt:lpstr>
      <vt:lpstr>PowerPoint 演示文稿</vt:lpstr>
      <vt:lpstr>PowerPoint 演示文稿</vt:lpstr>
      <vt:lpstr>PowerPoint 演示文稿</vt:lpstr>
      <vt:lpstr>PowerPoint 演示文稿</vt:lpstr>
      <vt:lpstr>设计模式</vt:lpstr>
      <vt:lpstr>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Administrator</cp:lastModifiedBy>
  <cp:revision>222</cp:revision>
  <dcterms:created xsi:type="dcterms:W3CDTF">2015-04-07T16:28:00Z</dcterms:created>
  <dcterms:modified xsi:type="dcterms:W3CDTF">2016-10-18T09:15:02Z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