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7" r:id="rId4"/>
    <p:sldId id="266" r:id="rId5"/>
    <p:sldId id="265" r:id="rId6"/>
    <p:sldId id="261" r:id="rId7"/>
    <p:sldId id="263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2" autoAdjust="0"/>
    <p:restoredTop sz="94373" autoAdjust="0"/>
  </p:normalViewPr>
  <p:slideViewPr>
    <p:cSldViewPr>
      <p:cViewPr varScale="1">
        <p:scale>
          <a:sx n="108" d="100"/>
          <a:sy n="108" d="100"/>
        </p:scale>
        <p:origin x="1710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8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7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6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6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17F0B-7E9D-463C-B878-33900BEEEDEA}" type="datetimeFigureOut">
              <a:rPr lang="ko-KR" altLang="en-US" smtClean="0"/>
              <a:t>2017-03-14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D9699-76C9-42A7-BB05-83AD01C47A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3991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17F0B-7E9D-463C-B878-33900BEEEDEA}" type="datetimeFigureOut">
              <a:rPr lang="ko-KR" altLang="en-US" smtClean="0"/>
              <a:t>2017-03-14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D9699-76C9-42A7-BB05-83AD01C47A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0775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1" y="274640"/>
            <a:ext cx="2741613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772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17F0B-7E9D-463C-B878-33900BEEEDEA}" type="datetimeFigureOut">
              <a:rPr lang="ko-KR" altLang="en-US" smtClean="0"/>
              <a:t>2017-03-14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D9699-76C9-42A7-BB05-83AD01C47A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078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17F0B-7E9D-463C-B878-33900BEEEDEA}" type="datetimeFigureOut">
              <a:rPr lang="ko-KR" altLang="en-US" smtClean="0"/>
              <a:t>2017-03-14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D9699-76C9-42A7-BB05-83AD01C47A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3968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4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4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46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9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837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783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729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674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62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566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17F0B-7E9D-463C-B878-33900BEEEDEA}" type="datetimeFigureOut">
              <a:rPr lang="ko-KR" altLang="en-US" smtClean="0"/>
              <a:t>2017-03-14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D9699-76C9-42A7-BB05-83AD01C47A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3534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1" y="1600202"/>
            <a:ext cx="5408613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0613" y="1600202"/>
            <a:ext cx="54102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17F0B-7E9D-463C-B878-33900BEEEDEA}" type="datetimeFigureOut">
              <a:rPr lang="ko-KR" altLang="en-US" smtClean="0"/>
              <a:t>2017-03-14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D9699-76C9-42A7-BB05-83AD01C47A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8025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46" indent="0">
              <a:buNone/>
              <a:defRPr sz="1500" b="1"/>
            </a:lvl2pPr>
            <a:lvl3pPr marL="685891" indent="0">
              <a:buNone/>
              <a:defRPr sz="1350" b="1"/>
            </a:lvl3pPr>
            <a:lvl4pPr marL="1028837" indent="0">
              <a:buNone/>
              <a:defRPr sz="1200" b="1"/>
            </a:lvl4pPr>
            <a:lvl5pPr marL="1371783" indent="0">
              <a:buNone/>
              <a:defRPr sz="1200" b="1"/>
            </a:lvl5pPr>
            <a:lvl6pPr marL="1714729" indent="0">
              <a:buNone/>
              <a:defRPr sz="1200" b="1"/>
            </a:lvl6pPr>
            <a:lvl7pPr marL="2057674" indent="0">
              <a:buNone/>
              <a:defRPr sz="1200" b="1"/>
            </a:lvl7pPr>
            <a:lvl8pPr marL="2400620" indent="0">
              <a:buNone/>
              <a:defRPr sz="1200" b="1"/>
            </a:lvl8pPr>
            <a:lvl9pPr marL="2743566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46" indent="0">
              <a:buNone/>
              <a:defRPr sz="1500" b="1"/>
            </a:lvl2pPr>
            <a:lvl3pPr marL="685891" indent="0">
              <a:buNone/>
              <a:defRPr sz="1350" b="1"/>
            </a:lvl3pPr>
            <a:lvl4pPr marL="1028837" indent="0">
              <a:buNone/>
              <a:defRPr sz="1200" b="1"/>
            </a:lvl4pPr>
            <a:lvl5pPr marL="1371783" indent="0">
              <a:buNone/>
              <a:defRPr sz="1200" b="1"/>
            </a:lvl5pPr>
            <a:lvl6pPr marL="1714729" indent="0">
              <a:buNone/>
              <a:defRPr sz="1200" b="1"/>
            </a:lvl6pPr>
            <a:lvl7pPr marL="2057674" indent="0">
              <a:buNone/>
              <a:defRPr sz="1200" b="1"/>
            </a:lvl7pPr>
            <a:lvl8pPr marL="2400620" indent="0">
              <a:buNone/>
              <a:defRPr sz="1200" b="1"/>
            </a:lvl8pPr>
            <a:lvl9pPr marL="2743566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17F0B-7E9D-463C-B878-33900BEEEDEA}" type="datetimeFigureOut">
              <a:rPr lang="ko-KR" altLang="en-US" smtClean="0"/>
              <a:t>2017-03-14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D9699-76C9-42A7-BB05-83AD01C47A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3328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17F0B-7E9D-463C-B878-33900BEEEDEA}" type="datetimeFigureOut">
              <a:rPr lang="ko-KR" altLang="en-US" smtClean="0"/>
              <a:t>2017-03-14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D9699-76C9-42A7-BB05-83AD01C47A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643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17F0B-7E9D-463C-B878-33900BEEEDEA}" type="datetimeFigureOut">
              <a:rPr lang="ko-KR" altLang="en-US" smtClean="0"/>
              <a:t>2017-03-14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D9699-76C9-42A7-BB05-83AD01C47A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8549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46" indent="0">
              <a:buNone/>
              <a:defRPr sz="900"/>
            </a:lvl2pPr>
            <a:lvl3pPr marL="685891" indent="0">
              <a:buNone/>
              <a:defRPr sz="750"/>
            </a:lvl3pPr>
            <a:lvl4pPr marL="1028837" indent="0">
              <a:buNone/>
              <a:defRPr sz="675"/>
            </a:lvl4pPr>
            <a:lvl5pPr marL="1371783" indent="0">
              <a:buNone/>
              <a:defRPr sz="675"/>
            </a:lvl5pPr>
            <a:lvl6pPr marL="1714729" indent="0">
              <a:buNone/>
              <a:defRPr sz="675"/>
            </a:lvl6pPr>
            <a:lvl7pPr marL="2057674" indent="0">
              <a:buNone/>
              <a:defRPr sz="675"/>
            </a:lvl7pPr>
            <a:lvl8pPr marL="2400620" indent="0">
              <a:buNone/>
              <a:defRPr sz="675"/>
            </a:lvl8pPr>
            <a:lvl9pPr marL="2743566" indent="0">
              <a:buNone/>
              <a:defRPr sz="675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17F0B-7E9D-463C-B878-33900BEEEDEA}" type="datetimeFigureOut">
              <a:rPr lang="ko-KR" altLang="en-US" smtClean="0"/>
              <a:t>2017-03-14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D9699-76C9-42A7-BB05-83AD01C47A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8198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46" indent="0">
              <a:buNone/>
              <a:defRPr sz="2100"/>
            </a:lvl2pPr>
            <a:lvl3pPr marL="685891" indent="0">
              <a:buNone/>
              <a:defRPr sz="1800"/>
            </a:lvl3pPr>
            <a:lvl4pPr marL="1028837" indent="0">
              <a:buNone/>
              <a:defRPr sz="1500"/>
            </a:lvl4pPr>
            <a:lvl5pPr marL="1371783" indent="0">
              <a:buNone/>
              <a:defRPr sz="1500"/>
            </a:lvl5pPr>
            <a:lvl6pPr marL="1714729" indent="0">
              <a:buNone/>
              <a:defRPr sz="1500"/>
            </a:lvl6pPr>
            <a:lvl7pPr marL="2057674" indent="0">
              <a:buNone/>
              <a:defRPr sz="1500"/>
            </a:lvl7pPr>
            <a:lvl8pPr marL="2400620" indent="0">
              <a:buNone/>
              <a:defRPr sz="1500"/>
            </a:lvl8pPr>
            <a:lvl9pPr marL="2743566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46" indent="0">
              <a:buNone/>
              <a:defRPr sz="900"/>
            </a:lvl2pPr>
            <a:lvl3pPr marL="685891" indent="0">
              <a:buNone/>
              <a:defRPr sz="750"/>
            </a:lvl3pPr>
            <a:lvl4pPr marL="1028837" indent="0">
              <a:buNone/>
              <a:defRPr sz="675"/>
            </a:lvl4pPr>
            <a:lvl5pPr marL="1371783" indent="0">
              <a:buNone/>
              <a:defRPr sz="675"/>
            </a:lvl5pPr>
            <a:lvl6pPr marL="1714729" indent="0">
              <a:buNone/>
              <a:defRPr sz="675"/>
            </a:lvl6pPr>
            <a:lvl7pPr marL="2057674" indent="0">
              <a:buNone/>
              <a:defRPr sz="675"/>
            </a:lvl7pPr>
            <a:lvl8pPr marL="2400620" indent="0">
              <a:buNone/>
              <a:defRPr sz="675"/>
            </a:lvl8pPr>
            <a:lvl9pPr marL="2743566" indent="0">
              <a:buNone/>
              <a:defRPr sz="675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17F0B-7E9D-463C-B878-33900BEEEDEA}" type="datetimeFigureOut">
              <a:rPr lang="ko-KR" altLang="en-US" smtClean="0"/>
              <a:t>2017-03-14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D9699-76C9-42A7-BB05-83AD01C47A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3861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80000"/>
              </a:schemeClr>
            </a:gs>
            <a:gs pos="100000">
              <a:schemeClr val="accent1">
                <a:tint val="44500"/>
                <a:satMod val="160000"/>
                <a:lumMod val="0"/>
                <a:lumOff val="100000"/>
              </a:schemeClr>
            </a:gs>
            <a:gs pos="100000">
              <a:srgbClr val="C1C1C1">
                <a:lumMod val="0"/>
                <a:lumOff val="100000"/>
                <a:alpha val="0"/>
              </a:srgbClr>
            </a:gs>
            <a:gs pos="100000">
              <a:schemeClr val="accent1">
                <a:tint val="23500"/>
                <a:satMod val="160000"/>
                <a:lumMod val="0"/>
                <a:lumOff val="100000"/>
                <a:alpha val="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D17F0B-7E9D-463C-B878-33900BEEEDEA}" type="datetimeFigureOut">
              <a:rPr lang="ko-KR" altLang="en-US" smtClean="0"/>
              <a:t>2017-03-14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8D9699-76C9-42A7-BB05-83AD01C47A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774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685891" rtl="0" eaLnBrk="1" latinLnBrk="1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209" indent="-257209" algn="l" defTabSz="685891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87" indent="-214341" algn="l" defTabSz="685891" rtl="0" eaLnBrk="1" latinLnBrk="1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364" indent="-171473" algn="l" defTabSz="685891" rtl="0" eaLnBrk="1" latinLnBrk="1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310" indent="-171473" algn="l" defTabSz="685891" rtl="0" eaLnBrk="1" latinLnBrk="1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256" indent="-171473" algn="l" defTabSz="685891" rtl="0" eaLnBrk="1" latinLnBrk="1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6201" indent="-171473" algn="l" defTabSz="685891" rtl="0" eaLnBrk="1" latinLnBrk="1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9147" indent="-171473" algn="l" defTabSz="685891" rtl="0" eaLnBrk="1" latinLnBrk="1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2093" indent="-171473" algn="l" defTabSz="685891" rtl="0" eaLnBrk="1" latinLnBrk="1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5039" indent="-171473" algn="l" defTabSz="685891" rtl="0" eaLnBrk="1" latinLnBrk="1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91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46" algn="l" defTabSz="685891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91" algn="l" defTabSz="685891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837" algn="l" defTabSz="685891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783" algn="l" defTabSz="685891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729" algn="l" defTabSz="685891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674" algn="l" defTabSz="685891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620" algn="l" defTabSz="685891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566" algn="l" defTabSz="685891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svg"/><Relationship Id="rId2" Type="http://schemas.openxmlformats.org/officeDocument/2006/relationships/hyperlink" Target="http://www.sciviews.org/recipes/tcltk/toc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196752"/>
            <a:ext cx="7772400" cy="1470025"/>
          </a:xfrm>
        </p:spPr>
        <p:txBody>
          <a:bodyPr/>
          <a:lstStyle/>
          <a:p>
            <a:r>
              <a:rPr lang="ko-KR" altLang="en-US" b="1" dirty="0"/>
              <a:t>프로젝트 현황 및 계획 보고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635896" y="4653136"/>
            <a:ext cx="6400800" cy="1752600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/>
              <a:t>      </a:t>
            </a:r>
            <a:r>
              <a:rPr lang="en-US" altLang="ko-KR" dirty="0">
                <a:solidFill>
                  <a:schemeClr val="tx2"/>
                </a:solidFill>
              </a:rPr>
              <a:t>201202856 </a:t>
            </a:r>
            <a:r>
              <a:rPr lang="ko-KR" altLang="en-US" dirty="0">
                <a:solidFill>
                  <a:schemeClr val="tx2"/>
                </a:solidFill>
              </a:rPr>
              <a:t>이해중</a:t>
            </a:r>
            <a:r>
              <a:rPr lang="en-US" altLang="ko-KR" dirty="0">
                <a:solidFill>
                  <a:schemeClr val="tx2"/>
                </a:solidFill>
              </a:rPr>
              <a:t>(PM)</a:t>
            </a:r>
          </a:p>
          <a:p>
            <a:r>
              <a:rPr lang="en-US" altLang="ko-KR" dirty="0">
                <a:solidFill>
                  <a:schemeClr val="tx2"/>
                </a:solidFill>
              </a:rPr>
              <a:t>201300295 </a:t>
            </a:r>
            <a:r>
              <a:rPr lang="ko-KR" altLang="en-US" dirty="0">
                <a:solidFill>
                  <a:schemeClr val="tx2"/>
                </a:solidFill>
              </a:rPr>
              <a:t>김근우</a:t>
            </a:r>
            <a:endParaRPr lang="en-US" altLang="ko-KR" dirty="0">
              <a:solidFill>
                <a:schemeClr val="tx2"/>
              </a:solidFill>
            </a:endParaRPr>
          </a:p>
          <a:p>
            <a:r>
              <a:rPr lang="en-US" altLang="ko-KR" dirty="0">
                <a:solidFill>
                  <a:schemeClr val="tx2"/>
                </a:solidFill>
              </a:rPr>
              <a:t>201400353 </a:t>
            </a:r>
            <a:r>
              <a:rPr lang="ko-KR" altLang="en-US" dirty="0">
                <a:solidFill>
                  <a:schemeClr val="tx2"/>
                </a:solidFill>
              </a:rPr>
              <a:t>김동민</a:t>
            </a:r>
            <a:endParaRPr lang="en-US" altLang="ko-KR" dirty="0">
              <a:solidFill>
                <a:schemeClr val="tx2"/>
              </a:solidFill>
            </a:endParaRPr>
          </a:p>
          <a:p>
            <a:r>
              <a:rPr lang="en-US" altLang="ko-KR" dirty="0">
                <a:solidFill>
                  <a:schemeClr val="tx2"/>
                </a:solidFill>
              </a:rPr>
              <a:t>201402735 </a:t>
            </a:r>
            <a:r>
              <a:rPr lang="ko-KR" altLang="en-US" dirty="0">
                <a:solidFill>
                  <a:schemeClr val="tx2"/>
                </a:solidFill>
              </a:rPr>
              <a:t>이홍재</a:t>
            </a:r>
            <a:endParaRPr lang="en-US" altLang="ko-KR" dirty="0">
              <a:solidFill>
                <a:schemeClr val="tx2"/>
              </a:solidFill>
            </a:endParaRPr>
          </a:p>
          <a:p>
            <a:r>
              <a:rPr lang="en-US" altLang="ko-KR" dirty="0">
                <a:solidFill>
                  <a:schemeClr val="tx2"/>
                </a:solidFill>
              </a:rPr>
              <a:t>201402308 </a:t>
            </a:r>
            <a:r>
              <a:rPr lang="ko-KR" altLang="en-US" dirty="0">
                <a:solidFill>
                  <a:schemeClr val="tx2"/>
                </a:solidFill>
              </a:rPr>
              <a:t>이상인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51920" y="2682805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월</a:t>
            </a:r>
            <a:r>
              <a:rPr lang="en-US" altLang="ko-KR" dirty="0"/>
              <a:t>14</a:t>
            </a:r>
            <a:r>
              <a:rPr lang="ko-KR" altLang="en-US" dirty="0"/>
              <a:t>일 </a:t>
            </a:r>
            <a:r>
              <a:rPr lang="en-US" altLang="ko-KR" dirty="0"/>
              <a:t>(</a:t>
            </a:r>
            <a:r>
              <a:rPr lang="ko-KR" altLang="en-US" dirty="0"/>
              <a:t>화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2051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55576" y="332657"/>
            <a:ext cx="7772400" cy="648071"/>
          </a:xfrm>
        </p:spPr>
        <p:txBody>
          <a:bodyPr>
            <a:normAutofit/>
          </a:bodyPr>
          <a:lstStyle/>
          <a:p>
            <a:r>
              <a:rPr lang="ko-KR" altLang="en-US" dirty="0"/>
              <a:t>프로젝트 진행 현황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5536" y="1916832"/>
            <a:ext cx="8352928" cy="3062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/>
              <a:t>∙</a:t>
            </a:r>
            <a:r>
              <a:rPr lang="en-US" altLang="ko-KR" sz="2500" dirty="0"/>
              <a:t> </a:t>
            </a:r>
            <a:r>
              <a:rPr lang="ko-KR" altLang="en-US" sz="2500" dirty="0"/>
              <a:t>기존 </a:t>
            </a:r>
            <a:r>
              <a:rPr lang="en-US" altLang="ko-KR" sz="2500" dirty="0"/>
              <a:t>R 6sigma </a:t>
            </a:r>
            <a:r>
              <a:rPr lang="ko-KR" altLang="en-US" sz="2500" dirty="0"/>
              <a:t>패키지 조사 </a:t>
            </a:r>
            <a:r>
              <a:rPr lang="en-US" altLang="ko-KR" sz="2500" dirty="0"/>
              <a:t>– </a:t>
            </a:r>
            <a:r>
              <a:rPr lang="ko-KR" altLang="en-US" sz="2500" dirty="0"/>
              <a:t>이해중</a:t>
            </a:r>
            <a:endParaRPr lang="en-US" altLang="ko-KR" sz="2500" dirty="0"/>
          </a:p>
          <a:p>
            <a:endParaRPr lang="en-US" altLang="ko-KR" sz="2500" dirty="0"/>
          </a:p>
          <a:p>
            <a:r>
              <a:rPr lang="ko-KR" altLang="en-US" sz="2500" dirty="0"/>
              <a:t>∙ </a:t>
            </a:r>
            <a:r>
              <a:rPr lang="en-US" altLang="ko-KR" sz="2500" dirty="0"/>
              <a:t>R plug-in </a:t>
            </a:r>
            <a:r>
              <a:rPr lang="ko-KR" altLang="en-US" sz="2500" dirty="0"/>
              <a:t>실험계획법 패키지 조사 </a:t>
            </a:r>
            <a:r>
              <a:rPr lang="en-US" altLang="ko-KR" sz="2500" dirty="0"/>
              <a:t>– </a:t>
            </a:r>
            <a:r>
              <a:rPr lang="ko-KR" altLang="en-US" sz="2500" dirty="0"/>
              <a:t>김동민</a:t>
            </a:r>
            <a:r>
              <a:rPr lang="en-US" altLang="ko-KR" sz="2500" dirty="0"/>
              <a:t>, </a:t>
            </a:r>
            <a:r>
              <a:rPr lang="ko-KR" altLang="en-US" sz="2500" dirty="0"/>
              <a:t>이홍재</a:t>
            </a:r>
            <a:endParaRPr lang="en-US" altLang="ko-KR" sz="2500" dirty="0"/>
          </a:p>
          <a:p>
            <a:endParaRPr lang="en-US" altLang="ko-KR" sz="2500" dirty="0"/>
          </a:p>
          <a:p>
            <a:r>
              <a:rPr lang="ko-KR" altLang="en-US" sz="2500" dirty="0"/>
              <a:t>∙ 샘플링 검사 조사 </a:t>
            </a:r>
            <a:r>
              <a:rPr lang="en-US" altLang="ko-KR" sz="2500" dirty="0"/>
              <a:t>– </a:t>
            </a:r>
            <a:r>
              <a:rPr lang="ko-KR" altLang="en-US" sz="2500" dirty="0"/>
              <a:t>김근우</a:t>
            </a:r>
            <a:endParaRPr lang="en-US" altLang="ko-KR" sz="2500" dirty="0"/>
          </a:p>
          <a:p>
            <a:endParaRPr lang="en-US" altLang="ko-KR" sz="2500" dirty="0"/>
          </a:p>
          <a:p>
            <a:r>
              <a:rPr lang="ko-KR" altLang="en-US" sz="2500" dirty="0"/>
              <a:t>∙ </a:t>
            </a:r>
            <a:r>
              <a:rPr lang="en-US" altLang="ko-KR" sz="2500" dirty="0"/>
              <a:t>R plug-in </a:t>
            </a:r>
            <a:r>
              <a:rPr lang="en-US" altLang="ko-KR" sz="2500" dirty="0" err="1"/>
              <a:t>tcltk</a:t>
            </a:r>
            <a:r>
              <a:rPr lang="en-US" altLang="ko-KR" sz="2500" dirty="0"/>
              <a:t> </a:t>
            </a:r>
            <a:r>
              <a:rPr lang="ko-KR" altLang="en-US" sz="2500" dirty="0"/>
              <a:t>패키지 조사 </a:t>
            </a:r>
            <a:r>
              <a:rPr lang="en-US" altLang="ko-KR" sz="2500" dirty="0"/>
              <a:t>- </a:t>
            </a:r>
            <a:r>
              <a:rPr lang="ko-KR" altLang="en-US" sz="2500" dirty="0"/>
              <a:t>이상인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2197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2648" y="1457122"/>
            <a:ext cx="2404501" cy="19504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표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04296745"/>
                  </p:ext>
                </p:extLst>
              </p:nvPr>
            </p:nvGraphicFramePr>
            <p:xfrm>
              <a:off x="49324" y="1405335"/>
              <a:ext cx="4248472" cy="468052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043160">
                      <a:extLst>
                        <a:ext uri="{9D8B030D-6E8A-4147-A177-3AD203B41FA5}">
                          <a16:colId xmlns:a16="http://schemas.microsoft.com/office/drawing/2014/main" val="3427213240"/>
                        </a:ext>
                      </a:extLst>
                    </a:gridCol>
                    <a:gridCol w="1535118">
                      <a:extLst>
                        <a:ext uri="{9D8B030D-6E8A-4147-A177-3AD203B41FA5}">
                          <a16:colId xmlns:a16="http://schemas.microsoft.com/office/drawing/2014/main" val="443481696"/>
                        </a:ext>
                      </a:extLst>
                    </a:gridCol>
                    <a:gridCol w="443616">
                      <a:extLst>
                        <a:ext uri="{9D8B030D-6E8A-4147-A177-3AD203B41FA5}">
                          <a16:colId xmlns:a16="http://schemas.microsoft.com/office/drawing/2014/main" val="667861359"/>
                        </a:ext>
                      </a:extLst>
                    </a:gridCol>
                    <a:gridCol w="1226578">
                      <a:extLst>
                        <a:ext uri="{9D8B030D-6E8A-4147-A177-3AD203B41FA5}">
                          <a16:colId xmlns:a16="http://schemas.microsoft.com/office/drawing/2014/main" val="787817292"/>
                        </a:ext>
                      </a:extLst>
                    </a:gridCol>
                  </a:tblGrid>
                  <a:tr h="364274">
                    <a:tc gridSpan="2"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ko-KR" sz="600" kern="100">
                              <a:effectLst/>
                            </a:rPr>
                            <a:t>캡스톤 디자인 프로젝트 정기 결과 보고</a:t>
                          </a:r>
                          <a:endParaRPr lang="ko-KR" sz="6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41350" marR="41350" marT="0" marB="0" anchor="ctr"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ko-KR" sz="600" kern="100">
                              <a:effectLst/>
                            </a:rPr>
                            <a:t>날짜</a:t>
                          </a:r>
                          <a:endParaRPr lang="ko-KR" sz="6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41350" marR="4135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 kern="100" dirty="0">
                              <a:effectLst/>
                            </a:rPr>
                            <a:t>2017.03.14</a:t>
                          </a:r>
                          <a:endParaRPr lang="ko-KR" sz="600" kern="100" dirty="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41350" marR="41350" marT="0" marB="0" anchor="ctr"/>
                    </a:tc>
                    <a:extLst>
                      <a:ext uri="{0D108BD9-81ED-4DB2-BD59-A6C34878D82A}">
                        <a16:rowId xmlns:a16="http://schemas.microsoft.com/office/drawing/2014/main" val="4129480020"/>
                      </a:ext>
                    </a:extLst>
                  </a:tr>
                  <a:tr h="280332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ko-KR" sz="600" kern="100">
                              <a:effectLst/>
                            </a:rPr>
                            <a:t>작성자</a:t>
                          </a:r>
                          <a:endParaRPr lang="ko-KR" sz="6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41350" marR="4135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ko-KR" sz="600" kern="100">
                              <a:effectLst/>
                            </a:rPr>
                            <a:t>이해중</a:t>
                          </a:r>
                          <a:endParaRPr lang="ko-KR" sz="6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41350" marR="4135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ko-KR" sz="600" kern="100">
                              <a:effectLst/>
                            </a:rPr>
                            <a:t>팀명</a:t>
                          </a:r>
                          <a:endParaRPr lang="ko-KR" sz="6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41350" marR="4135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ko-KR" sz="600" kern="100">
                              <a:effectLst/>
                            </a:rPr>
                            <a:t>그것이</a:t>
                          </a:r>
                          <a:r>
                            <a:rPr lang="en-US" sz="600" kern="100">
                              <a:effectLst/>
                            </a:rPr>
                            <a:t> R</a:t>
                          </a:r>
                          <a:r>
                            <a:rPr lang="ko-KR" sz="600" kern="100">
                              <a:effectLst/>
                            </a:rPr>
                            <a:t>고싶다</a:t>
                          </a:r>
                          <a:endParaRPr lang="ko-KR" sz="6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41350" marR="41350" marT="0" marB="0" anchor="ctr"/>
                    </a:tc>
                    <a:extLst>
                      <a:ext uri="{0D108BD9-81ED-4DB2-BD59-A6C34878D82A}">
                        <a16:rowId xmlns:a16="http://schemas.microsoft.com/office/drawing/2014/main" val="429806310"/>
                      </a:ext>
                    </a:extLst>
                  </a:tr>
                  <a:tr h="856043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ko-KR" sz="600" kern="100">
                              <a:effectLst/>
                            </a:rPr>
                            <a:t>기존</a:t>
                          </a:r>
                          <a:br>
                            <a:rPr lang="en-US" sz="600" kern="100">
                              <a:effectLst/>
                            </a:rPr>
                          </a:br>
                          <a:r>
                            <a:rPr lang="ko-KR" sz="600" kern="100">
                              <a:effectLst/>
                            </a:rPr>
                            <a:t>이번 주 계획</a:t>
                          </a:r>
                          <a:endParaRPr lang="ko-KR" sz="6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41350" marR="41350" marT="0" marB="0" anchor="ctr"/>
                    </a:tc>
                    <a:tc gridSpan="3">
                      <a:txBody>
                        <a:bodyPr/>
                        <a:lstStyle/>
                        <a:p>
                          <a:pPr marL="342900" lvl="0" indent="-342900" algn="l" latinLnBrk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  <a:buFont typeface="Wingdings" panose="05000000000000000000" pitchFamily="2" charset="2"/>
                            <a:buChar char=""/>
                          </a:pPr>
                          <a:r>
                            <a:rPr lang="en-US" sz="700" kern="100" dirty="0" err="1">
                              <a:effectLst/>
                            </a:rPr>
                            <a:t>Sixsigma</a:t>
                          </a:r>
                          <a:r>
                            <a:rPr lang="en-US" sz="700" kern="100" dirty="0">
                              <a:effectLst/>
                            </a:rPr>
                            <a:t> in r </a:t>
                          </a:r>
                          <a:r>
                            <a:rPr lang="ko-KR" sz="700" kern="100" dirty="0">
                              <a:effectLst/>
                            </a:rPr>
                            <a:t>패키지분석</a:t>
                          </a:r>
                        </a:p>
                        <a:p>
                          <a:pPr marL="342900" lvl="0" indent="-342900" algn="l" latinLnBrk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  <a:buFont typeface="Wingdings" panose="05000000000000000000" pitchFamily="2" charset="2"/>
                            <a:buChar char=""/>
                          </a:pPr>
                          <a:r>
                            <a:rPr lang="en-US" sz="700" kern="100" dirty="0">
                              <a:effectLst/>
                            </a:rPr>
                            <a:t>QCC in r </a:t>
                          </a:r>
                          <a:r>
                            <a:rPr lang="ko-KR" sz="700" kern="100" dirty="0">
                              <a:effectLst/>
                            </a:rPr>
                            <a:t>패키지분석 </a:t>
                          </a:r>
                          <a:r>
                            <a:rPr lang="en-US" sz="700" kern="100" dirty="0">
                              <a:effectLst/>
                            </a:rPr>
                            <a:t>(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ko-KR" sz="700" i="1" kern="10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7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7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sz="700" kern="100" dirty="0">
                              <a:effectLst/>
                            </a:rPr>
                            <a:t> )</a:t>
                          </a:r>
                          <a:endParaRPr lang="ko-KR" sz="700" kern="100" dirty="0">
                            <a:effectLst/>
                          </a:endParaRPr>
                        </a:p>
                        <a:p>
                          <a:pPr marL="342900" lvl="0" indent="-342900" algn="l" latinLnBrk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  <a:buFont typeface="Wingdings" panose="05000000000000000000" pitchFamily="2" charset="2"/>
                            <a:buChar char=""/>
                          </a:pPr>
                          <a:r>
                            <a:rPr lang="en-US" sz="700" kern="100" dirty="0">
                              <a:effectLst/>
                            </a:rPr>
                            <a:t>Ggplot2 </a:t>
                          </a:r>
                          <a:r>
                            <a:rPr lang="ko-KR" sz="700" kern="100" dirty="0">
                              <a:effectLst/>
                            </a:rPr>
                            <a:t>패키지공부</a:t>
                          </a:r>
                          <a:endParaRPr lang="ko-KR" sz="700" kern="100" dirty="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41350" marR="41350" marT="0" marB="0" anchor="ctr"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3569504"/>
                      </a:ext>
                    </a:extLst>
                  </a:tr>
                  <a:tr h="2161885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ko-KR" sz="600" kern="100">
                              <a:effectLst/>
                            </a:rPr>
                            <a:t>수행 결과</a:t>
                          </a:r>
                          <a:endParaRPr lang="ko-KR" sz="6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41350" marR="41350" marT="0" marB="0" anchor="ctr"/>
                    </a:tc>
                    <a:tc gridSpan="3">
                      <a:txBody>
                        <a:bodyPr/>
                        <a:lstStyle/>
                        <a:p>
                          <a:pPr marL="342900" lvl="0" indent="-342900" algn="l" latinLnBrk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  <a:buFont typeface="Wingdings" panose="05000000000000000000" pitchFamily="2" charset="2"/>
                            <a:buChar char=""/>
                          </a:pPr>
                          <a:r>
                            <a:rPr lang="en-US" sz="700" b="1" kern="100" dirty="0" err="1">
                              <a:effectLst/>
                            </a:rPr>
                            <a:t>Sixsigma</a:t>
                          </a:r>
                          <a:r>
                            <a:rPr lang="en-US" sz="700" b="1" kern="100" dirty="0">
                              <a:effectLst/>
                            </a:rPr>
                            <a:t>  </a:t>
                          </a:r>
                          <a:r>
                            <a:rPr lang="ko-KR" sz="700" b="1" kern="100" dirty="0">
                              <a:effectLst/>
                            </a:rPr>
                            <a:t>패키지 분석</a:t>
                          </a:r>
                          <a:r>
                            <a:rPr lang="en-US" sz="700" b="1" kern="100" dirty="0">
                              <a:effectLst/>
                            </a:rPr>
                            <a:t> -&gt; html</a:t>
                          </a:r>
                          <a:r>
                            <a:rPr lang="ko-KR" sz="700" b="1" kern="100" dirty="0">
                              <a:effectLst/>
                            </a:rPr>
                            <a:t>로 정리</a:t>
                          </a:r>
                        </a:p>
                        <a:p>
                          <a:pPr marL="508000" algn="l" latinLnBrk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700" b="1" kern="100" dirty="0">
                              <a:effectLst/>
                            </a:rPr>
                            <a:t>&lt;manage several Quality Management studies&gt;</a:t>
                          </a:r>
                        </a:p>
                        <a:p>
                          <a:pPr marL="508000" algn="l" latinLnBrk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700" b="1" kern="100" dirty="0">
                              <a:effectLst/>
                            </a:rPr>
                            <a:t>1. Gage R&amp;R </a:t>
                          </a:r>
                        </a:p>
                        <a:p>
                          <a:pPr marL="508000" algn="l" latinLnBrk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700" b="1" kern="100" dirty="0">
                              <a:effectLst/>
                            </a:rPr>
                            <a:t>2. Capability Analysis</a:t>
                          </a:r>
                        </a:p>
                        <a:p>
                          <a:pPr marL="508000" algn="l" latinLnBrk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700" b="1" kern="100" dirty="0">
                              <a:effectLst/>
                            </a:rPr>
                            <a:t>3. Control Charts </a:t>
                          </a:r>
                        </a:p>
                        <a:p>
                          <a:pPr marL="508000" algn="l" latinLnBrk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700" b="1" kern="100" dirty="0">
                              <a:effectLst/>
                            </a:rPr>
                            <a:t>4. Loss Function Analysis</a:t>
                          </a:r>
                          <a:r>
                            <a:rPr lang="ko-KR" sz="700" b="1" kern="100" dirty="0">
                              <a:effectLst/>
                            </a:rPr>
                            <a:t> </a:t>
                          </a:r>
                          <a:endParaRPr lang="en-US" sz="700" b="1" kern="100" dirty="0">
                            <a:effectLst/>
                          </a:endParaRPr>
                        </a:p>
                        <a:p>
                          <a:pPr marL="508000" algn="l" latinLnBrk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700" b="1" kern="100" dirty="0">
                              <a:solidFill>
                                <a:srgbClr val="FF0000"/>
                              </a:solidFill>
                              <a:effectLst/>
                            </a:rPr>
                            <a:t>=&gt;6 sigma:</a:t>
                          </a:r>
                          <a:r>
                            <a:rPr lang="ko-KR" sz="700" b="1" kern="100" dirty="0">
                              <a:solidFill>
                                <a:srgbClr val="FF0000"/>
                              </a:solidFill>
                              <a:effectLst/>
                            </a:rPr>
                            <a:t>데이터 유형에 따른 분석방법에 있어 제한적이다</a:t>
                          </a:r>
                          <a:r>
                            <a:rPr lang="en-US" sz="700" b="1" kern="100" dirty="0">
                              <a:solidFill>
                                <a:srgbClr val="FF0000"/>
                              </a:solidFill>
                              <a:effectLst/>
                            </a:rPr>
                            <a:t>.</a:t>
                          </a:r>
                          <a:endParaRPr lang="ko-KR" sz="700" b="1" kern="100" dirty="0">
                            <a:solidFill>
                              <a:srgbClr val="FF0000"/>
                            </a:solidFill>
                            <a:effectLst/>
                          </a:endParaRPr>
                        </a:p>
                        <a:p>
                          <a:pPr marL="508000" algn="l" latinLnBrk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700" b="1" kern="100" dirty="0">
                              <a:effectLst/>
                            </a:rPr>
                            <a:t> </a:t>
                          </a:r>
                          <a:endParaRPr lang="ko-KR" sz="700" b="1" kern="100" dirty="0">
                            <a:effectLst/>
                          </a:endParaRPr>
                        </a:p>
                        <a:p>
                          <a:pPr marL="342900" lvl="0" indent="-342900" algn="l" latinLnBrk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  <a:buFont typeface="Wingdings" panose="05000000000000000000" pitchFamily="2" charset="2"/>
                            <a:buChar char=""/>
                          </a:pPr>
                          <a:r>
                            <a:rPr lang="en-US" sz="700" b="1" kern="100" dirty="0">
                              <a:effectLst/>
                            </a:rPr>
                            <a:t>QCC </a:t>
                          </a:r>
                          <a:r>
                            <a:rPr lang="ko-KR" sz="700" b="1" kern="100" dirty="0">
                              <a:effectLst/>
                            </a:rPr>
                            <a:t>패키지 분석</a:t>
                          </a:r>
                        </a:p>
                        <a:p>
                          <a:pPr marL="508000" algn="l" latinLnBrk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ko-KR" sz="700" b="1" kern="100" dirty="0">
                              <a:effectLst/>
                            </a:rPr>
                            <a:t>기존</a:t>
                          </a:r>
                          <a:r>
                            <a:rPr lang="en-US" sz="700" b="1" kern="100" dirty="0">
                              <a:effectLst/>
                            </a:rPr>
                            <a:t> R</a:t>
                          </a:r>
                          <a:r>
                            <a:rPr lang="ko-KR" sz="700" b="1" kern="100" dirty="0">
                              <a:effectLst/>
                            </a:rPr>
                            <a:t>패키지로 </a:t>
                          </a:r>
                          <a:r>
                            <a:rPr lang="ko-KR" sz="700" b="1" kern="100" dirty="0" err="1">
                              <a:effectLst/>
                            </a:rPr>
                            <a:t>미니탭</a:t>
                          </a:r>
                          <a:r>
                            <a:rPr lang="ko-KR" sz="700" b="1" kern="100" dirty="0">
                              <a:effectLst/>
                            </a:rPr>
                            <a:t> 수준의 관리도를 그릴 수 있다</a:t>
                          </a:r>
                          <a:r>
                            <a:rPr lang="en-US" sz="700" b="1" kern="100" dirty="0">
                              <a:effectLst/>
                            </a:rPr>
                            <a:t>.</a:t>
                          </a:r>
                          <a:endParaRPr lang="ko-KR" sz="700" b="1" kern="100" dirty="0">
                            <a:effectLst/>
                          </a:endParaRPr>
                        </a:p>
                        <a:p>
                          <a:pPr marL="508000" algn="l" latinLnBrk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700" b="1" kern="100" dirty="0">
                              <a:effectLst/>
                            </a:rPr>
                            <a:t>R </a:t>
                          </a:r>
                          <a:r>
                            <a:rPr lang="en-US" sz="700" b="1" kern="100" dirty="0" err="1">
                              <a:effectLst/>
                            </a:rPr>
                            <a:t>commader</a:t>
                          </a:r>
                          <a:r>
                            <a:rPr lang="ko-KR" sz="700" b="1" kern="100" dirty="0">
                              <a:effectLst/>
                            </a:rPr>
                            <a:t>에도 있으므로 해당사항 </a:t>
                          </a:r>
                          <a:r>
                            <a:rPr lang="en-US" sz="700" b="1" kern="100" dirty="0">
                              <a:effectLst/>
                            </a:rPr>
                            <a:t>x</a:t>
                          </a:r>
                          <a:endParaRPr lang="ko-KR" sz="700" b="1" kern="100" dirty="0">
                            <a:effectLst/>
                          </a:endParaRPr>
                        </a:p>
                        <a:p>
                          <a:pPr algn="l" latinLnBrk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700" b="1" kern="100" dirty="0">
                              <a:effectLst/>
                            </a:rPr>
                            <a:t> </a:t>
                          </a:r>
                          <a:endParaRPr lang="ko-KR" sz="700" b="1" kern="100" dirty="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41350" marR="41350" marT="0" marB="0" anchor="ctr"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37416026"/>
                      </a:ext>
                    </a:extLst>
                  </a:tr>
                  <a:tr h="1017986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ko-KR" sz="600" kern="100">
                              <a:effectLst/>
                            </a:rPr>
                            <a:t>다음 주 계획</a:t>
                          </a:r>
                          <a:endParaRPr lang="ko-KR" sz="6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41350" marR="41350" marT="0" marB="0" anchor="ctr"/>
                    </a:tc>
                    <a:tc gridSpan="3">
                      <a:txBody>
                        <a:bodyPr/>
                        <a:lstStyle/>
                        <a:p>
                          <a:pPr marL="342900" lvl="0" indent="-342900" algn="l" latinLnBrk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  <a:buFont typeface="Wingdings" panose="05000000000000000000" pitchFamily="2" charset="2"/>
                            <a:buChar char=""/>
                          </a:pPr>
                          <a:r>
                            <a:rPr lang="ko-KR" sz="700" kern="100" dirty="0">
                              <a:effectLst/>
                            </a:rPr>
                            <a:t>샘플링 검사 플러그인 패키지를 만들기 위한 개념 및 </a:t>
                          </a:r>
                          <a:r>
                            <a:rPr lang="ko-KR" sz="700" kern="100" dirty="0" err="1">
                              <a:effectLst/>
                            </a:rPr>
                            <a:t>미니탭</a:t>
                          </a:r>
                          <a:r>
                            <a:rPr lang="ko-KR" sz="700" kern="100" dirty="0">
                              <a:effectLst/>
                            </a:rPr>
                            <a:t> 프로세스 확인</a:t>
                          </a:r>
                        </a:p>
                        <a:p>
                          <a:pPr marL="342900" lvl="0" indent="-342900" algn="l" latinLnBrk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  <a:buFont typeface="Wingdings" panose="05000000000000000000" pitchFamily="2" charset="2"/>
                            <a:buChar char=""/>
                          </a:pPr>
                          <a:r>
                            <a:rPr lang="ko-KR" sz="700" kern="100" dirty="0">
                              <a:effectLst/>
                            </a:rPr>
                            <a:t>상인</a:t>
                          </a:r>
                          <a:r>
                            <a:rPr lang="en-US" sz="700" kern="100" dirty="0">
                              <a:effectLst/>
                            </a:rPr>
                            <a:t>&amp;</a:t>
                          </a:r>
                          <a:r>
                            <a:rPr lang="ko-KR" sz="700" kern="100" dirty="0">
                              <a:effectLst/>
                            </a:rPr>
                            <a:t>홍재가 만든 공정분석능력 </a:t>
                          </a:r>
                          <a:r>
                            <a:rPr lang="en-US" sz="700" kern="100" dirty="0">
                              <a:effectLst/>
                            </a:rPr>
                            <a:t>Plug-in </a:t>
                          </a:r>
                          <a:r>
                            <a:rPr lang="ko-KR" sz="700" kern="100" dirty="0">
                              <a:effectLst/>
                            </a:rPr>
                            <a:t>패키지 </a:t>
                          </a:r>
                          <a:r>
                            <a:rPr lang="en-US" sz="700" kern="100" dirty="0">
                              <a:effectLst/>
                            </a:rPr>
                            <a:t>(</a:t>
                          </a:r>
                          <a:r>
                            <a:rPr lang="ko-KR" sz="700" kern="100" dirty="0" err="1">
                              <a:effectLst/>
                            </a:rPr>
                            <a:t>계수형데이터분석</a:t>
                          </a:r>
                          <a:r>
                            <a:rPr lang="en-US" sz="700" kern="100" dirty="0">
                              <a:effectLst/>
                            </a:rPr>
                            <a:t>) </a:t>
                          </a:r>
                          <a:r>
                            <a:rPr lang="ko-KR" sz="700" kern="100" dirty="0">
                              <a:effectLst/>
                            </a:rPr>
                            <a:t>검증 및 </a:t>
                          </a:r>
                          <a:r>
                            <a:rPr lang="en-US" sz="700" kern="100" dirty="0">
                              <a:effectLst/>
                            </a:rPr>
                            <a:t>“</a:t>
                          </a:r>
                          <a:r>
                            <a:rPr lang="ko-KR" sz="700" kern="100" dirty="0">
                              <a:effectLst/>
                            </a:rPr>
                            <a:t>기능명세서</a:t>
                          </a:r>
                          <a:r>
                            <a:rPr lang="en-US" sz="700" kern="100" dirty="0">
                              <a:effectLst/>
                            </a:rPr>
                            <a:t>” html </a:t>
                          </a:r>
                          <a:r>
                            <a:rPr lang="ko-KR" sz="700" kern="100" dirty="0">
                              <a:effectLst/>
                            </a:rPr>
                            <a:t>또는 </a:t>
                          </a:r>
                          <a:r>
                            <a:rPr lang="en-US" sz="700" kern="100" dirty="0">
                              <a:effectLst/>
                            </a:rPr>
                            <a:t>pdf</a:t>
                          </a:r>
                          <a:r>
                            <a:rPr lang="ko-KR" sz="700" kern="100" dirty="0">
                              <a:effectLst/>
                            </a:rPr>
                            <a:t>로 제공 </a:t>
                          </a:r>
                          <a:r>
                            <a:rPr lang="en-US" sz="700" kern="100" dirty="0">
                              <a:effectLst/>
                            </a:rPr>
                            <a:t>&lt;</a:t>
                          </a:r>
                          <a:r>
                            <a:rPr lang="en-US" sz="700" kern="100" dirty="0" err="1">
                              <a:effectLst/>
                            </a:rPr>
                            <a:t>knitr</a:t>
                          </a:r>
                          <a:r>
                            <a:rPr lang="ko-KR" sz="700" kern="100" dirty="0">
                              <a:effectLst/>
                            </a:rPr>
                            <a:t>패키지이용</a:t>
                          </a:r>
                          <a:r>
                            <a:rPr lang="en-US" sz="700" kern="100" dirty="0">
                              <a:effectLst/>
                            </a:rPr>
                            <a:t>&gt;</a:t>
                          </a:r>
                          <a:endParaRPr lang="en-US" sz="700" kern="100" dirty="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  <a:p>
                          <a:pPr marL="342900" marR="0" lvl="0" indent="-342900" algn="l" defTabSz="685891" rtl="0" eaLnBrk="1" fontAlgn="auto" latinLnBrk="1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Char char=""/>
                            <a:tabLst/>
                            <a:defRPr/>
                          </a:pPr>
                          <a:r>
                            <a:rPr lang="en-US" altLang="ko-KR" sz="700" kern="100" dirty="0" err="1">
                              <a:effectLst/>
                            </a:rPr>
                            <a:t>Tcltk</a:t>
                          </a:r>
                          <a:r>
                            <a:rPr lang="en-US" altLang="ko-KR" sz="700" kern="100" dirty="0">
                              <a:effectLst/>
                            </a:rPr>
                            <a:t> package </a:t>
                          </a:r>
                          <a:r>
                            <a:rPr lang="ko-KR" altLang="ko-KR" sz="700" kern="100" dirty="0">
                              <a:effectLst/>
                            </a:rPr>
                            <a:t>문법 익히기</a:t>
                          </a:r>
                        </a:p>
                        <a:p>
                          <a:pPr marL="342900" lvl="0" indent="-342900" algn="l" latinLnBrk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  <a:buFont typeface="Wingdings" panose="05000000000000000000" pitchFamily="2" charset="2"/>
                            <a:buChar char=""/>
                          </a:pPr>
                          <a:endParaRPr lang="ko-KR" sz="700" kern="100" dirty="0">
                            <a:effectLst/>
                          </a:endParaRPr>
                        </a:p>
                      </a:txBody>
                      <a:tcPr marL="41350" marR="41350" marT="0" marB="0" anchor="ctr"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0000126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표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04296745"/>
                  </p:ext>
                </p:extLst>
              </p:nvPr>
            </p:nvGraphicFramePr>
            <p:xfrm>
              <a:off x="49324" y="1405335"/>
              <a:ext cx="4248472" cy="468052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043160">
                      <a:extLst>
                        <a:ext uri="{9D8B030D-6E8A-4147-A177-3AD203B41FA5}">
                          <a16:colId xmlns:a16="http://schemas.microsoft.com/office/drawing/2014/main" val="3427213240"/>
                        </a:ext>
                      </a:extLst>
                    </a:gridCol>
                    <a:gridCol w="1535118">
                      <a:extLst>
                        <a:ext uri="{9D8B030D-6E8A-4147-A177-3AD203B41FA5}">
                          <a16:colId xmlns:a16="http://schemas.microsoft.com/office/drawing/2014/main" val="443481696"/>
                        </a:ext>
                      </a:extLst>
                    </a:gridCol>
                    <a:gridCol w="443616">
                      <a:extLst>
                        <a:ext uri="{9D8B030D-6E8A-4147-A177-3AD203B41FA5}">
                          <a16:colId xmlns:a16="http://schemas.microsoft.com/office/drawing/2014/main" val="667861359"/>
                        </a:ext>
                      </a:extLst>
                    </a:gridCol>
                    <a:gridCol w="1226578">
                      <a:extLst>
                        <a:ext uri="{9D8B030D-6E8A-4147-A177-3AD203B41FA5}">
                          <a16:colId xmlns:a16="http://schemas.microsoft.com/office/drawing/2014/main" val="787817292"/>
                        </a:ext>
                      </a:extLst>
                    </a:gridCol>
                  </a:tblGrid>
                  <a:tr h="364274">
                    <a:tc gridSpan="2"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ko-KR" sz="600" kern="100">
                              <a:effectLst/>
                            </a:rPr>
                            <a:t>캡스톤 디자인 프로젝트 정기 결과 보고</a:t>
                          </a:r>
                          <a:endParaRPr lang="ko-KR" sz="6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41350" marR="41350" marT="0" marB="0" anchor="ctr"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ko-KR" sz="600" kern="100">
                              <a:effectLst/>
                            </a:rPr>
                            <a:t>날짜</a:t>
                          </a:r>
                          <a:endParaRPr lang="ko-KR" sz="6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41350" marR="4135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 kern="100" dirty="0">
                              <a:effectLst/>
                            </a:rPr>
                            <a:t>2017.03.14</a:t>
                          </a:r>
                          <a:endParaRPr lang="ko-KR" sz="600" kern="100" dirty="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41350" marR="41350" marT="0" marB="0" anchor="ctr"/>
                    </a:tc>
                    <a:extLst>
                      <a:ext uri="{0D108BD9-81ED-4DB2-BD59-A6C34878D82A}">
                        <a16:rowId xmlns:a16="http://schemas.microsoft.com/office/drawing/2014/main" val="4129480020"/>
                      </a:ext>
                    </a:extLst>
                  </a:tr>
                  <a:tr h="280332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ko-KR" sz="600" kern="100">
                              <a:effectLst/>
                            </a:rPr>
                            <a:t>작성자</a:t>
                          </a:r>
                          <a:endParaRPr lang="ko-KR" sz="6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41350" marR="4135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ko-KR" sz="600" kern="100">
                              <a:effectLst/>
                            </a:rPr>
                            <a:t>이해중</a:t>
                          </a:r>
                          <a:endParaRPr lang="ko-KR" sz="6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41350" marR="4135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ko-KR" sz="600" kern="100">
                              <a:effectLst/>
                            </a:rPr>
                            <a:t>팀명</a:t>
                          </a:r>
                          <a:endParaRPr lang="ko-KR" sz="6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41350" marR="4135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ko-KR" sz="600" kern="100">
                              <a:effectLst/>
                            </a:rPr>
                            <a:t>그것이</a:t>
                          </a:r>
                          <a:r>
                            <a:rPr lang="en-US" sz="600" kern="100">
                              <a:effectLst/>
                            </a:rPr>
                            <a:t> R</a:t>
                          </a:r>
                          <a:r>
                            <a:rPr lang="ko-KR" sz="600" kern="100">
                              <a:effectLst/>
                            </a:rPr>
                            <a:t>고싶다</a:t>
                          </a:r>
                          <a:endParaRPr lang="ko-KR" sz="6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41350" marR="41350" marT="0" marB="0" anchor="ctr"/>
                    </a:tc>
                    <a:extLst>
                      <a:ext uri="{0D108BD9-81ED-4DB2-BD59-A6C34878D82A}">
                        <a16:rowId xmlns:a16="http://schemas.microsoft.com/office/drawing/2014/main" val="429806310"/>
                      </a:ext>
                    </a:extLst>
                  </a:tr>
                  <a:tr h="856043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ko-KR" sz="600" kern="100">
                              <a:effectLst/>
                            </a:rPr>
                            <a:t>기존</a:t>
                          </a:r>
                          <a:br>
                            <a:rPr lang="en-US" sz="600" kern="100">
                              <a:effectLst/>
                            </a:rPr>
                          </a:br>
                          <a:r>
                            <a:rPr lang="ko-KR" sz="600" kern="100">
                              <a:effectLst/>
                            </a:rPr>
                            <a:t>이번 주 계획</a:t>
                          </a:r>
                          <a:endParaRPr lang="ko-KR" sz="6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41350" marR="41350" marT="0" marB="0" anchor="ctr"/>
                    </a:tc>
                    <a:tc gridSpan="3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41350" marR="41350" marT="0" marB="0" anchor="ctr">
                        <a:blipFill>
                          <a:blip r:embed="rId3"/>
                          <a:stretch>
                            <a:fillRect l="-32638" t="-75887" r="-759" b="-371631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3569504"/>
                      </a:ext>
                    </a:extLst>
                  </a:tr>
                  <a:tr h="2161885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ko-KR" sz="600" kern="100">
                              <a:effectLst/>
                            </a:rPr>
                            <a:t>수행 결과</a:t>
                          </a:r>
                          <a:endParaRPr lang="ko-KR" sz="6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41350" marR="41350" marT="0" marB="0" anchor="ctr"/>
                    </a:tc>
                    <a:tc gridSpan="3">
                      <a:txBody>
                        <a:bodyPr/>
                        <a:lstStyle/>
                        <a:p>
                          <a:pPr marL="342900" lvl="0" indent="-342900" algn="l" latinLnBrk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  <a:buFont typeface="Wingdings" panose="05000000000000000000" pitchFamily="2" charset="2"/>
                            <a:buChar char=""/>
                          </a:pPr>
                          <a:r>
                            <a:rPr lang="en-US" sz="700" b="1" kern="100" dirty="0" err="1">
                              <a:effectLst/>
                            </a:rPr>
                            <a:t>Sixsigma</a:t>
                          </a:r>
                          <a:r>
                            <a:rPr lang="en-US" sz="700" b="1" kern="100" dirty="0">
                              <a:effectLst/>
                            </a:rPr>
                            <a:t>  </a:t>
                          </a:r>
                          <a:r>
                            <a:rPr lang="ko-KR" sz="700" b="1" kern="100" dirty="0">
                              <a:effectLst/>
                            </a:rPr>
                            <a:t>패키지 분석</a:t>
                          </a:r>
                          <a:r>
                            <a:rPr lang="en-US" sz="700" b="1" kern="100" dirty="0">
                              <a:effectLst/>
                            </a:rPr>
                            <a:t> -&gt; html</a:t>
                          </a:r>
                          <a:r>
                            <a:rPr lang="ko-KR" sz="700" b="1" kern="100" dirty="0">
                              <a:effectLst/>
                            </a:rPr>
                            <a:t>로 정리</a:t>
                          </a:r>
                        </a:p>
                        <a:p>
                          <a:pPr marL="508000" algn="l" latinLnBrk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700" b="1" kern="100" dirty="0">
                              <a:effectLst/>
                            </a:rPr>
                            <a:t>&lt;manage several Quality Management studies&gt;</a:t>
                          </a:r>
                        </a:p>
                        <a:p>
                          <a:pPr marL="508000" algn="l" latinLnBrk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700" b="1" kern="100" dirty="0">
                              <a:effectLst/>
                            </a:rPr>
                            <a:t>1. Gage R&amp;R </a:t>
                          </a:r>
                        </a:p>
                        <a:p>
                          <a:pPr marL="508000" algn="l" latinLnBrk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700" b="1" kern="100" dirty="0">
                              <a:effectLst/>
                            </a:rPr>
                            <a:t>2. Capability Analysis</a:t>
                          </a:r>
                        </a:p>
                        <a:p>
                          <a:pPr marL="508000" algn="l" latinLnBrk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700" b="1" kern="100" dirty="0">
                              <a:effectLst/>
                            </a:rPr>
                            <a:t>3. Control Charts </a:t>
                          </a:r>
                        </a:p>
                        <a:p>
                          <a:pPr marL="508000" algn="l" latinLnBrk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700" b="1" kern="100" dirty="0">
                              <a:effectLst/>
                            </a:rPr>
                            <a:t>4. Loss Function Analysis</a:t>
                          </a:r>
                          <a:r>
                            <a:rPr lang="ko-KR" sz="700" b="1" kern="100" dirty="0">
                              <a:effectLst/>
                            </a:rPr>
                            <a:t> </a:t>
                          </a:r>
                          <a:endParaRPr lang="en-US" sz="700" b="1" kern="100" dirty="0">
                            <a:effectLst/>
                          </a:endParaRPr>
                        </a:p>
                        <a:p>
                          <a:pPr marL="508000" algn="l" latinLnBrk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700" b="1" kern="100" dirty="0">
                              <a:solidFill>
                                <a:srgbClr val="FF0000"/>
                              </a:solidFill>
                              <a:effectLst/>
                            </a:rPr>
                            <a:t>=&gt;6 sigma:</a:t>
                          </a:r>
                          <a:r>
                            <a:rPr lang="ko-KR" sz="700" b="1" kern="100" dirty="0">
                              <a:solidFill>
                                <a:srgbClr val="FF0000"/>
                              </a:solidFill>
                              <a:effectLst/>
                            </a:rPr>
                            <a:t>데이터 유형에 따른 분석방법에 있어 제한적이다</a:t>
                          </a:r>
                          <a:r>
                            <a:rPr lang="en-US" sz="700" b="1" kern="100" dirty="0">
                              <a:solidFill>
                                <a:srgbClr val="FF0000"/>
                              </a:solidFill>
                              <a:effectLst/>
                            </a:rPr>
                            <a:t>.</a:t>
                          </a:r>
                          <a:endParaRPr lang="ko-KR" sz="700" b="1" kern="100" dirty="0">
                            <a:solidFill>
                              <a:srgbClr val="FF0000"/>
                            </a:solidFill>
                            <a:effectLst/>
                          </a:endParaRPr>
                        </a:p>
                        <a:p>
                          <a:pPr marL="508000" algn="l" latinLnBrk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700" b="1" kern="100" dirty="0">
                              <a:effectLst/>
                            </a:rPr>
                            <a:t> </a:t>
                          </a:r>
                          <a:endParaRPr lang="ko-KR" sz="700" b="1" kern="100" dirty="0">
                            <a:effectLst/>
                          </a:endParaRPr>
                        </a:p>
                        <a:p>
                          <a:pPr marL="342900" lvl="0" indent="-342900" algn="l" latinLnBrk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  <a:buFont typeface="Wingdings" panose="05000000000000000000" pitchFamily="2" charset="2"/>
                            <a:buChar char=""/>
                          </a:pPr>
                          <a:r>
                            <a:rPr lang="en-US" sz="700" b="1" kern="100" dirty="0">
                              <a:effectLst/>
                            </a:rPr>
                            <a:t>QCC </a:t>
                          </a:r>
                          <a:r>
                            <a:rPr lang="ko-KR" sz="700" b="1" kern="100" dirty="0">
                              <a:effectLst/>
                            </a:rPr>
                            <a:t>패키지 분석</a:t>
                          </a:r>
                        </a:p>
                        <a:p>
                          <a:pPr marL="508000" algn="l" latinLnBrk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ko-KR" sz="700" b="1" kern="100" dirty="0">
                              <a:effectLst/>
                            </a:rPr>
                            <a:t>기존</a:t>
                          </a:r>
                          <a:r>
                            <a:rPr lang="en-US" sz="700" b="1" kern="100" dirty="0">
                              <a:effectLst/>
                            </a:rPr>
                            <a:t> R</a:t>
                          </a:r>
                          <a:r>
                            <a:rPr lang="ko-KR" sz="700" b="1" kern="100" dirty="0">
                              <a:effectLst/>
                            </a:rPr>
                            <a:t>패키지로 </a:t>
                          </a:r>
                          <a:r>
                            <a:rPr lang="ko-KR" sz="700" b="1" kern="100" dirty="0" err="1">
                              <a:effectLst/>
                            </a:rPr>
                            <a:t>미니탭</a:t>
                          </a:r>
                          <a:r>
                            <a:rPr lang="ko-KR" sz="700" b="1" kern="100" dirty="0">
                              <a:effectLst/>
                            </a:rPr>
                            <a:t> 수준의 관리도를 그릴 수 있다</a:t>
                          </a:r>
                          <a:r>
                            <a:rPr lang="en-US" sz="700" b="1" kern="100" dirty="0">
                              <a:effectLst/>
                            </a:rPr>
                            <a:t>.</a:t>
                          </a:r>
                          <a:endParaRPr lang="ko-KR" sz="700" b="1" kern="100" dirty="0">
                            <a:effectLst/>
                          </a:endParaRPr>
                        </a:p>
                        <a:p>
                          <a:pPr marL="508000" algn="l" latinLnBrk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700" b="1" kern="100" dirty="0">
                              <a:effectLst/>
                            </a:rPr>
                            <a:t>R </a:t>
                          </a:r>
                          <a:r>
                            <a:rPr lang="en-US" sz="700" b="1" kern="100" dirty="0" err="1">
                              <a:effectLst/>
                            </a:rPr>
                            <a:t>commader</a:t>
                          </a:r>
                          <a:r>
                            <a:rPr lang="ko-KR" sz="700" b="1" kern="100" dirty="0">
                              <a:effectLst/>
                            </a:rPr>
                            <a:t>에도 있으므로 해당사항 </a:t>
                          </a:r>
                          <a:r>
                            <a:rPr lang="en-US" sz="700" b="1" kern="100" dirty="0">
                              <a:effectLst/>
                            </a:rPr>
                            <a:t>x</a:t>
                          </a:r>
                          <a:endParaRPr lang="ko-KR" sz="700" b="1" kern="100" dirty="0">
                            <a:effectLst/>
                          </a:endParaRPr>
                        </a:p>
                        <a:p>
                          <a:pPr algn="l" latinLnBrk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700" b="1" kern="100" dirty="0">
                              <a:effectLst/>
                            </a:rPr>
                            <a:t> </a:t>
                          </a:r>
                          <a:endParaRPr lang="ko-KR" sz="700" b="1" kern="100" dirty="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41350" marR="41350" marT="0" marB="0" anchor="ctr"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37416026"/>
                      </a:ext>
                    </a:extLst>
                  </a:tr>
                  <a:tr h="1017986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ko-KR" sz="600" kern="100">
                              <a:effectLst/>
                            </a:rPr>
                            <a:t>다음 주 계획</a:t>
                          </a:r>
                          <a:endParaRPr lang="ko-KR" sz="6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41350" marR="41350" marT="0" marB="0" anchor="ctr"/>
                    </a:tc>
                    <a:tc gridSpan="3">
                      <a:txBody>
                        <a:bodyPr/>
                        <a:lstStyle/>
                        <a:p>
                          <a:pPr marL="342900" lvl="0" indent="-342900" algn="l" latinLnBrk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  <a:buFont typeface="Wingdings" panose="05000000000000000000" pitchFamily="2" charset="2"/>
                            <a:buChar char=""/>
                          </a:pPr>
                          <a:r>
                            <a:rPr lang="ko-KR" sz="700" kern="100" dirty="0">
                              <a:effectLst/>
                            </a:rPr>
                            <a:t>샘플링 검사 플러그인 패키지를 만들기 위한 개념 및 </a:t>
                          </a:r>
                          <a:r>
                            <a:rPr lang="ko-KR" sz="700" kern="100" dirty="0" err="1">
                              <a:effectLst/>
                            </a:rPr>
                            <a:t>미니탭</a:t>
                          </a:r>
                          <a:r>
                            <a:rPr lang="ko-KR" sz="700" kern="100" dirty="0">
                              <a:effectLst/>
                            </a:rPr>
                            <a:t> 프로세스 확인</a:t>
                          </a:r>
                        </a:p>
                        <a:p>
                          <a:pPr marL="342900" lvl="0" indent="-342900" algn="l" latinLnBrk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  <a:buFont typeface="Wingdings" panose="05000000000000000000" pitchFamily="2" charset="2"/>
                            <a:buChar char=""/>
                          </a:pPr>
                          <a:r>
                            <a:rPr lang="ko-KR" sz="700" kern="100" dirty="0">
                              <a:effectLst/>
                            </a:rPr>
                            <a:t>상인</a:t>
                          </a:r>
                          <a:r>
                            <a:rPr lang="en-US" sz="700" kern="100" dirty="0">
                              <a:effectLst/>
                            </a:rPr>
                            <a:t>&amp;</a:t>
                          </a:r>
                          <a:r>
                            <a:rPr lang="ko-KR" sz="700" kern="100" dirty="0">
                              <a:effectLst/>
                            </a:rPr>
                            <a:t>홍재가 만든 공정분석능력 </a:t>
                          </a:r>
                          <a:r>
                            <a:rPr lang="en-US" sz="700" kern="100" dirty="0">
                              <a:effectLst/>
                            </a:rPr>
                            <a:t>Plug-in </a:t>
                          </a:r>
                          <a:r>
                            <a:rPr lang="ko-KR" sz="700" kern="100" dirty="0">
                              <a:effectLst/>
                            </a:rPr>
                            <a:t>패키지 </a:t>
                          </a:r>
                          <a:r>
                            <a:rPr lang="en-US" sz="700" kern="100" dirty="0">
                              <a:effectLst/>
                            </a:rPr>
                            <a:t>(</a:t>
                          </a:r>
                          <a:r>
                            <a:rPr lang="ko-KR" sz="700" kern="100" dirty="0" err="1">
                              <a:effectLst/>
                            </a:rPr>
                            <a:t>계수형데이터분석</a:t>
                          </a:r>
                          <a:r>
                            <a:rPr lang="en-US" sz="700" kern="100" dirty="0">
                              <a:effectLst/>
                            </a:rPr>
                            <a:t>) </a:t>
                          </a:r>
                          <a:r>
                            <a:rPr lang="ko-KR" sz="700" kern="100" dirty="0">
                              <a:effectLst/>
                            </a:rPr>
                            <a:t>검증 및 </a:t>
                          </a:r>
                          <a:r>
                            <a:rPr lang="en-US" sz="700" kern="100" dirty="0">
                              <a:effectLst/>
                            </a:rPr>
                            <a:t>“</a:t>
                          </a:r>
                          <a:r>
                            <a:rPr lang="ko-KR" sz="700" kern="100" dirty="0">
                              <a:effectLst/>
                            </a:rPr>
                            <a:t>기능명세서</a:t>
                          </a:r>
                          <a:r>
                            <a:rPr lang="en-US" sz="700" kern="100" dirty="0">
                              <a:effectLst/>
                            </a:rPr>
                            <a:t>” html </a:t>
                          </a:r>
                          <a:r>
                            <a:rPr lang="ko-KR" sz="700" kern="100" dirty="0">
                              <a:effectLst/>
                            </a:rPr>
                            <a:t>또는 </a:t>
                          </a:r>
                          <a:r>
                            <a:rPr lang="en-US" sz="700" kern="100" dirty="0">
                              <a:effectLst/>
                            </a:rPr>
                            <a:t>pdf</a:t>
                          </a:r>
                          <a:r>
                            <a:rPr lang="ko-KR" sz="700" kern="100" dirty="0">
                              <a:effectLst/>
                            </a:rPr>
                            <a:t>로 제공 </a:t>
                          </a:r>
                          <a:r>
                            <a:rPr lang="en-US" sz="700" kern="100" dirty="0">
                              <a:effectLst/>
                            </a:rPr>
                            <a:t>&lt;</a:t>
                          </a:r>
                          <a:r>
                            <a:rPr lang="en-US" sz="700" kern="100" dirty="0" err="1">
                              <a:effectLst/>
                            </a:rPr>
                            <a:t>knitr</a:t>
                          </a:r>
                          <a:r>
                            <a:rPr lang="ko-KR" sz="700" kern="100" dirty="0">
                              <a:effectLst/>
                            </a:rPr>
                            <a:t>패키지이용</a:t>
                          </a:r>
                          <a:r>
                            <a:rPr lang="en-US" sz="700" kern="100" dirty="0">
                              <a:effectLst/>
                            </a:rPr>
                            <a:t>&gt;</a:t>
                          </a:r>
                          <a:endParaRPr lang="en-US" sz="700" kern="100" dirty="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  <a:p>
                          <a:pPr marL="342900" marR="0" lvl="0" indent="-342900" algn="l" defTabSz="685891" rtl="0" eaLnBrk="1" fontAlgn="auto" latinLnBrk="1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Char char=""/>
                            <a:tabLst/>
                            <a:defRPr/>
                          </a:pPr>
                          <a:r>
                            <a:rPr lang="en-US" altLang="ko-KR" sz="700" kern="100" dirty="0" err="1">
                              <a:effectLst/>
                            </a:rPr>
                            <a:t>Tcltk</a:t>
                          </a:r>
                          <a:r>
                            <a:rPr lang="en-US" altLang="ko-KR" sz="700" kern="100" dirty="0">
                              <a:effectLst/>
                            </a:rPr>
                            <a:t> package </a:t>
                          </a:r>
                          <a:r>
                            <a:rPr lang="ko-KR" altLang="ko-KR" sz="700" kern="100" dirty="0">
                              <a:effectLst/>
                            </a:rPr>
                            <a:t>문법 익히기</a:t>
                          </a:r>
                        </a:p>
                        <a:p>
                          <a:pPr marL="342900" lvl="0" indent="-342900" algn="l" latinLnBrk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  <a:buFont typeface="Wingdings" panose="05000000000000000000" pitchFamily="2" charset="2"/>
                            <a:buChar char=""/>
                          </a:pPr>
                          <a:endParaRPr lang="ko-KR" sz="700" kern="100" dirty="0">
                            <a:effectLst/>
                          </a:endParaRPr>
                        </a:p>
                      </a:txBody>
                      <a:tcPr marL="41350" marR="41350" marT="0" marB="0" anchor="ctr"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0000126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569172" y="136915"/>
            <a:ext cx="8229600" cy="1143000"/>
          </a:xfrm>
        </p:spPr>
        <p:txBody>
          <a:bodyPr/>
          <a:lstStyle/>
          <a:p>
            <a:r>
              <a:rPr lang="ko-KR" altLang="en-US" dirty="0"/>
              <a:t>수행 계획 및 결과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6016" y="3588106"/>
            <a:ext cx="4104456" cy="249774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5344" y="1439610"/>
            <a:ext cx="2818656" cy="1989389"/>
          </a:xfrm>
          <a:prstGeom prst="rect">
            <a:avLst/>
          </a:prstGeom>
        </p:spPr>
      </p:pic>
      <p:sp>
        <p:nvSpPr>
          <p:cNvPr id="2" name="사각형: 둥근 모서리 1"/>
          <p:cNvSpPr/>
          <p:nvPr/>
        </p:nvSpPr>
        <p:spPr>
          <a:xfrm>
            <a:off x="5364088" y="1049731"/>
            <a:ext cx="2592288" cy="2928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Sixsigma</a:t>
            </a:r>
            <a:r>
              <a:rPr lang="en-US" altLang="ko-KR" dirty="0"/>
              <a:t> in r </a:t>
            </a:r>
            <a:r>
              <a:rPr lang="ko-KR" altLang="en-US" dirty="0"/>
              <a:t>패키지</a:t>
            </a:r>
          </a:p>
        </p:txBody>
      </p:sp>
    </p:spTree>
    <p:extLst>
      <p:ext uri="{BB962C8B-B14F-4D97-AF65-F5344CB8AC3E}">
        <p14:creationId xmlns:p14="http://schemas.microsoft.com/office/powerpoint/2010/main" val="1061548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동민 </a:t>
            </a:r>
            <a:r>
              <a:rPr lang="en-US" altLang="ko-KR" dirty="0"/>
              <a:t>&amp; </a:t>
            </a:r>
            <a:r>
              <a:rPr lang="ko-KR" altLang="en-US" dirty="0"/>
              <a:t>근우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2324365"/>
              </p:ext>
            </p:extLst>
          </p:nvPr>
        </p:nvGraphicFramePr>
        <p:xfrm>
          <a:off x="4860032" y="1268759"/>
          <a:ext cx="4160144" cy="45259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21472">
                  <a:extLst>
                    <a:ext uri="{9D8B030D-6E8A-4147-A177-3AD203B41FA5}">
                      <a16:colId xmlns:a16="http://schemas.microsoft.com/office/drawing/2014/main" val="212349383"/>
                    </a:ext>
                  </a:extLst>
                </a:gridCol>
                <a:gridCol w="1503203">
                  <a:extLst>
                    <a:ext uri="{9D8B030D-6E8A-4147-A177-3AD203B41FA5}">
                      <a16:colId xmlns:a16="http://schemas.microsoft.com/office/drawing/2014/main" val="3531384337"/>
                    </a:ext>
                  </a:extLst>
                </a:gridCol>
                <a:gridCol w="434393">
                  <a:extLst>
                    <a:ext uri="{9D8B030D-6E8A-4147-A177-3AD203B41FA5}">
                      <a16:colId xmlns:a16="http://schemas.microsoft.com/office/drawing/2014/main" val="3811588062"/>
                    </a:ext>
                  </a:extLst>
                </a:gridCol>
                <a:gridCol w="1201076">
                  <a:extLst>
                    <a:ext uri="{9D8B030D-6E8A-4147-A177-3AD203B41FA5}">
                      <a16:colId xmlns:a16="http://schemas.microsoft.com/office/drawing/2014/main" val="367975529"/>
                    </a:ext>
                  </a:extLst>
                </a:gridCol>
              </a:tblGrid>
              <a:tr h="31535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500" kern="100" dirty="0" err="1">
                          <a:effectLst/>
                        </a:rPr>
                        <a:t>캡스톤</a:t>
                      </a:r>
                      <a:r>
                        <a:rPr lang="ko-KR" sz="500" kern="100" dirty="0">
                          <a:effectLst/>
                        </a:rPr>
                        <a:t> 디자인 프로젝트 정기 결과 보고</a:t>
                      </a:r>
                      <a:endParaRPr lang="ko-KR" sz="5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7019" marR="37019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500" kern="100" dirty="0">
                          <a:effectLst/>
                        </a:rPr>
                        <a:t>날짜</a:t>
                      </a:r>
                      <a:endParaRPr lang="ko-KR" sz="5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7019" marR="37019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500" kern="100" dirty="0">
                          <a:effectLst/>
                        </a:rPr>
                        <a:t>2017.03.14</a:t>
                      </a:r>
                      <a:endParaRPr lang="ko-KR" sz="5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7019" marR="37019" marT="0" marB="0" anchor="ctr"/>
                </a:tc>
                <a:extLst>
                  <a:ext uri="{0D108BD9-81ED-4DB2-BD59-A6C34878D82A}">
                    <a16:rowId xmlns:a16="http://schemas.microsoft.com/office/drawing/2014/main" val="3228162629"/>
                  </a:ext>
                </a:extLst>
              </a:tr>
              <a:tr h="24268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500" kern="100">
                          <a:effectLst/>
                        </a:rPr>
                        <a:t>작성자</a:t>
                      </a:r>
                      <a:endParaRPr lang="ko-KR" sz="5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7019" marR="37019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500" kern="100" dirty="0" err="1">
                          <a:effectLst/>
                        </a:rPr>
                        <a:t>김근우</a:t>
                      </a:r>
                      <a:endParaRPr lang="ko-KR" sz="5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7019" marR="37019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500" kern="100">
                          <a:effectLst/>
                        </a:rPr>
                        <a:t>팀명</a:t>
                      </a:r>
                      <a:endParaRPr lang="ko-KR" sz="5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7019" marR="37019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500" kern="100" dirty="0">
                          <a:effectLst/>
                        </a:rPr>
                        <a:t>그것이</a:t>
                      </a:r>
                      <a:r>
                        <a:rPr lang="en-US" sz="500" kern="100" dirty="0">
                          <a:effectLst/>
                        </a:rPr>
                        <a:t> R</a:t>
                      </a:r>
                      <a:r>
                        <a:rPr lang="ko-KR" sz="500" kern="100" dirty="0" err="1">
                          <a:effectLst/>
                        </a:rPr>
                        <a:t>고싶다</a:t>
                      </a:r>
                      <a:endParaRPr lang="ko-KR" sz="5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7019" marR="37019" marT="0" marB="0" anchor="ctr"/>
                </a:tc>
                <a:extLst>
                  <a:ext uri="{0D108BD9-81ED-4DB2-BD59-A6C34878D82A}">
                    <a16:rowId xmlns:a16="http://schemas.microsoft.com/office/drawing/2014/main" val="2019731284"/>
                  </a:ext>
                </a:extLst>
              </a:tr>
              <a:tr h="7410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500" kern="100">
                          <a:effectLst/>
                        </a:rPr>
                        <a:t>기존</a:t>
                      </a:r>
                      <a:br>
                        <a:rPr lang="en-US" sz="500" kern="100">
                          <a:effectLst/>
                        </a:rPr>
                      </a:br>
                      <a:r>
                        <a:rPr lang="ko-KR" sz="500" kern="100">
                          <a:effectLst/>
                        </a:rPr>
                        <a:t>이번 주 목표</a:t>
                      </a:r>
                      <a:endParaRPr lang="ko-KR" sz="5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7019" marR="37019" marT="0" marB="0" anchor="ctr"/>
                </a:tc>
                <a:tc gridSpan="3">
                  <a:txBody>
                    <a:bodyPr/>
                    <a:lstStyle/>
                    <a:p>
                      <a:pPr marL="342900" lvl="0" indent="-342900"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"/>
                      </a:pPr>
                      <a:r>
                        <a:rPr lang="ko-KR" sz="800" kern="100" dirty="0" err="1">
                          <a:effectLst/>
                        </a:rPr>
                        <a:t>미니탭</a:t>
                      </a:r>
                      <a:r>
                        <a:rPr lang="ko-KR" sz="800" kern="100" dirty="0">
                          <a:effectLst/>
                        </a:rPr>
                        <a:t> 샘플링 검사 조사</a:t>
                      </a:r>
                    </a:p>
                    <a:p>
                      <a:pPr marL="342900" lvl="0" indent="-342900"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"/>
                      </a:pPr>
                      <a:r>
                        <a:rPr lang="ko-KR" sz="800" kern="100" dirty="0">
                          <a:effectLst/>
                        </a:rPr>
                        <a:t>동일금속 방문</a:t>
                      </a:r>
                    </a:p>
                    <a:p>
                      <a:pPr marL="342900" lvl="0" indent="-342900"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"/>
                      </a:pPr>
                      <a:r>
                        <a:rPr lang="ko-KR" sz="800" kern="100" dirty="0">
                          <a:effectLst/>
                        </a:rPr>
                        <a:t>샘플링 검사 조사</a:t>
                      </a:r>
                    </a:p>
                    <a:p>
                      <a:pPr marL="342900" lvl="0" indent="-342900"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"/>
                      </a:pPr>
                      <a:r>
                        <a:rPr lang="ko-KR" sz="800" kern="100" dirty="0">
                          <a:effectLst/>
                        </a:rPr>
                        <a:t>수행계획서 초안 작성</a:t>
                      </a:r>
                      <a:endParaRPr lang="ko-KR" sz="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7019" marR="37019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6814470"/>
                  </a:ext>
                </a:extLst>
              </a:tr>
              <a:tr h="234559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500" kern="100" dirty="0">
                          <a:effectLst/>
                        </a:rPr>
                        <a:t>이번 주</a:t>
                      </a:r>
                      <a:br>
                        <a:rPr lang="en-US" sz="500" kern="100" dirty="0">
                          <a:effectLst/>
                        </a:rPr>
                      </a:br>
                      <a:r>
                        <a:rPr lang="ko-KR" sz="500" kern="100" dirty="0">
                          <a:effectLst/>
                        </a:rPr>
                        <a:t>활동 내용</a:t>
                      </a:r>
                      <a:endParaRPr lang="ko-KR" sz="5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7019" marR="37019" marT="0" marB="0" anchor="ctr"/>
                </a:tc>
                <a:tc gridSpan="3">
                  <a:txBody>
                    <a:bodyPr/>
                    <a:lstStyle/>
                    <a:p>
                      <a:pPr marL="342900" lvl="0" indent="-342900"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"/>
                      </a:pPr>
                      <a:r>
                        <a:rPr lang="ko-KR" sz="800" kern="100" dirty="0">
                          <a:effectLst/>
                        </a:rPr>
                        <a:t>수행계획서 초안 작성 완료</a:t>
                      </a:r>
                    </a:p>
                    <a:p>
                      <a:pPr marL="342900" lvl="0" indent="-342900"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"/>
                      </a:pPr>
                      <a:r>
                        <a:rPr lang="ko-KR" sz="800" kern="100" dirty="0">
                          <a:effectLst/>
                        </a:rPr>
                        <a:t>동일 금속 방문</a:t>
                      </a:r>
                      <a:br>
                        <a:rPr lang="en-US" sz="800" kern="100" dirty="0">
                          <a:effectLst/>
                        </a:rPr>
                      </a:br>
                      <a:r>
                        <a:rPr lang="en-US" sz="800" kern="100" dirty="0">
                          <a:effectLst/>
                        </a:rPr>
                        <a:t>-&gt; </a:t>
                      </a:r>
                      <a:r>
                        <a:rPr lang="ko-KR" sz="800" kern="100" dirty="0">
                          <a:effectLst/>
                        </a:rPr>
                        <a:t>방문 결과 참조</a:t>
                      </a:r>
                    </a:p>
                    <a:p>
                      <a:pPr marL="342900" lvl="0" indent="-342900"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"/>
                      </a:pPr>
                      <a:r>
                        <a:rPr lang="en-US" sz="800" kern="100" dirty="0">
                          <a:effectLst/>
                        </a:rPr>
                        <a:t>R </a:t>
                      </a:r>
                      <a:r>
                        <a:rPr lang="ko-KR" sz="800" kern="100" dirty="0">
                          <a:effectLst/>
                        </a:rPr>
                        <a:t>에 존재하는 샘플링 검사 패키지 분석</a:t>
                      </a:r>
                    </a:p>
                    <a:p>
                      <a:pPr marL="342900" lvl="0" indent="-342900"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"/>
                      </a:pPr>
                      <a:r>
                        <a:rPr lang="ko-KR" sz="800" kern="100" dirty="0" err="1">
                          <a:effectLst/>
                        </a:rPr>
                        <a:t>미니탭에</a:t>
                      </a:r>
                      <a:r>
                        <a:rPr lang="ko-KR" sz="800" kern="100" dirty="0">
                          <a:effectLst/>
                        </a:rPr>
                        <a:t> 존재하는 샘플링 검사 분석</a:t>
                      </a:r>
                    </a:p>
                    <a:p>
                      <a:pPr marL="508000"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-</a:t>
                      </a:r>
                      <a:r>
                        <a:rPr lang="ko-KR" sz="800" kern="100" dirty="0">
                          <a:effectLst/>
                        </a:rPr>
                        <a:t>그 결과 </a:t>
                      </a:r>
                      <a:r>
                        <a:rPr lang="en-US" sz="800" kern="100" dirty="0" err="1">
                          <a:effectLst/>
                        </a:rPr>
                        <a:t>LTPDvar</a:t>
                      </a:r>
                      <a:r>
                        <a:rPr lang="ko-KR" sz="800" kern="100" dirty="0">
                          <a:effectLst/>
                        </a:rPr>
                        <a:t>라는 패키지 발견 </a:t>
                      </a:r>
                    </a:p>
                    <a:p>
                      <a:pPr indent="5080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-LTPD </a:t>
                      </a:r>
                      <a:r>
                        <a:rPr lang="ko-KR" sz="800" kern="100" dirty="0">
                          <a:effectLst/>
                        </a:rPr>
                        <a:t>플랜 하에서의 계량형 샘플링 검사</a:t>
                      </a:r>
                    </a:p>
                    <a:p>
                      <a:pPr indent="5080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-AOQL </a:t>
                      </a:r>
                      <a:r>
                        <a:rPr lang="ko-KR" sz="800" kern="100" dirty="0">
                          <a:effectLst/>
                        </a:rPr>
                        <a:t>플랜 하에서의 계량형 샘플링 검사</a:t>
                      </a:r>
                    </a:p>
                    <a:p>
                      <a:pPr marL="5080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-</a:t>
                      </a:r>
                      <a:r>
                        <a:rPr lang="ko-KR" sz="800" kern="100" dirty="0">
                          <a:effectLst/>
                        </a:rPr>
                        <a:t>검사 비용을 최소화 하는</a:t>
                      </a:r>
                      <a:r>
                        <a:rPr lang="en-US" sz="800" kern="100" dirty="0">
                          <a:effectLst/>
                        </a:rPr>
                        <a:t> EWMA(</a:t>
                      </a:r>
                      <a:r>
                        <a:rPr lang="ko-KR" sz="800" kern="100" dirty="0">
                          <a:effectLst/>
                        </a:rPr>
                        <a:t>지수 가중 이동평균</a:t>
                      </a:r>
                      <a:r>
                        <a:rPr lang="en-US" sz="800" kern="100" dirty="0">
                          <a:effectLst/>
                        </a:rPr>
                        <a:t>) </a:t>
                      </a:r>
                      <a:r>
                        <a:rPr lang="ko-KR" sz="800" kern="100" dirty="0">
                          <a:effectLst/>
                        </a:rPr>
                        <a:t>을 기반으로 한 </a:t>
                      </a:r>
                      <a:r>
                        <a:rPr lang="en-US" sz="800" kern="100" dirty="0">
                          <a:effectLst/>
                        </a:rPr>
                        <a:t>LTPD </a:t>
                      </a:r>
                      <a:r>
                        <a:rPr lang="ko-KR" sz="800" kern="100" dirty="0">
                          <a:effectLst/>
                        </a:rPr>
                        <a:t>및 </a:t>
                      </a:r>
                      <a:r>
                        <a:rPr lang="en-US" sz="800" kern="100" dirty="0">
                          <a:effectLst/>
                        </a:rPr>
                        <a:t>AOQL </a:t>
                      </a:r>
                      <a:r>
                        <a:rPr lang="ko-KR" sz="800" kern="100" dirty="0">
                          <a:effectLst/>
                        </a:rPr>
                        <a:t>계획 </a:t>
                      </a:r>
                    </a:p>
                    <a:p>
                      <a:pPr marL="508000"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(LTPD = </a:t>
                      </a:r>
                      <a:r>
                        <a:rPr lang="ko-KR" sz="800" kern="100" dirty="0" err="1">
                          <a:effectLst/>
                        </a:rPr>
                        <a:t>로트</a:t>
                      </a:r>
                      <a:r>
                        <a:rPr lang="ko-KR" sz="800" kern="100" dirty="0">
                          <a:effectLst/>
                        </a:rPr>
                        <a:t> 허용 불량률</a:t>
                      </a:r>
                      <a:r>
                        <a:rPr lang="en-US" sz="800" kern="100" dirty="0">
                          <a:effectLst/>
                        </a:rPr>
                        <a:t>)</a:t>
                      </a:r>
                      <a:endParaRPr lang="ko-KR" sz="800" kern="100" dirty="0">
                        <a:effectLst/>
                      </a:endParaRPr>
                    </a:p>
                    <a:p>
                      <a:pPr marL="508000"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(AOQL = </a:t>
                      </a:r>
                      <a:r>
                        <a:rPr lang="ko-KR" sz="800" kern="100" dirty="0">
                          <a:effectLst/>
                        </a:rPr>
                        <a:t>평균 </a:t>
                      </a:r>
                      <a:r>
                        <a:rPr lang="ko-KR" sz="800" kern="100" dirty="0" err="1">
                          <a:effectLst/>
                        </a:rPr>
                        <a:t>출검</a:t>
                      </a:r>
                      <a:r>
                        <a:rPr lang="ko-KR" sz="800" kern="100" dirty="0">
                          <a:effectLst/>
                        </a:rPr>
                        <a:t> 품질 한</a:t>
                      </a:r>
                      <a:r>
                        <a:rPr lang="en-US" sz="800" kern="100" dirty="0">
                          <a:effectLst/>
                        </a:rPr>
                        <a:t>, AOQ </a:t>
                      </a:r>
                      <a:r>
                        <a:rPr lang="ko-KR" sz="800" kern="100" dirty="0">
                          <a:effectLst/>
                        </a:rPr>
                        <a:t>가 최대가 될 때의 출하품질</a:t>
                      </a:r>
                      <a:r>
                        <a:rPr lang="en-US" sz="800" kern="100" dirty="0">
                          <a:effectLst/>
                        </a:rPr>
                        <a:t>)</a:t>
                      </a:r>
                      <a:endParaRPr lang="ko-KR" sz="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7019" marR="37019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1939451"/>
                  </a:ext>
                </a:extLst>
              </a:tr>
              <a:tr h="88126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500" kern="100" dirty="0">
                          <a:effectLst/>
                        </a:rPr>
                        <a:t>다음 주 계획</a:t>
                      </a:r>
                      <a:endParaRPr lang="ko-KR" sz="5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7019" marR="37019" marT="0" marB="0" anchor="ctr"/>
                </a:tc>
                <a:tc gridSpan="3">
                  <a:txBody>
                    <a:bodyPr/>
                    <a:lstStyle/>
                    <a:p>
                      <a:pPr marL="342900" lvl="0" indent="-342900"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"/>
                      </a:pPr>
                      <a:r>
                        <a:rPr lang="ko-KR" sz="800" kern="100" dirty="0">
                          <a:effectLst/>
                        </a:rPr>
                        <a:t>샘플링 분석 </a:t>
                      </a:r>
                      <a:r>
                        <a:rPr lang="ko-KR" sz="800" kern="100" dirty="0" err="1">
                          <a:effectLst/>
                        </a:rPr>
                        <a:t>미니탭과</a:t>
                      </a:r>
                      <a:r>
                        <a:rPr lang="ko-KR" sz="800" kern="100" dirty="0">
                          <a:effectLst/>
                        </a:rPr>
                        <a:t> 비교하여 현실적으로 우리 패키지에 반영할 수 있는 </a:t>
                      </a:r>
                      <a:r>
                        <a:rPr lang="en-US" sz="800" kern="100" dirty="0">
                          <a:effectLst/>
                        </a:rPr>
                        <a:t>R </a:t>
                      </a:r>
                      <a:r>
                        <a:rPr lang="ko-KR" sz="800" kern="100" dirty="0">
                          <a:effectLst/>
                        </a:rPr>
                        <a:t>샘플링 분석 패키지 조</a:t>
                      </a:r>
                      <a:r>
                        <a:rPr lang="ko-KR" altLang="en-US" sz="800" kern="100" dirty="0">
                          <a:effectLst/>
                        </a:rPr>
                        <a:t>사</a:t>
                      </a:r>
                      <a:endParaRPr lang="en-US" altLang="ko-KR" sz="800" kern="100" dirty="0">
                        <a:effectLst/>
                      </a:endParaRPr>
                    </a:p>
                    <a:p>
                      <a:pPr marL="342900" marR="0" lvl="0" indent="-342900" algn="l" defTabSz="685891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"/>
                        <a:tabLst/>
                        <a:defRPr/>
                      </a:pPr>
                      <a:r>
                        <a:rPr lang="en-US" altLang="ko-KR" sz="800" kern="100" dirty="0">
                          <a:solidFill>
                            <a:srgbClr val="FF0000"/>
                          </a:solidFill>
                          <a:effectLst/>
                        </a:rPr>
                        <a:t>Sampling inspection </a:t>
                      </a:r>
                      <a:r>
                        <a:rPr lang="ko-KR" altLang="ko-KR" sz="800" kern="100" dirty="0">
                          <a:solidFill>
                            <a:srgbClr val="FF0000"/>
                          </a:solidFill>
                          <a:effectLst/>
                        </a:rPr>
                        <a:t>플러그인 개발 착수</a:t>
                      </a:r>
                      <a:endParaRPr lang="ko-KR" altLang="ko-KR" sz="800" kern="100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7019" marR="37019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120216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8503747"/>
              </p:ext>
            </p:extLst>
          </p:nvPr>
        </p:nvGraphicFramePr>
        <p:xfrm>
          <a:off x="132035" y="1268759"/>
          <a:ext cx="4162277" cy="452596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21882">
                  <a:extLst>
                    <a:ext uri="{9D8B030D-6E8A-4147-A177-3AD203B41FA5}">
                      <a16:colId xmlns:a16="http://schemas.microsoft.com/office/drawing/2014/main" val="3531376210"/>
                    </a:ext>
                  </a:extLst>
                </a:gridCol>
                <a:gridCol w="1503805">
                  <a:extLst>
                    <a:ext uri="{9D8B030D-6E8A-4147-A177-3AD203B41FA5}">
                      <a16:colId xmlns:a16="http://schemas.microsoft.com/office/drawing/2014/main" val="1315848610"/>
                    </a:ext>
                  </a:extLst>
                </a:gridCol>
                <a:gridCol w="1636590">
                  <a:extLst>
                    <a:ext uri="{9D8B030D-6E8A-4147-A177-3AD203B41FA5}">
                      <a16:colId xmlns:a16="http://schemas.microsoft.com/office/drawing/2014/main" val="2291381840"/>
                    </a:ext>
                  </a:extLst>
                </a:gridCol>
              </a:tblGrid>
              <a:tr h="31535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500" kern="100">
                          <a:effectLst/>
                        </a:rPr>
                        <a:t>캡스톤 디자인 프로젝트 정기 결과 보고</a:t>
                      </a:r>
                      <a:endParaRPr lang="ko-KR" sz="5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7019" marR="37019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500" kern="100" dirty="0">
                          <a:effectLst/>
                        </a:rPr>
                        <a:t> </a:t>
                      </a:r>
                      <a:endParaRPr lang="ko-KR" sz="5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435388724"/>
                  </a:ext>
                </a:extLst>
              </a:tr>
              <a:tr h="24268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500" kern="100">
                          <a:effectLst/>
                        </a:rPr>
                        <a:t>작성자</a:t>
                      </a:r>
                      <a:endParaRPr lang="ko-KR" sz="5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7019" marR="37019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500" kern="100">
                          <a:effectLst/>
                        </a:rPr>
                        <a:t>김동민</a:t>
                      </a:r>
                      <a:endParaRPr lang="ko-KR" sz="5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7019" marR="37019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500" kern="100">
                          <a:effectLst/>
                        </a:rPr>
                        <a:t> </a:t>
                      </a:r>
                      <a:endParaRPr lang="ko-KR" sz="5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006711867"/>
                  </a:ext>
                </a:extLst>
              </a:tr>
              <a:tr h="7410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500" kern="100">
                          <a:effectLst/>
                        </a:rPr>
                        <a:t>기존</a:t>
                      </a:r>
                      <a:br>
                        <a:rPr lang="en-US" sz="500" kern="100">
                          <a:effectLst/>
                        </a:rPr>
                      </a:br>
                      <a:r>
                        <a:rPr lang="ko-KR" sz="500" kern="100">
                          <a:effectLst/>
                        </a:rPr>
                        <a:t>이번 주 목표</a:t>
                      </a:r>
                      <a:endParaRPr lang="ko-KR" sz="5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7019" marR="37019" marT="0" marB="0" anchor="ctr"/>
                </a:tc>
                <a:tc gridSpan="2">
                  <a:txBody>
                    <a:bodyPr/>
                    <a:lstStyle/>
                    <a:p>
                      <a:pPr marL="342900" lvl="0" indent="-342900"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"/>
                      </a:pPr>
                      <a:r>
                        <a:rPr lang="ko-KR" sz="800" kern="100" dirty="0">
                          <a:effectLst/>
                        </a:rPr>
                        <a:t>실험계획법 플러그인 패키지 조사</a:t>
                      </a:r>
                    </a:p>
                    <a:p>
                      <a:pPr marL="342900" lvl="0" indent="-342900"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"/>
                      </a:pPr>
                      <a:r>
                        <a:rPr lang="ko-KR" sz="800" kern="100" dirty="0">
                          <a:effectLst/>
                        </a:rPr>
                        <a:t>코멘트를 바탕으로 한 프로젝트의 </a:t>
                      </a:r>
                      <a:r>
                        <a:rPr lang="en-US" sz="800" kern="100" dirty="0">
                          <a:effectLst/>
                        </a:rPr>
                        <a:t>Scope </a:t>
                      </a:r>
                      <a:r>
                        <a:rPr lang="ko-KR" sz="800" kern="100" dirty="0">
                          <a:effectLst/>
                        </a:rPr>
                        <a:t>수정</a:t>
                      </a:r>
                    </a:p>
                    <a:p>
                      <a:pPr marL="342900" lvl="0" indent="-342900"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"/>
                      </a:pPr>
                      <a:r>
                        <a:rPr lang="ko-KR" sz="800" kern="100" dirty="0">
                          <a:effectLst/>
                        </a:rPr>
                        <a:t>프로젝트 추가 사항 연구</a:t>
                      </a:r>
                    </a:p>
                    <a:p>
                      <a:pPr marL="342900" lvl="0" indent="-342900"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"/>
                      </a:pPr>
                      <a:r>
                        <a:rPr lang="ko-KR" sz="800" kern="100" dirty="0">
                          <a:effectLst/>
                        </a:rPr>
                        <a:t>재 제안서</a:t>
                      </a:r>
                      <a:r>
                        <a:rPr lang="en-US" sz="800" kern="100" dirty="0">
                          <a:effectLst/>
                        </a:rPr>
                        <a:t> ppt </a:t>
                      </a:r>
                      <a:r>
                        <a:rPr lang="ko-KR" sz="800" kern="100" dirty="0">
                          <a:effectLst/>
                        </a:rPr>
                        <a:t>및 대본 수정</a:t>
                      </a:r>
                      <a:endParaRPr lang="ko-KR" sz="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7019" marR="37019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3590680"/>
                  </a:ext>
                </a:extLst>
              </a:tr>
              <a:tr h="234559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500" kern="100">
                          <a:effectLst/>
                        </a:rPr>
                        <a:t>이번 주</a:t>
                      </a:r>
                      <a:br>
                        <a:rPr lang="en-US" sz="500" kern="100">
                          <a:effectLst/>
                        </a:rPr>
                      </a:br>
                      <a:r>
                        <a:rPr lang="ko-KR" sz="500" kern="100">
                          <a:effectLst/>
                        </a:rPr>
                        <a:t>활동 내용</a:t>
                      </a:r>
                      <a:endParaRPr lang="ko-KR" sz="5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7019" marR="37019" marT="0" marB="0" anchor="ctr"/>
                </a:tc>
                <a:tc gridSpan="2">
                  <a:txBody>
                    <a:bodyPr/>
                    <a:lstStyle/>
                    <a:p>
                      <a:pPr marL="342900" lvl="0" indent="-342900"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"/>
                      </a:pPr>
                      <a:r>
                        <a:rPr lang="ko-KR" sz="800" kern="100" dirty="0">
                          <a:effectLst/>
                        </a:rPr>
                        <a:t>실험계획법 플러그인 패키지 조사 완료</a:t>
                      </a:r>
                      <a:r>
                        <a:rPr lang="en-US" sz="800" kern="100" dirty="0">
                          <a:effectLst/>
                        </a:rPr>
                        <a:t>(</a:t>
                      </a:r>
                      <a:r>
                        <a:rPr lang="ko-KR" sz="800" kern="100" dirty="0">
                          <a:effectLst/>
                        </a:rPr>
                        <a:t>출력물 참조</a:t>
                      </a:r>
                      <a:r>
                        <a:rPr lang="en-US" sz="800" kern="100" dirty="0">
                          <a:effectLst/>
                        </a:rPr>
                        <a:t>.)</a:t>
                      </a:r>
                    </a:p>
                    <a:p>
                      <a:pPr marL="342900" lvl="0" indent="-342900"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"/>
                      </a:pPr>
                      <a:endParaRPr lang="ko-KR" sz="800" kern="100" dirty="0">
                        <a:effectLst/>
                      </a:endParaRPr>
                    </a:p>
                    <a:p>
                      <a:pPr marL="342900" lvl="0" indent="-342900"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"/>
                      </a:pPr>
                      <a:r>
                        <a:rPr lang="ko-KR" sz="800" kern="100" dirty="0">
                          <a:effectLst/>
                        </a:rPr>
                        <a:t>공정능력 분석</a:t>
                      </a:r>
                      <a:r>
                        <a:rPr lang="en-US" sz="800" kern="100" dirty="0">
                          <a:effectLst/>
                        </a:rPr>
                        <a:t>, </a:t>
                      </a:r>
                      <a:r>
                        <a:rPr lang="ko-KR" sz="800" kern="100" dirty="0">
                          <a:effectLst/>
                        </a:rPr>
                        <a:t>측정시스템 분석</a:t>
                      </a:r>
                      <a:r>
                        <a:rPr lang="en-US" sz="800" kern="100" dirty="0">
                          <a:effectLst/>
                        </a:rPr>
                        <a:t>, </a:t>
                      </a:r>
                      <a:r>
                        <a:rPr lang="ko-KR" sz="800" kern="100" dirty="0">
                          <a:effectLst/>
                        </a:rPr>
                        <a:t>샘플링 검사 공부</a:t>
                      </a:r>
                      <a:endParaRPr lang="en-US" altLang="ko-KR" sz="800" kern="100" dirty="0">
                        <a:effectLst/>
                      </a:endParaRPr>
                    </a:p>
                    <a:p>
                      <a:pPr marL="342900" lvl="0" indent="-342900"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"/>
                      </a:pPr>
                      <a:endParaRPr lang="ko-KR" sz="800" kern="100" dirty="0">
                        <a:effectLst/>
                      </a:endParaRPr>
                    </a:p>
                    <a:p>
                      <a:pPr marL="342900" lvl="0" indent="-342900"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"/>
                      </a:pPr>
                      <a:r>
                        <a:rPr lang="ko-KR" sz="800" kern="100" dirty="0">
                          <a:effectLst/>
                        </a:rPr>
                        <a:t>프로젝트의 </a:t>
                      </a:r>
                      <a:r>
                        <a:rPr lang="ko-KR" sz="800" kern="100" dirty="0" err="1">
                          <a:effectLst/>
                        </a:rPr>
                        <a:t>스코프</a:t>
                      </a:r>
                      <a:r>
                        <a:rPr lang="ko-KR" sz="800" kern="100" dirty="0">
                          <a:effectLst/>
                        </a:rPr>
                        <a:t> 수정 </a:t>
                      </a:r>
                    </a:p>
                    <a:p>
                      <a:pPr marL="342900" lvl="0" indent="-342900"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"/>
                      </a:pPr>
                      <a:r>
                        <a:rPr lang="en-US" sz="800" kern="100" dirty="0">
                          <a:effectLst/>
                        </a:rPr>
                        <a:t>Sampling inspection</a:t>
                      </a:r>
                      <a:r>
                        <a:rPr lang="ko-KR" sz="800" kern="100" dirty="0">
                          <a:effectLst/>
                        </a:rPr>
                        <a:t>을 추가하여 통계적 품질 관리의 주요 구성 요소를 갖추게 함</a:t>
                      </a:r>
                      <a:r>
                        <a:rPr lang="en-US" sz="800" kern="100" dirty="0">
                          <a:effectLst/>
                        </a:rPr>
                        <a:t>.</a:t>
                      </a:r>
                    </a:p>
                    <a:p>
                      <a:pPr marL="342900" lvl="0" indent="-342900"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"/>
                      </a:pPr>
                      <a:endParaRPr lang="ko-KR" sz="800" kern="100" dirty="0">
                        <a:effectLst/>
                      </a:endParaRPr>
                    </a:p>
                    <a:p>
                      <a:pPr marL="342900" lvl="0" indent="-342900"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"/>
                      </a:pPr>
                      <a:r>
                        <a:rPr lang="ko-KR" sz="800" kern="100" dirty="0">
                          <a:effectLst/>
                        </a:rPr>
                        <a:t>재 제안서</a:t>
                      </a:r>
                      <a:r>
                        <a:rPr lang="en-US" sz="800" kern="100" dirty="0">
                          <a:effectLst/>
                        </a:rPr>
                        <a:t> ppt </a:t>
                      </a:r>
                      <a:r>
                        <a:rPr lang="ko-KR" sz="800" kern="100" dirty="0">
                          <a:effectLst/>
                        </a:rPr>
                        <a:t>및 대본 수정 완료</a:t>
                      </a:r>
                      <a:endParaRPr lang="ko-KR" sz="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7019" marR="37019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4542050"/>
                  </a:ext>
                </a:extLst>
              </a:tr>
              <a:tr h="88126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500" kern="100">
                          <a:effectLst/>
                        </a:rPr>
                        <a:t>다음 주 계획</a:t>
                      </a:r>
                      <a:endParaRPr lang="ko-KR" sz="5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7019" marR="37019" marT="0" marB="0" anchor="ctr"/>
                </a:tc>
                <a:tc gridSpan="2">
                  <a:txBody>
                    <a:bodyPr/>
                    <a:lstStyle/>
                    <a:p>
                      <a:pPr marL="342900" lvl="0" indent="-342900"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"/>
                      </a:pPr>
                      <a:r>
                        <a:rPr lang="en-US" sz="800" kern="100" dirty="0" err="1">
                          <a:effectLst/>
                        </a:rPr>
                        <a:t>Tcltk</a:t>
                      </a:r>
                      <a:r>
                        <a:rPr lang="en-US" sz="800" kern="100" dirty="0">
                          <a:effectLst/>
                        </a:rPr>
                        <a:t> package </a:t>
                      </a:r>
                      <a:r>
                        <a:rPr lang="ko-KR" sz="800" kern="100" dirty="0">
                          <a:effectLst/>
                        </a:rPr>
                        <a:t>문법 익히기</a:t>
                      </a:r>
                    </a:p>
                    <a:p>
                      <a:pPr marL="342900" lvl="0" indent="-342900"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"/>
                      </a:pPr>
                      <a:r>
                        <a:rPr lang="ko-KR" sz="800" kern="100" dirty="0">
                          <a:effectLst/>
                        </a:rPr>
                        <a:t>기존</a:t>
                      </a:r>
                      <a:r>
                        <a:rPr lang="en-US" sz="800" kern="100" dirty="0">
                          <a:effectLst/>
                        </a:rPr>
                        <a:t> R</a:t>
                      </a:r>
                      <a:r>
                        <a:rPr lang="ko-KR" sz="800" kern="100" dirty="0">
                          <a:effectLst/>
                        </a:rPr>
                        <a:t>의</a:t>
                      </a:r>
                      <a:r>
                        <a:rPr lang="en-US" sz="800" kern="100" dirty="0">
                          <a:effectLst/>
                        </a:rPr>
                        <a:t> Sampling inspection </a:t>
                      </a:r>
                      <a:r>
                        <a:rPr lang="ko-KR" sz="800" kern="100" dirty="0">
                          <a:effectLst/>
                        </a:rPr>
                        <a:t>패키지 분해 및 </a:t>
                      </a:r>
                      <a:r>
                        <a:rPr lang="ko-KR" sz="800" kern="100" dirty="0" err="1">
                          <a:effectLst/>
                        </a:rPr>
                        <a:t>미니탭과</a:t>
                      </a:r>
                      <a:r>
                        <a:rPr lang="ko-KR" sz="800" kern="100" dirty="0">
                          <a:effectLst/>
                        </a:rPr>
                        <a:t> 비교</a:t>
                      </a:r>
                    </a:p>
                    <a:p>
                      <a:pPr marL="342900" lvl="0" indent="-342900"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"/>
                      </a:pPr>
                      <a:r>
                        <a:rPr lang="en-US" sz="800" kern="100" dirty="0">
                          <a:solidFill>
                            <a:srgbClr val="FF0000"/>
                          </a:solidFill>
                          <a:effectLst/>
                        </a:rPr>
                        <a:t>Sampling inspection </a:t>
                      </a:r>
                      <a:r>
                        <a:rPr lang="ko-KR" sz="800" kern="100" dirty="0">
                          <a:solidFill>
                            <a:srgbClr val="FF0000"/>
                          </a:solidFill>
                          <a:effectLst/>
                        </a:rPr>
                        <a:t>플러그인 개발 착수</a:t>
                      </a:r>
                      <a:endParaRPr lang="ko-KR" sz="800" kern="100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7019" marR="37019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575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9889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332656"/>
            <a:ext cx="7772400" cy="648071"/>
          </a:xfrm>
        </p:spPr>
        <p:txBody>
          <a:bodyPr>
            <a:normAutofit/>
          </a:bodyPr>
          <a:lstStyle/>
          <a:p>
            <a:r>
              <a:rPr lang="ko-KR" altLang="en-US" dirty="0"/>
              <a:t>상인 </a:t>
            </a:r>
            <a:r>
              <a:rPr lang="en-US" altLang="ko-KR" dirty="0"/>
              <a:t>&amp; </a:t>
            </a:r>
            <a:r>
              <a:rPr lang="ko-KR" altLang="en-US" dirty="0"/>
              <a:t>홍재 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911475" y="1600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7914907"/>
              </p:ext>
            </p:extLst>
          </p:nvPr>
        </p:nvGraphicFramePr>
        <p:xfrm>
          <a:off x="71988" y="1094041"/>
          <a:ext cx="4464495" cy="3879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96080">
                  <a:extLst>
                    <a:ext uri="{9D8B030D-6E8A-4147-A177-3AD203B41FA5}">
                      <a16:colId xmlns:a16="http://schemas.microsoft.com/office/drawing/2014/main" val="1854211818"/>
                    </a:ext>
                  </a:extLst>
                </a:gridCol>
                <a:gridCol w="1612994">
                  <a:extLst>
                    <a:ext uri="{9D8B030D-6E8A-4147-A177-3AD203B41FA5}">
                      <a16:colId xmlns:a16="http://schemas.microsoft.com/office/drawing/2014/main" val="3559713975"/>
                    </a:ext>
                  </a:extLst>
                </a:gridCol>
                <a:gridCol w="1755421">
                  <a:extLst>
                    <a:ext uri="{9D8B030D-6E8A-4147-A177-3AD203B41FA5}">
                      <a16:colId xmlns:a16="http://schemas.microsoft.com/office/drawing/2014/main" val="1744704293"/>
                    </a:ext>
                  </a:extLst>
                </a:gridCol>
              </a:tblGrid>
              <a:tr h="250675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500" kern="100">
                          <a:effectLst/>
                        </a:rPr>
                        <a:t>캡스톤 디자인 프로젝트 정기 결과 보고</a:t>
                      </a:r>
                      <a:endParaRPr lang="ko-KR" sz="5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7019" marR="37019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500" kern="100">
                          <a:effectLst/>
                        </a:rPr>
                        <a:t> </a:t>
                      </a:r>
                      <a:endParaRPr lang="ko-KR" sz="5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4778853"/>
                  </a:ext>
                </a:extLst>
              </a:tr>
              <a:tr h="19291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500" kern="100">
                          <a:effectLst/>
                        </a:rPr>
                        <a:t>작성자</a:t>
                      </a:r>
                      <a:endParaRPr lang="ko-KR" sz="5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7019" marR="37019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500" kern="100">
                          <a:effectLst/>
                        </a:rPr>
                        <a:t>이상인</a:t>
                      </a:r>
                      <a:endParaRPr lang="ko-KR" sz="5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7019" marR="37019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500" kern="100">
                          <a:effectLst/>
                        </a:rPr>
                        <a:t> </a:t>
                      </a:r>
                      <a:endParaRPr lang="ko-KR" sz="5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206563526"/>
                  </a:ext>
                </a:extLst>
              </a:tr>
              <a:tr h="74084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500" kern="100" dirty="0">
                          <a:effectLst/>
                        </a:rPr>
                        <a:t>기존</a:t>
                      </a:r>
                      <a:br>
                        <a:rPr lang="en-US" sz="500" kern="100" dirty="0">
                          <a:effectLst/>
                        </a:rPr>
                      </a:br>
                      <a:r>
                        <a:rPr lang="ko-KR" sz="500" kern="100" dirty="0">
                          <a:effectLst/>
                        </a:rPr>
                        <a:t>이번 주 목표</a:t>
                      </a:r>
                      <a:endParaRPr lang="ko-KR" sz="5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7019" marR="37019" marT="0" marB="0" anchor="ctr"/>
                </a:tc>
                <a:tc gridSpan="2">
                  <a:txBody>
                    <a:bodyPr/>
                    <a:lstStyle/>
                    <a:p>
                      <a:pPr marL="342900" lvl="0" indent="-342900"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"/>
                      </a:pPr>
                      <a:r>
                        <a:rPr lang="en-US" sz="700" kern="100" dirty="0" err="1">
                          <a:effectLst/>
                        </a:rPr>
                        <a:t>tcltk</a:t>
                      </a:r>
                      <a:r>
                        <a:rPr lang="en-US" sz="700" kern="100" dirty="0">
                          <a:effectLst/>
                        </a:rPr>
                        <a:t> package </a:t>
                      </a:r>
                      <a:r>
                        <a:rPr lang="ko-KR" sz="700" kern="100" dirty="0">
                          <a:effectLst/>
                        </a:rPr>
                        <a:t>공부</a:t>
                      </a:r>
                    </a:p>
                    <a:p>
                      <a:pPr marL="342900" lvl="0" indent="-342900"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"/>
                      </a:pPr>
                      <a:r>
                        <a:rPr lang="ko-KR" sz="700" kern="100" dirty="0">
                          <a:effectLst/>
                        </a:rPr>
                        <a:t>현재 제작된</a:t>
                      </a:r>
                      <a:r>
                        <a:rPr lang="en-US" sz="700" kern="100" dirty="0">
                          <a:effectLst/>
                        </a:rPr>
                        <a:t> package</a:t>
                      </a:r>
                      <a:r>
                        <a:rPr lang="ko-KR" sz="700" kern="100" dirty="0">
                          <a:effectLst/>
                        </a:rPr>
                        <a:t>를 열었을 때</a:t>
                      </a:r>
                      <a:r>
                        <a:rPr lang="en-US" sz="700" kern="100" dirty="0">
                          <a:effectLst/>
                        </a:rPr>
                        <a:t> R commander</a:t>
                      </a:r>
                      <a:r>
                        <a:rPr lang="ko-KR" sz="700" kern="100" dirty="0">
                          <a:effectLst/>
                        </a:rPr>
                        <a:t>가 제대로 작동되지 않는 부분 수정</a:t>
                      </a:r>
                      <a:r>
                        <a:rPr lang="en-US" sz="700" kern="100" dirty="0">
                          <a:effectLst/>
                        </a:rPr>
                        <a:t>(</a:t>
                      </a:r>
                      <a:r>
                        <a:rPr lang="ko-KR" sz="700" kern="100" dirty="0">
                          <a:effectLst/>
                        </a:rPr>
                        <a:t>연동문제</a:t>
                      </a:r>
                      <a:r>
                        <a:rPr lang="en-US" sz="700" kern="100" dirty="0">
                          <a:effectLst/>
                        </a:rPr>
                        <a:t>)</a:t>
                      </a:r>
                      <a:endParaRPr lang="ko-KR" sz="700" kern="100" dirty="0">
                        <a:effectLst/>
                      </a:endParaRPr>
                    </a:p>
                    <a:p>
                      <a:pPr marL="342900" lvl="0" indent="-342900"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"/>
                      </a:pPr>
                      <a:r>
                        <a:rPr lang="ko-KR" sz="700" kern="100" dirty="0">
                          <a:effectLst/>
                        </a:rPr>
                        <a:t>기본적인</a:t>
                      </a:r>
                      <a:r>
                        <a:rPr lang="en-US" sz="700" kern="100" dirty="0">
                          <a:effectLst/>
                        </a:rPr>
                        <a:t> UI 1-2</a:t>
                      </a:r>
                      <a:r>
                        <a:rPr lang="ko-KR" sz="700" kern="100" dirty="0">
                          <a:effectLst/>
                        </a:rPr>
                        <a:t>개 </a:t>
                      </a:r>
                      <a:r>
                        <a:rPr lang="en-US" sz="700" kern="100" dirty="0">
                          <a:effectLst/>
                        </a:rPr>
                        <a:t>prototype </a:t>
                      </a:r>
                      <a:r>
                        <a:rPr lang="ko-KR" sz="700" kern="100" dirty="0">
                          <a:effectLst/>
                        </a:rPr>
                        <a:t>제작</a:t>
                      </a:r>
                      <a:r>
                        <a:rPr lang="en-US" sz="700" kern="100" dirty="0">
                          <a:effectLst/>
                        </a:rPr>
                        <a:t>(function </a:t>
                      </a:r>
                      <a:r>
                        <a:rPr lang="ko-KR" sz="700" kern="100" dirty="0">
                          <a:effectLst/>
                        </a:rPr>
                        <a:t>연결과 상관없이</a:t>
                      </a:r>
                      <a:r>
                        <a:rPr lang="en-US" sz="700" kern="100" dirty="0">
                          <a:effectLst/>
                        </a:rPr>
                        <a:t>)</a:t>
                      </a:r>
                      <a:endParaRPr lang="ko-KR" sz="700" kern="100" dirty="0">
                        <a:effectLst/>
                      </a:endParaRPr>
                    </a:p>
                    <a:p>
                      <a:pPr marL="342900" lvl="0" indent="-342900"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"/>
                      </a:pPr>
                      <a:r>
                        <a:rPr lang="ko-KR" sz="700" kern="100" dirty="0">
                          <a:effectLst/>
                        </a:rPr>
                        <a:t>동일금속 방문</a:t>
                      </a:r>
                    </a:p>
                    <a:p>
                      <a:pPr marL="342900" lvl="0" indent="-342900"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"/>
                      </a:pPr>
                      <a:r>
                        <a:rPr lang="en-US" sz="700" kern="100" dirty="0">
                          <a:effectLst/>
                        </a:rPr>
                        <a:t>3</a:t>
                      </a:r>
                      <a:r>
                        <a:rPr lang="ko-KR" sz="700" kern="100" dirty="0">
                          <a:effectLst/>
                        </a:rPr>
                        <a:t>개 패키지 메뉴 구축</a:t>
                      </a:r>
                      <a:endParaRPr lang="ko-KR" sz="7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7019" marR="37019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8482988"/>
                  </a:ext>
                </a:extLst>
              </a:tr>
              <a:tr h="199484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500" kern="100" dirty="0">
                          <a:effectLst/>
                        </a:rPr>
                        <a:t>이번 주</a:t>
                      </a:r>
                      <a:br>
                        <a:rPr lang="en-US" sz="500" kern="100" dirty="0">
                          <a:effectLst/>
                        </a:rPr>
                      </a:br>
                      <a:r>
                        <a:rPr lang="ko-KR" sz="500" kern="100" dirty="0">
                          <a:effectLst/>
                        </a:rPr>
                        <a:t>활동 내용</a:t>
                      </a:r>
                      <a:endParaRPr lang="en-US" altLang="ko-KR" sz="500" kern="100" dirty="0">
                        <a:effectLst/>
                      </a:endParaRPr>
                    </a:p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5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altLang="en-US" sz="5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실제결과</a:t>
                      </a:r>
                      <a:r>
                        <a:rPr lang="en-US" altLang="ko-KR" sz="5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)</a:t>
                      </a:r>
                      <a:endParaRPr lang="ko-KR" sz="5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7019" marR="37019" marT="0" marB="0" anchor="ctr"/>
                </a:tc>
                <a:tc gridSpan="2">
                  <a:txBody>
                    <a:bodyPr/>
                    <a:lstStyle/>
                    <a:p>
                      <a:pPr marL="342900" lvl="0" indent="-342900"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"/>
                      </a:pPr>
                      <a:r>
                        <a:rPr lang="en-US" sz="700" kern="100" dirty="0" err="1">
                          <a:effectLst/>
                        </a:rPr>
                        <a:t>tcltk</a:t>
                      </a:r>
                      <a:r>
                        <a:rPr lang="en-US" sz="700" kern="100" dirty="0">
                          <a:effectLst/>
                        </a:rPr>
                        <a:t> package </a:t>
                      </a:r>
                      <a:r>
                        <a:rPr lang="ko-KR" sz="700" kern="100" dirty="0">
                          <a:effectLst/>
                        </a:rPr>
                        <a:t>공부</a:t>
                      </a:r>
                      <a:br>
                        <a:rPr lang="en-US" sz="700" kern="100" dirty="0">
                          <a:effectLst/>
                        </a:rPr>
                      </a:br>
                      <a:r>
                        <a:rPr lang="en-US" sz="700" kern="100" dirty="0">
                          <a:effectLst/>
                        </a:rPr>
                        <a:t> -&gt; </a:t>
                      </a:r>
                      <a:r>
                        <a:rPr lang="ko-KR" sz="700" kern="100" dirty="0">
                          <a:effectLst/>
                        </a:rPr>
                        <a:t>진행 중</a:t>
                      </a:r>
                      <a:r>
                        <a:rPr lang="en-US" sz="700" kern="100" dirty="0">
                          <a:effectLst/>
                        </a:rPr>
                        <a:t> : </a:t>
                      </a:r>
                      <a:r>
                        <a:rPr lang="en-US" sz="700" u="sng" kern="100" dirty="0">
                          <a:effectLst/>
                          <a:hlinkClick r:id="rId2"/>
                        </a:rPr>
                        <a:t>http://www.sciviews.org/recipes/tcltk/toc/</a:t>
                      </a:r>
                      <a:r>
                        <a:rPr lang="en-US" sz="700" kern="100" dirty="0">
                          <a:effectLst/>
                        </a:rPr>
                        <a:t> </a:t>
                      </a:r>
                      <a:endParaRPr lang="ko-KR" sz="700" kern="100" dirty="0">
                        <a:effectLst/>
                      </a:endParaRPr>
                    </a:p>
                    <a:p>
                      <a:pPr marL="342900" lvl="0" indent="-342900"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"/>
                      </a:pPr>
                      <a:r>
                        <a:rPr lang="ko-KR" sz="700" kern="100" dirty="0">
                          <a:effectLst/>
                        </a:rPr>
                        <a:t>제작한</a:t>
                      </a:r>
                      <a:r>
                        <a:rPr lang="en-US" sz="700" kern="100" dirty="0">
                          <a:effectLst/>
                        </a:rPr>
                        <a:t> package</a:t>
                      </a:r>
                      <a:r>
                        <a:rPr lang="ko-KR" sz="700" kern="100" dirty="0">
                          <a:effectLst/>
                        </a:rPr>
                        <a:t>를 열었을 때</a:t>
                      </a:r>
                      <a:r>
                        <a:rPr lang="en-US" sz="700" kern="100" dirty="0">
                          <a:effectLst/>
                        </a:rPr>
                        <a:t> R commander</a:t>
                      </a:r>
                      <a:r>
                        <a:rPr lang="ko-KR" sz="700" kern="100" dirty="0">
                          <a:effectLst/>
                        </a:rPr>
                        <a:t>가 제대로 작동되지 않는 부분 수정</a:t>
                      </a:r>
                      <a:r>
                        <a:rPr lang="en-US" sz="700" kern="100" dirty="0">
                          <a:effectLst/>
                        </a:rPr>
                        <a:t>(</a:t>
                      </a:r>
                      <a:r>
                        <a:rPr lang="ko-KR" sz="700" kern="100" dirty="0">
                          <a:effectLst/>
                        </a:rPr>
                        <a:t>연동문제</a:t>
                      </a:r>
                      <a:r>
                        <a:rPr lang="en-US" sz="700" kern="100" dirty="0">
                          <a:effectLst/>
                        </a:rPr>
                        <a:t>) -&gt; </a:t>
                      </a:r>
                      <a:r>
                        <a:rPr lang="ko-KR" sz="700" kern="100" dirty="0">
                          <a:effectLst/>
                        </a:rPr>
                        <a:t>해결</a:t>
                      </a:r>
                    </a:p>
                    <a:p>
                      <a:pPr marL="342900" lvl="0" indent="-342900"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"/>
                      </a:pPr>
                      <a:r>
                        <a:rPr lang="ko-KR" sz="700" kern="100" dirty="0">
                          <a:effectLst/>
                        </a:rPr>
                        <a:t>기본적인</a:t>
                      </a:r>
                      <a:r>
                        <a:rPr lang="en-US" sz="700" kern="100" dirty="0">
                          <a:effectLst/>
                        </a:rPr>
                        <a:t> UI 1-2</a:t>
                      </a:r>
                      <a:r>
                        <a:rPr lang="ko-KR" sz="700" kern="100" dirty="0">
                          <a:effectLst/>
                        </a:rPr>
                        <a:t>개 제작</a:t>
                      </a:r>
                      <a:br>
                        <a:rPr lang="en-US" sz="700" kern="100" dirty="0">
                          <a:effectLst/>
                        </a:rPr>
                      </a:br>
                      <a:r>
                        <a:rPr lang="en-US" sz="700" kern="100" dirty="0">
                          <a:effectLst/>
                        </a:rPr>
                        <a:t>-&gt; SI 1</a:t>
                      </a:r>
                      <a:r>
                        <a:rPr lang="ko-KR" sz="700" kern="100" dirty="0">
                          <a:effectLst/>
                        </a:rPr>
                        <a:t>개 제작 완료</a:t>
                      </a:r>
                      <a:r>
                        <a:rPr lang="en-US" sz="700" kern="100" dirty="0">
                          <a:effectLst/>
                        </a:rPr>
                        <a:t>, MSA 1</a:t>
                      </a:r>
                      <a:r>
                        <a:rPr lang="ko-KR" sz="700" kern="100" dirty="0">
                          <a:effectLst/>
                        </a:rPr>
                        <a:t>개 제작 중</a:t>
                      </a:r>
                      <a:r>
                        <a:rPr lang="en-US" sz="700" kern="100" dirty="0">
                          <a:effectLst/>
                        </a:rPr>
                        <a:t>(function </a:t>
                      </a:r>
                      <a:r>
                        <a:rPr lang="ko-KR" sz="700" kern="100" dirty="0">
                          <a:effectLst/>
                        </a:rPr>
                        <a:t>연결 안됨</a:t>
                      </a:r>
                      <a:r>
                        <a:rPr lang="en-US" sz="700" kern="100" dirty="0">
                          <a:effectLst/>
                        </a:rPr>
                        <a:t>.)</a:t>
                      </a:r>
                      <a:endParaRPr lang="ko-KR" sz="700" kern="100" dirty="0">
                        <a:effectLst/>
                      </a:endParaRPr>
                    </a:p>
                    <a:p>
                      <a:pPr marL="342900" lvl="0" indent="-342900"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"/>
                      </a:pPr>
                      <a:r>
                        <a:rPr lang="ko-KR" sz="700" kern="100" dirty="0">
                          <a:effectLst/>
                        </a:rPr>
                        <a:t>동일 금속 방문</a:t>
                      </a:r>
                      <a:r>
                        <a:rPr lang="en-US" sz="700" kern="100" dirty="0">
                          <a:effectLst/>
                        </a:rPr>
                        <a:t> -&gt; ‘</a:t>
                      </a:r>
                      <a:r>
                        <a:rPr lang="ko-KR" sz="700" kern="100" dirty="0">
                          <a:effectLst/>
                        </a:rPr>
                        <a:t>동일금속 방문결과</a:t>
                      </a:r>
                      <a:r>
                        <a:rPr lang="en-US" sz="700" kern="100" dirty="0">
                          <a:effectLst/>
                        </a:rPr>
                        <a:t>’ </a:t>
                      </a:r>
                      <a:r>
                        <a:rPr lang="ko-KR" sz="700" kern="100" dirty="0">
                          <a:effectLst/>
                        </a:rPr>
                        <a:t>참조</a:t>
                      </a:r>
                    </a:p>
                    <a:p>
                      <a:pPr marL="342900" lvl="0" indent="-342900"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"/>
                      </a:pPr>
                      <a:r>
                        <a:rPr lang="en-US" sz="700" kern="100" dirty="0">
                          <a:effectLst/>
                        </a:rPr>
                        <a:t>3</a:t>
                      </a:r>
                      <a:r>
                        <a:rPr lang="ko-KR" sz="700" kern="100" dirty="0">
                          <a:effectLst/>
                        </a:rPr>
                        <a:t>개 패키지 메뉴 구축</a:t>
                      </a:r>
                      <a:br>
                        <a:rPr lang="en-US" sz="700" kern="100" dirty="0">
                          <a:effectLst/>
                        </a:rPr>
                      </a:br>
                      <a:r>
                        <a:rPr lang="en-US" sz="700" kern="100" dirty="0">
                          <a:effectLst/>
                        </a:rPr>
                        <a:t>-&gt; </a:t>
                      </a:r>
                      <a:r>
                        <a:rPr lang="ko-KR" sz="700" kern="100" dirty="0">
                          <a:effectLst/>
                        </a:rPr>
                        <a:t>구축 완료</a:t>
                      </a:r>
                      <a:r>
                        <a:rPr lang="en-US" sz="700" kern="100" dirty="0">
                          <a:effectLst/>
                        </a:rPr>
                        <a:t> (</a:t>
                      </a:r>
                      <a:r>
                        <a:rPr lang="ko-KR" sz="700" kern="100" dirty="0">
                          <a:effectLst/>
                        </a:rPr>
                        <a:t>메뉴는 자유롭게 수정</a:t>
                      </a:r>
                      <a:r>
                        <a:rPr lang="en-US" sz="700" kern="100" dirty="0">
                          <a:effectLst/>
                        </a:rPr>
                        <a:t>, </a:t>
                      </a:r>
                      <a:r>
                        <a:rPr lang="ko-KR" sz="700" kern="100" dirty="0">
                          <a:effectLst/>
                        </a:rPr>
                        <a:t>보완 가능</a:t>
                      </a:r>
                      <a:r>
                        <a:rPr lang="en-US" sz="700" kern="100" dirty="0">
                          <a:effectLst/>
                        </a:rPr>
                        <a:t>)</a:t>
                      </a:r>
                      <a:endParaRPr lang="ko-KR" sz="700" kern="100" dirty="0">
                        <a:effectLst/>
                      </a:endParaRPr>
                    </a:p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   </a:t>
                      </a:r>
                      <a:endParaRPr lang="ko-KR" sz="700" kern="100" dirty="0">
                        <a:effectLst/>
                      </a:endParaRPr>
                    </a:p>
                    <a:p>
                      <a:pPr marL="342900" lvl="0" indent="-342900"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"/>
                      </a:pPr>
                      <a:r>
                        <a:rPr lang="en-US" sz="700" kern="100" dirty="0">
                          <a:effectLst/>
                        </a:rPr>
                        <a:t>UI </a:t>
                      </a:r>
                      <a:r>
                        <a:rPr lang="ko-KR" sz="700" kern="100" dirty="0">
                          <a:effectLst/>
                        </a:rPr>
                        <a:t>설계</a:t>
                      </a:r>
                      <a:r>
                        <a:rPr lang="en-US" sz="700" kern="100" dirty="0">
                          <a:effectLst/>
                        </a:rPr>
                        <a:t> : UI</a:t>
                      </a:r>
                      <a:r>
                        <a:rPr lang="ko-KR" sz="700" kern="100" dirty="0">
                          <a:effectLst/>
                        </a:rPr>
                        <a:t>는 </a:t>
                      </a:r>
                      <a:r>
                        <a:rPr lang="ko-KR" sz="700" kern="100" dirty="0" err="1">
                          <a:effectLst/>
                        </a:rPr>
                        <a:t>미니탭을</a:t>
                      </a:r>
                      <a:r>
                        <a:rPr lang="ko-KR" sz="700" kern="100" dirty="0">
                          <a:effectLst/>
                        </a:rPr>
                        <a:t> 참고하여 구성할 계획</a:t>
                      </a:r>
                      <a:br>
                        <a:rPr lang="en-US" sz="700" kern="100" dirty="0">
                          <a:effectLst/>
                        </a:rPr>
                      </a:br>
                      <a:r>
                        <a:rPr lang="en-US" sz="700" kern="100" dirty="0">
                          <a:effectLst/>
                        </a:rPr>
                        <a:t>-&gt; PCA </a:t>
                      </a:r>
                      <a:r>
                        <a:rPr lang="ko-KR" sz="700" kern="100" dirty="0">
                          <a:effectLst/>
                        </a:rPr>
                        <a:t>메뉴 조사</a:t>
                      </a:r>
                      <a:r>
                        <a:rPr lang="en-US" sz="700" kern="100" dirty="0">
                          <a:effectLst/>
                        </a:rPr>
                        <a:t>, </a:t>
                      </a:r>
                      <a:r>
                        <a:rPr lang="ko-KR" sz="700" kern="100" dirty="0">
                          <a:effectLst/>
                        </a:rPr>
                        <a:t>실제 구현 가능한</a:t>
                      </a:r>
                      <a:r>
                        <a:rPr lang="en-US" sz="700" kern="100" dirty="0">
                          <a:effectLst/>
                        </a:rPr>
                        <a:t> scope </a:t>
                      </a:r>
                      <a:r>
                        <a:rPr lang="ko-KR" sz="700" kern="100" dirty="0">
                          <a:effectLst/>
                        </a:rPr>
                        <a:t>조사 중</a:t>
                      </a:r>
                    </a:p>
                    <a:p>
                      <a:pPr marL="342900" lvl="0" indent="-342900"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"/>
                      </a:pPr>
                      <a:r>
                        <a:rPr lang="en-US" sz="700" kern="100" dirty="0">
                          <a:effectLst/>
                        </a:rPr>
                        <a:t>UI</a:t>
                      </a:r>
                      <a:r>
                        <a:rPr lang="ko-KR" sz="700" kern="100" dirty="0">
                          <a:effectLst/>
                        </a:rPr>
                        <a:t>를 통하지 않은 결과 값 출력이 가능한지 유무</a:t>
                      </a:r>
                      <a:br>
                        <a:rPr lang="en-US" sz="700" kern="100" dirty="0">
                          <a:effectLst/>
                        </a:rPr>
                      </a:br>
                      <a:r>
                        <a:rPr lang="en-US" sz="700" kern="100" dirty="0">
                          <a:effectLst/>
                        </a:rPr>
                        <a:t>-&gt; </a:t>
                      </a:r>
                      <a:r>
                        <a:rPr lang="ko-KR" sz="700" kern="100" dirty="0">
                          <a:effectLst/>
                        </a:rPr>
                        <a:t>확인</a:t>
                      </a:r>
                    </a:p>
                    <a:p>
                      <a:pPr marL="342900" lvl="0" indent="-342900"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"/>
                      </a:pPr>
                      <a:r>
                        <a:rPr lang="ko-KR" sz="700" kern="100" dirty="0">
                          <a:effectLst/>
                        </a:rPr>
                        <a:t>패키지에</a:t>
                      </a:r>
                      <a:r>
                        <a:rPr lang="en-US" sz="700" kern="100" dirty="0">
                          <a:effectLst/>
                        </a:rPr>
                        <a:t> data set</a:t>
                      </a:r>
                      <a:r>
                        <a:rPr lang="ko-KR" sz="700" kern="100" dirty="0">
                          <a:effectLst/>
                        </a:rPr>
                        <a:t>을 넣을 경우</a:t>
                      </a:r>
                      <a:r>
                        <a:rPr lang="en-US" sz="700" kern="100" dirty="0">
                          <a:effectLst/>
                        </a:rPr>
                        <a:t> R commander</a:t>
                      </a:r>
                      <a:r>
                        <a:rPr lang="ko-KR" sz="700" kern="100" dirty="0">
                          <a:effectLst/>
                        </a:rPr>
                        <a:t>에서 인식되는지 유무 </a:t>
                      </a:r>
                      <a:br>
                        <a:rPr lang="en-US" sz="700" kern="100" dirty="0">
                          <a:effectLst/>
                        </a:rPr>
                      </a:br>
                      <a:r>
                        <a:rPr lang="en-US" sz="700" kern="100" dirty="0">
                          <a:effectLst/>
                        </a:rPr>
                        <a:t>-&gt; R commander</a:t>
                      </a:r>
                      <a:r>
                        <a:rPr lang="ko-KR" sz="700" kern="100" dirty="0">
                          <a:effectLst/>
                        </a:rPr>
                        <a:t>에서</a:t>
                      </a:r>
                      <a:r>
                        <a:rPr lang="en-US" sz="700" kern="100" dirty="0">
                          <a:effectLst/>
                        </a:rPr>
                        <a:t> (</a:t>
                      </a:r>
                      <a:r>
                        <a:rPr lang="ko-KR" sz="700" kern="100" dirty="0">
                          <a:effectLst/>
                        </a:rPr>
                        <a:t>만든 패키지에서 나온</a:t>
                      </a:r>
                      <a:r>
                        <a:rPr lang="en-US" sz="700" kern="100" dirty="0">
                          <a:effectLst/>
                        </a:rPr>
                        <a:t>) data set </a:t>
                      </a:r>
                      <a:r>
                        <a:rPr lang="ko-KR" sz="700" kern="100" dirty="0">
                          <a:effectLst/>
                        </a:rPr>
                        <a:t>인식 확인</a:t>
                      </a:r>
                      <a:endParaRPr lang="ko-KR" sz="7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7019" marR="37019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502491"/>
                  </a:ext>
                </a:extLst>
              </a:tr>
              <a:tr h="70052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500" kern="100" dirty="0">
                          <a:effectLst/>
                        </a:rPr>
                        <a:t>다음 주 계획</a:t>
                      </a:r>
                      <a:endParaRPr lang="ko-KR" sz="5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7019" marR="37019" marT="0" marB="0" anchor="ctr"/>
                </a:tc>
                <a:tc gridSpan="2">
                  <a:txBody>
                    <a:bodyPr/>
                    <a:lstStyle/>
                    <a:p>
                      <a:pPr marL="342900" lvl="0" indent="-342900"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"/>
                      </a:pPr>
                      <a:r>
                        <a:rPr lang="en-US" sz="700" b="1" kern="100" dirty="0">
                          <a:effectLst/>
                        </a:rPr>
                        <a:t>MSA </a:t>
                      </a:r>
                      <a:r>
                        <a:rPr lang="ko-KR" sz="700" b="1" kern="100" dirty="0">
                          <a:effectLst/>
                        </a:rPr>
                        <a:t>패키지 </a:t>
                      </a:r>
                      <a:r>
                        <a:rPr lang="en-US" sz="700" b="1" kern="100" dirty="0">
                          <a:effectLst/>
                        </a:rPr>
                        <a:t>Gage R&amp;R </a:t>
                      </a:r>
                      <a:r>
                        <a:rPr lang="ko-KR" sz="700" b="1" kern="100" dirty="0">
                          <a:effectLst/>
                        </a:rPr>
                        <a:t>교차연구</a:t>
                      </a:r>
                      <a:r>
                        <a:rPr lang="en-US" sz="700" b="1" kern="100" dirty="0">
                          <a:effectLst/>
                        </a:rPr>
                        <a:t> function </a:t>
                      </a:r>
                      <a:r>
                        <a:rPr lang="ko-KR" sz="700" b="1" kern="100" dirty="0">
                          <a:effectLst/>
                        </a:rPr>
                        <a:t>연결하여 </a:t>
                      </a:r>
                      <a:br>
                        <a:rPr lang="en-US" sz="700" b="1" kern="100" dirty="0">
                          <a:effectLst/>
                        </a:rPr>
                      </a:br>
                      <a:r>
                        <a:rPr lang="en-US" sz="700" b="1" kern="100" dirty="0">
                          <a:effectLst/>
                        </a:rPr>
                        <a:t>: MSA &gt; ‘Gage R&amp;R </a:t>
                      </a:r>
                      <a:r>
                        <a:rPr lang="ko-KR" sz="700" b="1" kern="100" dirty="0">
                          <a:effectLst/>
                        </a:rPr>
                        <a:t>교차연구</a:t>
                      </a:r>
                      <a:r>
                        <a:rPr lang="en-US" sz="700" b="1" kern="100" dirty="0">
                          <a:effectLst/>
                        </a:rPr>
                        <a:t>’ </a:t>
                      </a:r>
                      <a:r>
                        <a:rPr lang="ko-KR" sz="700" b="1" kern="100" dirty="0">
                          <a:effectLst/>
                        </a:rPr>
                        <a:t>완료</a:t>
                      </a:r>
                    </a:p>
                    <a:p>
                      <a:pPr marL="342900" lvl="0" indent="-342900"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"/>
                      </a:pPr>
                      <a:r>
                        <a:rPr lang="en-US" sz="700" b="1" kern="100" dirty="0" err="1">
                          <a:effectLst/>
                        </a:rPr>
                        <a:t>tcltk</a:t>
                      </a:r>
                      <a:r>
                        <a:rPr lang="ko-KR" sz="700" b="1" kern="100" dirty="0">
                          <a:effectLst/>
                        </a:rPr>
                        <a:t>로 만든</a:t>
                      </a:r>
                      <a:r>
                        <a:rPr lang="en-US" sz="700" b="1" kern="100" dirty="0">
                          <a:effectLst/>
                        </a:rPr>
                        <a:t> UI</a:t>
                      </a:r>
                      <a:r>
                        <a:rPr lang="ko-KR" sz="700" b="1" kern="100" dirty="0">
                          <a:effectLst/>
                        </a:rPr>
                        <a:t>가 한글을 인식하지 못하는 문제</a:t>
                      </a:r>
                      <a:r>
                        <a:rPr lang="en-US" sz="700" b="1" kern="100" dirty="0">
                          <a:effectLst/>
                        </a:rPr>
                        <a:t>(</a:t>
                      </a:r>
                      <a:r>
                        <a:rPr lang="ko-KR" sz="700" b="1" kern="100" dirty="0">
                          <a:effectLst/>
                        </a:rPr>
                        <a:t>인코딩 문제</a:t>
                      </a:r>
                      <a:r>
                        <a:rPr lang="en-US" sz="700" b="1" kern="100" dirty="0">
                          <a:effectLst/>
                        </a:rPr>
                        <a:t>) </a:t>
                      </a:r>
                      <a:r>
                        <a:rPr lang="ko-KR" sz="700" b="1" kern="100" dirty="0">
                          <a:effectLst/>
                        </a:rPr>
                        <a:t>해결</a:t>
                      </a:r>
                    </a:p>
                    <a:p>
                      <a:pPr marL="342900" lvl="0" indent="-342900"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"/>
                      </a:pPr>
                      <a:r>
                        <a:rPr lang="en-US" sz="700" b="1" kern="100" dirty="0">
                          <a:solidFill>
                            <a:srgbClr val="FF0000"/>
                          </a:solidFill>
                          <a:effectLst/>
                        </a:rPr>
                        <a:t>PCA &gt; </a:t>
                      </a:r>
                      <a:r>
                        <a:rPr lang="ko-KR" sz="700" b="1" kern="100" dirty="0">
                          <a:solidFill>
                            <a:srgbClr val="FF0000"/>
                          </a:solidFill>
                          <a:effectLst/>
                        </a:rPr>
                        <a:t>계수형 데이터 처리</a:t>
                      </a:r>
                      <a:r>
                        <a:rPr lang="en-US" sz="700" b="1" kern="100" dirty="0">
                          <a:solidFill>
                            <a:srgbClr val="FF0000"/>
                          </a:solidFill>
                          <a:effectLst/>
                        </a:rPr>
                        <a:t> UI </a:t>
                      </a:r>
                      <a:r>
                        <a:rPr lang="ko-KR" sz="700" b="1" kern="100" dirty="0">
                          <a:solidFill>
                            <a:srgbClr val="FF0000"/>
                          </a:solidFill>
                          <a:effectLst/>
                        </a:rPr>
                        <a:t>구성</a:t>
                      </a:r>
                      <a:r>
                        <a:rPr lang="en-US" sz="700" b="1" kern="100" dirty="0">
                          <a:solidFill>
                            <a:srgbClr val="FF0000"/>
                          </a:solidFill>
                          <a:effectLst/>
                        </a:rPr>
                        <a:t> (</a:t>
                      </a:r>
                      <a:r>
                        <a:rPr lang="ko-KR" sz="700" b="1" kern="100" dirty="0">
                          <a:solidFill>
                            <a:srgbClr val="FF0000"/>
                          </a:solidFill>
                          <a:effectLst/>
                        </a:rPr>
                        <a:t>실제 구현 가능한</a:t>
                      </a:r>
                      <a:r>
                        <a:rPr lang="en-US" sz="700" b="1" kern="100" dirty="0">
                          <a:solidFill>
                            <a:srgbClr val="FF0000"/>
                          </a:solidFill>
                          <a:effectLst/>
                        </a:rPr>
                        <a:t> scope</a:t>
                      </a:r>
                      <a:r>
                        <a:rPr lang="ko-KR" sz="700" b="1" kern="100" dirty="0">
                          <a:solidFill>
                            <a:srgbClr val="FF0000"/>
                          </a:solidFill>
                          <a:effectLst/>
                        </a:rPr>
                        <a:t>가 </a:t>
                      </a:r>
                      <a:r>
                        <a:rPr lang="ko-KR" sz="700" b="1" kern="100" dirty="0" err="1">
                          <a:solidFill>
                            <a:srgbClr val="FF0000"/>
                          </a:solidFill>
                          <a:effectLst/>
                        </a:rPr>
                        <a:t>어디까지인지</a:t>
                      </a:r>
                      <a:r>
                        <a:rPr lang="ko-KR" sz="700" b="1" kern="100" dirty="0">
                          <a:solidFill>
                            <a:srgbClr val="FF0000"/>
                          </a:solidFill>
                          <a:effectLst/>
                        </a:rPr>
                        <a:t> 확인</a:t>
                      </a:r>
                      <a:r>
                        <a:rPr lang="en-US" sz="700" b="1" kern="100" dirty="0">
                          <a:solidFill>
                            <a:srgbClr val="FF0000"/>
                          </a:solidFill>
                          <a:effectLst/>
                        </a:rPr>
                        <a:t>) &gt; (</a:t>
                      </a:r>
                      <a:r>
                        <a:rPr lang="ko-KR" sz="700" b="1" kern="100" dirty="0">
                          <a:solidFill>
                            <a:srgbClr val="FF0000"/>
                          </a:solidFill>
                          <a:effectLst/>
                        </a:rPr>
                        <a:t>가능하면</a:t>
                      </a:r>
                      <a:r>
                        <a:rPr lang="en-US" sz="700" b="1" kern="100" dirty="0">
                          <a:solidFill>
                            <a:srgbClr val="FF0000"/>
                          </a:solidFill>
                          <a:effectLst/>
                        </a:rPr>
                        <a:t>) function</a:t>
                      </a:r>
                      <a:r>
                        <a:rPr lang="ko-KR" sz="700" b="1" kern="100" dirty="0">
                          <a:solidFill>
                            <a:srgbClr val="FF0000"/>
                          </a:solidFill>
                          <a:effectLst/>
                        </a:rPr>
                        <a:t>연결</a:t>
                      </a:r>
                      <a:r>
                        <a:rPr lang="en-US" sz="700" b="1" kern="100" dirty="0">
                          <a:solidFill>
                            <a:srgbClr val="FF0000"/>
                          </a:solidFill>
                          <a:effectLst/>
                        </a:rPr>
                        <a:t>, </a:t>
                      </a:r>
                      <a:r>
                        <a:rPr lang="ko-KR" sz="700" b="1" kern="100" dirty="0">
                          <a:solidFill>
                            <a:srgbClr val="FF0000"/>
                          </a:solidFill>
                          <a:effectLst/>
                        </a:rPr>
                        <a:t>결과 창 작동 확인</a:t>
                      </a:r>
                      <a:endParaRPr lang="ko-KR" sz="700" b="1" kern="100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7019" marR="37019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8785409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96" y="5123574"/>
            <a:ext cx="2225675" cy="168261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8267" y="5109822"/>
            <a:ext cx="2987844" cy="171011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2698" y="5048028"/>
            <a:ext cx="3381548" cy="1719178"/>
          </a:xfrm>
          <a:prstGeom prst="rect">
            <a:avLst/>
          </a:prstGeom>
        </p:spPr>
      </p:pic>
      <p:pic>
        <p:nvPicPr>
          <p:cNvPr id="11" name="그래픽 10" descr="화살표: 약간 곡선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61471" y="5907617"/>
            <a:ext cx="469280" cy="469280"/>
          </a:xfrm>
          <a:prstGeom prst="rect">
            <a:avLst/>
          </a:prstGeom>
        </p:spPr>
      </p:pic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862600"/>
              </p:ext>
            </p:extLst>
          </p:nvPr>
        </p:nvGraphicFramePr>
        <p:xfrm>
          <a:off x="4714879" y="1094042"/>
          <a:ext cx="4321617" cy="3879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61119">
                  <a:extLst>
                    <a:ext uri="{9D8B030D-6E8A-4147-A177-3AD203B41FA5}">
                      <a16:colId xmlns:a16="http://schemas.microsoft.com/office/drawing/2014/main" val="4206760512"/>
                    </a:ext>
                  </a:extLst>
                </a:gridCol>
                <a:gridCol w="1561548">
                  <a:extLst>
                    <a:ext uri="{9D8B030D-6E8A-4147-A177-3AD203B41FA5}">
                      <a16:colId xmlns:a16="http://schemas.microsoft.com/office/drawing/2014/main" val="785128741"/>
                    </a:ext>
                  </a:extLst>
                </a:gridCol>
                <a:gridCol w="451254">
                  <a:extLst>
                    <a:ext uri="{9D8B030D-6E8A-4147-A177-3AD203B41FA5}">
                      <a16:colId xmlns:a16="http://schemas.microsoft.com/office/drawing/2014/main" val="1346202513"/>
                    </a:ext>
                  </a:extLst>
                </a:gridCol>
                <a:gridCol w="1247696">
                  <a:extLst>
                    <a:ext uri="{9D8B030D-6E8A-4147-A177-3AD203B41FA5}">
                      <a16:colId xmlns:a16="http://schemas.microsoft.com/office/drawing/2014/main" val="348391173"/>
                    </a:ext>
                  </a:extLst>
                </a:gridCol>
              </a:tblGrid>
              <a:tr h="270328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500" kern="100">
                          <a:effectLst/>
                        </a:rPr>
                        <a:t>캡스톤 디자인 프로젝트 정기 결과 보고</a:t>
                      </a:r>
                      <a:endParaRPr lang="ko-KR" sz="5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7019" marR="37019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500" kern="100">
                          <a:effectLst/>
                        </a:rPr>
                        <a:t>날짜</a:t>
                      </a:r>
                      <a:endParaRPr lang="ko-KR" sz="5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7019" marR="37019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500" kern="100">
                          <a:effectLst/>
                        </a:rPr>
                        <a:t>2017.03.14</a:t>
                      </a:r>
                      <a:endParaRPr lang="ko-KR" sz="5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7019" marR="37019" marT="0" marB="0" anchor="ctr"/>
                </a:tc>
                <a:extLst>
                  <a:ext uri="{0D108BD9-81ED-4DB2-BD59-A6C34878D82A}">
                    <a16:rowId xmlns:a16="http://schemas.microsoft.com/office/drawing/2014/main" val="521945778"/>
                  </a:ext>
                </a:extLst>
              </a:tr>
              <a:tr h="20803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500" kern="100">
                          <a:effectLst/>
                        </a:rPr>
                        <a:t>작성자</a:t>
                      </a:r>
                      <a:endParaRPr lang="ko-KR" sz="5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7019" marR="37019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500" kern="100">
                          <a:effectLst/>
                        </a:rPr>
                        <a:t>이홍재</a:t>
                      </a:r>
                      <a:endParaRPr lang="ko-KR" sz="5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7019" marR="37019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500" kern="100">
                          <a:effectLst/>
                        </a:rPr>
                        <a:t>팀명</a:t>
                      </a:r>
                      <a:endParaRPr lang="ko-KR" sz="5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7019" marR="37019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500" kern="100">
                          <a:effectLst/>
                        </a:rPr>
                        <a:t>그것이</a:t>
                      </a:r>
                      <a:r>
                        <a:rPr lang="en-US" sz="500" kern="100">
                          <a:effectLst/>
                        </a:rPr>
                        <a:t> R</a:t>
                      </a:r>
                      <a:r>
                        <a:rPr lang="ko-KR" sz="500" kern="100">
                          <a:effectLst/>
                        </a:rPr>
                        <a:t>고싶다</a:t>
                      </a:r>
                      <a:endParaRPr lang="ko-KR" sz="5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7019" marR="37019" marT="0" marB="0" anchor="ctr"/>
                </a:tc>
                <a:extLst>
                  <a:ext uri="{0D108BD9-81ED-4DB2-BD59-A6C34878D82A}">
                    <a16:rowId xmlns:a16="http://schemas.microsoft.com/office/drawing/2014/main" val="854890040"/>
                  </a:ext>
                </a:extLst>
              </a:tr>
              <a:tr h="63527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500" kern="100">
                          <a:effectLst/>
                        </a:rPr>
                        <a:t>기존</a:t>
                      </a:r>
                      <a:br>
                        <a:rPr lang="en-US" sz="500" kern="100">
                          <a:effectLst/>
                        </a:rPr>
                      </a:br>
                      <a:r>
                        <a:rPr lang="ko-KR" sz="500" kern="100">
                          <a:effectLst/>
                        </a:rPr>
                        <a:t>이번 주 목표</a:t>
                      </a:r>
                      <a:endParaRPr lang="ko-KR" sz="5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7019" marR="37019" marT="0" marB="0" anchor="ctr"/>
                </a:tc>
                <a:tc gridSpan="3">
                  <a:txBody>
                    <a:bodyPr/>
                    <a:lstStyle/>
                    <a:p>
                      <a:pPr marL="342900" lvl="0" indent="-342900"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"/>
                      </a:pPr>
                      <a:r>
                        <a:rPr lang="ko-KR" sz="700" kern="100" dirty="0">
                          <a:effectLst/>
                        </a:rPr>
                        <a:t>제안서 보완사항 정리 </a:t>
                      </a:r>
                    </a:p>
                    <a:p>
                      <a:pPr marL="342900" lvl="0" indent="-342900"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"/>
                      </a:pPr>
                      <a:r>
                        <a:rPr lang="en-US" sz="700" kern="100" dirty="0">
                          <a:effectLst/>
                        </a:rPr>
                        <a:t>Sampling inspection </a:t>
                      </a:r>
                      <a:r>
                        <a:rPr lang="ko-KR" sz="700" kern="100" dirty="0">
                          <a:effectLst/>
                        </a:rPr>
                        <a:t>기초 개념 복습</a:t>
                      </a:r>
                    </a:p>
                    <a:p>
                      <a:pPr marL="342900" lvl="0" indent="-342900"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"/>
                      </a:pPr>
                      <a:r>
                        <a:rPr lang="ko-KR" sz="700" kern="100" dirty="0">
                          <a:effectLst/>
                        </a:rPr>
                        <a:t>재 제안서 발표 및 </a:t>
                      </a:r>
                      <a:r>
                        <a:rPr lang="en-US" sz="700" kern="100" dirty="0">
                          <a:effectLst/>
                        </a:rPr>
                        <a:t>ppt </a:t>
                      </a:r>
                      <a:r>
                        <a:rPr lang="ko-KR" sz="700" kern="100" dirty="0">
                          <a:effectLst/>
                        </a:rPr>
                        <a:t>준비 </a:t>
                      </a:r>
                    </a:p>
                    <a:p>
                      <a:pPr marL="342900" lvl="0" indent="-342900"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"/>
                      </a:pPr>
                      <a:r>
                        <a:rPr lang="ko-KR" sz="700" kern="100" dirty="0">
                          <a:effectLst/>
                        </a:rPr>
                        <a:t>동일금속 방문준비 및 방문</a:t>
                      </a:r>
                    </a:p>
                    <a:p>
                      <a:pPr marL="342900" lvl="0" indent="-342900"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"/>
                      </a:pPr>
                      <a:r>
                        <a:rPr lang="ko-KR" sz="700" kern="100" dirty="0">
                          <a:effectLst/>
                        </a:rPr>
                        <a:t>기존 </a:t>
                      </a:r>
                      <a:r>
                        <a:rPr lang="en-US" sz="700" kern="100" dirty="0">
                          <a:effectLst/>
                        </a:rPr>
                        <a:t>R </a:t>
                      </a:r>
                      <a:r>
                        <a:rPr lang="en-US" sz="700" kern="100" dirty="0" err="1">
                          <a:effectLst/>
                        </a:rPr>
                        <a:t>cmdr</a:t>
                      </a:r>
                      <a:r>
                        <a:rPr lang="ko-KR" sz="700" kern="100" dirty="0">
                          <a:effectLst/>
                        </a:rPr>
                        <a:t>에 포함된 실험계획법 패키지 조사 </a:t>
                      </a:r>
                      <a:endParaRPr lang="ko-KR" sz="7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7019" marR="37019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0248775"/>
                  </a:ext>
                </a:extLst>
              </a:tr>
              <a:tr h="201071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500" kern="100">
                          <a:effectLst/>
                        </a:rPr>
                        <a:t>이번 주</a:t>
                      </a:r>
                      <a:br>
                        <a:rPr lang="en-US" sz="500" kern="100">
                          <a:effectLst/>
                        </a:rPr>
                      </a:br>
                      <a:r>
                        <a:rPr lang="ko-KR" sz="500" kern="100">
                          <a:effectLst/>
                        </a:rPr>
                        <a:t>활동 내용</a:t>
                      </a:r>
                      <a:endParaRPr lang="ko-KR" sz="5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7019" marR="37019" marT="0" marB="0" anchor="ctr"/>
                </a:tc>
                <a:tc gridSpan="3">
                  <a:txBody>
                    <a:bodyPr/>
                    <a:lstStyle/>
                    <a:p>
                      <a:pPr marL="342900" lvl="0" indent="-342900"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"/>
                      </a:pPr>
                      <a:r>
                        <a:rPr lang="ko-KR" sz="700" kern="100" dirty="0">
                          <a:effectLst/>
                        </a:rPr>
                        <a:t>재 제안서</a:t>
                      </a:r>
                      <a:r>
                        <a:rPr lang="en-US" sz="700" kern="100" dirty="0">
                          <a:effectLst/>
                        </a:rPr>
                        <a:t> ppt </a:t>
                      </a:r>
                      <a:r>
                        <a:rPr lang="ko-KR" sz="700" kern="100" dirty="0">
                          <a:effectLst/>
                        </a:rPr>
                        <a:t>및 대본 수정 </a:t>
                      </a:r>
                    </a:p>
                    <a:p>
                      <a:pPr marL="342900" lvl="0" indent="-342900"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"/>
                      </a:pPr>
                      <a:r>
                        <a:rPr lang="en-US" sz="700" kern="100" dirty="0">
                          <a:effectLst/>
                        </a:rPr>
                        <a:t>Sampling inspection </a:t>
                      </a:r>
                      <a:r>
                        <a:rPr lang="ko-KR" sz="700" kern="100" dirty="0">
                          <a:effectLst/>
                        </a:rPr>
                        <a:t>기초 개념 복습</a:t>
                      </a:r>
                    </a:p>
                    <a:p>
                      <a:pPr marL="342900" lvl="0" indent="-342900"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"/>
                      </a:pPr>
                      <a:r>
                        <a:rPr lang="ko-KR" sz="700" kern="100" dirty="0">
                          <a:effectLst/>
                        </a:rPr>
                        <a:t>동일 금속 방문 및 결과정리 </a:t>
                      </a:r>
                    </a:p>
                    <a:p>
                      <a:pPr marL="508000"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-&gt; </a:t>
                      </a:r>
                      <a:r>
                        <a:rPr lang="ko-KR" sz="700" kern="100" dirty="0">
                          <a:effectLst/>
                        </a:rPr>
                        <a:t>동일금속 방문결과</a:t>
                      </a:r>
                      <a:r>
                        <a:rPr lang="en-US" sz="700" kern="100" dirty="0">
                          <a:effectLst/>
                        </a:rPr>
                        <a:t>’ </a:t>
                      </a:r>
                      <a:r>
                        <a:rPr lang="ko-KR" sz="700" kern="100" dirty="0">
                          <a:effectLst/>
                        </a:rPr>
                        <a:t>참조</a:t>
                      </a:r>
                    </a:p>
                    <a:p>
                      <a:pPr marL="342900" lvl="0" indent="-342900"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"/>
                      </a:pPr>
                      <a:r>
                        <a:rPr lang="ko-KR" sz="700" kern="100" dirty="0">
                          <a:effectLst/>
                        </a:rPr>
                        <a:t>기존 </a:t>
                      </a:r>
                      <a:r>
                        <a:rPr lang="en-US" sz="700" kern="100" dirty="0">
                          <a:effectLst/>
                        </a:rPr>
                        <a:t>R </a:t>
                      </a:r>
                      <a:r>
                        <a:rPr lang="en-US" sz="700" kern="100" dirty="0" err="1">
                          <a:effectLst/>
                        </a:rPr>
                        <a:t>cmdr</a:t>
                      </a:r>
                      <a:r>
                        <a:rPr lang="ko-KR" sz="700" kern="100" dirty="0">
                          <a:effectLst/>
                        </a:rPr>
                        <a:t>에 포함된 실험계획법 패키지 조사 </a:t>
                      </a:r>
                    </a:p>
                    <a:p>
                      <a:pPr indent="508000"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-&gt; </a:t>
                      </a:r>
                      <a:r>
                        <a:rPr lang="ko-KR" sz="700" kern="100" dirty="0">
                          <a:effectLst/>
                        </a:rPr>
                        <a:t>출력물 참조</a:t>
                      </a:r>
                    </a:p>
                    <a:p>
                      <a:pPr marL="342900" lvl="0" indent="-342900"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"/>
                      </a:pPr>
                      <a:r>
                        <a:rPr lang="ko-KR" sz="700" kern="100" dirty="0">
                          <a:effectLst/>
                        </a:rPr>
                        <a:t>기존 </a:t>
                      </a:r>
                      <a:r>
                        <a:rPr lang="en-US" sz="700" kern="100" dirty="0">
                          <a:effectLst/>
                        </a:rPr>
                        <a:t>R</a:t>
                      </a:r>
                      <a:r>
                        <a:rPr lang="ko-KR" sz="700" kern="100" dirty="0">
                          <a:effectLst/>
                        </a:rPr>
                        <a:t>에 존재하는 공정능력분석 패키지 조사 및 </a:t>
                      </a:r>
                    </a:p>
                    <a:p>
                      <a:pPr marL="508000"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html</a:t>
                      </a:r>
                      <a:r>
                        <a:rPr lang="ko-KR" sz="700" kern="100" dirty="0">
                          <a:effectLst/>
                        </a:rPr>
                        <a:t>파일로 정리</a:t>
                      </a:r>
                      <a:endParaRPr lang="ko-KR" sz="7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7019" marR="37019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225790"/>
                  </a:ext>
                </a:extLst>
              </a:tr>
              <a:tr h="75545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500" kern="100">
                          <a:effectLst/>
                        </a:rPr>
                        <a:t>다음 주 계획</a:t>
                      </a:r>
                      <a:endParaRPr lang="ko-KR" sz="5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7019" marR="37019" marT="0" marB="0" anchor="ctr"/>
                </a:tc>
                <a:tc gridSpan="3">
                  <a:txBody>
                    <a:bodyPr/>
                    <a:lstStyle/>
                    <a:p>
                      <a:pPr marL="342900" lvl="0" indent="-342900"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"/>
                      </a:pPr>
                      <a:r>
                        <a:rPr lang="ko-KR" sz="700" kern="100" dirty="0">
                          <a:solidFill>
                            <a:srgbClr val="FF0000"/>
                          </a:solidFill>
                          <a:effectLst/>
                        </a:rPr>
                        <a:t>공정능력분석 플러그인 패키지개발 착수</a:t>
                      </a:r>
                    </a:p>
                    <a:p>
                      <a:pPr marL="342900" lvl="0" indent="-342900"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"/>
                      </a:pPr>
                      <a:r>
                        <a:rPr lang="ko-KR" sz="700" kern="100" dirty="0">
                          <a:effectLst/>
                        </a:rPr>
                        <a:t>기존 </a:t>
                      </a:r>
                      <a:r>
                        <a:rPr lang="ko-KR" sz="700" kern="100" dirty="0" err="1">
                          <a:effectLst/>
                        </a:rPr>
                        <a:t>미니탭에</a:t>
                      </a:r>
                      <a:r>
                        <a:rPr lang="ko-KR" sz="700" kern="100" dirty="0">
                          <a:effectLst/>
                        </a:rPr>
                        <a:t> 존재하는 공정능력분석</a:t>
                      </a:r>
                      <a:r>
                        <a:rPr lang="en-US" sz="700" kern="100" dirty="0">
                          <a:effectLst/>
                        </a:rPr>
                        <a:t> tool </a:t>
                      </a:r>
                      <a:r>
                        <a:rPr lang="ko-KR" sz="700" kern="100" dirty="0">
                          <a:effectLst/>
                        </a:rPr>
                        <a:t>조사</a:t>
                      </a:r>
                    </a:p>
                    <a:p>
                      <a:pPr marL="342900" lvl="0" indent="-342900"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"/>
                      </a:pPr>
                      <a:r>
                        <a:rPr lang="en-US" sz="700" kern="100" dirty="0">
                          <a:effectLst/>
                        </a:rPr>
                        <a:t>Sampling inspection </a:t>
                      </a:r>
                      <a:r>
                        <a:rPr lang="ko-KR" sz="700" kern="100" dirty="0">
                          <a:effectLst/>
                        </a:rPr>
                        <a:t>계수 규준형 샘플링검사 심도 있는</a:t>
                      </a:r>
                    </a:p>
                    <a:p>
                      <a:pPr marL="508000"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700" kern="100" dirty="0">
                          <a:effectLst/>
                        </a:rPr>
                        <a:t>개념공부</a:t>
                      </a:r>
                    </a:p>
                    <a:p>
                      <a:pPr marL="342900" lvl="0" indent="-342900"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"/>
                      </a:pPr>
                      <a:r>
                        <a:rPr lang="en-US" sz="700" kern="100" dirty="0" err="1">
                          <a:effectLst/>
                        </a:rPr>
                        <a:t>Tcltk</a:t>
                      </a:r>
                      <a:r>
                        <a:rPr lang="en-US" sz="700" kern="100" dirty="0">
                          <a:effectLst/>
                        </a:rPr>
                        <a:t> package </a:t>
                      </a:r>
                      <a:r>
                        <a:rPr lang="ko-KR" sz="700" kern="100" dirty="0">
                          <a:effectLst/>
                        </a:rPr>
                        <a:t>문법 익히기</a:t>
                      </a:r>
                      <a:endParaRPr lang="ko-KR" sz="7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7019" marR="37019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4024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2381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55576" y="332657"/>
            <a:ext cx="7772400" cy="648071"/>
          </a:xfrm>
        </p:spPr>
        <p:txBody>
          <a:bodyPr>
            <a:normAutofit/>
          </a:bodyPr>
          <a:lstStyle/>
          <a:p>
            <a:r>
              <a:rPr lang="ko-KR" altLang="en-US" dirty="0"/>
              <a:t>프로젝트 범위 </a:t>
            </a:r>
            <a:r>
              <a:rPr lang="en-US" altLang="ko-KR" dirty="0"/>
              <a:t>&amp;</a:t>
            </a:r>
            <a:r>
              <a:rPr lang="ko-KR" altLang="en-US" dirty="0"/>
              <a:t> 현황</a:t>
            </a:r>
          </a:p>
        </p:txBody>
      </p:sp>
      <p:grpSp>
        <p:nvGrpSpPr>
          <p:cNvPr id="12" name="그룹 11"/>
          <p:cNvGrpSpPr/>
          <p:nvPr/>
        </p:nvGrpSpPr>
        <p:grpSpPr>
          <a:xfrm>
            <a:off x="773578" y="1760069"/>
            <a:ext cx="2916324" cy="2856994"/>
            <a:chOff x="611560" y="1582780"/>
            <a:chExt cx="2916324" cy="2808312"/>
          </a:xfrm>
        </p:grpSpPr>
        <p:sp>
          <p:nvSpPr>
            <p:cNvPr id="3" name="타원 2"/>
            <p:cNvSpPr/>
            <p:nvPr/>
          </p:nvSpPr>
          <p:spPr>
            <a:xfrm>
              <a:off x="611560" y="1582780"/>
              <a:ext cx="2664296" cy="280831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547664" y="1674729"/>
              <a:ext cx="13681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rgbClr val="002060"/>
                  </a:solidFill>
                </a:rPr>
                <a:t>S Q C</a:t>
              </a:r>
              <a:endParaRPr lang="ko-KR" altLang="en-US" b="1" dirty="0">
                <a:solidFill>
                  <a:srgbClr val="002060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403648" y="2132856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35596" y="2132856"/>
              <a:ext cx="2592288" cy="1708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>
                  <a:latin typeface="맑은 고딕"/>
                  <a:ea typeface="맑은 고딕"/>
                </a:rPr>
                <a:t>∙ </a:t>
              </a:r>
              <a:r>
                <a:rPr lang="en-US" altLang="ko-KR" sz="1500" dirty="0">
                  <a:latin typeface="맑은 고딕"/>
                  <a:ea typeface="맑은 고딕"/>
                </a:rPr>
                <a:t>Q C (</a:t>
              </a:r>
              <a:r>
                <a:rPr lang="ko-KR" altLang="en-US" sz="1500" dirty="0">
                  <a:latin typeface="맑은 고딕"/>
                  <a:ea typeface="맑은 고딕"/>
                </a:rPr>
                <a:t>관리도</a:t>
              </a:r>
              <a:r>
                <a:rPr lang="en-US" altLang="ko-KR" sz="1500" dirty="0">
                  <a:latin typeface="맑은 고딕"/>
                  <a:ea typeface="맑은 고딕"/>
                </a:rPr>
                <a:t>)</a:t>
              </a:r>
            </a:p>
            <a:p>
              <a:endParaRPr lang="en-US" altLang="ko-KR" sz="1500" dirty="0">
                <a:latin typeface="맑은 고딕"/>
                <a:ea typeface="맑은 고딕"/>
              </a:endParaRPr>
            </a:p>
            <a:p>
              <a:r>
                <a:rPr lang="ko-KR" altLang="en-US" sz="1500" dirty="0"/>
                <a:t>∙ </a:t>
              </a:r>
              <a:r>
                <a:rPr lang="en-US" altLang="ko-KR" sz="1500" dirty="0"/>
                <a:t>MSA(</a:t>
              </a:r>
              <a:r>
                <a:rPr lang="ko-KR" altLang="en-US" sz="1500" dirty="0"/>
                <a:t>측정시스템분석</a:t>
              </a:r>
              <a:r>
                <a:rPr lang="en-US" altLang="ko-KR" sz="1500" dirty="0"/>
                <a:t>)</a:t>
              </a:r>
            </a:p>
            <a:p>
              <a:endParaRPr lang="en-US" altLang="ko-KR" sz="1500" dirty="0"/>
            </a:p>
            <a:p>
              <a:r>
                <a:rPr lang="ko-KR" altLang="en-US" sz="1500" dirty="0"/>
                <a:t>∙ </a:t>
              </a:r>
              <a:r>
                <a:rPr lang="en-US" altLang="ko-KR" sz="1500" dirty="0"/>
                <a:t>PCA(</a:t>
              </a:r>
              <a:r>
                <a:rPr lang="ko-KR" altLang="en-US" sz="1500" dirty="0"/>
                <a:t>공정능력분석</a:t>
              </a:r>
              <a:r>
                <a:rPr lang="en-US" altLang="ko-KR" sz="1500" dirty="0"/>
                <a:t>)</a:t>
              </a:r>
            </a:p>
            <a:p>
              <a:endParaRPr lang="en-US" altLang="ko-KR" sz="1500" dirty="0"/>
            </a:p>
            <a:p>
              <a:r>
                <a:rPr lang="ko-KR" altLang="en-US" sz="1500" dirty="0"/>
                <a:t>∙ </a:t>
              </a:r>
              <a:r>
                <a:rPr lang="en-US" altLang="ko-KR" sz="1500" dirty="0"/>
                <a:t>S I(</a:t>
              </a:r>
              <a:r>
                <a:rPr lang="ko-KR" altLang="en-US" sz="1500" dirty="0"/>
                <a:t>샘플링검사</a:t>
              </a:r>
              <a:r>
                <a:rPr lang="en-US" altLang="ko-KR" sz="1500" dirty="0"/>
                <a:t>)</a:t>
              </a:r>
              <a:endParaRPr lang="ko-KR" altLang="en-US" sz="1500" dirty="0"/>
            </a:p>
          </p:txBody>
        </p:sp>
      </p:grpSp>
      <p:sp>
        <p:nvSpPr>
          <p:cNvPr id="8" name="덧셈 기호 7"/>
          <p:cNvSpPr/>
          <p:nvPr/>
        </p:nvSpPr>
        <p:spPr>
          <a:xfrm>
            <a:off x="3879168" y="2302765"/>
            <a:ext cx="648072" cy="576064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4824028" y="2222363"/>
            <a:ext cx="1800200" cy="73686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추가사항</a:t>
            </a:r>
          </a:p>
        </p:txBody>
      </p:sp>
      <p:sp>
        <p:nvSpPr>
          <p:cNvPr id="14" name="모서리가 둥근 사각형 설명선 13"/>
          <p:cNvSpPr/>
          <p:nvPr/>
        </p:nvSpPr>
        <p:spPr>
          <a:xfrm>
            <a:off x="4085946" y="3477962"/>
            <a:ext cx="4680520" cy="1090237"/>
          </a:xfrm>
          <a:prstGeom prst="wedgeRoundRectCallout">
            <a:avLst>
              <a:gd name="adj1" fmla="val 301"/>
              <a:gd name="adj2" fmla="val -89940"/>
              <a:gd name="adj3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기업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동일 금속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r>
              <a:rPr lang="ko-KR" altLang="en-US" dirty="0">
                <a:solidFill>
                  <a:schemeClr val="tx1"/>
                </a:solidFill>
              </a:rPr>
              <a:t>을 통한 검증 및 </a:t>
            </a:r>
            <a:r>
              <a:rPr lang="ko-KR" altLang="en-US" b="1" dirty="0">
                <a:solidFill>
                  <a:schemeClr val="tx1"/>
                </a:solidFill>
              </a:rPr>
              <a:t>기능 추가</a:t>
            </a: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dirty="0">
                <a:solidFill>
                  <a:schemeClr val="tx1"/>
                </a:solidFill>
              </a:rPr>
              <a:t>R </a:t>
            </a:r>
            <a:r>
              <a:rPr lang="ko-KR" altLang="en-US" dirty="0" err="1">
                <a:solidFill>
                  <a:schemeClr val="tx1"/>
                </a:solidFill>
              </a:rPr>
              <a:t>커멘더의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ko-KR" altLang="en-US" b="1" dirty="0" err="1">
                <a:solidFill>
                  <a:schemeClr val="tx1"/>
                </a:solidFill>
              </a:rPr>
              <a:t>전처리</a:t>
            </a:r>
            <a:r>
              <a:rPr lang="ko-KR" altLang="en-US" b="1" dirty="0">
                <a:solidFill>
                  <a:schemeClr val="tx1"/>
                </a:solidFill>
              </a:rPr>
              <a:t> 기능 강화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cxnSp>
        <p:nvCxnSpPr>
          <p:cNvPr id="17" name="직선 연결선 16"/>
          <p:cNvCxnSpPr>
            <a:cxnSpLocks/>
          </p:cNvCxnSpPr>
          <p:nvPr/>
        </p:nvCxnSpPr>
        <p:spPr>
          <a:xfrm>
            <a:off x="3689902" y="980728"/>
            <a:ext cx="0" cy="374441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773578" y="1484784"/>
            <a:ext cx="279031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408147" y="1087869"/>
            <a:ext cx="139515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범용으로 구현</a:t>
            </a:r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3901045" y="1484784"/>
            <a:ext cx="448737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344534" y="1087869"/>
            <a:ext cx="311922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추가 계발을 모색</a:t>
            </a:r>
          </a:p>
        </p:txBody>
      </p:sp>
      <p:sp>
        <p:nvSpPr>
          <p:cNvPr id="5" name="사각형: 둥근 모서리 4"/>
          <p:cNvSpPr/>
          <p:nvPr/>
        </p:nvSpPr>
        <p:spPr>
          <a:xfrm>
            <a:off x="179512" y="5167332"/>
            <a:ext cx="5477973" cy="151216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>
                <a:solidFill>
                  <a:schemeClr val="tx1"/>
                </a:solidFill>
              </a:rPr>
              <a:t>과제 범위 타당성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2. R commander plug-in </a:t>
            </a:r>
            <a:r>
              <a:rPr lang="ko-KR" altLang="en-US" dirty="0">
                <a:solidFill>
                  <a:schemeClr val="tx1"/>
                </a:solidFill>
              </a:rPr>
              <a:t>패키지 업무분량 파악 </a:t>
            </a:r>
            <a:r>
              <a:rPr lang="en-US" altLang="ko-KR" dirty="0">
                <a:solidFill>
                  <a:schemeClr val="tx1"/>
                </a:solidFill>
              </a:rPr>
              <a:t>x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3. </a:t>
            </a:r>
            <a:r>
              <a:rPr lang="ko-KR" altLang="en-US" dirty="0">
                <a:solidFill>
                  <a:schemeClr val="tx1"/>
                </a:solidFill>
              </a:rPr>
              <a:t>규모 할당 업무 난이도 파악 어려움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4. “</a:t>
            </a:r>
            <a:r>
              <a:rPr lang="ko-KR" altLang="en-US" dirty="0">
                <a:solidFill>
                  <a:schemeClr val="tx1"/>
                </a:solidFill>
              </a:rPr>
              <a:t>기능명세서</a:t>
            </a:r>
            <a:r>
              <a:rPr lang="en-US" altLang="ko-KR" dirty="0">
                <a:solidFill>
                  <a:schemeClr val="tx1"/>
                </a:solidFill>
              </a:rPr>
              <a:t>”</a:t>
            </a:r>
            <a:r>
              <a:rPr lang="ko-KR" altLang="en-US" dirty="0">
                <a:solidFill>
                  <a:schemeClr val="tx1"/>
                </a:solidFill>
              </a:rPr>
              <a:t> 추가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1" name="사각형: 둥근 모서리 10"/>
          <p:cNvSpPr/>
          <p:nvPr/>
        </p:nvSpPr>
        <p:spPr>
          <a:xfrm>
            <a:off x="579176" y="4983918"/>
            <a:ext cx="2342518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제안서 지적 사항</a:t>
            </a:r>
          </a:p>
        </p:txBody>
      </p:sp>
    </p:spTree>
    <p:extLst>
      <p:ext uri="{BB962C8B-B14F-4D97-AF65-F5344CB8AC3E}">
        <p14:creationId xmlns:p14="http://schemas.microsoft.com/office/powerpoint/2010/main" val="269984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55576" y="3104964"/>
            <a:ext cx="7772400" cy="648071"/>
          </a:xfrm>
        </p:spPr>
        <p:txBody>
          <a:bodyPr>
            <a:normAutofit/>
          </a:bodyPr>
          <a:lstStyle/>
          <a:p>
            <a:r>
              <a:rPr lang="ko-KR" altLang="en-US" dirty="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69984293"/>
      </p:ext>
    </p:extLst>
  </p:cSld>
  <p:clrMapOvr>
    <a:masterClrMapping/>
  </p:clrMapOvr>
</p:sld>
</file>

<file path=ppt/theme/theme1.xml><?xml version="1.0" encoding="utf-8"?>
<a:theme xmlns:a="http://schemas.openxmlformats.org/drawingml/2006/main" name="테마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테마1</Template>
  <TotalTime>186</TotalTime>
  <Words>606</Words>
  <Application>Microsoft Office PowerPoint</Application>
  <PresentationFormat>화면 슬라이드 쇼(4:3)</PresentationFormat>
  <Paragraphs>170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맑은 고딕</vt:lpstr>
      <vt:lpstr>Arial</vt:lpstr>
      <vt:lpstr>Cambria Math</vt:lpstr>
      <vt:lpstr>Times New Roman</vt:lpstr>
      <vt:lpstr>Wingdings</vt:lpstr>
      <vt:lpstr>테마1</vt:lpstr>
      <vt:lpstr>프로젝트 현황 및 계획 보고</vt:lpstr>
      <vt:lpstr>프로젝트 진행 현황 </vt:lpstr>
      <vt:lpstr>수행 계획 및 결과</vt:lpstr>
      <vt:lpstr>동민 &amp; 근우</vt:lpstr>
      <vt:lpstr>상인 &amp; 홍재 </vt:lpstr>
      <vt:lpstr>프로젝트 범위 &amp; 현황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프로젝트 현황 및 계획 보고</dc:title>
  <dc:creator>ime</dc:creator>
  <cp:lastModifiedBy>IME</cp:lastModifiedBy>
  <cp:revision>40</cp:revision>
  <dcterms:created xsi:type="dcterms:W3CDTF">2017-03-13T16:53:19Z</dcterms:created>
  <dcterms:modified xsi:type="dcterms:W3CDTF">2017-03-14T09:49:55Z</dcterms:modified>
</cp:coreProperties>
</file>