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6" r:id="rId1"/>
  </p:sldMasterIdLst>
  <p:notesMasterIdLst>
    <p:notesMasterId r:id="rId24"/>
  </p:notesMasterIdLst>
  <p:sldIdLst>
    <p:sldId id="256" r:id="rId2"/>
    <p:sldId id="257" r:id="rId3"/>
    <p:sldId id="276" r:id="rId4"/>
    <p:sldId id="277" r:id="rId5"/>
    <p:sldId id="258" r:id="rId6"/>
    <p:sldId id="259" r:id="rId7"/>
    <p:sldId id="261" r:id="rId8"/>
    <p:sldId id="262" r:id="rId9"/>
    <p:sldId id="263" r:id="rId10"/>
    <p:sldId id="260" r:id="rId11"/>
    <p:sldId id="264" r:id="rId12"/>
    <p:sldId id="266" r:id="rId13"/>
    <p:sldId id="267" r:id="rId14"/>
    <p:sldId id="268" r:id="rId15"/>
    <p:sldId id="265" r:id="rId16"/>
    <p:sldId id="269" r:id="rId17"/>
    <p:sldId id="270" r:id="rId18"/>
    <p:sldId id="271" r:id="rId19"/>
    <p:sldId id="273" r:id="rId20"/>
    <p:sldId id="274" r:id="rId21"/>
    <p:sldId id="27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44"/>
    <p:restoredTop sz="86328"/>
  </p:normalViewPr>
  <p:slideViewPr>
    <p:cSldViewPr snapToGrid="0" snapToObjects="1">
      <p:cViewPr varScale="1">
        <p:scale>
          <a:sx n="43" d="100"/>
          <a:sy n="43" d="100"/>
        </p:scale>
        <p:origin x="232" y="1104"/>
      </p:cViewPr>
      <p:guideLst/>
    </p:cSldViewPr>
  </p:slideViewPr>
  <p:outlineViewPr>
    <p:cViewPr>
      <p:scale>
        <a:sx n="33" d="100"/>
        <a:sy n="33" d="100"/>
      </p:scale>
      <p:origin x="0" y="-285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297CC-4C43-EE45-BA97-021E33FCBED6}" type="datetimeFigureOut">
              <a:rPr lang="en-US" smtClean="0"/>
              <a:t>12/8/16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BE44-145D-E343-A115-00ED2A7C4414}" type="slidenum">
              <a:rPr lang="en-US" smtClean="0"/>
              <a:t>‹#›</a:t>
            </a:fld>
            <a:endParaRPr lang="en-US"/>
          </a:p>
        </p:txBody>
      </p:sp>
    </p:spTree>
    <p:extLst>
      <p:ext uri="{BB962C8B-B14F-4D97-AF65-F5344CB8AC3E}">
        <p14:creationId xmlns:p14="http://schemas.microsoft.com/office/powerpoint/2010/main" val="21849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BE44-145D-E343-A115-00ED2A7C4414}" type="slidenum">
              <a:rPr lang="en-US" smtClean="0"/>
              <a:t>1</a:t>
            </a:fld>
            <a:endParaRPr lang="en-US"/>
          </a:p>
        </p:txBody>
      </p:sp>
    </p:spTree>
    <p:extLst>
      <p:ext uri="{BB962C8B-B14F-4D97-AF65-F5344CB8AC3E}">
        <p14:creationId xmlns:p14="http://schemas.microsoft.com/office/powerpoint/2010/main" val="8846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8928794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1915722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048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2134721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094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1741539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2001398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147029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962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2EC81-D027-E04F-987F-68A39456266D}"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75477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12EC81-D027-E04F-987F-68A39456266D}"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30990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12EC81-D027-E04F-987F-68A39456266D}" type="datetimeFigureOut">
              <a:rPr lang="en-US" smtClean="0"/>
              <a:t>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98599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12EC81-D027-E04F-987F-68A39456266D}" type="datetimeFigureOut">
              <a:rPr lang="en-US" smtClean="0"/>
              <a:t>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165473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2EC81-D027-E04F-987F-68A39456266D}" type="datetimeFigureOut">
              <a:rPr lang="en-US" smtClean="0"/>
              <a:t>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118973101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2EC81-D027-E04F-987F-68A39456266D}"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8084-79F6-2F41-AE4F-789CA4475474}" type="slidenum">
              <a:rPr lang="en-US" smtClean="0"/>
              <a:t>‹#›</a:t>
            </a:fld>
            <a:endParaRPr lang="en-US"/>
          </a:p>
        </p:txBody>
      </p:sp>
    </p:spTree>
    <p:extLst>
      <p:ext uri="{BB962C8B-B14F-4D97-AF65-F5344CB8AC3E}">
        <p14:creationId xmlns:p14="http://schemas.microsoft.com/office/powerpoint/2010/main" val="5888646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58084-79F6-2F41-AE4F-789CA4475474}" type="slidenum">
              <a:rPr lang="en-US" smtClean="0"/>
              <a:t>‹#›</a:t>
            </a:fld>
            <a:endParaRPr lang="en-US"/>
          </a:p>
        </p:txBody>
      </p:sp>
      <p:sp>
        <p:nvSpPr>
          <p:cNvPr id="5" name="Date Placeholder 4"/>
          <p:cNvSpPr>
            <a:spLocks noGrp="1"/>
          </p:cNvSpPr>
          <p:nvPr>
            <p:ph type="dt" sz="half" idx="10"/>
          </p:nvPr>
        </p:nvSpPr>
        <p:spPr/>
        <p:txBody>
          <a:bodyPr/>
          <a:lstStyle/>
          <a:p>
            <a:fld id="{E912EC81-D027-E04F-987F-68A39456266D}" type="datetimeFigureOut">
              <a:rPr lang="en-US" smtClean="0"/>
              <a:t>12/7/16</a:t>
            </a:fld>
            <a:endParaRPr lang="en-US"/>
          </a:p>
        </p:txBody>
      </p:sp>
    </p:spTree>
    <p:extLst>
      <p:ext uri="{BB962C8B-B14F-4D97-AF65-F5344CB8AC3E}">
        <p14:creationId xmlns:p14="http://schemas.microsoft.com/office/powerpoint/2010/main" val="14436952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12EC81-D027-E04F-987F-68A39456266D}" type="datetimeFigureOut">
              <a:rPr lang="en-US" smtClean="0"/>
              <a:t>12/7/16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658084-79F6-2F41-AE4F-789CA4475474}" type="slidenum">
              <a:rPr lang="en-US" smtClean="0"/>
              <a:t>‹#›</a:t>
            </a:fld>
            <a:endParaRPr lang="en-US"/>
          </a:p>
        </p:txBody>
      </p:sp>
    </p:spTree>
    <p:extLst>
      <p:ext uri="{BB962C8B-B14F-4D97-AF65-F5344CB8AC3E}">
        <p14:creationId xmlns:p14="http://schemas.microsoft.com/office/powerpoint/2010/main" val="989400771"/>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3600" y="2025365"/>
            <a:ext cx="6860401" cy="1675778"/>
          </a:xfrm>
        </p:spPr>
        <p:txBody>
          <a:bodyPr>
            <a:noAutofit/>
          </a:bodyPr>
          <a:lstStyle/>
          <a:p>
            <a:pPr marL="342900" indent="-342900" algn="just">
              <a:buFont typeface="Arial" charset="0"/>
              <a:buChar char="•"/>
            </a:pPr>
            <a:r>
              <a:rPr lang="en-US" sz="3200" dirty="0" smtClean="0">
                <a:latin typeface="Avenir Book" charset="0"/>
                <a:ea typeface="Avenir Book" charset="0"/>
                <a:cs typeface="Avenir Book" charset="0"/>
              </a:rPr>
              <a:t>Simon </a:t>
            </a:r>
            <a:r>
              <a:rPr lang="en-US" sz="3200" dirty="0" err="1" smtClean="0">
                <a:latin typeface="Avenir Book" charset="0"/>
                <a:ea typeface="Avenir Book" charset="0"/>
                <a:cs typeface="Avenir Book" charset="0"/>
              </a:rPr>
              <a:t>Baghdo</a:t>
            </a:r>
            <a:endParaRPr lang="en-US" sz="3200" dirty="0" smtClean="0">
              <a:latin typeface="Avenir Book" charset="0"/>
              <a:ea typeface="Avenir Book" charset="0"/>
              <a:cs typeface="Avenir Book" charset="0"/>
            </a:endParaRPr>
          </a:p>
          <a:p>
            <a:pPr marL="342900" indent="-342900" algn="just">
              <a:buFont typeface="Arial" charset="0"/>
              <a:buChar char="•"/>
            </a:pPr>
            <a:r>
              <a:rPr lang="en-US" sz="3200" dirty="0" err="1" smtClean="0">
                <a:latin typeface="Avenir Book" charset="0"/>
                <a:ea typeface="Avenir Book" charset="0"/>
                <a:cs typeface="Avenir Book" charset="0"/>
              </a:rPr>
              <a:t>Testkonsult</a:t>
            </a:r>
            <a:r>
              <a:rPr lang="en-US" sz="3200" dirty="0" smtClean="0">
                <a:latin typeface="Avenir Book" charset="0"/>
                <a:ea typeface="Avenir Book" charset="0"/>
                <a:cs typeface="Avenir Book" charset="0"/>
              </a:rPr>
              <a:t> &amp; </a:t>
            </a:r>
            <a:r>
              <a:rPr lang="en-US" sz="3200" dirty="0" err="1" smtClean="0">
                <a:latin typeface="Avenir Book" charset="0"/>
                <a:ea typeface="Avenir Book" charset="0"/>
                <a:cs typeface="Avenir Book" charset="0"/>
              </a:rPr>
              <a:t>Mjukvaruutvecklare</a:t>
            </a:r>
            <a:endParaRPr lang="en-US" sz="3200" dirty="0" smtClean="0">
              <a:latin typeface="Avenir Book" charset="0"/>
              <a:ea typeface="Avenir Book" charset="0"/>
              <a:cs typeface="Avenir Book" charset="0"/>
            </a:endParaRPr>
          </a:p>
          <a:p>
            <a:pPr marL="342900" indent="-342900" algn="just">
              <a:buFont typeface="Arial" charset="0"/>
              <a:buChar char="•"/>
            </a:pPr>
            <a:endParaRPr lang="en-US" dirty="0">
              <a:latin typeface="Avenir Book" charset="0"/>
              <a:ea typeface="Avenir Book" charset="0"/>
              <a:cs typeface="Avenir Book"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122536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5540586" cy="1918839"/>
          </a:xfrm>
        </p:spPr>
        <p:txBody>
          <a:bodyPr>
            <a:noAutofit/>
          </a:bodyPr>
          <a:lstStyle/>
          <a:p>
            <a:r>
              <a:rPr lang="en-US" sz="2800" b="1" dirty="0"/>
              <a:t>Usability testing:</a:t>
            </a:r>
            <a:r>
              <a:rPr lang="en-US" sz="2800" dirty="0"/>
              <a:t> are the user interfaces easy to operate and understand</a:t>
            </a:r>
            <a:r>
              <a:rPr lang="en-US" sz="2800" dirty="0" smtClean="0"/>
              <a:t>?</a:t>
            </a:r>
          </a:p>
          <a:p>
            <a:endParaRPr lang="en-US" sz="2800" dirty="0"/>
          </a:p>
          <a:p>
            <a:r>
              <a:rPr lang="en-US" sz="2800" b="1" dirty="0"/>
              <a:t>Sanity check </a:t>
            </a:r>
            <a:r>
              <a:rPr lang="en-US" sz="2800" dirty="0"/>
              <a:t>– Quick test to determine if a new software version is performing well enough to accept it for a major testing effort</a:t>
            </a:r>
          </a:p>
          <a:p>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61373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468821"/>
            <a:ext cx="8375226" cy="3960999"/>
          </a:xfrm>
        </p:spPr>
        <p:txBody>
          <a:bodyPr>
            <a:noAutofit/>
          </a:bodyPr>
          <a:lstStyle/>
          <a:p>
            <a:r>
              <a:rPr lang="en-US" sz="2800" b="1" dirty="0"/>
              <a:t>Performance testing – </a:t>
            </a:r>
            <a:r>
              <a:rPr lang="en-US" sz="2800" dirty="0"/>
              <a:t>Term often used interchangeably with ‘stress’ and ‘load’ testing. Performance testing tests an application’s performance characteristics, be it file size, concurrent users, or mean-time-to-failure.</a:t>
            </a:r>
          </a:p>
          <a:p>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2005976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785586" y="1497374"/>
            <a:ext cx="8923866" cy="3595239"/>
          </a:xfrm>
        </p:spPr>
        <p:txBody>
          <a:bodyPr>
            <a:noAutofit/>
          </a:bodyPr>
          <a:lstStyle/>
          <a:p>
            <a:r>
              <a:rPr lang="en-US" sz="2800" b="1" dirty="0"/>
              <a:t>Load testing</a:t>
            </a:r>
            <a:r>
              <a:rPr lang="en-US" sz="2800" dirty="0"/>
              <a:t> – Its a performance testing to check system behavior under load. Testing an application under heavy loads, such as testing of a web site under a range of loads to determine at what point the system’s response time degrades or fails.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426055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606681"/>
            <a:ext cx="9777306" cy="4265799"/>
          </a:xfrm>
        </p:spPr>
        <p:txBody>
          <a:bodyPr>
            <a:noAutofit/>
          </a:bodyPr>
          <a:lstStyle/>
          <a:p>
            <a:r>
              <a:rPr lang="en-US" sz="2800" b="1" dirty="0"/>
              <a:t>Stress testing –</a:t>
            </a:r>
            <a:r>
              <a:rPr lang="en-US" sz="2800" dirty="0"/>
              <a:t>System is stressed beyond its specifications to check how and when it fails. Performed under heavy load like putting large number beyond storage capacity, complex database queries, continuous input to system or database load. this test determines the stability of the entire system.</a:t>
            </a:r>
          </a:p>
          <a:p>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93939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0"/>
            <a:ext cx="10722186" cy="3960999"/>
          </a:xfrm>
        </p:spPr>
        <p:txBody>
          <a:bodyPr>
            <a:noAutofit/>
          </a:bodyPr>
          <a:lstStyle/>
          <a:p>
            <a:r>
              <a:rPr lang="en-US" sz="2800" b="1" dirty="0"/>
              <a:t>Security testing –</a:t>
            </a:r>
            <a:r>
              <a:rPr lang="en-US" sz="2800" dirty="0"/>
              <a:t>Security testing is a collection of tests focused on probing an application’s security, or its ability to protect user assets. It is considered a non-functional test an application’s security is one of the main concerns of the developer, where they test the software for confidentiality, authentication, availability, and non-repudiation.</a:t>
            </a:r>
            <a:r>
              <a:rPr lang="en-US" sz="2800" b="1" dirty="0"/>
              <a:t> </a:t>
            </a:r>
            <a:r>
              <a:rPr lang="en-US" sz="2800" dirty="0"/>
              <a:t>The main goal of these individual tests is to prevent any unauthorized access to the software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16033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9199476" cy="3872012"/>
          </a:xfrm>
        </p:spPr>
        <p:txBody>
          <a:bodyPr>
            <a:noAutofit/>
          </a:bodyPr>
          <a:lstStyle/>
          <a:p>
            <a:r>
              <a:rPr lang="en-US" sz="2800" b="1" dirty="0"/>
              <a:t>Regression testing</a:t>
            </a:r>
            <a:r>
              <a:rPr lang="en-US" sz="2800" dirty="0"/>
              <a:t> – Testing the application as a whole for the modification in any module or functionality. Difficult to cover all the system in regression testing so typically automation tools are used for these testing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237408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8832426" cy="3872012"/>
          </a:xfrm>
        </p:spPr>
        <p:txBody>
          <a:bodyPr>
            <a:noAutofit/>
          </a:bodyPr>
          <a:lstStyle/>
          <a:p>
            <a:pPr marL="0" indent="0" defTabSz="914400">
              <a:spcBef>
                <a:spcPts val="0"/>
              </a:spcBef>
              <a:buClrTx/>
              <a:buSzTx/>
              <a:buNone/>
            </a:pPr>
            <a:r>
              <a:rPr lang="en-US" sz="2800" b="1" dirty="0"/>
              <a:t>Unit testing –</a:t>
            </a:r>
            <a:r>
              <a:rPr lang="en-US" sz="2800" dirty="0"/>
              <a:t>Unit testing</a:t>
            </a:r>
            <a:r>
              <a:rPr lang="en-US" sz="2800" b="1" dirty="0"/>
              <a:t> </a:t>
            </a:r>
            <a:r>
              <a:rPr lang="en-US" sz="2800" dirty="0"/>
              <a:t>is the act of testing software at the most basic (object) level and it is usually the first to be carried out. Testing of individual software components or modules. Typically done by the programmer and not by testers, as it requires detailed knowledge of the internal program design and code. </a:t>
            </a:r>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883026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0"/>
            <a:ext cx="9929706" cy="4204839"/>
          </a:xfrm>
        </p:spPr>
        <p:txBody>
          <a:bodyPr>
            <a:noAutofit/>
          </a:bodyPr>
          <a:lstStyle/>
          <a:p>
            <a:r>
              <a:rPr lang="en-US" sz="2800" b="1" dirty="0"/>
              <a:t>Black box testing</a:t>
            </a:r>
            <a:r>
              <a:rPr lang="en-US" sz="2800" dirty="0"/>
              <a:t> – Internal system design is not considered in this type of testing. Tests are based on requirements and functionality</a:t>
            </a:r>
            <a:r>
              <a:rPr lang="en-US" sz="2800" dirty="0" smtClean="0"/>
              <a:t>.</a:t>
            </a:r>
            <a:endParaRPr lang="en-US" sz="2800" b="1" dirty="0"/>
          </a:p>
          <a:p>
            <a:r>
              <a:rPr lang="en-US" sz="2800" b="1" dirty="0" smtClean="0"/>
              <a:t>White-Box </a:t>
            </a:r>
            <a:r>
              <a:rPr lang="en-US" sz="2800" b="1" dirty="0"/>
              <a:t>testing –</a:t>
            </a:r>
            <a:r>
              <a:rPr lang="en-US" sz="2800" dirty="0"/>
              <a:t>White-Box testing, unlike the black-box one, takes into account the internal functioning and logic of the code, to carry out this test. The tester has knowledge of the code, so as to find out the exact part of the code that is having errors</a:t>
            </a:r>
          </a:p>
          <a:p>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220828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82011" y="1424327"/>
            <a:ext cx="8954346" cy="3960999"/>
          </a:xfrm>
        </p:spPr>
        <p:txBody>
          <a:bodyPr>
            <a:noAutofit/>
          </a:bodyPr>
          <a:lstStyle/>
          <a:p>
            <a:r>
              <a:rPr lang="en-US" sz="2800" b="1" dirty="0"/>
              <a:t>Compatibility test –</a:t>
            </a:r>
            <a:r>
              <a:rPr lang="en-US" sz="2800" dirty="0"/>
              <a:t>When the software is tested for its compatibility with an external interface, such as operating systems, hardware platforms and web browsers, it is called Compatibility Test.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894349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433961"/>
            <a:ext cx="9594426" cy="3290439"/>
          </a:xfrm>
        </p:spPr>
        <p:txBody>
          <a:bodyPr>
            <a:noAutofit/>
          </a:bodyPr>
          <a:lstStyle/>
          <a:p>
            <a:r>
              <a:rPr lang="en-US" sz="2800" b="1" dirty="0"/>
              <a:t>Acceptance testing</a:t>
            </a:r>
            <a:r>
              <a:rPr lang="en-US" sz="2800" dirty="0"/>
              <a:t> -Normally this type of testing is done to verify if system meets the customer specified requirements. User or customer do this testing to determine whether to accept application</a:t>
            </a:r>
            <a:r>
              <a:rPr lang="en-US" sz="2800" dirty="0" smtClean="0"/>
              <a:t>.</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463996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venir Book" charset="0"/>
                <a:ea typeface="Avenir Book" charset="0"/>
                <a:cs typeface="Avenir Book" charset="0"/>
              </a:rPr>
              <a:t>In scope </a:t>
            </a:r>
            <a:r>
              <a:rPr lang="en-US" dirty="0" err="1">
                <a:latin typeface="Avenir Book" charset="0"/>
                <a:ea typeface="Avenir Book" charset="0"/>
                <a:cs typeface="Avenir Book" charset="0"/>
              </a:rPr>
              <a:t>denna</a:t>
            </a:r>
            <a:r>
              <a:rPr lang="en-US" dirty="0">
                <a:latin typeface="Avenir Book" charset="0"/>
                <a:ea typeface="Avenir Book" charset="0"/>
                <a:cs typeface="Avenir Book" charset="0"/>
              </a:rPr>
              <a:t> </a:t>
            </a:r>
            <a:r>
              <a:rPr lang="en-US" dirty="0" err="1">
                <a:latin typeface="Avenir Book" charset="0"/>
                <a:ea typeface="Avenir Book" charset="0"/>
                <a:cs typeface="Avenir Book" charset="0"/>
              </a:rPr>
              <a:t>lektion</a:t>
            </a:r>
            <a:r>
              <a:rPr lang="en-US" dirty="0">
                <a:latin typeface="Avenir Book" charset="0"/>
                <a:ea typeface="Avenir Book" charset="0"/>
                <a:cs typeface="Avenir Book" charset="0"/>
              </a:rPr>
              <a:t>:</a:t>
            </a:r>
            <a:br>
              <a:rPr lang="en-US" dirty="0">
                <a:latin typeface="Avenir Book" charset="0"/>
                <a:ea typeface="Avenir Book" charset="0"/>
                <a:cs typeface="Avenir Book" charset="0"/>
              </a:rPr>
            </a:br>
            <a:endParaRPr lang="en-US" dirty="0"/>
          </a:p>
        </p:txBody>
      </p:sp>
      <p:sp>
        <p:nvSpPr>
          <p:cNvPr id="3" name="Content Placeholder 2"/>
          <p:cNvSpPr>
            <a:spLocks noGrp="1"/>
          </p:cNvSpPr>
          <p:nvPr>
            <p:ph idx="1"/>
          </p:nvPr>
        </p:nvSpPr>
        <p:spPr>
          <a:xfrm>
            <a:off x="785586" y="956491"/>
            <a:ext cx="6344617" cy="3911600"/>
          </a:xfrm>
        </p:spPr>
        <p:txBody>
          <a:bodyPr>
            <a:normAutofit/>
          </a:bodyPr>
          <a:lstStyle/>
          <a:p>
            <a:endParaRPr lang="en-US" dirty="0"/>
          </a:p>
          <a:p>
            <a:r>
              <a:rPr lang="en-US" sz="2800" dirty="0" smtClean="0">
                <a:latin typeface="Avenir Book" charset="0"/>
                <a:ea typeface="Avenir Book" charset="0"/>
                <a:cs typeface="Avenir Book" charset="0"/>
              </a:rPr>
              <a:t>What </a:t>
            </a:r>
            <a:r>
              <a:rPr lang="en-US" sz="2800" dirty="0">
                <a:latin typeface="Avenir Book" charset="0"/>
                <a:ea typeface="Avenir Book" charset="0"/>
                <a:cs typeface="Avenir Book" charset="0"/>
              </a:rPr>
              <a:t>is Test?</a:t>
            </a:r>
          </a:p>
          <a:p>
            <a:r>
              <a:rPr lang="en-US" sz="2800" dirty="0">
                <a:latin typeface="Avenir Book" charset="0"/>
                <a:ea typeface="Avenir Book" charset="0"/>
                <a:cs typeface="Avenir Book" charset="0"/>
              </a:rPr>
              <a:t>Why do we Test?</a:t>
            </a:r>
          </a:p>
          <a:p>
            <a:r>
              <a:rPr lang="en-US" sz="2800" dirty="0">
                <a:latin typeface="Avenir Book" charset="0"/>
                <a:ea typeface="Avenir Book" charset="0"/>
                <a:cs typeface="Avenir Book" charset="0"/>
              </a:rPr>
              <a:t>What is the difference between a </a:t>
            </a:r>
            <a:r>
              <a:rPr lang="en-US" sz="2800" dirty="0" err="1">
                <a:latin typeface="Avenir Book" charset="0"/>
                <a:ea typeface="Avenir Book" charset="0"/>
                <a:cs typeface="Avenir Book" charset="0"/>
              </a:rPr>
              <a:t>bugg</a:t>
            </a:r>
            <a:r>
              <a:rPr lang="en-US" sz="2800" dirty="0">
                <a:latin typeface="Avenir Book" charset="0"/>
                <a:ea typeface="Avenir Book" charset="0"/>
                <a:cs typeface="Avenir Book" charset="0"/>
              </a:rPr>
              <a:t>(error) and a defect(fault)?</a:t>
            </a:r>
          </a:p>
          <a:p>
            <a:r>
              <a:rPr lang="en-US" sz="2800" dirty="0">
                <a:latin typeface="Avenir Book" charset="0"/>
                <a:ea typeface="Avenir Book" charset="0"/>
                <a:cs typeface="Avenir Book" charset="0"/>
              </a:rPr>
              <a:t>Test methods</a:t>
            </a:r>
          </a:p>
          <a:p>
            <a:r>
              <a:rPr lang="en-US" sz="2800" dirty="0">
                <a:latin typeface="Avenir Book" charset="0"/>
                <a:ea typeface="Avenir Book" charset="0"/>
                <a:cs typeface="Avenir Book" charset="0"/>
              </a:rPr>
              <a:t>Test types</a:t>
            </a:r>
          </a:p>
          <a:p>
            <a:endParaRPr lang="en-US" sz="2800" dirty="0">
              <a:latin typeface="Avenir Book" charset="0"/>
              <a:ea typeface="Avenir Book" charset="0"/>
              <a:cs typeface="Avenir Book"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238877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9199476" cy="3872012"/>
          </a:xfrm>
        </p:spPr>
        <p:txBody>
          <a:bodyPr>
            <a:noAutofit/>
          </a:bodyPr>
          <a:lstStyle/>
          <a:p>
            <a:r>
              <a:rPr lang="en-US" sz="2800" b="1" dirty="0"/>
              <a:t>Alpha testing</a:t>
            </a:r>
            <a:r>
              <a:rPr lang="en-US" sz="2800" dirty="0"/>
              <a:t> – In house virtual user environment can be created for this type of testing. Testing is done at the end of development. Still minor design changes may be made as a result of such testing.</a:t>
            </a:r>
          </a:p>
          <a:p>
            <a:r>
              <a:rPr lang="en-US" sz="2800" b="1" dirty="0"/>
              <a:t>Beta testing</a:t>
            </a:r>
            <a:r>
              <a:rPr lang="en-US" sz="2800" dirty="0"/>
              <a:t> – Testing typically done by end-users or others. Final testing before releasing application for commercial purpose.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50185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9685866" cy="3872012"/>
          </a:xfrm>
        </p:spPr>
        <p:txBody>
          <a:bodyPr>
            <a:noAutofit/>
          </a:bodyPr>
          <a:lstStyle/>
          <a:p>
            <a:r>
              <a:rPr lang="en-US" sz="2800" b="1" dirty="0"/>
              <a:t>Integration testing</a:t>
            </a:r>
            <a:r>
              <a:rPr lang="en-US" sz="2800" dirty="0"/>
              <a:t> – Testing of integrated modules to verify combined functionality after integration. Modules are typically code modules, individual applications, client and server applications on a network, etc. This type of testing is especially relevant to client/server and distributed systems.</a:t>
            </a:r>
          </a:p>
          <a:p>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748870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err="1" smtClean="0"/>
              <a:t>Nästa</a:t>
            </a:r>
            <a:r>
              <a:rPr lang="en-US" dirty="0" smtClean="0"/>
              <a:t> </a:t>
            </a:r>
            <a:r>
              <a:rPr lang="en-US" dirty="0" err="1" smtClean="0"/>
              <a:t>lektion</a:t>
            </a:r>
            <a:r>
              <a:rPr lang="en-US" dirty="0" smtClean="0"/>
              <a:t>:</a:t>
            </a:r>
            <a:endParaRPr lang="en-US" dirty="0"/>
          </a:p>
        </p:txBody>
      </p:sp>
      <p:sp>
        <p:nvSpPr>
          <p:cNvPr id="3" name="Content Placeholder 2"/>
          <p:cNvSpPr>
            <a:spLocks noGrp="1"/>
          </p:cNvSpPr>
          <p:nvPr>
            <p:ph idx="1"/>
          </p:nvPr>
        </p:nvSpPr>
        <p:spPr>
          <a:xfrm>
            <a:off x="677334" y="1220600"/>
            <a:ext cx="9868746" cy="3960999"/>
          </a:xfrm>
        </p:spPr>
        <p:txBody>
          <a:bodyPr>
            <a:noAutofit/>
          </a:bodyPr>
          <a:lstStyle/>
          <a:p>
            <a:r>
              <a:rPr lang="en-US" sz="2800" b="1" dirty="0" err="1" smtClean="0"/>
              <a:t>Fördjupning</a:t>
            </a:r>
            <a:r>
              <a:rPr lang="en-US" sz="2800" b="1" dirty="0" smtClean="0"/>
              <a:t> </a:t>
            </a:r>
            <a:r>
              <a:rPr lang="en-US" sz="2800" b="1" dirty="0" err="1" smtClean="0"/>
              <a:t>av</a:t>
            </a:r>
            <a:r>
              <a:rPr lang="en-US" sz="2800" b="1" dirty="0" smtClean="0"/>
              <a:t> System testing</a:t>
            </a:r>
          </a:p>
          <a:p>
            <a:r>
              <a:rPr lang="en-US" sz="2800" b="1" dirty="0" err="1" smtClean="0"/>
              <a:t>Övningar</a:t>
            </a:r>
            <a:r>
              <a:rPr lang="en-US" sz="2800" b="1" dirty="0" smtClean="0"/>
              <a:t> (</a:t>
            </a:r>
            <a:r>
              <a:rPr lang="en-US" sz="2800" b="1" dirty="0" err="1" smtClean="0"/>
              <a:t>betygsgrundande</a:t>
            </a:r>
            <a:r>
              <a:rPr lang="en-US" sz="2800" b="1" dirty="0" smtClean="0"/>
              <a:t>)</a:t>
            </a:r>
          </a:p>
          <a:p>
            <a:r>
              <a:rPr lang="en-US" sz="2800" b="1" dirty="0" err="1" smtClean="0"/>
              <a:t>När</a:t>
            </a:r>
            <a:r>
              <a:rPr lang="en-US" sz="2800" b="1" dirty="0" smtClean="0"/>
              <a:t> </a:t>
            </a:r>
            <a:r>
              <a:rPr lang="en-US" sz="2800" b="1" dirty="0" err="1" smtClean="0"/>
              <a:t>testar</a:t>
            </a:r>
            <a:r>
              <a:rPr lang="en-US" sz="2800" b="1" dirty="0" smtClean="0"/>
              <a:t> vi? Hela </a:t>
            </a:r>
            <a:r>
              <a:rPr lang="en-US" sz="2800" b="1" dirty="0" err="1" smtClean="0"/>
              <a:t>flödet</a:t>
            </a:r>
            <a:r>
              <a:rPr lang="en-US" sz="2800" b="1" dirty="0" smtClean="0"/>
              <a:t> </a:t>
            </a:r>
            <a:r>
              <a:rPr lang="en-US" sz="2800" b="1" dirty="0" err="1" smtClean="0"/>
              <a:t>från</a:t>
            </a:r>
            <a:r>
              <a:rPr lang="en-US" sz="2800" b="1" dirty="0" smtClean="0"/>
              <a:t> </a:t>
            </a:r>
            <a:r>
              <a:rPr lang="en-US" sz="2800" b="1" dirty="0" err="1" smtClean="0"/>
              <a:t>Utveckling</a:t>
            </a:r>
            <a:r>
              <a:rPr lang="en-US" sz="2800" b="1" dirty="0" smtClean="0"/>
              <a:t> till </a:t>
            </a:r>
            <a:r>
              <a:rPr lang="en-US" sz="2800" b="1" dirty="0" err="1"/>
              <a:t>P</a:t>
            </a:r>
            <a:r>
              <a:rPr lang="en-US" sz="2800" b="1" dirty="0" err="1" smtClean="0"/>
              <a:t>roduktion</a:t>
            </a:r>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4717626" cy="391650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800" b="1" dirty="0" smtClean="0"/>
          </a:p>
        </p:txBody>
      </p:sp>
    </p:spTree>
    <p:extLst>
      <p:ext uri="{BB962C8B-B14F-4D97-AF65-F5344CB8AC3E}">
        <p14:creationId xmlns:p14="http://schemas.microsoft.com/office/powerpoint/2010/main" val="1541385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290" y="304800"/>
            <a:ext cx="8596668" cy="1320800"/>
          </a:xfrm>
        </p:spPr>
        <p:txBody>
          <a:bodyPr/>
          <a:lstStyle/>
          <a:p>
            <a:r>
              <a:rPr lang="en-US" dirty="0" smtClean="0"/>
              <a:t>Out of scope:</a:t>
            </a:r>
            <a:endParaRPr lang="en-US" dirty="0"/>
          </a:p>
        </p:txBody>
      </p:sp>
      <p:sp>
        <p:nvSpPr>
          <p:cNvPr id="3" name="Content Placeholder 2"/>
          <p:cNvSpPr>
            <a:spLocks noGrp="1"/>
          </p:cNvSpPr>
          <p:nvPr>
            <p:ph idx="1"/>
          </p:nvPr>
        </p:nvSpPr>
        <p:spPr>
          <a:xfrm>
            <a:off x="677334" y="609600"/>
            <a:ext cx="8930640" cy="4865190"/>
          </a:xfrm>
        </p:spPr>
        <p:txBody>
          <a:bodyPr>
            <a:noAutofit/>
          </a:bodyPr>
          <a:lstStyle/>
          <a:p>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Testplan</a:t>
            </a:r>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Testdesign</a:t>
            </a:r>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Testcases</a:t>
            </a:r>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Testrapportering</a:t>
            </a:r>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Testverktyg</a:t>
            </a:r>
            <a:endParaRPr lang="en-US" sz="2800" dirty="0">
              <a:latin typeface="Avenir Book" charset="0"/>
              <a:ea typeface="Avenir Book" charset="0"/>
              <a:cs typeface="Avenir Book" charset="0"/>
            </a:endParaRPr>
          </a:p>
          <a:p>
            <a:r>
              <a:rPr lang="en-US" sz="2800" dirty="0" err="1">
                <a:latin typeface="Avenir Book" charset="0"/>
                <a:ea typeface="Avenir Book" charset="0"/>
                <a:cs typeface="Avenir Book" charset="0"/>
              </a:rPr>
              <a:t>Dessa</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saker</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ingår</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inte</a:t>
            </a:r>
            <a:r>
              <a:rPr lang="en-US" sz="2800" dirty="0">
                <a:latin typeface="Avenir Book" charset="0"/>
                <a:ea typeface="Avenir Book" charset="0"/>
                <a:cs typeface="Avenir Book" charset="0"/>
              </a:rPr>
              <a:t> I </a:t>
            </a:r>
            <a:r>
              <a:rPr lang="en-US" sz="2800" dirty="0" err="1" smtClean="0">
                <a:latin typeface="Avenir Book" charset="0"/>
                <a:ea typeface="Avenir Book" charset="0"/>
                <a:cs typeface="Avenir Book" charset="0"/>
              </a:rPr>
              <a:t>kursplanen</a:t>
            </a:r>
            <a:r>
              <a:rPr lang="en-US" sz="2800" dirty="0" smtClean="0">
                <a:latin typeface="Avenir Book" charset="0"/>
                <a:ea typeface="Avenir Book" charset="0"/>
                <a:cs typeface="Avenir Book" charset="0"/>
              </a:rPr>
              <a:t> men </a:t>
            </a:r>
            <a:r>
              <a:rPr lang="en-US" sz="2800" dirty="0" err="1" smtClean="0">
                <a:latin typeface="Avenir Book" charset="0"/>
                <a:ea typeface="Avenir Book" charset="0"/>
                <a:cs typeface="Avenir Book" charset="0"/>
              </a:rPr>
              <a:t>är</a:t>
            </a:r>
            <a:r>
              <a:rPr lang="en-US" sz="2800" dirty="0" smtClean="0">
                <a:latin typeface="Avenir Book" charset="0"/>
                <a:ea typeface="Avenir Book" charset="0"/>
                <a:cs typeface="Avenir Book" charset="0"/>
              </a:rPr>
              <a:t> </a:t>
            </a:r>
            <a:r>
              <a:rPr lang="en-US" sz="2800" dirty="0" err="1" smtClean="0">
                <a:latin typeface="Avenir Book" charset="0"/>
                <a:ea typeface="Avenir Book" charset="0"/>
                <a:cs typeface="Avenir Book" charset="0"/>
              </a:rPr>
              <a:t>viktiga</a:t>
            </a:r>
            <a:r>
              <a:rPr lang="en-US" sz="2800" dirty="0" smtClean="0">
                <a:latin typeface="Avenir Book" charset="0"/>
                <a:ea typeface="Avenir Book" charset="0"/>
                <a:cs typeface="Avenir Book" charset="0"/>
              </a:rPr>
              <a:t> </a:t>
            </a:r>
            <a:r>
              <a:rPr lang="en-US" sz="2800" dirty="0" err="1" smtClean="0">
                <a:latin typeface="Avenir Book" charset="0"/>
                <a:ea typeface="Avenir Book" charset="0"/>
                <a:cs typeface="Avenir Book" charset="0"/>
              </a:rPr>
              <a:t>delar</a:t>
            </a:r>
            <a:r>
              <a:rPr lang="en-US" sz="2800" dirty="0" smtClean="0">
                <a:latin typeface="Avenir Book" charset="0"/>
                <a:ea typeface="Avenir Book" charset="0"/>
                <a:cs typeface="Avenir Book" charset="0"/>
              </a:rPr>
              <a:t> </a:t>
            </a:r>
            <a:r>
              <a:rPr lang="en-US" sz="2800" dirty="0" err="1" smtClean="0">
                <a:latin typeface="Avenir Book" charset="0"/>
                <a:ea typeface="Avenir Book" charset="0"/>
                <a:cs typeface="Avenir Book" charset="0"/>
              </a:rPr>
              <a:t>i</a:t>
            </a:r>
            <a:r>
              <a:rPr lang="en-US" sz="2800" dirty="0" smtClean="0">
                <a:latin typeface="Avenir Book" charset="0"/>
                <a:ea typeface="Avenir Book" charset="0"/>
                <a:cs typeface="Avenir Book" charset="0"/>
              </a:rPr>
              <a:t> </a:t>
            </a:r>
            <a:r>
              <a:rPr lang="en-US" sz="2800" dirty="0" err="1" smtClean="0">
                <a:latin typeface="Avenir Book" charset="0"/>
                <a:ea typeface="Avenir Book" charset="0"/>
                <a:cs typeface="Avenir Book" charset="0"/>
              </a:rPr>
              <a:t>testprocessen</a:t>
            </a:r>
            <a:r>
              <a:rPr lang="en-US" sz="2800" dirty="0" smtClean="0">
                <a:latin typeface="Avenir Book" charset="0"/>
                <a:ea typeface="Avenir Book" charset="0"/>
                <a:cs typeface="Avenir Book" charset="0"/>
              </a:rPr>
              <a:t>.</a:t>
            </a:r>
            <a:endParaRPr lang="en-US" sz="2800" dirty="0">
              <a:latin typeface="Avenir Book" charset="0"/>
              <a:ea typeface="Avenir Book" charset="0"/>
              <a:cs typeface="Avenir Book"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1398397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161046" y="986971"/>
            <a:ext cx="6344617" cy="3911600"/>
          </a:xfrm>
        </p:spPr>
        <p:txBody>
          <a:bodyPr>
            <a:normAutofit/>
          </a:bodyPr>
          <a:lstStyle/>
          <a:p>
            <a:endParaRPr lang="en-US" dirty="0"/>
          </a:p>
          <a:p>
            <a:r>
              <a:rPr lang="en-US" sz="2800" dirty="0" err="1">
                <a:latin typeface="Avenir Book" charset="0"/>
                <a:ea typeface="Avenir Book" charset="0"/>
                <a:cs typeface="Avenir Book" charset="0"/>
              </a:rPr>
              <a:t>Vad</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är</a:t>
            </a:r>
            <a:r>
              <a:rPr lang="en-US" sz="2800" dirty="0">
                <a:latin typeface="Avenir Book" charset="0"/>
                <a:ea typeface="Avenir Book" charset="0"/>
                <a:cs typeface="Avenir Book" charset="0"/>
              </a:rPr>
              <a:t> </a:t>
            </a:r>
            <a:r>
              <a:rPr lang="en-US" sz="2800" dirty="0" smtClean="0">
                <a:latin typeface="Avenir Book" charset="0"/>
                <a:ea typeface="Avenir Book" charset="0"/>
                <a:cs typeface="Avenir Book" charset="0"/>
              </a:rPr>
              <a:t>test?</a:t>
            </a:r>
          </a:p>
          <a:p>
            <a:r>
              <a:rPr lang="en-US" sz="2800" dirty="0" err="1" smtClean="0">
                <a:latin typeface="Avenir Book" charset="0"/>
                <a:ea typeface="Avenir Book" charset="0"/>
                <a:cs typeface="Avenir Book" charset="0"/>
              </a:rPr>
              <a:t>Varför</a:t>
            </a:r>
            <a:r>
              <a:rPr lang="en-US" sz="2800" dirty="0" smtClean="0">
                <a:latin typeface="Avenir Book" charset="0"/>
                <a:ea typeface="Avenir Book" charset="0"/>
                <a:cs typeface="Avenir Book" charset="0"/>
              </a:rPr>
              <a:t> </a:t>
            </a:r>
            <a:r>
              <a:rPr lang="en-US" sz="2800" dirty="0" err="1" smtClean="0">
                <a:latin typeface="Avenir Book" charset="0"/>
                <a:ea typeface="Avenir Book" charset="0"/>
                <a:cs typeface="Avenir Book" charset="0"/>
              </a:rPr>
              <a:t>testar</a:t>
            </a:r>
            <a:r>
              <a:rPr lang="en-US" sz="2800" dirty="0" smtClean="0">
                <a:latin typeface="Avenir Book" charset="0"/>
                <a:ea typeface="Avenir Book" charset="0"/>
                <a:cs typeface="Avenir Book" charset="0"/>
              </a:rPr>
              <a:t> vi?</a:t>
            </a:r>
          </a:p>
          <a:p>
            <a:pPr>
              <a:buFont typeface="Arial" charset="0"/>
              <a:buChar char="•"/>
            </a:pPr>
            <a:r>
              <a:rPr lang="en-US" sz="2800" dirty="0" err="1" smtClean="0">
                <a:latin typeface="Avenir Book" charset="0"/>
                <a:ea typeface="Avenir Book" charset="0"/>
                <a:cs typeface="Avenir Book" charset="0"/>
              </a:rPr>
              <a:t>Kvalitetssäkra</a:t>
            </a:r>
            <a:r>
              <a:rPr lang="en-US" sz="2800" dirty="0" smtClean="0">
                <a:latin typeface="Avenir Book" charset="0"/>
                <a:ea typeface="Avenir Book" charset="0"/>
                <a:cs typeface="Avenir Book" charset="0"/>
              </a:rPr>
              <a:t> </a:t>
            </a:r>
            <a:r>
              <a:rPr lang="en-US" sz="2800" dirty="0" err="1">
                <a:latin typeface="Avenir Book" charset="0"/>
                <a:ea typeface="Avenir Book" charset="0"/>
                <a:cs typeface="Avenir Book" charset="0"/>
              </a:rPr>
              <a:t>kod</a:t>
            </a:r>
            <a:endParaRPr lang="en-US" sz="2800" dirty="0">
              <a:latin typeface="Avenir Book" charset="0"/>
              <a:ea typeface="Avenir Book" charset="0"/>
              <a:cs typeface="Avenir Book" charset="0"/>
            </a:endParaRPr>
          </a:p>
          <a:p>
            <a:pPr>
              <a:buFont typeface="Arial" charset="0"/>
              <a:buChar char="•"/>
            </a:pPr>
            <a:r>
              <a:rPr lang="en-US" sz="2800" dirty="0" err="1">
                <a:latin typeface="Avenir Book" charset="0"/>
                <a:ea typeface="Avenir Book" charset="0"/>
                <a:cs typeface="Avenir Book" charset="0"/>
              </a:rPr>
              <a:t>Kvalitetssäkra</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programmet</a:t>
            </a:r>
            <a:endParaRPr lang="en-US" sz="2800" dirty="0">
              <a:latin typeface="Avenir Book" charset="0"/>
              <a:ea typeface="Avenir Book" charset="0"/>
              <a:cs typeface="Avenir Book" charset="0"/>
            </a:endParaRPr>
          </a:p>
          <a:p>
            <a:pPr>
              <a:buFont typeface="Arial" charset="0"/>
              <a:buChar char="•"/>
            </a:pPr>
            <a:r>
              <a:rPr lang="en-US" sz="2800" dirty="0" err="1">
                <a:latin typeface="Avenir Book" charset="0"/>
                <a:ea typeface="Avenir Book" charset="0"/>
                <a:cs typeface="Avenir Book" charset="0"/>
              </a:rPr>
              <a:t>Leta</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efter</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buggar</a:t>
            </a:r>
            <a:endParaRPr lang="en-US" sz="2800" dirty="0">
              <a:latin typeface="Avenir Book" charset="0"/>
              <a:ea typeface="Avenir Book" charset="0"/>
              <a:cs typeface="Avenir Book" charset="0"/>
            </a:endParaRPr>
          </a:p>
          <a:p>
            <a:pPr>
              <a:buFont typeface="Arial" charset="0"/>
              <a:buChar char="•"/>
            </a:pPr>
            <a:r>
              <a:rPr lang="en-US" sz="2800" dirty="0" err="1">
                <a:latin typeface="Avenir Book" charset="0"/>
                <a:ea typeface="Avenir Book" charset="0"/>
                <a:cs typeface="Avenir Book" charset="0"/>
              </a:rPr>
              <a:t>Leta</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efter</a:t>
            </a:r>
            <a:r>
              <a:rPr lang="en-US" sz="2800" dirty="0">
                <a:latin typeface="Avenir Book" charset="0"/>
                <a:ea typeface="Avenir Book" charset="0"/>
                <a:cs typeface="Avenir Book" charset="0"/>
              </a:rPr>
              <a:t> </a:t>
            </a:r>
            <a:r>
              <a:rPr lang="en-US" sz="2800" dirty="0" err="1">
                <a:latin typeface="Avenir Book" charset="0"/>
                <a:ea typeface="Avenir Book" charset="0"/>
                <a:cs typeface="Avenir Book" charset="0"/>
              </a:rPr>
              <a:t>felaktigheter</a:t>
            </a:r>
            <a:r>
              <a:rPr lang="en-US" sz="2800" dirty="0">
                <a:latin typeface="Avenir Book" charset="0"/>
                <a:ea typeface="Avenir Book" charset="0"/>
                <a:cs typeface="Avenir Book" charset="0"/>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726447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586" y="1477900"/>
            <a:ext cx="8596668" cy="3880773"/>
          </a:xfrm>
        </p:spPr>
        <p:txBody>
          <a:bodyPr>
            <a:normAutofit fontScale="92500"/>
          </a:bodyPr>
          <a:lstStyle/>
          <a:p>
            <a:r>
              <a:rPr lang="en-US" sz="2800" dirty="0" smtClean="0">
                <a:latin typeface="Avenir Book" charset="0"/>
                <a:ea typeface="Avenir Book" charset="0"/>
                <a:cs typeface="Avenir Book" charset="0"/>
              </a:rPr>
              <a:t>A bug is a coding error</a:t>
            </a:r>
          </a:p>
          <a:p>
            <a:pPr>
              <a:buFont typeface="Arial" charset="0"/>
              <a:buChar char="•"/>
            </a:pPr>
            <a:r>
              <a:rPr lang="en-US" sz="2800" dirty="0" smtClean="0">
                <a:latin typeface="Avenir Book" charset="0"/>
                <a:ea typeface="Avenir Book" charset="0"/>
                <a:cs typeface="Avenir Book" charset="0"/>
              </a:rPr>
              <a:t>An </a:t>
            </a:r>
            <a:r>
              <a:rPr lang="en-US" sz="2800" dirty="0">
                <a:latin typeface="Avenir Book" charset="0"/>
                <a:ea typeface="Avenir Book" charset="0"/>
                <a:cs typeface="Avenir Book" charset="0"/>
              </a:rPr>
              <a:t>error is a mistake, misconception, or misunderstanding on the part of a software </a:t>
            </a:r>
            <a:r>
              <a:rPr lang="en-US" sz="2800" dirty="0" smtClean="0">
                <a:latin typeface="Avenir Book" charset="0"/>
                <a:ea typeface="Avenir Book" charset="0"/>
                <a:cs typeface="Avenir Book" charset="0"/>
              </a:rPr>
              <a:t>developer</a:t>
            </a:r>
          </a:p>
          <a:p>
            <a:r>
              <a:rPr lang="en-US" sz="2800" dirty="0">
                <a:latin typeface="Avenir Book" charset="0"/>
                <a:ea typeface="Avenir Book" charset="0"/>
                <a:cs typeface="Avenir Book" charset="0"/>
              </a:rPr>
              <a:t>A defect is a deviation from the </a:t>
            </a:r>
            <a:r>
              <a:rPr lang="en-US" sz="2800" dirty="0">
                <a:latin typeface="Avenir Book" charset="0"/>
                <a:ea typeface="Avenir Book" charset="0"/>
                <a:cs typeface="Avenir Book" charset="0"/>
              </a:rPr>
              <a:t>requirements</a:t>
            </a:r>
          </a:p>
          <a:p>
            <a:pPr>
              <a:buFont typeface="Arial" charset="0"/>
              <a:buChar char="•"/>
            </a:pPr>
            <a:r>
              <a:rPr lang="en-US" sz="2800" dirty="0" smtClean="0">
                <a:latin typeface="Avenir Book" charset="0"/>
                <a:ea typeface="Avenir Book" charset="0"/>
                <a:cs typeface="Avenir Book" charset="0"/>
              </a:rPr>
              <a:t>A </a:t>
            </a:r>
            <a:r>
              <a:rPr lang="en-US" sz="2800" dirty="0">
                <a:latin typeface="Avenir Book" charset="0"/>
                <a:ea typeface="Avenir Book" charset="0"/>
                <a:cs typeface="Avenir Book" charset="0"/>
              </a:rPr>
              <a:t>fault (defect) is introduced into the software as the result of an error. It is an anomaly in the software that may cause it to behave incorrectly, and not according to its specification</a:t>
            </a:r>
            <a:r>
              <a:rPr lang="en-US" sz="2800" dirty="0" smtClean="0">
                <a:latin typeface="Avenir Book" charset="0"/>
                <a:ea typeface="Avenir Book" charset="0"/>
                <a:cs typeface="Avenir Book"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7" name="TextBox 6"/>
          <p:cNvSpPr txBox="1"/>
          <p:nvPr/>
        </p:nvSpPr>
        <p:spPr>
          <a:xfrm>
            <a:off x="686063" y="283029"/>
            <a:ext cx="8946242" cy="1200329"/>
          </a:xfrm>
          <a:prstGeom prst="rect">
            <a:avLst/>
          </a:prstGeom>
          <a:noFill/>
        </p:spPr>
        <p:txBody>
          <a:bodyPr wrap="square" rtlCol="0">
            <a:spAutoFit/>
          </a:bodyPr>
          <a:lstStyle/>
          <a:p>
            <a:r>
              <a:rPr lang="en-US" sz="3600" dirty="0" err="1" smtClean="0">
                <a:solidFill>
                  <a:schemeClr val="accent1"/>
                </a:solidFill>
                <a:latin typeface="Avenir Book" charset="0"/>
                <a:ea typeface="Avenir Book" charset="0"/>
                <a:cs typeface="Avenir Book" charset="0"/>
              </a:rPr>
              <a:t>Vad</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är</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det</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för</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skillnad</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mellan</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en</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bugg</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och</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en</a:t>
            </a:r>
            <a:r>
              <a:rPr lang="en-US" sz="3600" dirty="0" smtClean="0">
                <a:solidFill>
                  <a:schemeClr val="accent1"/>
                </a:solidFill>
                <a:latin typeface="Avenir Book" charset="0"/>
                <a:ea typeface="Avenir Book" charset="0"/>
                <a:cs typeface="Avenir Book" charset="0"/>
              </a:rPr>
              <a:t> </a:t>
            </a:r>
            <a:r>
              <a:rPr lang="en-US" sz="3600" dirty="0" err="1" smtClean="0">
                <a:solidFill>
                  <a:schemeClr val="accent1"/>
                </a:solidFill>
                <a:latin typeface="Avenir Book" charset="0"/>
                <a:ea typeface="Avenir Book" charset="0"/>
                <a:cs typeface="Avenir Book" charset="0"/>
              </a:rPr>
              <a:t>defekt</a:t>
            </a:r>
            <a:r>
              <a:rPr lang="en-US" sz="3600" dirty="0" smtClean="0">
                <a:solidFill>
                  <a:schemeClr val="accent1"/>
                </a:solidFill>
                <a:latin typeface="Avenir Book" charset="0"/>
                <a:ea typeface="Avenir Book" charset="0"/>
                <a:cs typeface="Avenir Book" charset="0"/>
              </a:rPr>
              <a:t>?</a:t>
            </a:r>
            <a:endParaRPr lang="en-US" sz="3600" dirty="0">
              <a:solidFill>
                <a:schemeClr val="accent1"/>
              </a:solidFill>
              <a:latin typeface="Avenir Book" charset="0"/>
              <a:ea typeface="Avenir Book" charset="0"/>
              <a:cs typeface="Avenir Book" charset="0"/>
            </a:endParaRPr>
          </a:p>
        </p:txBody>
      </p:sp>
    </p:spTree>
    <p:extLst>
      <p:ext uri="{BB962C8B-B14F-4D97-AF65-F5344CB8AC3E}">
        <p14:creationId xmlns:p14="http://schemas.microsoft.com/office/powerpoint/2010/main" val="2084834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586" y="1113188"/>
            <a:ext cx="8488416" cy="994229"/>
          </a:xfrm>
        </p:spPr>
        <p:txBody>
          <a:bodyPr>
            <a:normAutofit/>
          </a:bodyPr>
          <a:lstStyle/>
          <a:p>
            <a:r>
              <a:rPr lang="en-US" dirty="0" smtClean="0">
                <a:latin typeface="Avenir Book" charset="0"/>
                <a:ea typeface="Avenir Book" charset="0"/>
                <a:cs typeface="Avenir Book" charset="0"/>
              </a:rPr>
              <a:t>Test techniques</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p:txBody>
          <a:bodyPr>
            <a:normAutofit/>
          </a:bodyPr>
          <a:lstStyle/>
          <a:p>
            <a:r>
              <a:rPr lang="en-US" sz="2600" dirty="0" err="1">
                <a:latin typeface="Avenir Book" charset="0"/>
                <a:ea typeface="Avenir Book" charset="0"/>
                <a:cs typeface="Avenir Book" charset="0"/>
              </a:rPr>
              <a:t>Automatiserat</a:t>
            </a:r>
            <a:r>
              <a:rPr lang="en-US" sz="2600" dirty="0">
                <a:latin typeface="Avenir Book" charset="0"/>
                <a:ea typeface="Avenir Book" charset="0"/>
                <a:cs typeface="Avenir Book" charset="0"/>
              </a:rPr>
              <a:t> </a:t>
            </a:r>
            <a:r>
              <a:rPr lang="en-US" sz="2600" dirty="0" err="1">
                <a:latin typeface="Avenir Book" charset="0"/>
                <a:ea typeface="Avenir Book" charset="0"/>
                <a:cs typeface="Avenir Book" charset="0"/>
              </a:rPr>
              <a:t>eller</a:t>
            </a:r>
            <a:r>
              <a:rPr lang="en-US" sz="2600" dirty="0">
                <a:latin typeface="Avenir Book" charset="0"/>
                <a:ea typeface="Avenir Book" charset="0"/>
                <a:cs typeface="Avenir Book" charset="0"/>
              </a:rPr>
              <a:t> </a:t>
            </a:r>
            <a:r>
              <a:rPr lang="en-US" sz="2600" dirty="0" err="1">
                <a:latin typeface="Avenir Book" charset="0"/>
                <a:ea typeface="Avenir Book" charset="0"/>
                <a:cs typeface="Avenir Book" charset="0"/>
              </a:rPr>
              <a:t>manuellt</a:t>
            </a:r>
            <a:r>
              <a:rPr lang="en-US" sz="2600" dirty="0" smtClean="0">
                <a:latin typeface="Avenir Book" charset="0"/>
                <a:ea typeface="Avenir Book" charset="0"/>
                <a:cs typeface="Avenir Book" charset="0"/>
              </a:rPr>
              <a:t>?</a:t>
            </a:r>
          </a:p>
          <a:p>
            <a:r>
              <a:rPr lang="en-US" sz="2600" dirty="0" err="1" smtClean="0">
                <a:latin typeface="Avenir Book" charset="0"/>
                <a:ea typeface="Avenir Book" charset="0"/>
                <a:cs typeface="Avenir Book" charset="0"/>
              </a:rPr>
              <a:t>Är</a:t>
            </a:r>
            <a:r>
              <a:rPr lang="en-US" sz="2600" dirty="0" smtClean="0">
                <a:latin typeface="Avenir Book" charset="0"/>
                <a:ea typeface="Avenir Book" charset="0"/>
                <a:cs typeface="Avenir Book" charset="0"/>
              </a:rPr>
              <a:t> </a:t>
            </a:r>
            <a:r>
              <a:rPr lang="en-US" sz="2600" dirty="0" err="1" smtClean="0">
                <a:latin typeface="Avenir Book" charset="0"/>
                <a:ea typeface="Avenir Book" charset="0"/>
                <a:cs typeface="Avenir Book" charset="0"/>
              </a:rPr>
              <a:t>det</a:t>
            </a:r>
            <a:r>
              <a:rPr lang="en-US" sz="2600" dirty="0" smtClean="0">
                <a:latin typeface="Avenir Book" charset="0"/>
                <a:ea typeface="Avenir Book" charset="0"/>
                <a:cs typeface="Avenir Book" charset="0"/>
              </a:rPr>
              <a:t> </a:t>
            </a:r>
            <a:r>
              <a:rPr lang="en-US" sz="2600" dirty="0" err="1" smtClean="0">
                <a:latin typeface="Avenir Book" charset="0"/>
                <a:ea typeface="Avenir Book" charset="0"/>
                <a:cs typeface="Avenir Book" charset="0"/>
              </a:rPr>
              <a:t>lönsamt</a:t>
            </a:r>
            <a:r>
              <a:rPr lang="en-US" sz="2600" dirty="0" smtClean="0">
                <a:latin typeface="Avenir Book" charset="0"/>
                <a:ea typeface="Avenir Book" charset="0"/>
                <a:cs typeface="Avenir Book" charset="0"/>
              </a:rPr>
              <a:t> </a:t>
            </a:r>
            <a:r>
              <a:rPr lang="en-US" sz="2600" dirty="0" err="1" smtClean="0">
                <a:latin typeface="Avenir Book" charset="0"/>
                <a:ea typeface="Avenir Book" charset="0"/>
                <a:cs typeface="Avenir Book" charset="0"/>
              </a:rPr>
              <a:t>att</a:t>
            </a:r>
            <a:r>
              <a:rPr lang="en-US" sz="2600" dirty="0" smtClean="0">
                <a:latin typeface="Avenir Book" charset="0"/>
                <a:ea typeface="Avenir Book" charset="0"/>
                <a:cs typeface="Avenir Book" charset="0"/>
              </a:rPr>
              <a:t> </a:t>
            </a:r>
            <a:r>
              <a:rPr lang="en-US" sz="2600" dirty="0" err="1" smtClean="0">
                <a:latin typeface="Avenir Book" charset="0"/>
                <a:ea typeface="Avenir Book" charset="0"/>
                <a:cs typeface="Avenir Book" charset="0"/>
              </a:rPr>
              <a:t>automatisera</a:t>
            </a:r>
            <a:r>
              <a:rPr lang="en-US" sz="2600" dirty="0" smtClean="0">
                <a:latin typeface="Avenir Book" charset="0"/>
                <a:ea typeface="Avenir Book" charset="0"/>
                <a:cs typeface="Avenir Book" charset="0"/>
              </a:rPr>
              <a:t>?</a:t>
            </a:r>
          </a:p>
          <a:p>
            <a:r>
              <a:rPr lang="en-US" sz="2600" dirty="0" err="1" smtClean="0">
                <a:latin typeface="Avenir Book" charset="0"/>
                <a:ea typeface="Avenir Book" charset="0"/>
                <a:cs typeface="Avenir Book" charset="0"/>
              </a:rPr>
              <a:t>Kommer</a:t>
            </a:r>
            <a:r>
              <a:rPr lang="en-US" sz="2600" dirty="0" smtClean="0">
                <a:latin typeface="Avenir Book" charset="0"/>
                <a:ea typeface="Avenir Book" charset="0"/>
                <a:cs typeface="Avenir Book" charset="0"/>
              </a:rPr>
              <a:t> vi </a:t>
            </a:r>
            <a:r>
              <a:rPr lang="en-US" sz="2600" dirty="0" err="1" smtClean="0">
                <a:latin typeface="Avenir Book" charset="0"/>
                <a:ea typeface="Avenir Book" charset="0"/>
                <a:cs typeface="Avenir Book" charset="0"/>
              </a:rPr>
              <a:t>att</a:t>
            </a:r>
            <a:r>
              <a:rPr lang="en-US" sz="2600" dirty="0" smtClean="0">
                <a:latin typeface="Avenir Book" charset="0"/>
                <a:ea typeface="Avenir Book" charset="0"/>
                <a:cs typeface="Avenir Book" charset="0"/>
              </a:rPr>
              <a:t> </a:t>
            </a:r>
            <a:r>
              <a:rPr lang="en-US" sz="2600" dirty="0" err="1" smtClean="0">
                <a:latin typeface="Avenir Book" charset="0"/>
                <a:ea typeface="Avenir Book" charset="0"/>
                <a:cs typeface="Avenir Book" charset="0"/>
              </a:rPr>
              <a:t>möta</a:t>
            </a:r>
            <a:r>
              <a:rPr lang="en-US" sz="2600" dirty="0" smtClean="0">
                <a:latin typeface="Avenir Book" charset="0"/>
                <a:ea typeface="Avenir Book" charset="0"/>
                <a:cs typeface="Avenir Book" charset="0"/>
              </a:rPr>
              <a:t> deadline?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129127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testing</a:t>
            </a:r>
            <a:endParaRPr lang="en-US" dirty="0"/>
          </a:p>
        </p:txBody>
      </p:sp>
      <p:sp>
        <p:nvSpPr>
          <p:cNvPr id="3" name="Content Placeholder 2"/>
          <p:cNvSpPr>
            <a:spLocks noGrp="1"/>
          </p:cNvSpPr>
          <p:nvPr>
            <p:ph idx="1"/>
          </p:nvPr>
        </p:nvSpPr>
        <p:spPr>
          <a:xfrm>
            <a:off x="677334" y="1615614"/>
            <a:ext cx="8596668" cy="3880773"/>
          </a:xfrm>
        </p:spPr>
        <p:txBody>
          <a:bodyPr>
            <a:normAutofit/>
          </a:bodyPr>
          <a:lstStyle/>
          <a:p>
            <a:r>
              <a:rPr lang="en-US" sz="2800" dirty="0" smtClean="0"/>
              <a:t>Functional </a:t>
            </a:r>
            <a:r>
              <a:rPr lang="en-US" sz="2800" dirty="0"/>
              <a:t>Testing takes a product feature and tests all of the functionality contained within that feature, in other terms, it is also known as Black-box testing and it is carried out without any knowledge of the internal working of the system</a:t>
            </a:r>
            <a:r>
              <a:rPr lang="en-US" sz="2800" dirty="0" smtClean="0"/>
              <a:t>. </a:t>
            </a:r>
            <a:r>
              <a:rPr lang="en-US" sz="2800" dirty="0"/>
              <a:t>The tester will stimulate the software to the user environment by providing different inputs and testing the outputs.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1564962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testing: </a:t>
            </a:r>
            <a:br>
              <a:rPr lang="en-US" dirty="0"/>
            </a:br>
            <a:endParaRPr lang="en-US" dirty="0"/>
          </a:p>
        </p:txBody>
      </p:sp>
      <p:sp>
        <p:nvSpPr>
          <p:cNvPr id="3" name="Content Placeholder 2"/>
          <p:cNvSpPr>
            <a:spLocks noGrp="1"/>
          </p:cNvSpPr>
          <p:nvPr>
            <p:ph idx="1"/>
          </p:nvPr>
        </p:nvSpPr>
        <p:spPr>
          <a:xfrm>
            <a:off x="677334" y="1463040"/>
            <a:ext cx="8596668" cy="3880773"/>
          </a:xfrm>
        </p:spPr>
        <p:txBody>
          <a:bodyPr>
            <a:normAutofit/>
          </a:bodyPr>
          <a:lstStyle/>
          <a:p>
            <a:r>
              <a:rPr lang="en-US" sz="2800" dirty="0"/>
              <a:t>In non-functional testing the quality characteristics of the component or system is tested. Non-functional refers to aspects of the software that may not be related to a specific function or user action such as scalability or security. </a:t>
            </a:r>
            <a:r>
              <a:rPr lang="en-US" sz="2800" dirty="0" err="1"/>
              <a:t>Eg</a:t>
            </a:r>
            <a:r>
              <a:rPr lang="en-US" sz="2800" dirty="0"/>
              <a:t>. How many people can log in at once? Non-functional testing is also performed at all levels like functional testing.</a:t>
            </a:r>
          </a:p>
          <a:p>
            <a:endParaRPr lang="en-US" sz="2800" dirty="0">
              <a:latin typeface="Avenir Book" charset="0"/>
              <a:ea typeface="Avenir Book" charset="0"/>
              <a:cs typeface="Avenir Book"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Tree>
    <p:extLst>
      <p:ext uri="{BB962C8B-B14F-4D97-AF65-F5344CB8AC3E}">
        <p14:creationId xmlns:p14="http://schemas.microsoft.com/office/powerpoint/2010/main" val="603249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6240"/>
            <a:ext cx="8596668" cy="1320800"/>
          </a:xfrm>
        </p:spPr>
        <p:txBody>
          <a:bodyPr/>
          <a:lstStyle/>
          <a:p>
            <a:r>
              <a:rPr lang="en-US" dirty="0" smtClean="0"/>
              <a:t>Test types</a:t>
            </a:r>
            <a:endParaRPr lang="en-US" dirty="0"/>
          </a:p>
        </p:txBody>
      </p:sp>
      <p:sp>
        <p:nvSpPr>
          <p:cNvPr id="3" name="Content Placeholder 2"/>
          <p:cNvSpPr>
            <a:spLocks noGrp="1"/>
          </p:cNvSpPr>
          <p:nvPr>
            <p:ph idx="1"/>
          </p:nvPr>
        </p:nvSpPr>
        <p:spPr>
          <a:xfrm>
            <a:off x="677334" y="1220601"/>
            <a:ext cx="4717626" cy="3916506"/>
          </a:xfrm>
        </p:spPr>
        <p:txBody>
          <a:bodyPr>
            <a:noAutofit/>
          </a:bodyPr>
          <a:lstStyle/>
          <a:p>
            <a:r>
              <a:rPr lang="en-US" sz="2800" b="1" dirty="0" smtClean="0"/>
              <a:t>System testing:</a:t>
            </a:r>
            <a:r>
              <a:rPr lang="en-US" sz="2800" dirty="0"/>
              <a:t> System testing is the project as a collective system, it generally combines multiple features into an end-to-end process or scenario.</a:t>
            </a:r>
            <a:r>
              <a:rPr lang="en-US" sz="2800" dirty="0"/>
              <a:t> </a:t>
            </a:r>
            <a:endParaRPr lang="en-US" sz="28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86" y="5181600"/>
            <a:ext cx="4373598" cy="5659950"/>
          </a:xfrm>
          <a:prstGeom prst="rect">
            <a:avLst/>
          </a:prstGeom>
        </p:spPr>
      </p:pic>
      <p:sp>
        <p:nvSpPr>
          <p:cNvPr id="6" name="Content Placeholder 2"/>
          <p:cNvSpPr txBox="1">
            <a:spLocks/>
          </p:cNvSpPr>
          <p:nvPr/>
        </p:nvSpPr>
        <p:spPr>
          <a:xfrm>
            <a:off x="5159184" y="1176107"/>
            <a:ext cx="6758496" cy="3961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a:t>End-to-end testing</a:t>
            </a:r>
            <a:r>
              <a:rPr lang="en-US" sz="2800"/>
              <a:t> – Similar to system testing, involves testing of a complete application environment in a situation that mimics real-world use, such as interacting with a database, using network communications, or interacting with other hardware, applications, or systems if appropriate.</a:t>
            </a:r>
          </a:p>
          <a:p>
            <a:endParaRPr lang="en-US" sz="2800" b="1" dirty="0" smtClean="0"/>
          </a:p>
        </p:txBody>
      </p:sp>
    </p:spTree>
    <p:extLst>
      <p:ext uri="{BB962C8B-B14F-4D97-AF65-F5344CB8AC3E}">
        <p14:creationId xmlns:p14="http://schemas.microsoft.com/office/powerpoint/2010/main" val="487863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1989</TotalTime>
  <Words>963</Words>
  <Application>Microsoft Macintosh PowerPoint</Application>
  <PresentationFormat>Widescreen</PresentationFormat>
  <Paragraphs>73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Avenir Book</vt:lpstr>
      <vt:lpstr>Calibri</vt:lpstr>
      <vt:lpstr>Trebuchet MS</vt:lpstr>
      <vt:lpstr>Wingdings 3</vt:lpstr>
      <vt:lpstr>Arial</vt:lpstr>
      <vt:lpstr>Facet</vt:lpstr>
      <vt:lpstr>PowerPoint Presentation</vt:lpstr>
      <vt:lpstr>In scope denna lektion: </vt:lpstr>
      <vt:lpstr>Out of scope:</vt:lpstr>
      <vt:lpstr>PowerPoint Presentation</vt:lpstr>
      <vt:lpstr>PowerPoint Presentation</vt:lpstr>
      <vt:lpstr>Test techniques</vt:lpstr>
      <vt:lpstr>Functional testing</vt:lpstr>
      <vt:lpstr>Non-Functional testing:  </vt:lpstr>
      <vt:lpstr>Test types</vt:lpstr>
      <vt:lpstr>Test types</vt:lpstr>
      <vt:lpstr>Test types</vt:lpstr>
      <vt:lpstr>Test types</vt:lpstr>
      <vt:lpstr>Test types</vt:lpstr>
      <vt:lpstr>Test types</vt:lpstr>
      <vt:lpstr>Test types</vt:lpstr>
      <vt:lpstr>Test types</vt:lpstr>
      <vt:lpstr>Test types</vt:lpstr>
      <vt:lpstr>Test types</vt:lpstr>
      <vt:lpstr>Test types</vt:lpstr>
      <vt:lpstr>Test types</vt:lpstr>
      <vt:lpstr>Test types</vt:lpstr>
      <vt:lpstr>Nästa lektion: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requires a lot of effort is often repetitive and time-consuming That’s where automated software testing comes in handy </dc:title>
  <dc:creator>susan poli</dc:creator>
  <cp:lastModifiedBy>susan poli</cp:lastModifiedBy>
  <cp:revision>25</cp:revision>
  <dcterms:created xsi:type="dcterms:W3CDTF">2016-12-07T13:09:44Z</dcterms:created>
  <dcterms:modified xsi:type="dcterms:W3CDTF">2016-12-08T22:19:01Z</dcterms:modified>
</cp:coreProperties>
</file>