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sp>
          <p:nvSpPr>
            <p:cNvPr id="28" name="Shape 28"/>
            <p:cNvSpPr/>
            <p:nvPr/>
          </p:nvSpPr>
          <p:spPr>
            <a:xfrm>
              <a:off x="0" y="-7862"/>
              <a:ext cx="863598" cy="5698065"/>
            </a:xfrm>
            <a:custGeom>
              <a:pathLst>
                <a:path extrusionOk="0" h="120000" w="120000">
                  <a:moveTo>
                    <a:pt x="0" y="178"/>
                  </a:moveTo>
                  <a:lnTo>
                    <a:pt x="120000" y="0"/>
                  </a:lnTo>
                  <a:lnTo>
                    <a:pt x="120000" y="356"/>
                  </a:lnTo>
                  <a:lnTo>
                    <a:pt x="0" y="12000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</p:sp>
        <p:cxnSp>
          <p:nvCxnSpPr>
            <p:cNvPr id="29" name="Shape 29"/>
            <p:cNvCxnSpPr/>
            <p:nvPr/>
          </p:nvCxnSpPr>
          <p:spPr>
            <a:xfrm>
              <a:off x="9371010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flipH="1">
              <a:off x="7425266" y="3681412"/>
              <a:ext cx="4763558" cy="3176585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" name="Shape 31"/>
            <p:cNvSpPr/>
            <p:nvPr/>
          </p:nvSpPr>
          <p:spPr>
            <a:xfrm>
              <a:off x="9181475" y="-8466"/>
              <a:ext cx="3007347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8932332" y="3048000"/>
              <a:ext cx="3259667" cy="3809998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49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C81">
                <a:alpha val="49411"/>
              </a:srgbClr>
            </a:solidFill>
            <a:ln>
              <a:noFill/>
            </a:ln>
          </p:spPr>
        </p:sp>
        <p:sp>
          <p:nvSpPr>
            <p:cNvPr id="35" name="Shape 35"/>
            <p:cNvSpPr/>
            <p:nvPr/>
          </p:nvSpPr>
          <p:spPr>
            <a:xfrm>
              <a:off x="10898728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36" name="Shape 36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80000"/>
              </a:srgbClr>
            </a:solidFill>
            <a:ln>
              <a:noFill/>
            </a:ln>
          </p:spPr>
        </p:sp>
        <p:sp>
          <p:nvSpPr>
            <p:cNvPr id="37" name="Shape 37"/>
            <p:cNvSpPr/>
            <p:nvPr/>
          </p:nvSpPr>
          <p:spPr>
            <a:xfrm>
              <a:off x="10371664" y="3589867"/>
              <a:ext cx="1817159" cy="3268131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49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Shape 38"/>
          <p:cNvSpPr txBox="1"/>
          <p:nvPr>
            <p:ph type="ctrTitle"/>
          </p:nvPr>
        </p:nvSpPr>
        <p:spPr>
          <a:xfrm>
            <a:off x="1507066" y="2404533"/>
            <a:ext cx="7766936" cy="16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931333" y="609600"/>
            <a:ext cx="8094134" cy="3022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366137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07" name="Shape 107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CF"/>
              </a:buClr>
              <a:buSzPct val="25000"/>
              <a:buFont typeface="Arial"/>
              <a:buNone/>
            </a:pPr>
            <a:r>
              <a:rPr b="0" i="0" lang="en-U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CF"/>
              </a:buClr>
              <a:buSzPct val="25000"/>
              <a:buFont typeface="Arial"/>
              <a:buNone/>
            </a:pPr>
            <a:r>
              <a:rPr b="0" i="0" lang="en-U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931333" y="609600"/>
            <a:ext cx="8094134" cy="3022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22" name="Shape 122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CF"/>
              </a:buClr>
              <a:buSzPct val="25000"/>
              <a:buFont typeface="Arial"/>
              <a:buNone/>
            </a:pPr>
            <a:r>
              <a:rPr b="0" i="0" lang="en-U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CF"/>
              </a:buClr>
              <a:buSzPct val="25000"/>
              <a:buFont typeface="Arial"/>
              <a:buNone/>
            </a:pPr>
            <a:r>
              <a:rPr b="0" i="0" lang="en-U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685799" y="609600"/>
            <a:ext cx="8588202" cy="3022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 rot="5400000">
            <a:off x="5994318" y="2582951"/>
            <a:ext cx="5251449" cy="130474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77333" y="2160589"/>
            <a:ext cx="4184035" cy="3880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5089969" y="2160589"/>
            <a:ext cx="4184032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75745" y="2160983"/>
            <a:ext cx="41856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675745" y="2737243"/>
            <a:ext cx="4185621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3" type="body"/>
          </p:nvPr>
        </p:nvSpPr>
        <p:spPr>
          <a:xfrm>
            <a:off x="5088382" y="2160983"/>
            <a:ext cx="418561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4" type="body"/>
          </p:nvPr>
        </p:nvSpPr>
        <p:spPr>
          <a:xfrm>
            <a:off x="5088382" y="2737243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677333" y="2777067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62" lvl="1" marL="45706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425" lvl="2" marL="91412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288" lvl="3" marL="1371189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151" lvl="4" marL="182825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013" lvl="5" marL="228531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876" lvl="6" marL="274237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739" lvl="7" marL="319944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03" lvl="8" marL="365650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77333" y="4800600"/>
            <a:ext cx="8596667" cy="5667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Shape 89"/>
          <p:cNvSpPr/>
          <p:nvPr>
            <p:ph idx="2" type="pic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11" name="Shape 11"/>
            <p:cNvCxnSpPr/>
            <p:nvPr/>
          </p:nvCxnSpPr>
          <p:spPr>
            <a:xfrm>
              <a:off x="9371010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 flipH="1">
              <a:off x="7425266" y="3681412"/>
              <a:ext cx="4763558" cy="3176585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" name="Shape 13"/>
            <p:cNvSpPr/>
            <p:nvPr/>
          </p:nvSpPr>
          <p:spPr>
            <a:xfrm>
              <a:off x="9181475" y="-8466"/>
              <a:ext cx="3007347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8932332" y="3048000"/>
              <a:ext cx="3259667" cy="3809998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49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C81">
                <a:alpha val="49411"/>
              </a:srgbClr>
            </a:solidFill>
            <a:ln>
              <a:noFill/>
            </a:ln>
          </p:spPr>
        </p:sp>
        <p:sp>
          <p:nvSpPr>
            <p:cNvPr id="17" name="Shape 17"/>
            <p:cNvSpPr/>
            <p:nvPr/>
          </p:nvSpPr>
          <p:spPr>
            <a:xfrm>
              <a:off x="10898728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18" name="Shape 18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80000"/>
              </a:srgbClr>
            </a:solidFill>
            <a:ln>
              <a:noFill/>
            </a:ln>
          </p:spPr>
        </p:sp>
        <p:sp>
          <p:nvSpPr>
            <p:cNvPr id="19" name="Shape 19"/>
            <p:cNvSpPr/>
            <p:nvPr/>
          </p:nvSpPr>
          <p:spPr>
            <a:xfrm>
              <a:off x="10371664" y="3589867"/>
              <a:ext cx="1817159" cy="3268131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49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codeproject.com/Articles/5019/Advanced-Unit-Testing-Part-I-Overview#ExpectedException18" TargetMode="External"/><Relationship Id="rId4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677325" y="609600"/>
            <a:ext cx="9509400" cy="132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Vad gick vi igenom under föregående lektion: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77333" y="1930488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Unit Testing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Isolering av Unit Tests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Test Stub (Top-Down)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Test Driver (Buttom-Up)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venir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In scope denna lektion:</a:t>
            </a:r>
            <a:br>
              <a:rPr b="0" i="0" lang="en-US" sz="36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</a:b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785575" y="956500"/>
            <a:ext cx="8110199" cy="3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Unit Testing</a:t>
            </a:r>
          </a:p>
          <a:p>
            <a:pPr indent="-38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+ Fortsättning</a:t>
            </a:r>
          </a:p>
          <a:p>
            <a:pPr indent="-38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+ Roman Numeral Övning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597" cy="5659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venir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Unit Testing Övning</a:t>
            </a:r>
            <a:br>
              <a:rPr b="0" i="0" lang="en-US" sz="36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</a:b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785575" y="956500"/>
            <a:ext cx="8110200" cy="3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Hämta projektet från kursens git länk</a:t>
            </a:r>
          </a:p>
          <a:p>
            <a:pPr indent="-38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Öppna det hämtade projektet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Er uppgift är att förstå er på vad programmet skall göra samt bugg testa det..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Skapa minst 10 enhetstester.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Dessutom skall ni hitta buggen gömd.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venir"/>
              <a:ea typeface="Avenir"/>
              <a:cs typeface="Avenir"/>
              <a:sym typeface="Avenir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Eget arbete med relevanta länkar 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785575" y="1317050"/>
            <a:ext cx="8596800" cy="43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800">
                <a:solidFill>
                  <a:schemeClr val="dk1"/>
                </a:solidFill>
              </a:rPr>
              <a:t>Advanced Unit Testing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800" u="sng">
                <a:solidFill>
                  <a:schemeClr val="hlink"/>
                </a:solidFill>
                <a:hlinkClick r:id="rId3"/>
              </a:rPr>
              <a:t>https://www.codeproject.com/Articles/5019/Advanced-Unit-Testing-Part-I-Overview#ExpectedException18</a:t>
            </a:r>
            <a:r>
              <a:rPr lang="en-US" sz="2800">
                <a:solidFill>
                  <a:schemeClr val="dk1"/>
                </a:solidFill>
              </a:rPr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Nästa Lektion: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785583" y="1394388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/>
              <a:t>Fortsättning av Unit testing</a:t>
            </a: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