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5" name="Shape 14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6" name="Shape 14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58" name="Shape 258"/>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5" name="Shape 265"/>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66" name="Shape 266"/>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3" name="Shape 153"/>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0" name="Shape 1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6" name="Shape 1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7" name="Shape 1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1" name="Shape 231"/>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32" name="Shape 232"/>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400550"/>
            <a:ext cx="5486400" cy="36006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x="0" y="0"/>
          <a:ext cx="0" cy="0"/>
          <a:chOff x="0" y="0"/>
          <a:chExt cx="0" cy="0"/>
        </a:xfrm>
      </p:grpSpPr>
      <p:grpSp>
        <p:nvGrpSpPr>
          <p:cNvPr id="27" name="Shape 27"/>
          <p:cNvGrpSpPr/>
          <p:nvPr/>
        </p:nvGrpSpPr>
        <p:grpSpPr>
          <a:xfrm>
            <a:off x="0" y="-8466"/>
            <a:ext cx="12192000" cy="6866467"/>
            <a:chOff x="0" y="-8466"/>
            <a:chExt cx="12192000" cy="6866467"/>
          </a:xfrm>
        </p:grpSpPr>
        <p:sp>
          <p:nvSpPr>
            <p:cNvPr id="28" name="Shape 28"/>
            <p:cNvSpPr/>
            <p:nvPr/>
          </p:nvSpPr>
          <p:spPr>
            <a:xfrm>
              <a:off x="0" y="-7862"/>
              <a:ext cx="863598" cy="5698065"/>
            </a:xfrm>
            <a:custGeom>
              <a:pathLst>
                <a:path extrusionOk="0" h="120000" w="120000">
                  <a:moveTo>
                    <a:pt x="0" y="178"/>
                  </a:moveTo>
                  <a:lnTo>
                    <a:pt x="120000" y="0"/>
                  </a:lnTo>
                  <a:lnTo>
                    <a:pt x="120000" y="356"/>
                  </a:lnTo>
                  <a:lnTo>
                    <a:pt x="0" y="120000"/>
                  </a:lnTo>
                  <a:lnTo>
                    <a:pt x="0" y="178"/>
                  </a:lnTo>
                  <a:close/>
                </a:path>
              </a:pathLst>
            </a:custGeom>
            <a:solidFill>
              <a:schemeClr val="accent1">
                <a:alpha val="69411"/>
              </a:schemeClr>
            </a:solidFill>
            <a:ln>
              <a:noFill/>
            </a:ln>
          </p:spPr>
        </p:sp>
        <p:cxnSp>
          <p:nvCxnSpPr>
            <p:cNvPr id="29" name="Shape 29"/>
            <p:cNvCxnSpPr/>
            <p:nvPr/>
          </p:nvCxnSpPr>
          <p:spPr>
            <a:xfrm>
              <a:off x="9371010" y="0"/>
              <a:ext cx="1219199" cy="6858000"/>
            </a:xfrm>
            <a:prstGeom prst="straightConnector1">
              <a:avLst/>
            </a:prstGeom>
            <a:noFill/>
            <a:ln cap="flat" cmpd="sng" w="9525">
              <a:solidFill>
                <a:schemeClr val="accent1">
                  <a:alpha val="69411"/>
                </a:schemeClr>
              </a:solidFill>
              <a:prstDash val="solid"/>
              <a:round/>
              <a:headEnd len="med" w="med" type="none"/>
              <a:tailEnd len="med" w="med" type="none"/>
            </a:ln>
          </p:spPr>
        </p:cxnSp>
        <p:cxnSp>
          <p:nvCxnSpPr>
            <p:cNvPr id="30" name="Shape 30"/>
            <p:cNvCxnSpPr/>
            <p:nvPr/>
          </p:nvCxnSpPr>
          <p:spPr>
            <a:xfrm flipH="1">
              <a:off x="7425266" y="3681412"/>
              <a:ext cx="4763558" cy="3176585"/>
            </a:xfrm>
            <a:prstGeom prst="straightConnector1">
              <a:avLst/>
            </a:prstGeom>
            <a:noFill/>
            <a:ln cap="flat" cmpd="sng" w="9525">
              <a:solidFill>
                <a:schemeClr val="accent1">
                  <a:alpha val="69411"/>
                </a:schemeClr>
              </a:solidFill>
              <a:prstDash val="solid"/>
              <a:round/>
              <a:headEnd len="med" w="med" type="none"/>
              <a:tailEnd len="med" w="med" type="none"/>
            </a:ln>
          </p:spPr>
        </p:cxnSp>
        <p:sp>
          <p:nvSpPr>
            <p:cNvPr id="31" name="Shape 31"/>
            <p:cNvSpPr/>
            <p:nvPr/>
          </p:nvSpPr>
          <p:spPr>
            <a:xfrm>
              <a:off x="9181475" y="-8466"/>
              <a:ext cx="3007347"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35294"/>
              </a:schemeClr>
            </a:solidFill>
            <a:ln>
              <a:noFill/>
            </a:ln>
          </p:spPr>
        </p:sp>
        <p:sp>
          <p:nvSpPr>
            <p:cNvPr id="32" name="Shape 32"/>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33" name="Shape 33"/>
            <p:cNvSpPr/>
            <p:nvPr/>
          </p:nvSpPr>
          <p:spPr>
            <a:xfrm>
              <a:off x="8932332" y="3048000"/>
              <a:ext cx="3259667" cy="3809998"/>
            </a:xfrm>
            <a:prstGeom prst="triangle">
              <a:avLst>
                <a:gd fmla="val 100000" name="adj"/>
              </a:avLst>
            </a:prstGeom>
            <a:solidFill>
              <a:srgbClr val="374C81">
                <a:alpha val="6549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74C81">
                <a:alpha val="49411"/>
              </a:srgbClr>
            </a:solidFill>
            <a:ln>
              <a:noFill/>
            </a:ln>
          </p:spPr>
        </p:sp>
        <p:sp>
          <p:nvSpPr>
            <p:cNvPr id="35" name="Shape 35"/>
            <p:cNvSpPr/>
            <p:nvPr/>
          </p:nvSpPr>
          <p:spPr>
            <a:xfrm>
              <a:off x="10898728" y="-8466"/>
              <a:ext cx="1290093" cy="6866467"/>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411"/>
              </a:schemeClr>
            </a:solidFill>
            <a:ln>
              <a:noFill/>
            </a:ln>
          </p:spPr>
        </p:sp>
        <p:sp>
          <p:nvSpPr>
            <p:cNvPr id="36" name="Shape 36"/>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rgbClr val="3477B2">
                <a:alpha val="80000"/>
              </a:srgbClr>
            </a:solidFill>
            <a:ln>
              <a:noFill/>
            </a:ln>
          </p:spPr>
        </p:sp>
        <p:sp>
          <p:nvSpPr>
            <p:cNvPr id="37" name="Shape 37"/>
            <p:cNvSpPr/>
            <p:nvPr/>
          </p:nvSpPr>
          <p:spPr>
            <a:xfrm>
              <a:off x="10371664" y="3589867"/>
              <a:ext cx="1817159" cy="3268131"/>
            </a:xfrm>
            <a:prstGeom prst="triangle">
              <a:avLst>
                <a:gd fmla="val 100000" name="adj"/>
              </a:avLst>
            </a:prstGeom>
            <a:solidFill>
              <a:srgbClr val="374C81">
                <a:alpha val="6549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38" name="Shape 38"/>
          <p:cNvSpPr txBox="1"/>
          <p:nvPr>
            <p:ph type="ctrTitle"/>
          </p:nvPr>
        </p:nvSpPr>
        <p:spPr>
          <a:xfrm>
            <a:off x="1507066" y="2404533"/>
            <a:ext cx="7766936" cy="1646300"/>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39" name="Shape 39"/>
          <p:cNvSpPr txBox="1"/>
          <p:nvPr>
            <p:ph idx="1" type="subTitle"/>
          </p:nvPr>
        </p:nvSpPr>
        <p:spPr>
          <a:xfrm>
            <a:off x="1507066" y="4050832"/>
            <a:ext cx="7766936" cy="1096899"/>
          </a:xfrm>
          <a:prstGeom prst="rect">
            <a:avLst/>
          </a:prstGeom>
          <a:noFill/>
          <a:ln>
            <a:noFill/>
          </a:ln>
        </p:spPr>
        <p:txBody>
          <a:bodyPr anchorCtr="0" anchor="t" bIns="91425" lIns="91425" rIns="91425" tIns="91425"/>
          <a:lstStyle>
            <a:lvl1pPr indent="0" lvl="0" marL="0" marR="0" rtl="0" algn="r">
              <a:lnSpc>
                <a:spcPct val="100000"/>
              </a:lnSpc>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lnSpc>
                <a:spcPct val="100000"/>
              </a:lnSpc>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lnSpc>
                <a:spcPct val="100000"/>
              </a:lnSpc>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lnSpc>
                <a:spcPct val="100000"/>
              </a:lnSpc>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lnSpc>
                <a:spcPct val="100000"/>
              </a:lnSpc>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lnSpc>
                <a:spcPct val="100000"/>
              </a:lnSpc>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lnSpc>
                <a:spcPct val="100000"/>
              </a:lnSpc>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40" name="Shape 4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41" name="Shape 4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4" name="Shape 94"/>
        <p:cNvGrpSpPr/>
        <p:nvPr/>
      </p:nvGrpSpPr>
      <p:grpSpPr>
        <a:xfrm>
          <a:off x="0" y="0"/>
          <a:ext cx="0" cy="0"/>
          <a:chOff x="0" y="0"/>
          <a:chExt cx="0" cy="0"/>
        </a:xfrm>
      </p:grpSpPr>
      <p:sp>
        <p:nvSpPr>
          <p:cNvPr id="95" name="Shape 95"/>
          <p:cNvSpPr txBox="1"/>
          <p:nvPr>
            <p:ph type="title"/>
          </p:nvPr>
        </p:nvSpPr>
        <p:spPr>
          <a:xfrm>
            <a:off x="677335" y="609600"/>
            <a:ext cx="8596668" cy="34035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96" name="Shape 96"/>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7" name="Shape 9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98" name="Shape 9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99" name="Shape 9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00" name="Shape 100"/>
        <p:cNvGrpSpPr/>
        <p:nvPr/>
      </p:nvGrpSpPr>
      <p:grpSpPr>
        <a:xfrm>
          <a:off x="0" y="0"/>
          <a:ext cx="0" cy="0"/>
          <a:chOff x="0" y="0"/>
          <a:chExt cx="0" cy="0"/>
        </a:xfrm>
      </p:grpSpPr>
      <p:sp>
        <p:nvSpPr>
          <p:cNvPr id="101" name="Shape 101"/>
          <p:cNvSpPr txBox="1"/>
          <p:nvPr>
            <p:ph type="title"/>
          </p:nvPr>
        </p:nvSpPr>
        <p:spPr>
          <a:xfrm>
            <a:off x="931333" y="609600"/>
            <a:ext cx="8094134" cy="30225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102" name="Shape 102"/>
          <p:cNvSpPr txBox="1"/>
          <p:nvPr>
            <p:ph idx="1" type="body"/>
          </p:nvPr>
        </p:nvSpPr>
        <p:spPr>
          <a:xfrm>
            <a:off x="1366137" y="3632200"/>
            <a:ext cx="7224524" cy="381000"/>
          </a:xfrm>
          <a:prstGeom prst="rect">
            <a:avLst/>
          </a:prstGeom>
          <a:noFill/>
          <a:ln>
            <a:noFill/>
          </a:ln>
        </p:spPr>
        <p:txBody>
          <a:bodyPr anchorCtr="0" anchor="ctr"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03" name="Shape 103"/>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4" name="Shape 10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05" name="Shape 10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06" name="Shape 10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
        <p:nvSpPr>
          <p:cNvPr id="107" name="Shape 107"/>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FA1CF"/>
              </a:buClr>
              <a:buSzPct val="25000"/>
              <a:buFont typeface="Arial"/>
              <a:buNone/>
            </a:pPr>
            <a:r>
              <a:rPr b="0" i="0" lang="en-US" sz="8000" u="none" cap="none" strike="noStrike">
                <a:solidFill>
                  <a:srgbClr val="8FA1CF"/>
                </a:solidFill>
                <a:latin typeface="Arial"/>
                <a:ea typeface="Arial"/>
                <a:cs typeface="Arial"/>
                <a:sym typeface="Arial"/>
              </a:rPr>
              <a:t>“</a:t>
            </a:r>
          </a:p>
        </p:txBody>
      </p:sp>
      <p:sp>
        <p:nvSpPr>
          <p:cNvPr id="108" name="Shape 108"/>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FA1CF"/>
              </a:buClr>
              <a:buSzPct val="25000"/>
              <a:buFont typeface="Arial"/>
              <a:buNone/>
            </a:pPr>
            <a:r>
              <a:rPr b="0" i="0" lang="en-US" sz="8000" u="none" cap="none" strike="noStrike">
                <a:solidFill>
                  <a:srgbClr val="8FA1CF"/>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9" name="Shape 109"/>
        <p:cNvGrpSpPr/>
        <p:nvPr/>
      </p:nvGrpSpPr>
      <p:grpSpPr>
        <a:xfrm>
          <a:off x="0" y="0"/>
          <a:ext cx="0" cy="0"/>
          <a:chOff x="0" y="0"/>
          <a:chExt cx="0" cy="0"/>
        </a:xfrm>
      </p:grpSpPr>
      <p:sp>
        <p:nvSpPr>
          <p:cNvPr id="110" name="Shape 110"/>
          <p:cNvSpPr txBox="1"/>
          <p:nvPr>
            <p:ph type="title"/>
          </p:nvPr>
        </p:nvSpPr>
        <p:spPr>
          <a:xfrm>
            <a:off x="677335" y="1931988"/>
            <a:ext cx="8596668" cy="259545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111" name="Shape 111"/>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2" name="Shape 11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13" name="Shape 11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14" name="Shape 11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5" name="Shape 115"/>
        <p:cNvGrpSpPr/>
        <p:nvPr/>
      </p:nvGrpSpPr>
      <p:grpSpPr>
        <a:xfrm>
          <a:off x="0" y="0"/>
          <a:ext cx="0" cy="0"/>
          <a:chOff x="0" y="0"/>
          <a:chExt cx="0" cy="0"/>
        </a:xfrm>
      </p:grpSpPr>
      <p:sp>
        <p:nvSpPr>
          <p:cNvPr id="116" name="Shape 116"/>
          <p:cNvSpPr txBox="1"/>
          <p:nvPr>
            <p:ph type="title"/>
          </p:nvPr>
        </p:nvSpPr>
        <p:spPr>
          <a:xfrm>
            <a:off x="931333" y="609600"/>
            <a:ext cx="8094134" cy="30225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117" name="Shape 117"/>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8" name="Shape 118"/>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9" name="Shape 11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20" name="Shape 12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21" name="Shape 12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
        <p:nvSpPr>
          <p:cNvPr id="122" name="Shape 122"/>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FA1CF"/>
              </a:buClr>
              <a:buSzPct val="25000"/>
              <a:buFont typeface="Arial"/>
              <a:buNone/>
            </a:pPr>
            <a:r>
              <a:rPr b="0" i="0" lang="en-US" sz="8000" u="none" cap="none" strike="noStrike">
                <a:solidFill>
                  <a:srgbClr val="8FA1CF"/>
                </a:solidFill>
                <a:latin typeface="Arial"/>
                <a:ea typeface="Arial"/>
                <a:cs typeface="Arial"/>
                <a:sym typeface="Arial"/>
              </a:rPr>
              <a:t>“</a:t>
            </a:r>
          </a:p>
        </p:txBody>
      </p:sp>
      <p:sp>
        <p:nvSpPr>
          <p:cNvPr id="123" name="Shape 123"/>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FA1CF"/>
              </a:buClr>
              <a:buSzPct val="25000"/>
              <a:buFont typeface="Arial"/>
              <a:buNone/>
            </a:pPr>
            <a:r>
              <a:rPr b="0" i="0" lang="en-US" sz="8000" u="none" cap="none" strike="noStrike">
                <a:solidFill>
                  <a:srgbClr val="8FA1CF"/>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4" name="Shape 124"/>
        <p:cNvGrpSpPr/>
        <p:nvPr/>
      </p:nvGrpSpPr>
      <p:grpSpPr>
        <a:xfrm>
          <a:off x="0" y="0"/>
          <a:ext cx="0" cy="0"/>
          <a:chOff x="0" y="0"/>
          <a:chExt cx="0" cy="0"/>
        </a:xfrm>
      </p:grpSpPr>
      <p:sp>
        <p:nvSpPr>
          <p:cNvPr id="125" name="Shape 125"/>
          <p:cNvSpPr txBox="1"/>
          <p:nvPr>
            <p:ph type="title"/>
          </p:nvPr>
        </p:nvSpPr>
        <p:spPr>
          <a:xfrm>
            <a:off x="685799" y="609600"/>
            <a:ext cx="8588202" cy="30225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126" name="Shape 126"/>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7" name="Shape 127"/>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8" name="Shape 12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29" name="Shape 12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30" name="Shape 13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133" name="Shape 133"/>
          <p:cNvSpPr txBox="1"/>
          <p:nvPr>
            <p:ph idx="1" type="body"/>
          </p:nvPr>
        </p:nvSpPr>
        <p:spPr>
          <a:xfrm rot="5400000">
            <a:off x="3035281" y="-197358"/>
            <a:ext cx="3880773" cy="8596668"/>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4" name="Shape 13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35" name="Shape 13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36" name="Shape 13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sp>
        <p:nvSpPr>
          <p:cNvPr id="138" name="Shape 138"/>
          <p:cNvSpPr txBox="1"/>
          <p:nvPr>
            <p:ph type="title"/>
          </p:nvPr>
        </p:nvSpPr>
        <p:spPr>
          <a:xfrm rot="5400000">
            <a:off x="5994318" y="2582951"/>
            <a:ext cx="5251449" cy="130474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139" name="Shape 139"/>
          <p:cNvSpPr txBox="1"/>
          <p:nvPr>
            <p:ph idx="1" type="body"/>
          </p:nvPr>
        </p:nvSpPr>
        <p:spPr>
          <a:xfrm rot="5400000">
            <a:off x="1581685" y="-294750"/>
            <a:ext cx="5251449" cy="7060149"/>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40" name="Shape 14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142" name="Shape 14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3" name="Shape 43"/>
        <p:cNvGrpSpPr/>
        <p:nvPr/>
      </p:nvGrpSpPr>
      <p:grpSpPr>
        <a:xfrm>
          <a:off x="0" y="0"/>
          <a:ext cx="0" cy="0"/>
          <a:chOff x="0" y="0"/>
          <a:chExt cx="0" cy="0"/>
        </a:xfrm>
      </p:grpSpPr>
      <p:sp>
        <p:nvSpPr>
          <p:cNvPr id="44" name="Shape 44"/>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45" name="Shape 45"/>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6" name="Shape 4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47" name="Shape 4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48" name="Shape 4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9" name="Shape 49"/>
        <p:cNvGrpSpPr/>
        <p:nvPr/>
      </p:nvGrpSpPr>
      <p:grpSpPr>
        <a:xfrm>
          <a:off x="0" y="0"/>
          <a:ext cx="0" cy="0"/>
          <a:chOff x="0" y="0"/>
          <a:chExt cx="0" cy="0"/>
        </a:xfrm>
      </p:grpSpPr>
      <p:sp>
        <p:nvSpPr>
          <p:cNvPr id="50" name="Shape 50"/>
          <p:cNvSpPr txBox="1"/>
          <p:nvPr>
            <p:ph type="title"/>
          </p:nvPr>
        </p:nvSpPr>
        <p:spPr>
          <a:xfrm>
            <a:off x="677335" y="2700866"/>
            <a:ext cx="8596668" cy="182658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51" name="Shape 51"/>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52" name="Shape 5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53" name="Shape 5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57" name="Shape 57"/>
          <p:cNvSpPr txBox="1"/>
          <p:nvPr>
            <p:ph idx="1" type="body"/>
          </p:nvPr>
        </p:nvSpPr>
        <p:spPr>
          <a:xfrm>
            <a:off x="677333" y="2160589"/>
            <a:ext cx="4184035" cy="3880770"/>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8" name="Shape 58"/>
          <p:cNvSpPr txBox="1"/>
          <p:nvPr>
            <p:ph idx="2" type="body"/>
          </p:nvPr>
        </p:nvSpPr>
        <p:spPr>
          <a:xfrm>
            <a:off x="5089969" y="2160589"/>
            <a:ext cx="4184032" cy="3880773"/>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9" name="Shape 5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60" name="Shape 6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61" name="Shape 6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2" name="Shape 62"/>
        <p:cNvGrpSpPr/>
        <p:nvPr/>
      </p:nvGrpSpPr>
      <p:grpSpPr>
        <a:xfrm>
          <a:off x="0" y="0"/>
          <a:ext cx="0" cy="0"/>
          <a:chOff x="0" y="0"/>
          <a:chExt cx="0" cy="0"/>
        </a:xfrm>
      </p:grpSpPr>
      <p:sp>
        <p:nvSpPr>
          <p:cNvPr id="63" name="Shape 63"/>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64" name="Shape 64"/>
          <p:cNvSpPr txBox="1"/>
          <p:nvPr>
            <p:ph idx="1" type="body"/>
          </p:nvPr>
        </p:nvSpPr>
        <p:spPr>
          <a:xfrm>
            <a:off x="675745" y="2160983"/>
            <a:ext cx="4185621"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5" name="Shape 65"/>
          <p:cNvSpPr txBox="1"/>
          <p:nvPr>
            <p:ph idx="2" type="body"/>
          </p:nvPr>
        </p:nvSpPr>
        <p:spPr>
          <a:xfrm>
            <a:off x="675745" y="2737243"/>
            <a:ext cx="4185621" cy="3304117"/>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6" name="Shape 66"/>
          <p:cNvSpPr txBox="1"/>
          <p:nvPr>
            <p:ph idx="3" type="body"/>
          </p:nvPr>
        </p:nvSpPr>
        <p:spPr>
          <a:xfrm>
            <a:off x="5088382" y="2160983"/>
            <a:ext cx="4185616" cy="576262"/>
          </a:xfrm>
          <a:prstGeom prst="rect">
            <a:avLst/>
          </a:prstGeom>
          <a:noFill/>
          <a:ln>
            <a:noFill/>
          </a:ln>
        </p:spPr>
        <p:txBody>
          <a:bodyPr anchorCtr="0" anchor="b"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7" name="Shape 67"/>
          <p:cNvSpPr txBox="1"/>
          <p:nvPr>
            <p:ph idx="4" type="body"/>
          </p:nvPr>
        </p:nvSpPr>
        <p:spPr>
          <a:xfrm>
            <a:off x="5088382" y="2737243"/>
            <a:ext cx="4185616" cy="3304117"/>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8" name="Shape 6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69" name="Shape 6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73" name="Shape 7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6" name="Shape 76"/>
        <p:cNvGrpSpPr/>
        <p:nvPr/>
      </p:nvGrpSpPr>
      <p:grpSpPr>
        <a:xfrm>
          <a:off x="0" y="0"/>
          <a:ext cx="0" cy="0"/>
          <a:chOff x="0" y="0"/>
          <a:chExt cx="0" cy="0"/>
        </a:xfrm>
      </p:grpSpPr>
      <p:sp>
        <p:nvSpPr>
          <p:cNvPr id="77" name="Shape 7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78" name="Shape 7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79" name="Shape 7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0" name="Shape 80"/>
        <p:cNvGrpSpPr/>
        <p:nvPr/>
      </p:nvGrpSpPr>
      <p:grpSpPr>
        <a:xfrm>
          <a:off x="0" y="0"/>
          <a:ext cx="0" cy="0"/>
          <a:chOff x="0" y="0"/>
          <a:chExt cx="0" cy="0"/>
        </a:xfrm>
      </p:grpSpPr>
      <p:sp>
        <p:nvSpPr>
          <p:cNvPr id="81" name="Shape 81"/>
          <p:cNvSpPr txBox="1"/>
          <p:nvPr>
            <p:ph type="title"/>
          </p:nvPr>
        </p:nvSpPr>
        <p:spPr>
          <a:xfrm>
            <a:off x="677333" y="1498604"/>
            <a:ext cx="3854527" cy="127846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82" name="Shape 82"/>
          <p:cNvSpPr txBox="1"/>
          <p:nvPr>
            <p:ph idx="1" type="body"/>
          </p:nvPr>
        </p:nvSpPr>
        <p:spPr>
          <a:xfrm>
            <a:off x="4760460" y="514924"/>
            <a:ext cx="4513540" cy="5526437"/>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83" name="Shape 83"/>
          <p:cNvSpPr txBox="1"/>
          <p:nvPr>
            <p:ph idx="2" type="body"/>
          </p:nvPr>
        </p:nvSpPr>
        <p:spPr>
          <a:xfrm>
            <a:off x="677333" y="2777067"/>
            <a:ext cx="3854527" cy="2584448"/>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12562" lvl="1" marL="457063" marR="0" rtl="0" algn="l">
              <a:lnSpc>
                <a:spcPct val="100000"/>
              </a:lnSpc>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2pPr>
            <a:lvl3pPr indent="-12425" lvl="2" marL="914126"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3pPr>
            <a:lvl4pPr indent="-12288" lvl="3" marL="1371189"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4pPr>
            <a:lvl5pPr indent="-12151" lvl="4" marL="1828251"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5pPr>
            <a:lvl6pPr indent="-12013" lvl="5" marL="2285314"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6pPr>
            <a:lvl7pPr indent="-11876" lvl="6" marL="2742377"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7pPr>
            <a:lvl8pPr indent="-11739" lvl="7" marL="3199440"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8pPr>
            <a:lvl9pPr indent="-11603" lvl="8" marL="3656503"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4" name="Shape 8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85" name="Shape 8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86" name="Shape 8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7" name="Shape 87"/>
        <p:cNvGrpSpPr/>
        <p:nvPr/>
      </p:nvGrpSpPr>
      <p:grpSpPr>
        <a:xfrm>
          <a:off x="0" y="0"/>
          <a:ext cx="0" cy="0"/>
          <a:chOff x="0" y="0"/>
          <a:chExt cx="0" cy="0"/>
        </a:xfrm>
      </p:grpSpPr>
      <p:sp>
        <p:nvSpPr>
          <p:cNvPr id="88" name="Shape 88"/>
          <p:cNvSpPr txBox="1"/>
          <p:nvPr>
            <p:ph type="title"/>
          </p:nvPr>
        </p:nvSpPr>
        <p:spPr>
          <a:xfrm>
            <a:off x="677333" y="4800600"/>
            <a:ext cx="8596667"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89" name="Shape 89"/>
          <p:cNvSpPr/>
          <p:nvPr>
            <p:ph idx="2" type="pic"/>
          </p:nvPr>
        </p:nvSpPr>
        <p:spPr>
          <a:xfrm>
            <a:off x="677333" y="609600"/>
            <a:ext cx="8596668" cy="3845718"/>
          </a:xfrm>
          <a:prstGeom prst="rect">
            <a:avLst/>
          </a:prstGeom>
          <a:noFill/>
          <a:ln>
            <a:noFill/>
          </a:ln>
        </p:spPr>
        <p:txBody>
          <a:bodyPr anchorCtr="0" anchor="t" bIns="91425" lIns="91425" rIns="91425" tIns="91425"/>
          <a:lstStyle>
            <a:lvl1pPr indent="0" lvl="0" marL="0" marR="0" rtl="0" algn="ctr">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Shape 90"/>
          <p:cNvSpPr txBox="1"/>
          <p:nvPr>
            <p:ph idx="1" type="body"/>
          </p:nvPr>
        </p:nvSpPr>
        <p:spPr>
          <a:xfrm>
            <a:off x="677333" y="5367337"/>
            <a:ext cx="8596667" cy="674024"/>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lnSpc>
                <a:spcPct val="100000"/>
              </a:lnSpc>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lnSpc>
                <a:spcPct val="100000"/>
              </a:lnSpc>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lnSpc>
                <a:spcPct val="100000"/>
              </a:lnSpc>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lnSpc>
                <a:spcPct val="100000"/>
              </a:lnSpc>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lnSpc>
                <a:spcPct val="100000"/>
              </a:lnSpc>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lnSpc>
                <a:spcPct val="100000"/>
              </a:lnSpc>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lnSpc>
                <a:spcPct val="100000"/>
              </a:lnSpc>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lnSpc>
                <a:spcPct val="100000"/>
              </a:lnSpc>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91" name="Shape 9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92" name="Shape 9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
        <p:nvSpPr>
          <p:cNvPr id="93" name="Shape 9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0" y="-8466"/>
            <a:ext cx="12192000" cy="6866467"/>
            <a:chOff x="0" y="-8466"/>
            <a:chExt cx="12192000" cy="6866467"/>
          </a:xfrm>
        </p:grpSpPr>
        <p:cxnSp>
          <p:nvCxnSpPr>
            <p:cNvPr id="11" name="Shape 11"/>
            <p:cNvCxnSpPr/>
            <p:nvPr/>
          </p:nvCxnSpPr>
          <p:spPr>
            <a:xfrm>
              <a:off x="9371010" y="0"/>
              <a:ext cx="1219199" cy="6858000"/>
            </a:xfrm>
            <a:prstGeom prst="straightConnector1">
              <a:avLst/>
            </a:prstGeom>
            <a:noFill/>
            <a:ln cap="flat" cmpd="sng" w="9525">
              <a:solidFill>
                <a:schemeClr val="accent1">
                  <a:alpha val="69411"/>
                </a:schemeClr>
              </a:solidFill>
              <a:prstDash val="solid"/>
              <a:round/>
              <a:headEnd len="med" w="med" type="none"/>
              <a:tailEnd len="med" w="med" type="none"/>
            </a:ln>
          </p:spPr>
        </p:cxnSp>
        <p:cxnSp>
          <p:nvCxnSpPr>
            <p:cNvPr id="12" name="Shape 12"/>
            <p:cNvCxnSpPr/>
            <p:nvPr/>
          </p:nvCxnSpPr>
          <p:spPr>
            <a:xfrm flipH="1">
              <a:off x="7425266" y="3681412"/>
              <a:ext cx="4763558" cy="3176585"/>
            </a:xfrm>
            <a:prstGeom prst="straightConnector1">
              <a:avLst/>
            </a:prstGeom>
            <a:noFill/>
            <a:ln cap="flat" cmpd="sng" w="9525">
              <a:solidFill>
                <a:schemeClr val="accent1">
                  <a:alpha val="69411"/>
                </a:schemeClr>
              </a:solidFill>
              <a:prstDash val="solid"/>
              <a:round/>
              <a:headEnd len="med" w="med" type="none"/>
              <a:tailEnd len="med" w="med" type="none"/>
            </a:ln>
          </p:spPr>
        </p:cxnSp>
        <p:sp>
          <p:nvSpPr>
            <p:cNvPr id="13" name="Shape 13"/>
            <p:cNvSpPr/>
            <p:nvPr/>
          </p:nvSpPr>
          <p:spPr>
            <a:xfrm>
              <a:off x="9181475" y="-8466"/>
              <a:ext cx="3007347"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35294"/>
              </a:schemeClr>
            </a:solidFill>
            <a:ln>
              <a:noFill/>
            </a:ln>
          </p:spPr>
        </p:sp>
        <p:sp>
          <p:nvSpPr>
            <p:cNvPr id="14" name="Shape 14"/>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5" name="Shape 15"/>
            <p:cNvSpPr/>
            <p:nvPr/>
          </p:nvSpPr>
          <p:spPr>
            <a:xfrm>
              <a:off x="8932332" y="3048000"/>
              <a:ext cx="3259667" cy="3809998"/>
            </a:xfrm>
            <a:prstGeom prst="triangle">
              <a:avLst>
                <a:gd fmla="val 100000" name="adj"/>
              </a:avLst>
            </a:prstGeom>
            <a:solidFill>
              <a:srgbClr val="374C81">
                <a:alpha val="6549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74C81">
                <a:alpha val="49411"/>
              </a:srgbClr>
            </a:solidFill>
            <a:ln>
              <a:noFill/>
            </a:ln>
          </p:spPr>
        </p:sp>
        <p:sp>
          <p:nvSpPr>
            <p:cNvPr id="17" name="Shape 17"/>
            <p:cNvSpPr/>
            <p:nvPr/>
          </p:nvSpPr>
          <p:spPr>
            <a:xfrm>
              <a:off x="10898728" y="-8466"/>
              <a:ext cx="1290093" cy="6866467"/>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411"/>
              </a:schemeClr>
            </a:solidFill>
            <a:ln>
              <a:noFill/>
            </a:ln>
          </p:spPr>
        </p:sp>
        <p:sp>
          <p:nvSpPr>
            <p:cNvPr id="18" name="Shape 18"/>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rgbClr val="3477B2">
                <a:alpha val="80000"/>
              </a:srgbClr>
            </a:solidFill>
            <a:ln>
              <a:noFill/>
            </a:ln>
          </p:spPr>
        </p:sp>
        <p:sp>
          <p:nvSpPr>
            <p:cNvPr id="19" name="Shape 19"/>
            <p:cNvSpPr/>
            <p:nvPr/>
          </p:nvSpPr>
          <p:spPr>
            <a:xfrm>
              <a:off x="10371664" y="3589867"/>
              <a:ext cx="1817159" cy="3268131"/>
            </a:xfrm>
            <a:prstGeom prst="triangle">
              <a:avLst>
                <a:gd fmla="val 100000" name="adj"/>
              </a:avLst>
            </a:prstGeom>
            <a:solidFill>
              <a:srgbClr val="374C81">
                <a:alpha val="6549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0" y="4013200"/>
              <a:ext cx="448732" cy="2844800"/>
            </a:xfrm>
            <a:prstGeom prst="triangle">
              <a:avLst>
                <a:gd fmla="val 0" name="adj"/>
              </a:avLst>
            </a:prstGeom>
            <a:solidFill>
              <a:schemeClr val="accent1">
                <a:alpha val="69411"/>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1" name="Shape 21"/>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Clr>
                <a:schemeClr val="dk2"/>
              </a:buClr>
              <a:buFont typeface="Arial"/>
              <a:buNone/>
              <a:defRPr b="0" i="0" sz="1800" u="none" cap="none" strike="noStrike">
                <a:solidFill>
                  <a:schemeClr val="dk2"/>
                </a:solidFill>
              </a:defRPr>
            </a:lvl2pPr>
            <a:lvl3pPr indent="0" lvl="2" marL="0" marR="0" rtl="0" algn="l">
              <a:spcBef>
                <a:spcPts val="0"/>
              </a:spcBef>
              <a:buClr>
                <a:schemeClr val="dk2"/>
              </a:buClr>
              <a:buFont typeface="Arial"/>
              <a:buNone/>
              <a:defRPr b="0" i="0" sz="1800" u="none" cap="none" strike="noStrike">
                <a:solidFill>
                  <a:schemeClr val="dk2"/>
                </a:solidFill>
              </a:defRPr>
            </a:lvl3pPr>
            <a:lvl4pPr indent="0" lvl="3" marL="0" marR="0" rtl="0" algn="l">
              <a:spcBef>
                <a:spcPts val="0"/>
              </a:spcBef>
              <a:buClr>
                <a:schemeClr val="dk2"/>
              </a:buClr>
              <a:buFont typeface="Arial"/>
              <a:buNone/>
              <a:defRPr b="0" i="0" sz="1800" u="none" cap="none" strike="noStrike">
                <a:solidFill>
                  <a:schemeClr val="dk2"/>
                </a:solidFill>
              </a:defRPr>
            </a:lvl4pPr>
            <a:lvl5pPr indent="0" lvl="4" marL="0" marR="0" rtl="0" algn="l">
              <a:spcBef>
                <a:spcPts val="0"/>
              </a:spcBef>
              <a:buClr>
                <a:schemeClr val="dk2"/>
              </a:buClr>
              <a:buFont typeface="Arial"/>
              <a:buNone/>
              <a:defRPr b="0" i="0" sz="1800" u="none" cap="none" strike="noStrike">
                <a:solidFill>
                  <a:schemeClr val="dk2"/>
                </a:solidFill>
              </a:defRPr>
            </a:lvl5pPr>
            <a:lvl6pPr indent="0" lvl="5" marL="0" marR="0" rtl="0" algn="l">
              <a:spcBef>
                <a:spcPts val="0"/>
              </a:spcBef>
              <a:buClr>
                <a:schemeClr val="dk2"/>
              </a:buClr>
              <a:buFont typeface="Arial"/>
              <a:buNone/>
              <a:defRPr b="0" i="0" sz="1800" u="none" cap="none" strike="noStrike">
                <a:solidFill>
                  <a:schemeClr val="dk2"/>
                </a:solidFill>
              </a:defRPr>
            </a:lvl6pPr>
            <a:lvl7pPr indent="0" lvl="6" marL="0" marR="0" rtl="0" algn="l">
              <a:spcBef>
                <a:spcPts val="0"/>
              </a:spcBef>
              <a:buClr>
                <a:schemeClr val="dk2"/>
              </a:buClr>
              <a:buFont typeface="Arial"/>
              <a:buNone/>
              <a:defRPr b="0" i="0" sz="1800" u="none" cap="none" strike="noStrike">
                <a:solidFill>
                  <a:schemeClr val="dk2"/>
                </a:solidFill>
              </a:defRPr>
            </a:lvl7pPr>
            <a:lvl8pPr indent="0" lvl="7" marL="0" marR="0" rtl="0" algn="l">
              <a:spcBef>
                <a:spcPts val="0"/>
              </a:spcBef>
              <a:buClr>
                <a:schemeClr val="dk2"/>
              </a:buClr>
              <a:buFont typeface="Arial"/>
              <a:buNone/>
              <a:defRPr b="0" i="0" sz="1800" u="none" cap="none" strike="noStrike">
                <a:solidFill>
                  <a:schemeClr val="dk2"/>
                </a:solidFill>
              </a:defRPr>
            </a:lvl8pPr>
            <a:lvl9pPr indent="0" lvl="8" marL="0" marR="0" rtl="0" algn="l">
              <a:spcBef>
                <a:spcPts val="0"/>
              </a:spcBef>
              <a:buClr>
                <a:schemeClr val="dk2"/>
              </a:buClr>
              <a:buFont typeface="Arial"/>
              <a:buNone/>
              <a:defRPr b="0" i="0" sz="1800" u="none" cap="none" strike="noStrike">
                <a:solidFill>
                  <a:schemeClr val="dk2"/>
                </a:solidFill>
              </a:defRPr>
            </a:lvl9pPr>
          </a:lstStyle>
          <a:p/>
        </p:txBody>
      </p:sp>
      <p:sp>
        <p:nvSpPr>
          <p:cNvPr id="22" name="Shape 22"/>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162561" lvl="0" marL="342900" marR="0" rtl="0" algn="l">
              <a:lnSpc>
                <a:spcPct val="100000"/>
              </a:lnSpc>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128269" lvl="1" marL="742950" marR="0" rtl="0" algn="l">
              <a:lnSpc>
                <a:spcPct val="100000"/>
              </a:lnSpc>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93980" lvl="2" marL="1143000" marR="0" rtl="0" algn="l">
              <a:lnSpc>
                <a:spcPct val="100000"/>
              </a:lnSpc>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16839" lvl="3" marL="1600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16839" lvl="4" marL="20574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16839" lvl="5" marL="25146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16839" lvl="6" marL="29718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16840" lvl="7" marL="34290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16840" lvl="8" marL="3886200" marR="0" rtl="0" algn="l">
              <a:lnSpc>
                <a:spcPct val="100000"/>
              </a:lnSpc>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Shape 2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24" name="Shape 2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Trebuchet MS"/>
              <a:buNone/>
              <a:defRPr b="0" i="0" sz="900" u="none" cap="none" strike="noStrike">
                <a:solidFill>
                  <a:srgbClr val="888888"/>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2pPr>
            <a:lvl3pPr indent="0" lvl="2" marL="914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3pPr>
            <a:lvl4pPr indent="0" lvl="3" marL="1371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4pPr>
            <a:lvl5pPr indent="0" lvl="4" marL="18288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5pPr>
            <a:lvl6pPr indent="0" lvl="5" marL="22860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0"/>
              </a:spcBef>
              <a:spcAft>
                <a:spcPts val="0"/>
              </a:spcAft>
              <a:buClr>
                <a:schemeClr val="dk1"/>
              </a:buClr>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25" name="Shape 2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accent1"/>
              </a:buClr>
              <a:buSzPct val="25000"/>
              <a:buFont typeface="Trebuchet MS"/>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archsoftwarequality.techtarget.com/definition/unit-testing" TargetMode="External"/><Relationship Id="rId4" Type="http://schemas.openxmlformats.org/officeDocument/2006/relationships/hyperlink" Target="https://www.youtube.com/watch?v=9GWCHItWA-E" TargetMode="External"/><Relationship Id="rId5" Type="http://schemas.openxmlformats.org/officeDocument/2006/relationships/hyperlink" Target="https://www.youtube.com/watch?v=YUcxik0PnWY" TargetMode="External"/><Relationship Id="rId6" Type="http://schemas.openxmlformats.org/officeDocument/2006/relationships/hyperlink" Target="https://www.youtube.com/watch?v=Krj3-h198KQ" TargetMode="External"/><Relationship Id="rId7"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77325" y="609600"/>
            <a:ext cx="9509400" cy="1320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b="0" i="0" lang="en-US" sz="3600" u="none" cap="none" strike="noStrike">
                <a:solidFill>
                  <a:schemeClr val="accent1"/>
                </a:solidFill>
                <a:latin typeface="Avenir"/>
                <a:ea typeface="Avenir"/>
                <a:cs typeface="Avenir"/>
                <a:sym typeface="Avenir"/>
              </a:rPr>
              <a:t>Vad gick vi igenom under föregående lektion:</a:t>
            </a:r>
          </a:p>
        </p:txBody>
      </p:sp>
      <p:sp>
        <p:nvSpPr>
          <p:cNvPr id="149" name="Shape 149"/>
          <p:cNvSpPr txBox="1"/>
          <p:nvPr>
            <p:ph idx="1" type="body"/>
          </p:nvPr>
        </p:nvSpPr>
        <p:spPr>
          <a:xfrm>
            <a:off x="677333" y="1930488"/>
            <a:ext cx="8596800" cy="38808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chemeClr val="accent1"/>
              </a:buClr>
              <a:buSzPct val="100000"/>
              <a:buFont typeface="Avenir"/>
              <a:buChar char="▶"/>
            </a:pPr>
            <a:r>
              <a:rPr lang="en-US" sz="2800"/>
              <a:t>Kort genomgång om versionshanterare</a:t>
            </a:r>
          </a:p>
          <a:p>
            <a:pPr indent="-406400" lvl="0" marL="457200" marR="0" rtl="0" algn="l">
              <a:lnSpc>
                <a:spcPct val="100000"/>
              </a:lnSpc>
              <a:spcBef>
                <a:spcPts val="0"/>
              </a:spcBef>
              <a:spcAft>
                <a:spcPts val="0"/>
              </a:spcAft>
              <a:buClr>
                <a:schemeClr val="accent1"/>
              </a:buClr>
              <a:buSzPct val="100000"/>
              <a:buFont typeface="Avenir"/>
              <a:buChar char="▶"/>
            </a:pPr>
            <a:r>
              <a:rPr lang="en-US" sz="2800"/>
              <a:t>Kort genomgång om Git</a:t>
            </a:r>
          </a:p>
          <a:p>
            <a:pPr indent="-406400" lvl="0" marL="457200" marR="0" rtl="0" algn="l">
              <a:lnSpc>
                <a:spcPct val="100000"/>
              </a:lnSpc>
              <a:spcBef>
                <a:spcPts val="0"/>
              </a:spcBef>
              <a:spcAft>
                <a:spcPts val="0"/>
              </a:spcAft>
              <a:buClr>
                <a:schemeClr val="accent1"/>
              </a:buClr>
              <a:buSzPct val="100000"/>
              <a:buFont typeface="Avenir"/>
              <a:buChar char="▶"/>
            </a:pPr>
            <a:r>
              <a:rPr lang="en-US" sz="2800"/>
              <a:t>Kort genomgång om Continuous Integration</a:t>
            </a:r>
          </a:p>
          <a:p>
            <a:pPr indent="0" lvl="0" marL="0" marR="0" rtl="0" algn="l">
              <a:lnSpc>
                <a:spcPct val="100000"/>
              </a:lnSpc>
              <a:spcBef>
                <a:spcPts val="0"/>
              </a:spcBef>
              <a:spcAft>
                <a:spcPts val="0"/>
              </a:spcAft>
              <a:buNone/>
            </a:pPr>
            <a:r>
              <a:t/>
            </a:r>
            <a:endParaRPr sz="2800"/>
          </a:p>
          <a:p>
            <a:pPr indent="-406400" lvl="0" marL="457200" marR="0" rtl="0" algn="l">
              <a:lnSpc>
                <a:spcPct val="100000"/>
              </a:lnSpc>
              <a:spcBef>
                <a:spcPts val="0"/>
              </a:spcBef>
              <a:spcAft>
                <a:spcPts val="0"/>
              </a:spcAft>
              <a:buSzPct val="100000"/>
            </a:pPr>
            <a:r>
              <a:rPr lang="en-US" sz="2800"/>
              <a:t>Fortsättning av Test Driven Development</a:t>
            </a:r>
          </a:p>
          <a:p>
            <a:pPr indent="-406400" lvl="0" marL="457200" marR="0" rtl="0" algn="l">
              <a:lnSpc>
                <a:spcPct val="100000"/>
              </a:lnSpc>
              <a:spcBef>
                <a:spcPts val="0"/>
              </a:spcBef>
              <a:spcAft>
                <a:spcPts val="0"/>
              </a:spcAft>
              <a:buSzPct val="100000"/>
            </a:pPr>
            <a:r>
              <a:rPr lang="en-US" sz="2800"/>
              <a:t>+ TDD övning</a:t>
            </a:r>
          </a:p>
        </p:txBody>
      </p:sp>
      <p:pic>
        <p:nvPicPr>
          <p:cNvPr id="150" name="Shape 150"/>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677333" y="609600"/>
            <a:ext cx="8596800" cy="1320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latin typeface="Avenir"/>
                <a:ea typeface="Avenir"/>
                <a:cs typeface="Avenir"/>
                <a:sym typeface="Avenir"/>
              </a:rPr>
              <a:t>Eget arbete med relevanta länkar </a:t>
            </a:r>
          </a:p>
        </p:txBody>
      </p:sp>
      <p:sp>
        <p:nvSpPr>
          <p:cNvPr id="261" name="Shape 261"/>
          <p:cNvSpPr txBox="1"/>
          <p:nvPr>
            <p:ph idx="1" type="body"/>
          </p:nvPr>
        </p:nvSpPr>
        <p:spPr>
          <a:xfrm>
            <a:off x="785575" y="1317050"/>
            <a:ext cx="8596800" cy="4333200"/>
          </a:xfrm>
          <a:prstGeom prst="rect">
            <a:avLst/>
          </a:prstGeom>
          <a:noFill/>
          <a:ln>
            <a:noFill/>
          </a:ln>
        </p:spPr>
        <p:txBody>
          <a:bodyPr anchorCtr="0" anchor="t" bIns="91425" lIns="91425" rIns="91425" tIns="91425">
            <a:noAutofit/>
          </a:bodyPr>
          <a:lstStyle/>
          <a:p>
            <a:pPr indent="-406400" lvl="0" marL="457200" rtl="0">
              <a:spcBef>
                <a:spcPts val="0"/>
              </a:spcBef>
              <a:buSzPct val="100000"/>
              <a:buFont typeface="Avenir"/>
              <a:buChar char="▶"/>
            </a:pPr>
            <a:r>
              <a:rPr lang="en-US" sz="2800">
                <a:solidFill>
                  <a:schemeClr val="dk1"/>
                </a:solidFill>
              </a:rPr>
              <a:t>Sjukt bra länk kring Unit testing</a:t>
            </a:r>
          </a:p>
          <a:p>
            <a:pPr indent="0" lvl="0" marL="0" rtl="0">
              <a:spcBef>
                <a:spcPts val="0"/>
              </a:spcBef>
              <a:buNone/>
            </a:pPr>
            <a:r>
              <a:rPr lang="en-US" sz="2800" u="sng">
                <a:solidFill>
                  <a:schemeClr val="hlink"/>
                </a:solidFill>
                <a:hlinkClick r:id="rId3"/>
              </a:rPr>
              <a:t>http://searchsoftwarequality.techtarget.com/definition/unit-testing</a:t>
            </a:r>
          </a:p>
          <a:p>
            <a:pPr indent="-406400" lvl="0" marL="457200" rtl="0">
              <a:spcBef>
                <a:spcPts val="0"/>
              </a:spcBef>
              <a:buClr>
                <a:schemeClr val="dk1"/>
              </a:buClr>
              <a:buSzPct val="100000"/>
            </a:pPr>
            <a:r>
              <a:rPr lang="en-US" sz="2800">
                <a:solidFill>
                  <a:schemeClr val="dk1"/>
                </a:solidFill>
              </a:rPr>
              <a:t>Unit test with parameters</a:t>
            </a:r>
          </a:p>
          <a:p>
            <a:pPr indent="0" lvl="0" marL="0" rtl="0">
              <a:spcBef>
                <a:spcPts val="0"/>
              </a:spcBef>
              <a:buNone/>
            </a:pPr>
            <a:r>
              <a:rPr lang="en-US" sz="2800" u="sng">
                <a:solidFill>
                  <a:schemeClr val="hlink"/>
                </a:solidFill>
                <a:hlinkClick r:id="rId4"/>
              </a:rPr>
              <a:t>https://www.youtube.com/watch?v=9GWCHItWA-E</a:t>
            </a:r>
            <a:r>
              <a:rPr lang="en-US" sz="2800">
                <a:solidFill>
                  <a:schemeClr val="dk1"/>
                </a:solidFill>
              </a:rPr>
              <a:t> </a:t>
            </a:r>
          </a:p>
          <a:p>
            <a:pPr indent="-406400" lvl="0" marL="457200" rtl="0">
              <a:spcBef>
                <a:spcPts val="0"/>
              </a:spcBef>
              <a:buClr>
                <a:schemeClr val="dk1"/>
              </a:buClr>
              <a:buSzPct val="100000"/>
            </a:pPr>
            <a:r>
              <a:rPr lang="en-US" sz="2800">
                <a:solidFill>
                  <a:schemeClr val="dk1"/>
                </a:solidFill>
              </a:rPr>
              <a:t>Mock testing tutorial</a:t>
            </a:r>
          </a:p>
          <a:p>
            <a:pPr indent="0" lvl="0" marL="0" rtl="0">
              <a:spcBef>
                <a:spcPts val="0"/>
              </a:spcBef>
              <a:buNone/>
            </a:pPr>
            <a:r>
              <a:rPr lang="en-US" sz="2800" u="sng">
                <a:solidFill>
                  <a:schemeClr val="hlink"/>
                </a:solidFill>
                <a:hlinkClick r:id="rId5"/>
              </a:rPr>
              <a:t>https://www.youtube.com/watch?v=YUcxik0PnWY</a:t>
            </a:r>
          </a:p>
          <a:p>
            <a:pPr indent="-406400" lvl="0" marL="457200" rtl="0">
              <a:spcBef>
                <a:spcPts val="0"/>
              </a:spcBef>
              <a:buClr>
                <a:schemeClr val="dk1"/>
              </a:buClr>
              <a:buSzPct val="100000"/>
            </a:pPr>
            <a:r>
              <a:rPr lang="en-US" sz="2800">
                <a:solidFill>
                  <a:schemeClr val="dk1"/>
                </a:solidFill>
              </a:rPr>
              <a:t>Mock in TDD</a:t>
            </a:r>
          </a:p>
          <a:p>
            <a:pPr indent="0" lvl="0" marL="0" rtl="0">
              <a:spcBef>
                <a:spcPts val="0"/>
              </a:spcBef>
              <a:buNone/>
            </a:pPr>
            <a:r>
              <a:rPr lang="en-US" sz="2800" u="sng">
                <a:solidFill>
                  <a:schemeClr val="hlink"/>
                </a:solidFill>
                <a:hlinkClick r:id="rId6"/>
              </a:rPr>
              <a:t>https://www.youtube.com/watch?v=Krj3-h198KQ</a:t>
            </a:r>
          </a:p>
          <a:p>
            <a:pPr indent="0" lvl="0" marL="0" rtl="0">
              <a:spcBef>
                <a:spcPts val="0"/>
              </a:spcBef>
              <a:buNone/>
            </a:pPr>
            <a:r>
              <a:t/>
            </a:r>
            <a:endParaRPr sz="2800">
              <a:solidFill>
                <a:schemeClr val="dk1"/>
              </a:solidFill>
            </a:endParaRPr>
          </a:p>
          <a:p>
            <a:pPr indent="0" lvl="0" marL="0" rtl="0">
              <a:spcBef>
                <a:spcPts val="0"/>
              </a:spcBef>
              <a:buNone/>
            </a:pPr>
            <a:r>
              <a:t/>
            </a:r>
            <a:endParaRPr sz="2800">
              <a:solidFill>
                <a:schemeClr val="dk1"/>
              </a:solidFill>
            </a:endParaRPr>
          </a:p>
        </p:txBody>
      </p:sp>
      <p:pic>
        <p:nvPicPr>
          <p:cNvPr id="262" name="Shape 262"/>
          <p:cNvPicPr preferRelativeResize="0"/>
          <p:nvPr/>
        </p:nvPicPr>
        <p:blipFill rotWithShape="1">
          <a:blip r:embed="rId7">
            <a:alphaModFix/>
          </a:blip>
          <a:srcRect b="0" l="0" r="0" t="0"/>
          <a:stretch/>
        </p:blipFill>
        <p:spPr>
          <a:xfrm>
            <a:off x="785585" y="5181600"/>
            <a:ext cx="4373700" cy="565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677333" y="609600"/>
            <a:ext cx="8596800" cy="1320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latin typeface="Avenir"/>
                <a:ea typeface="Avenir"/>
                <a:cs typeface="Avenir"/>
                <a:sym typeface="Avenir"/>
              </a:rPr>
              <a:t>Nästa Lektion:</a:t>
            </a:r>
          </a:p>
        </p:txBody>
      </p:sp>
      <p:sp>
        <p:nvSpPr>
          <p:cNvPr id="269" name="Shape 269"/>
          <p:cNvSpPr txBox="1"/>
          <p:nvPr>
            <p:ph idx="1" type="body"/>
          </p:nvPr>
        </p:nvSpPr>
        <p:spPr>
          <a:xfrm>
            <a:off x="785583" y="1394388"/>
            <a:ext cx="8596800" cy="38808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chemeClr val="accent1"/>
              </a:buClr>
              <a:buSzPct val="100000"/>
              <a:buFont typeface="Avenir"/>
              <a:buChar char="▶"/>
            </a:pPr>
            <a:r>
              <a:rPr lang="en-US" sz="2800"/>
              <a:t>Fortsättning av Unit testing</a:t>
            </a:r>
          </a:p>
        </p:txBody>
      </p:sp>
      <p:pic>
        <p:nvPicPr>
          <p:cNvPr id="270" name="Shape 270"/>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venir"/>
              <a:buNone/>
            </a:pPr>
            <a:r>
              <a:rPr b="0" i="0" lang="en-US" sz="3600" u="none" cap="none" strike="noStrike">
                <a:solidFill>
                  <a:schemeClr val="accent1"/>
                </a:solidFill>
                <a:latin typeface="Avenir"/>
                <a:ea typeface="Avenir"/>
                <a:cs typeface="Avenir"/>
                <a:sym typeface="Avenir"/>
              </a:rPr>
              <a:t>In scope denna lektion:</a:t>
            </a:r>
            <a:br>
              <a:rPr b="0" i="0" lang="en-US" sz="3600" u="none" cap="none" strike="noStrike">
                <a:solidFill>
                  <a:schemeClr val="accent1"/>
                </a:solidFill>
                <a:latin typeface="Avenir"/>
                <a:ea typeface="Avenir"/>
                <a:cs typeface="Avenir"/>
                <a:sym typeface="Avenir"/>
              </a:rPr>
            </a:br>
          </a:p>
        </p:txBody>
      </p:sp>
      <p:sp>
        <p:nvSpPr>
          <p:cNvPr id="156" name="Shape 156"/>
          <p:cNvSpPr txBox="1"/>
          <p:nvPr>
            <p:ph idx="1" type="body"/>
          </p:nvPr>
        </p:nvSpPr>
        <p:spPr>
          <a:xfrm>
            <a:off x="785575" y="956500"/>
            <a:ext cx="8110199" cy="3911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ans Symbols"/>
              <a:buNone/>
            </a:pPr>
            <a:r>
              <a:t/>
            </a:r>
            <a:endParaRPr b="0" i="0" sz="2800" u="none" cap="none" strike="noStrike">
              <a:solidFill>
                <a:srgbClr val="3F3F3F"/>
              </a:solidFill>
              <a:latin typeface="Avenir"/>
              <a:ea typeface="Avenir"/>
              <a:cs typeface="Avenir"/>
              <a:sym typeface="Avenir"/>
            </a:endParaRPr>
          </a:p>
          <a:p>
            <a:pPr indent="-38100" lvl="0" marL="342900" marR="0" rtl="0" algn="l">
              <a:lnSpc>
                <a:spcPct val="100000"/>
              </a:lnSpc>
              <a:spcBef>
                <a:spcPts val="0"/>
              </a:spcBef>
              <a:spcAft>
                <a:spcPts val="0"/>
              </a:spcAft>
              <a:buClr>
                <a:schemeClr val="accent1"/>
              </a:buClr>
              <a:buSzPct val="100000"/>
              <a:buFont typeface="Avenir"/>
              <a:buChar char="▶"/>
            </a:pPr>
            <a:r>
              <a:rPr lang="en-US" sz="2800">
                <a:latin typeface="Avenir"/>
                <a:ea typeface="Avenir"/>
                <a:cs typeface="Avenir"/>
                <a:sym typeface="Avenir"/>
              </a:rPr>
              <a:t>Unit Testing</a:t>
            </a:r>
          </a:p>
          <a:p>
            <a:pPr indent="-342900" lvl="0" marL="342900" marR="0" rtl="0" algn="l">
              <a:lnSpc>
                <a:spcPct val="100000"/>
              </a:lnSpc>
              <a:spcBef>
                <a:spcPts val="1000"/>
              </a:spcBef>
              <a:spcAft>
                <a:spcPts val="0"/>
              </a:spcAft>
              <a:buClr>
                <a:schemeClr val="accent1"/>
              </a:buClr>
              <a:buSzPct val="25000"/>
              <a:buFont typeface="Noto Sans Symbols"/>
              <a:buNone/>
            </a:pPr>
            <a:r>
              <a:t/>
            </a:r>
            <a:endParaRPr b="0" i="0" sz="2800" u="none" cap="none" strike="noStrike">
              <a:solidFill>
                <a:srgbClr val="3F3F3F"/>
              </a:solidFill>
              <a:latin typeface="Avenir"/>
              <a:ea typeface="Avenir"/>
              <a:cs typeface="Avenir"/>
              <a:sym typeface="Avenir"/>
            </a:endParaRPr>
          </a:p>
        </p:txBody>
      </p:sp>
      <p:pic>
        <p:nvPicPr>
          <p:cNvPr id="157" name="Shape 157"/>
          <p:cNvPicPr preferRelativeResize="0"/>
          <p:nvPr/>
        </p:nvPicPr>
        <p:blipFill rotWithShape="1">
          <a:blip r:embed="rId3">
            <a:alphaModFix/>
          </a:blip>
          <a:srcRect b="0" l="0" r="0" t="0"/>
          <a:stretch/>
        </p:blipFill>
        <p:spPr>
          <a:xfrm>
            <a:off x="785585" y="5181600"/>
            <a:ext cx="4373597" cy="56599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venir"/>
              <a:buNone/>
            </a:pPr>
            <a:r>
              <a:rPr lang="en-US">
                <a:latin typeface="Avenir"/>
                <a:ea typeface="Avenir"/>
                <a:cs typeface="Avenir"/>
                <a:sym typeface="Avenir"/>
              </a:rPr>
              <a:t>Unit Testing</a:t>
            </a:r>
            <a:br>
              <a:rPr b="0" i="0" lang="en-US" sz="3600" u="none" cap="none" strike="noStrike">
                <a:solidFill>
                  <a:schemeClr val="accent1"/>
                </a:solidFill>
                <a:latin typeface="Avenir"/>
                <a:ea typeface="Avenir"/>
                <a:cs typeface="Avenir"/>
                <a:sym typeface="Avenir"/>
              </a:rPr>
            </a:br>
          </a:p>
        </p:txBody>
      </p:sp>
      <p:pic>
        <p:nvPicPr>
          <p:cNvPr id="163" name="Shape 163"/>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
        <p:nvSpPr>
          <p:cNvPr id="164" name="Shape 164"/>
          <p:cNvSpPr/>
          <p:nvPr/>
        </p:nvSpPr>
        <p:spPr>
          <a:xfrm>
            <a:off x="2237325" y="1912575"/>
            <a:ext cx="322200" cy="3057900"/>
          </a:xfrm>
          <a:prstGeom prst="up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2559525" y="5181600"/>
            <a:ext cx="6714600" cy="232800"/>
          </a:xfrm>
          <a:prstGeom prst="righ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txBox="1"/>
          <p:nvPr/>
        </p:nvSpPr>
        <p:spPr>
          <a:xfrm>
            <a:off x="1019625" y="1317025"/>
            <a:ext cx="2757600" cy="447600"/>
          </a:xfrm>
          <a:prstGeom prst="rect">
            <a:avLst/>
          </a:prstGeom>
          <a:noFill/>
          <a:ln>
            <a:noFill/>
          </a:ln>
        </p:spPr>
        <p:txBody>
          <a:bodyPr anchorCtr="0" anchor="t" bIns="91425" lIns="91425" rIns="91425" tIns="91425">
            <a:noAutofit/>
          </a:bodyPr>
          <a:lstStyle/>
          <a:p>
            <a:pPr lvl="0" algn="ctr">
              <a:spcBef>
                <a:spcPts val="0"/>
              </a:spcBef>
              <a:buNone/>
            </a:pPr>
            <a:r>
              <a:rPr lang="en-US" sz="2400">
                <a:latin typeface="Avenir"/>
                <a:ea typeface="Avenir"/>
                <a:cs typeface="Avenir"/>
                <a:sym typeface="Avenir"/>
              </a:rPr>
              <a:t>Exekveringstid</a:t>
            </a:r>
          </a:p>
        </p:txBody>
      </p:sp>
      <p:sp>
        <p:nvSpPr>
          <p:cNvPr id="167" name="Shape 167"/>
          <p:cNvSpPr txBox="1"/>
          <p:nvPr/>
        </p:nvSpPr>
        <p:spPr>
          <a:xfrm>
            <a:off x="4842525" y="5504425"/>
            <a:ext cx="2148600" cy="447600"/>
          </a:xfrm>
          <a:prstGeom prst="rect">
            <a:avLst/>
          </a:prstGeom>
          <a:noFill/>
          <a:ln>
            <a:noFill/>
          </a:ln>
        </p:spPr>
        <p:txBody>
          <a:bodyPr anchorCtr="0" anchor="t" bIns="91425" lIns="91425" rIns="91425" tIns="91425">
            <a:noAutofit/>
          </a:bodyPr>
          <a:lstStyle/>
          <a:p>
            <a:pPr lvl="0" algn="ctr">
              <a:spcBef>
                <a:spcPts val="0"/>
              </a:spcBef>
              <a:buNone/>
            </a:pPr>
            <a:r>
              <a:rPr lang="en-US" sz="2400">
                <a:latin typeface="Avenir"/>
                <a:ea typeface="Avenir"/>
                <a:cs typeface="Avenir"/>
                <a:sym typeface="Avenir"/>
              </a:rPr>
              <a:t>Antal tester</a:t>
            </a:r>
          </a:p>
        </p:txBody>
      </p:sp>
      <p:sp>
        <p:nvSpPr>
          <p:cNvPr id="168" name="Shape 168"/>
          <p:cNvSpPr/>
          <p:nvPr/>
        </p:nvSpPr>
        <p:spPr>
          <a:xfrm>
            <a:off x="4233525" y="1764625"/>
            <a:ext cx="3501900" cy="716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1800">
                <a:solidFill>
                  <a:schemeClr val="lt1"/>
                </a:solidFill>
                <a:latin typeface="Avenir"/>
                <a:ea typeface="Avenir"/>
                <a:cs typeface="Avenir"/>
                <a:sym typeface="Avenir"/>
              </a:rPr>
              <a:t>SCENARIO</a:t>
            </a:r>
          </a:p>
        </p:txBody>
      </p:sp>
      <p:sp>
        <p:nvSpPr>
          <p:cNvPr id="169" name="Shape 169"/>
          <p:cNvSpPr/>
          <p:nvPr/>
        </p:nvSpPr>
        <p:spPr>
          <a:xfrm>
            <a:off x="3318225" y="2552700"/>
            <a:ext cx="5197200" cy="1146000"/>
          </a:xfrm>
          <a:prstGeom prst="rect">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2400">
                <a:solidFill>
                  <a:schemeClr val="lt1"/>
                </a:solidFill>
                <a:latin typeface="Avenir"/>
                <a:ea typeface="Avenir"/>
                <a:cs typeface="Avenir"/>
                <a:sym typeface="Avenir"/>
              </a:rPr>
              <a:t>FUNKTIONELLA TESTER</a:t>
            </a:r>
          </a:p>
        </p:txBody>
      </p:sp>
      <p:sp>
        <p:nvSpPr>
          <p:cNvPr id="170" name="Shape 170"/>
          <p:cNvSpPr/>
          <p:nvPr/>
        </p:nvSpPr>
        <p:spPr>
          <a:xfrm>
            <a:off x="2693775" y="3770675"/>
            <a:ext cx="6446100" cy="13209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3000">
                <a:solidFill>
                  <a:schemeClr val="lt1"/>
                </a:solidFill>
                <a:latin typeface="Avenir"/>
                <a:ea typeface="Avenir"/>
                <a:cs typeface="Avenir"/>
                <a:sym typeface="Avenir"/>
              </a:rPr>
              <a:t>ENHETS TESTER</a:t>
            </a:r>
          </a:p>
        </p:txBody>
      </p:sp>
      <p:sp>
        <p:nvSpPr>
          <p:cNvPr id="171" name="Shape 171"/>
          <p:cNvSpPr txBox="1"/>
          <p:nvPr/>
        </p:nvSpPr>
        <p:spPr>
          <a:xfrm>
            <a:off x="9006825" y="1710975"/>
            <a:ext cx="2435100" cy="716100"/>
          </a:xfrm>
          <a:prstGeom prst="rect">
            <a:avLst/>
          </a:prstGeom>
          <a:noFill/>
          <a:ln>
            <a:noFill/>
          </a:ln>
        </p:spPr>
        <p:txBody>
          <a:bodyPr anchorCtr="0" anchor="t" bIns="91425" lIns="91425" rIns="91425" tIns="91425">
            <a:noAutofit/>
          </a:bodyPr>
          <a:lstStyle/>
          <a:p>
            <a:pPr lvl="0">
              <a:spcBef>
                <a:spcPts val="0"/>
              </a:spcBef>
              <a:buNone/>
            </a:pPr>
            <a:r>
              <a:rPr lang="en-US" sz="1800">
                <a:latin typeface="Avenir"/>
                <a:ea typeface="Avenir"/>
                <a:cs typeface="Avenir"/>
                <a:sym typeface="Avenir"/>
              </a:rPr>
              <a:t>Testar hela systemet genom att</a:t>
            </a:r>
            <a:r>
              <a:rPr lang="en-US" sz="1800">
                <a:solidFill>
                  <a:srgbClr val="FF0000"/>
                </a:solidFill>
                <a:latin typeface="Avenir"/>
                <a:ea typeface="Avenir"/>
                <a:cs typeface="Avenir"/>
                <a:sym typeface="Avenir"/>
              </a:rPr>
              <a:t> låtsas vara en användare</a:t>
            </a:r>
          </a:p>
        </p:txBody>
      </p:sp>
      <p:sp>
        <p:nvSpPr>
          <p:cNvPr id="172" name="Shape 172"/>
          <p:cNvSpPr txBox="1"/>
          <p:nvPr/>
        </p:nvSpPr>
        <p:spPr>
          <a:xfrm>
            <a:off x="9274125" y="2767650"/>
            <a:ext cx="2598000" cy="903000"/>
          </a:xfrm>
          <a:prstGeom prst="rect">
            <a:avLst/>
          </a:prstGeom>
          <a:noFill/>
          <a:ln>
            <a:noFill/>
          </a:ln>
        </p:spPr>
        <p:txBody>
          <a:bodyPr anchorCtr="0" anchor="t" bIns="91425" lIns="91425" rIns="91425" tIns="91425">
            <a:noAutofit/>
          </a:bodyPr>
          <a:lstStyle/>
          <a:p>
            <a:pPr lvl="0" rtl="0">
              <a:spcBef>
                <a:spcPts val="0"/>
              </a:spcBef>
              <a:buNone/>
            </a:pPr>
            <a:r>
              <a:rPr lang="en-US" sz="1800">
                <a:latin typeface="Avenir"/>
                <a:ea typeface="Avenir"/>
                <a:cs typeface="Avenir"/>
                <a:sym typeface="Avenir"/>
              </a:rPr>
              <a:t>Testar kollektioner av klasser som subsystem</a:t>
            </a:r>
          </a:p>
        </p:txBody>
      </p:sp>
      <p:sp>
        <p:nvSpPr>
          <p:cNvPr id="173" name="Shape 173"/>
          <p:cNvSpPr txBox="1"/>
          <p:nvPr/>
        </p:nvSpPr>
        <p:spPr>
          <a:xfrm>
            <a:off x="9436950" y="4073075"/>
            <a:ext cx="2435100" cy="716100"/>
          </a:xfrm>
          <a:prstGeom prst="rect">
            <a:avLst/>
          </a:prstGeom>
          <a:noFill/>
          <a:ln>
            <a:noFill/>
          </a:ln>
        </p:spPr>
        <p:txBody>
          <a:bodyPr anchorCtr="0" anchor="t" bIns="91425" lIns="91425" rIns="91425" tIns="91425">
            <a:noAutofit/>
          </a:bodyPr>
          <a:lstStyle/>
          <a:p>
            <a:pPr lvl="0" rtl="0">
              <a:spcBef>
                <a:spcPts val="0"/>
              </a:spcBef>
              <a:buNone/>
            </a:pPr>
            <a:r>
              <a:rPr lang="en-US" sz="1800">
                <a:latin typeface="Avenir"/>
                <a:ea typeface="Avenir"/>
                <a:cs typeface="Avenir"/>
                <a:sym typeface="Avenir"/>
              </a:rPr>
              <a:t>Testar individuella klasser / metoder </a:t>
            </a:r>
            <a:r>
              <a:rPr lang="en-US" sz="1800">
                <a:solidFill>
                  <a:srgbClr val="FF0000"/>
                </a:solidFill>
                <a:latin typeface="Avenir"/>
                <a:ea typeface="Avenir"/>
                <a:cs typeface="Avenir"/>
                <a:sym typeface="Avenir"/>
              </a:rPr>
              <a:t>isolerat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venir"/>
              <a:buNone/>
            </a:pPr>
            <a:r>
              <a:rPr lang="en-US">
                <a:latin typeface="Avenir"/>
                <a:ea typeface="Avenir"/>
                <a:cs typeface="Avenir"/>
                <a:sym typeface="Avenir"/>
              </a:rPr>
              <a:t>Unit Testing</a:t>
            </a:r>
            <a:br>
              <a:rPr b="0" i="0" lang="en-US" sz="3600" u="none" cap="none" strike="noStrike">
                <a:solidFill>
                  <a:schemeClr val="accent1"/>
                </a:solidFill>
                <a:latin typeface="Avenir"/>
                <a:ea typeface="Avenir"/>
                <a:cs typeface="Avenir"/>
                <a:sym typeface="Avenir"/>
              </a:rPr>
            </a:br>
          </a:p>
        </p:txBody>
      </p:sp>
      <p:pic>
        <p:nvPicPr>
          <p:cNvPr id="179" name="Shape 179"/>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pic>
        <p:nvPicPr>
          <p:cNvPr id="180" name="Shape 180"/>
          <p:cNvPicPr preferRelativeResize="0"/>
          <p:nvPr/>
        </p:nvPicPr>
        <p:blipFill>
          <a:blip r:embed="rId4">
            <a:alphaModFix/>
          </a:blip>
          <a:stretch>
            <a:fillRect/>
          </a:stretch>
        </p:blipFill>
        <p:spPr>
          <a:xfrm>
            <a:off x="828875" y="1955850"/>
            <a:ext cx="10534256" cy="2946299"/>
          </a:xfrm>
          <a:prstGeom prst="rect">
            <a:avLst/>
          </a:prstGeom>
          <a:noFill/>
          <a:ln>
            <a:noFill/>
          </a:ln>
        </p:spPr>
      </p:pic>
      <p:sp>
        <p:nvSpPr>
          <p:cNvPr id="181" name="Shape 181"/>
          <p:cNvSpPr txBox="1"/>
          <p:nvPr/>
        </p:nvSpPr>
        <p:spPr>
          <a:xfrm>
            <a:off x="9192000" y="0"/>
            <a:ext cx="3000000" cy="1424400"/>
          </a:xfrm>
          <a:prstGeom prst="rect">
            <a:avLst/>
          </a:prstGeom>
          <a:noFill/>
          <a:ln>
            <a:noFill/>
          </a:ln>
        </p:spPr>
        <p:txBody>
          <a:bodyPr anchorCtr="0" anchor="ctr" bIns="91425" lIns="91425" rIns="91425" tIns="91425">
            <a:noAutofit/>
          </a:bodyPr>
          <a:lstStyle/>
          <a:p>
            <a:pPr lvl="0" rtl="0">
              <a:spcBef>
                <a:spcPts val="0"/>
              </a:spcBef>
              <a:buNone/>
            </a:pPr>
            <a:r>
              <a:rPr lang="en-US">
                <a:solidFill>
                  <a:srgbClr val="CCCCCC"/>
                </a:solidFill>
              </a:rPr>
              <a:t>https://martinfowler.com/bliki/images/unitTest/isolate.png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venir"/>
              <a:buNone/>
            </a:pPr>
            <a:r>
              <a:rPr lang="en-US">
                <a:latin typeface="Avenir"/>
                <a:ea typeface="Avenir"/>
                <a:cs typeface="Avenir"/>
                <a:sym typeface="Avenir"/>
              </a:rPr>
              <a:t>Unit Testing</a:t>
            </a:r>
            <a:br>
              <a:rPr b="0" i="0" lang="en-US" sz="3600" u="none" cap="none" strike="noStrike">
                <a:solidFill>
                  <a:schemeClr val="accent1"/>
                </a:solidFill>
                <a:latin typeface="Avenir"/>
                <a:ea typeface="Avenir"/>
                <a:cs typeface="Avenir"/>
                <a:sym typeface="Avenir"/>
              </a:rPr>
            </a:br>
          </a:p>
        </p:txBody>
      </p:sp>
      <p:pic>
        <p:nvPicPr>
          <p:cNvPr id="187" name="Shape 187"/>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
        <p:nvSpPr>
          <p:cNvPr id="188" name="Shape 188"/>
          <p:cNvSpPr/>
          <p:nvPr/>
        </p:nvSpPr>
        <p:spPr>
          <a:xfrm>
            <a:off x="1002850" y="1872125"/>
            <a:ext cx="3795900" cy="3384300"/>
          </a:xfrm>
          <a:prstGeom prst="roundRect">
            <a:avLst>
              <a:gd fmla="val 16667"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3000">
                <a:solidFill>
                  <a:schemeClr val="lt1"/>
                </a:solidFill>
                <a:latin typeface="Avenir"/>
                <a:ea typeface="Avenir"/>
                <a:cs typeface="Avenir"/>
                <a:sym typeface="Avenir"/>
              </a:rPr>
              <a:t>Test Driver</a:t>
            </a:r>
          </a:p>
        </p:txBody>
      </p:sp>
      <p:sp>
        <p:nvSpPr>
          <p:cNvPr id="189" name="Shape 189"/>
          <p:cNvSpPr/>
          <p:nvPr/>
        </p:nvSpPr>
        <p:spPr>
          <a:xfrm>
            <a:off x="4816825" y="2427225"/>
            <a:ext cx="2847000" cy="1020600"/>
          </a:xfrm>
          <a:prstGeom prst="rightArrow">
            <a:avLst>
              <a:gd fmla="val 50000" name="adj1"/>
              <a:gd fmla="val 50000" name="adj2"/>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4816825" y="1872125"/>
            <a:ext cx="2130900" cy="698400"/>
          </a:xfrm>
          <a:prstGeom prst="rect">
            <a:avLst/>
          </a:prstGeom>
          <a:noFill/>
          <a:ln>
            <a:noFill/>
          </a:ln>
        </p:spPr>
        <p:txBody>
          <a:bodyPr anchorCtr="0" anchor="t" bIns="91425" lIns="91425" rIns="91425" tIns="91425">
            <a:noAutofit/>
          </a:bodyPr>
          <a:lstStyle/>
          <a:p>
            <a:pPr lvl="0" algn="ctr">
              <a:spcBef>
                <a:spcPts val="0"/>
              </a:spcBef>
              <a:buNone/>
            </a:pPr>
            <a:r>
              <a:rPr lang="en-US" sz="2400">
                <a:latin typeface="Avenir"/>
                <a:ea typeface="Avenir"/>
                <a:cs typeface="Avenir"/>
                <a:sym typeface="Avenir"/>
              </a:rPr>
              <a:t>Stimulans</a:t>
            </a:r>
          </a:p>
        </p:txBody>
      </p:sp>
      <p:sp>
        <p:nvSpPr>
          <p:cNvPr id="191" name="Shape 191"/>
          <p:cNvSpPr/>
          <p:nvPr/>
        </p:nvSpPr>
        <p:spPr>
          <a:xfrm>
            <a:off x="7681900" y="1872125"/>
            <a:ext cx="3795900" cy="3384300"/>
          </a:xfrm>
          <a:prstGeom prst="roundRect">
            <a:avLst>
              <a:gd fmla="val 16667" name="adj"/>
            </a:avLst>
          </a:prstGeom>
          <a:solidFill>
            <a:srgbClr val="45818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3000">
                <a:solidFill>
                  <a:schemeClr val="lt1"/>
                </a:solidFill>
                <a:latin typeface="Avenir"/>
                <a:ea typeface="Avenir"/>
                <a:cs typeface="Avenir"/>
                <a:sym typeface="Avenir"/>
              </a:rPr>
              <a:t>Klass som testas</a:t>
            </a:r>
          </a:p>
        </p:txBody>
      </p:sp>
      <p:sp>
        <p:nvSpPr>
          <p:cNvPr id="192" name="Shape 192"/>
          <p:cNvSpPr/>
          <p:nvPr/>
        </p:nvSpPr>
        <p:spPr>
          <a:xfrm>
            <a:off x="4834775" y="3931325"/>
            <a:ext cx="2847000" cy="1020600"/>
          </a:xfrm>
          <a:prstGeom prst="leftArrow">
            <a:avLst>
              <a:gd fmla="val 50000" name="adj1"/>
              <a:gd fmla="val 50000" name="adj2"/>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txBox="1"/>
          <p:nvPr/>
        </p:nvSpPr>
        <p:spPr>
          <a:xfrm>
            <a:off x="5551000" y="4951925"/>
            <a:ext cx="2130900" cy="698400"/>
          </a:xfrm>
          <a:prstGeom prst="rect">
            <a:avLst/>
          </a:prstGeom>
          <a:noFill/>
          <a:ln>
            <a:noFill/>
          </a:ln>
        </p:spPr>
        <p:txBody>
          <a:bodyPr anchorCtr="0" anchor="t" bIns="91425" lIns="91425" rIns="91425" tIns="91425">
            <a:noAutofit/>
          </a:bodyPr>
          <a:lstStyle/>
          <a:p>
            <a:pPr lvl="0" rtl="0" algn="ctr">
              <a:spcBef>
                <a:spcPts val="0"/>
              </a:spcBef>
              <a:buNone/>
            </a:pPr>
            <a:r>
              <a:rPr lang="en-US" sz="2400">
                <a:latin typeface="Avenir"/>
                <a:ea typeface="Avenir"/>
                <a:cs typeface="Avenir"/>
                <a:sym typeface="Avenir"/>
              </a:rPr>
              <a:t>Asserts</a:t>
            </a:r>
          </a:p>
        </p:txBody>
      </p:sp>
      <p:sp>
        <p:nvSpPr>
          <p:cNvPr id="194" name="Shape 194"/>
          <p:cNvSpPr txBox="1"/>
          <p:nvPr/>
        </p:nvSpPr>
        <p:spPr>
          <a:xfrm>
            <a:off x="4225925" y="672425"/>
            <a:ext cx="3456000" cy="1110300"/>
          </a:xfrm>
          <a:prstGeom prst="rect">
            <a:avLst/>
          </a:prstGeom>
          <a:noFill/>
          <a:ln>
            <a:noFill/>
          </a:ln>
        </p:spPr>
        <p:txBody>
          <a:bodyPr anchorCtr="0" anchor="ctr" bIns="91425" lIns="91425" rIns="91425" tIns="91425">
            <a:noAutofit/>
          </a:bodyPr>
          <a:lstStyle/>
          <a:p>
            <a:pPr lvl="0" algn="ctr">
              <a:spcBef>
                <a:spcPts val="0"/>
              </a:spcBef>
              <a:buNone/>
            </a:pPr>
            <a:r>
              <a:rPr lang="en-US" sz="3000">
                <a:latin typeface="Avenir"/>
                <a:ea typeface="Avenir"/>
                <a:cs typeface="Avenir"/>
                <a:sym typeface="Avenir"/>
              </a:rPr>
              <a:t>Vad är problemet?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venir"/>
              <a:buNone/>
            </a:pPr>
            <a:r>
              <a:rPr lang="en-US">
                <a:latin typeface="Avenir"/>
                <a:ea typeface="Avenir"/>
                <a:cs typeface="Avenir"/>
                <a:sym typeface="Avenir"/>
              </a:rPr>
              <a:t>Unit Testing</a:t>
            </a:r>
            <a:br>
              <a:rPr b="0" i="0" lang="en-US" sz="3600" u="none" cap="none" strike="noStrike">
                <a:solidFill>
                  <a:schemeClr val="accent1"/>
                </a:solidFill>
                <a:latin typeface="Avenir"/>
                <a:ea typeface="Avenir"/>
                <a:cs typeface="Avenir"/>
                <a:sym typeface="Avenir"/>
              </a:rPr>
            </a:br>
          </a:p>
        </p:txBody>
      </p:sp>
      <p:pic>
        <p:nvPicPr>
          <p:cNvPr id="200" name="Shape 200"/>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
        <p:nvSpPr>
          <p:cNvPr id="201" name="Shape 201"/>
          <p:cNvSpPr/>
          <p:nvPr/>
        </p:nvSpPr>
        <p:spPr>
          <a:xfrm>
            <a:off x="1002850" y="2624175"/>
            <a:ext cx="1252200" cy="1146000"/>
          </a:xfrm>
          <a:prstGeom prst="roundRect">
            <a:avLst>
              <a:gd fmla="val 16667"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Test Driver</a:t>
            </a:r>
          </a:p>
        </p:txBody>
      </p:sp>
      <p:sp>
        <p:nvSpPr>
          <p:cNvPr id="202" name="Shape 202"/>
          <p:cNvSpPr/>
          <p:nvPr/>
        </p:nvSpPr>
        <p:spPr>
          <a:xfrm>
            <a:off x="2261140" y="2812125"/>
            <a:ext cx="939300" cy="345600"/>
          </a:xfrm>
          <a:prstGeom prst="rightArrow">
            <a:avLst>
              <a:gd fmla="val 50000" name="adj1"/>
              <a:gd fmla="val 50000" name="adj2"/>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3206374" y="2624175"/>
            <a:ext cx="1252200" cy="1146000"/>
          </a:xfrm>
          <a:prstGeom prst="roundRect">
            <a:avLst>
              <a:gd fmla="val 16667" name="adj"/>
            </a:avLst>
          </a:prstGeom>
          <a:solidFill>
            <a:srgbClr val="45818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Klass som testas</a:t>
            </a:r>
          </a:p>
        </p:txBody>
      </p:sp>
      <p:sp>
        <p:nvSpPr>
          <p:cNvPr id="204" name="Shape 204"/>
          <p:cNvSpPr/>
          <p:nvPr/>
        </p:nvSpPr>
        <p:spPr>
          <a:xfrm>
            <a:off x="2267062" y="3321394"/>
            <a:ext cx="939300" cy="345600"/>
          </a:xfrm>
          <a:prstGeom prst="leftArrow">
            <a:avLst>
              <a:gd fmla="val 50000" name="adj1"/>
              <a:gd fmla="val 50000" name="adj2"/>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5" name="Shape 205"/>
          <p:cNvCxnSpPr/>
          <p:nvPr/>
        </p:nvCxnSpPr>
        <p:spPr>
          <a:xfrm flipH="1" rot="10800000">
            <a:off x="4387075" y="2140800"/>
            <a:ext cx="984900" cy="555000"/>
          </a:xfrm>
          <a:prstGeom prst="straightConnector1">
            <a:avLst/>
          </a:prstGeom>
          <a:noFill/>
          <a:ln cap="flat" cmpd="sng" w="38100">
            <a:solidFill>
              <a:schemeClr val="dk2"/>
            </a:solidFill>
            <a:prstDash val="solid"/>
            <a:round/>
            <a:headEnd len="lg" w="lg" type="oval"/>
            <a:tailEnd len="lg" w="lg" type="triangle"/>
          </a:ln>
        </p:spPr>
      </p:cxnSp>
      <p:sp>
        <p:nvSpPr>
          <p:cNvPr id="206" name="Shape 206"/>
          <p:cNvSpPr/>
          <p:nvPr/>
        </p:nvSpPr>
        <p:spPr>
          <a:xfrm>
            <a:off x="5371974" y="1549800"/>
            <a:ext cx="1252200" cy="1146000"/>
          </a:xfrm>
          <a:prstGeom prst="roundRect">
            <a:avLst>
              <a:gd fmla="val 16667"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En annan klass</a:t>
            </a:r>
          </a:p>
        </p:txBody>
      </p:sp>
      <p:cxnSp>
        <p:nvCxnSpPr>
          <p:cNvPr id="207" name="Shape 207"/>
          <p:cNvCxnSpPr/>
          <p:nvPr/>
        </p:nvCxnSpPr>
        <p:spPr>
          <a:xfrm>
            <a:off x="6086974" y="5181600"/>
            <a:ext cx="2955600" cy="21000"/>
          </a:xfrm>
          <a:prstGeom prst="straightConnector1">
            <a:avLst/>
          </a:prstGeom>
          <a:noFill/>
          <a:ln cap="flat" cmpd="sng" w="38100">
            <a:solidFill>
              <a:schemeClr val="dk2"/>
            </a:solidFill>
            <a:prstDash val="solid"/>
            <a:round/>
            <a:headEnd len="lg" w="lg" type="none"/>
            <a:tailEnd len="lg" w="lg" type="triangle"/>
          </a:ln>
        </p:spPr>
      </p:cxnSp>
      <p:sp>
        <p:nvSpPr>
          <p:cNvPr id="208" name="Shape 208"/>
          <p:cNvSpPr/>
          <p:nvPr/>
        </p:nvSpPr>
        <p:spPr>
          <a:xfrm>
            <a:off x="5264374" y="3197175"/>
            <a:ext cx="1252200" cy="1146000"/>
          </a:xfrm>
          <a:prstGeom prst="roundRect">
            <a:avLst>
              <a:gd fmla="val 16667"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En annan klass</a:t>
            </a:r>
          </a:p>
        </p:txBody>
      </p:sp>
      <p:cxnSp>
        <p:nvCxnSpPr>
          <p:cNvPr id="209" name="Shape 209"/>
          <p:cNvCxnSpPr>
            <a:stCxn id="203" idx="2"/>
            <a:endCxn id="210" idx="1"/>
          </p:cNvCxnSpPr>
          <p:nvPr/>
        </p:nvCxnSpPr>
        <p:spPr>
          <a:xfrm>
            <a:off x="3832474" y="3770175"/>
            <a:ext cx="1431900" cy="1422000"/>
          </a:xfrm>
          <a:prstGeom prst="straightConnector1">
            <a:avLst/>
          </a:prstGeom>
          <a:noFill/>
          <a:ln cap="flat" cmpd="sng" w="38100">
            <a:solidFill>
              <a:schemeClr val="dk2"/>
            </a:solidFill>
            <a:prstDash val="solid"/>
            <a:round/>
            <a:headEnd len="lg" w="lg" type="oval"/>
            <a:tailEnd len="lg" w="lg" type="triangle"/>
          </a:ln>
        </p:spPr>
      </p:cxnSp>
      <p:sp>
        <p:nvSpPr>
          <p:cNvPr id="210" name="Shape 210"/>
          <p:cNvSpPr/>
          <p:nvPr/>
        </p:nvSpPr>
        <p:spPr>
          <a:xfrm>
            <a:off x="5264374" y="4619100"/>
            <a:ext cx="1252200" cy="1146000"/>
          </a:xfrm>
          <a:prstGeom prst="roundRect">
            <a:avLst>
              <a:gd fmla="val 16667"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En annan klass</a:t>
            </a:r>
          </a:p>
        </p:txBody>
      </p:sp>
      <p:cxnSp>
        <p:nvCxnSpPr>
          <p:cNvPr id="211" name="Shape 211"/>
          <p:cNvCxnSpPr/>
          <p:nvPr/>
        </p:nvCxnSpPr>
        <p:spPr>
          <a:xfrm>
            <a:off x="4476624" y="3196200"/>
            <a:ext cx="805800" cy="465600"/>
          </a:xfrm>
          <a:prstGeom prst="straightConnector1">
            <a:avLst/>
          </a:prstGeom>
          <a:noFill/>
          <a:ln cap="flat" cmpd="sng" w="38100">
            <a:solidFill>
              <a:schemeClr val="dk2"/>
            </a:solidFill>
            <a:prstDash val="solid"/>
            <a:round/>
            <a:headEnd len="lg" w="lg" type="none"/>
            <a:tailEnd len="lg" w="lg" type="triangle"/>
          </a:ln>
        </p:spPr>
      </p:cxnSp>
      <p:sp>
        <p:nvSpPr>
          <p:cNvPr id="212" name="Shape 212"/>
          <p:cNvSpPr/>
          <p:nvPr/>
        </p:nvSpPr>
        <p:spPr>
          <a:xfrm>
            <a:off x="9042574" y="4619100"/>
            <a:ext cx="1252200" cy="1146000"/>
          </a:xfrm>
          <a:prstGeom prst="roundRect">
            <a:avLst>
              <a:gd fmla="val 16667" name="adj"/>
            </a:avLst>
          </a:prstGeom>
          <a:solidFill>
            <a:srgbClr val="C27BA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Fjärr Server</a:t>
            </a:r>
          </a:p>
        </p:txBody>
      </p:sp>
      <p:cxnSp>
        <p:nvCxnSpPr>
          <p:cNvPr id="213" name="Shape 213"/>
          <p:cNvCxnSpPr>
            <a:stCxn id="208" idx="3"/>
          </p:cNvCxnSpPr>
          <p:nvPr/>
        </p:nvCxnSpPr>
        <p:spPr>
          <a:xfrm flipH="1" rot="10800000">
            <a:off x="6516574" y="3376275"/>
            <a:ext cx="1380000" cy="393900"/>
          </a:xfrm>
          <a:prstGeom prst="straightConnector1">
            <a:avLst/>
          </a:prstGeom>
          <a:noFill/>
          <a:ln cap="flat" cmpd="sng" w="38100">
            <a:solidFill>
              <a:schemeClr val="dk2"/>
            </a:solidFill>
            <a:prstDash val="solid"/>
            <a:round/>
            <a:headEnd len="lg" w="lg" type="oval"/>
            <a:tailEnd len="lg" w="lg" type="triangle"/>
          </a:ln>
        </p:spPr>
      </p:cxnSp>
      <p:sp>
        <p:nvSpPr>
          <p:cNvPr id="214" name="Shape 214"/>
          <p:cNvSpPr/>
          <p:nvPr/>
        </p:nvSpPr>
        <p:spPr>
          <a:xfrm>
            <a:off x="7896674" y="2856000"/>
            <a:ext cx="1252200" cy="1146000"/>
          </a:xfrm>
          <a:prstGeom prst="roundRect">
            <a:avLst>
              <a:gd fmla="val 16667" name="adj"/>
            </a:avLst>
          </a:prstGeom>
          <a:solidFill>
            <a:srgbClr val="5B0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latin typeface="Avenir"/>
                <a:ea typeface="Avenir"/>
                <a:cs typeface="Avenir"/>
                <a:sym typeface="Avenir"/>
              </a:rPr>
              <a:t>Klass med Destruktiva operationer</a:t>
            </a:r>
          </a:p>
        </p:txBody>
      </p:sp>
      <p:cxnSp>
        <p:nvCxnSpPr>
          <p:cNvPr id="215" name="Shape 215"/>
          <p:cNvCxnSpPr>
            <a:stCxn id="206" idx="3"/>
          </p:cNvCxnSpPr>
          <p:nvPr/>
        </p:nvCxnSpPr>
        <p:spPr>
          <a:xfrm flipH="1" rot="10800000">
            <a:off x="6624174" y="1675200"/>
            <a:ext cx="1594800" cy="447600"/>
          </a:xfrm>
          <a:prstGeom prst="straightConnector1">
            <a:avLst/>
          </a:prstGeom>
          <a:noFill/>
          <a:ln cap="flat" cmpd="sng" w="38100">
            <a:solidFill>
              <a:schemeClr val="dk2"/>
            </a:solidFill>
            <a:prstDash val="solid"/>
            <a:round/>
            <a:headEnd len="lg" w="lg" type="oval"/>
            <a:tailEnd len="lg" w="lg" type="triangle"/>
          </a:ln>
        </p:spPr>
      </p:cxnSp>
      <p:sp>
        <p:nvSpPr>
          <p:cNvPr id="216" name="Shape 216"/>
          <p:cNvSpPr/>
          <p:nvPr/>
        </p:nvSpPr>
        <p:spPr>
          <a:xfrm>
            <a:off x="8218874" y="1092900"/>
            <a:ext cx="1252200" cy="1146000"/>
          </a:xfrm>
          <a:prstGeom prst="roundRect">
            <a:avLst>
              <a:gd fmla="val 16667" name="adj"/>
            </a:avLst>
          </a:prstGeom>
          <a:solidFill>
            <a:srgbClr val="351C7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Kräver mycket CPU</a:t>
            </a:r>
          </a:p>
        </p:txBody>
      </p:sp>
      <p:cxnSp>
        <p:nvCxnSpPr>
          <p:cNvPr id="217" name="Shape 217"/>
          <p:cNvCxnSpPr>
            <a:stCxn id="206" idx="0"/>
            <a:endCxn id="218" idx="1"/>
          </p:cNvCxnSpPr>
          <p:nvPr/>
        </p:nvCxnSpPr>
        <p:spPr>
          <a:xfrm flipH="1" rot="10800000">
            <a:off x="5998074" y="735300"/>
            <a:ext cx="600600" cy="814500"/>
          </a:xfrm>
          <a:prstGeom prst="straightConnector1">
            <a:avLst/>
          </a:prstGeom>
          <a:noFill/>
          <a:ln cap="flat" cmpd="sng" w="38100">
            <a:solidFill>
              <a:schemeClr val="dk2"/>
            </a:solidFill>
            <a:prstDash val="solid"/>
            <a:round/>
            <a:headEnd len="lg" w="lg" type="oval"/>
            <a:tailEnd len="lg" w="lg" type="triangle"/>
          </a:ln>
        </p:spPr>
      </p:cxnSp>
      <p:sp>
        <p:nvSpPr>
          <p:cNvPr id="218" name="Shape 218"/>
          <p:cNvSpPr/>
          <p:nvPr/>
        </p:nvSpPr>
        <p:spPr>
          <a:xfrm>
            <a:off x="6598574" y="162225"/>
            <a:ext cx="1252200" cy="1146000"/>
          </a:xfrm>
          <a:prstGeom prst="roundRect">
            <a:avLst>
              <a:gd fmla="val 16667"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En annan klass</a:t>
            </a:r>
          </a:p>
        </p:txBody>
      </p:sp>
      <p:cxnSp>
        <p:nvCxnSpPr>
          <p:cNvPr id="219" name="Shape 219"/>
          <p:cNvCxnSpPr>
            <a:stCxn id="218" idx="3"/>
            <a:endCxn id="220" idx="1"/>
          </p:cNvCxnSpPr>
          <p:nvPr/>
        </p:nvCxnSpPr>
        <p:spPr>
          <a:xfrm>
            <a:off x="7850774" y="735225"/>
            <a:ext cx="1899000" cy="0"/>
          </a:xfrm>
          <a:prstGeom prst="straightConnector1">
            <a:avLst/>
          </a:prstGeom>
          <a:noFill/>
          <a:ln cap="flat" cmpd="sng" w="38100">
            <a:solidFill>
              <a:schemeClr val="dk2"/>
            </a:solidFill>
            <a:prstDash val="solid"/>
            <a:round/>
            <a:headEnd len="lg" w="lg" type="oval"/>
            <a:tailEnd len="lg" w="lg" type="triangle"/>
          </a:ln>
        </p:spPr>
      </p:cxnSp>
      <p:sp>
        <p:nvSpPr>
          <p:cNvPr id="220" name="Shape 220"/>
          <p:cNvSpPr/>
          <p:nvPr/>
        </p:nvSpPr>
        <p:spPr>
          <a:xfrm>
            <a:off x="9749824" y="162225"/>
            <a:ext cx="1252200" cy="1146000"/>
          </a:xfrm>
          <a:prstGeom prst="roundRect">
            <a:avLst>
              <a:gd fmla="val 16667" name="adj"/>
            </a:avLst>
          </a:prstGeom>
          <a:solidFill>
            <a:srgbClr val="DD7E6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chemeClr val="lt1"/>
                </a:solidFill>
                <a:latin typeface="Avenir"/>
                <a:ea typeface="Avenir"/>
                <a:cs typeface="Avenir"/>
                <a:sym typeface="Avenir"/>
              </a:rPr>
              <a:t>Fil System</a:t>
            </a:r>
          </a:p>
        </p:txBody>
      </p:sp>
      <p:cxnSp>
        <p:nvCxnSpPr>
          <p:cNvPr id="221" name="Shape 221"/>
          <p:cNvCxnSpPr/>
          <p:nvPr/>
        </p:nvCxnSpPr>
        <p:spPr>
          <a:xfrm>
            <a:off x="321275" y="4602987"/>
            <a:ext cx="860700" cy="0"/>
          </a:xfrm>
          <a:prstGeom prst="straightConnector1">
            <a:avLst/>
          </a:prstGeom>
          <a:noFill/>
          <a:ln cap="flat" cmpd="sng" w="38100">
            <a:solidFill>
              <a:schemeClr val="dk2"/>
            </a:solidFill>
            <a:prstDash val="solid"/>
            <a:round/>
            <a:headEnd len="lg" w="lg" type="oval"/>
            <a:tailEnd len="lg" w="lg" type="triangle"/>
          </a:ln>
        </p:spPr>
      </p:cxnSp>
      <p:sp>
        <p:nvSpPr>
          <p:cNvPr id="222" name="Shape 222"/>
          <p:cNvSpPr txBox="1"/>
          <p:nvPr/>
        </p:nvSpPr>
        <p:spPr>
          <a:xfrm>
            <a:off x="1253525" y="4432675"/>
            <a:ext cx="2060100" cy="345600"/>
          </a:xfrm>
          <a:prstGeom prst="rect">
            <a:avLst/>
          </a:prstGeom>
          <a:noFill/>
          <a:ln>
            <a:noFill/>
          </a:ln>
        </p:spPr>
        <p:txBody>
          <a:bodyPr anchorCtr="0" anchor="t" bIns="91425" lIns="91425" rIns="91425" tIns="91425">
            <a:noAutofit/>
          </a:bodyPr>
          <a:lstStyle/>
          <a:p>
            <a:pPr lvl="0">
              <a:spcBef>
                <a:spcPts val="0"/>
              </a:spcBef>
              <a:buNone/>
            </a:pPr>
            <a:r>
              <a:rPr lang="en-US" sz="1800"/>
              <a:t>Instansierat objekt</a:t>
            </a:r>
          </a:p>
        </p:txBody>
      </p:sp>
      <p:cxnSp>
        <p:nvCxnSpPr>
          <p:cNvPr id="223" name="Shape 223"/>
          <p:cNvCxnSpPr/>
          <p:nvPr/>
        </p:nvCxnSpPr>
        <p:spPr>
          <a:xfrm>
            <a:off x="375575" y="5077325"/>
            <a:ext cx="752100" cy="0"/>
          </a:xfrm>
          <a:prstGeom prst="straightConnector1">
            <a:avLst/>
          </a:prstGeom>
          <a:noFill/>
          <a:ln cap="flat" cmpd="sng" w="38100">
            <a:solidFill>
              <a:schemeClr val="dk2"/>
            </a:solidFill>
            <a:prstDash val="solid"/>
            <a:round/>
            <a:headEnd len="lg" w="lg" type="none"/>
            <a:tailEnd len="lg" w="lg" type="triangle"/>
          </a:ln>
        </p:spPr>
      </p:cxnSp>
      <p:sp>
        <p:nvSpPr>
          <p:cNvPr id="224" name="Shape 224"/>
          <p:cNvSpPr txBox="1"/>
          <p:nvPr/>
        </p:nvSpPr>
        <p:spPr>
          <a:xfrm>
            <a:off x="1253525" y="4904525"/>
            <a:ext cx="2060100" cy="345600"/>
          </a:xfrm>
          <a:prstGeom prst="rect">
            <a:avLst/>
          </a:prstGeom>
          <a:noFill/>
          <a:ln>
            <a:noFill/>
          </a:ln>
        </p:spPr>
        <p:txBody>
          <a:bodyPr anchorCtr="0" anchor="t" bIns="91425" lIns="91425" rIns="91425" tIns="91425">
            <a:noAutofit/>
          </a:bodyPr>
          <a:lstStyle/>
          <a:p>
            <a:pPr lvl="0" rtl="0">
              <a:spcBef>
                <a:spcPts val="0"/>
              </a:spcBef>
              <a:buNone/>
            </a:pPr>
            <a:r>
              <a:rPr lang="en-US" sz="1800"/>
              <a:t>Medskickat objekt</a:t>
            </a:r>
          </a:p>
        </p:txBody>
      </p:sp>
      <p:cxnSp>
        <p:nvCxnSpPr>
          <p:cNvPr id="225" name="Shape 225"/>
          <p:cNvCxnSpPr/>
          <p:nvPr/>
        </p:nvCxnSpPr>
        <p:spPr>
          <a:xfrm flipH="1" rot="10800000">
            <a:off x="375574" y="5489125"/>
            <a:ext cx="734700" cy="12600"/>
          </a:xfrm>
          <a:prstGeom prst="straightConnector1">
            <a:avLst/>
          </a:prstGeom>
          <a:noFill/>
          <a:ln cap="flat" cmpd="sng" w="38100">
            <a:solidFill>
              <a:schemeClr val="dk2"/>
            </a:solidFill>
            <a:prstDash val="solid"/>
            <a:round/>
            <a:headEnd len="lg" w="lg" type="oval"/>
            <a:tailEnd len="lg" w="lg" type="triangle"/>
          </a:ln>
        </p:spPr>
      </p:cxnSp>
      <p:sp>
        <p:nvSpPr>
          <p:cNvPr id="226" name="Shape 226"/>
          <p:cNvSpPr txBox="1"/>
          <p:nvPr/>
        </p:nvSpPr>
        <p:spPr>
          <a:xfrm>
            <a:off x="1253525" y="5322625"/>
            <a:ext cx="2060100" cy="345600"/>
          </a:xfrm>
          <a:prstGeom prst="rect">
            <a:avLst/>
          </a:prstGeom>
          <a:noFill/>
          <a:ln>
            <a:noFill/>
          </a:ln>
        </p:spPr>
        <p:txBody>
          <a:bodyPr anchorCtr="0" anchor="t" bIns="91425" lIns="91425" rIns="91425" tIns="91425">
            <a:noAutofit/>
          </a:bodyPr>
          <a:lstStyle/>
          <a:p>
            <a:pPr lvl="0" rtl="0">
              <a:spcBef>
                <a:spcPts val="0"/>
              </a:spcBef>
              <a:buNone/>
            </a:pPr>
            <a:r>
              <a:rPr lang="en-US" sz="1800"/>
              <a:t>Globalt objekt</a:t>
            </a:r>
          </a:p>
        </p:txBody>
      </p:sp>
      <p:sp>
        <p:nvSpPr>
          <p:cNvPr id="227" name="Shape 227"/>
          <p:cNvSpPr/>
          <p:nvPr/>
        </p:nvSpPr>
        <p:spPr>
          <a:xfrm>
            <a:off x="321275" y="4444150"/>
            <a:ext cx="2992200" cy="1320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txBox="1"/>
          <p:nvPr/>
        </p:nvSpPr>
        <p:spPr>
          <a:xfrm>
            <a:off x="698425" y="1263325"/>
            <a:ext cx="3366300" cy="1056600"/>
          </a:xfrm>
          <a:prstGeom prst="rect">
            <a:avLst/>
          </a:prstGeom>
          <a:noFill/>
          <a:ln>
            <a:noFill/>
          </a:ln>
        </p:spPr>
        <p:txBody>
          <a:bodyPr anchorCtr="0" anchor="t" bIns="91425" lIns="91425" rIns="91425" tIns="91425">
            <a:noAutofit/>
          </a:bodyPr>
          <a:lstStyle/>
          <a:p>
            <a:pPr lvl="0">
              <a:spcBef>
                <a:spcPts val="0"/>
              </a:spcBef>
              <a:buNone/>
            </a:pPr>
            <a:r>
              <a:rPr lang="en-US" sz="1800"/>
              <a:t>Hur testar man något som är beroende av annat och som andra klasser är beroende av?</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677333" y="609600"/>
            <a:ext cx="8596800" cy="1320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latin typeface="Avenir"/>
                <a:ea typeface="Avenir"/>
                <a:cs typeface="Avenir"/>
                <a:sym typeface="Avenir"/>
              </a:rPr>
              <a:t>Test Stub (Top-Down) </a:t>
            </a:r>
          </a:p>
        </p:txBody>
      </p:sp>
      <p:sp>
        <p:nvSpPr>
          <p:cNvPr id="235" name="Shape 235"/>
          <p:cNvSpPr txBox="1"/>
          <p:nvPr>
            <p:ph idx="1" type="body"/>
          </p:nvPr>
        </p:nvSpPr>
        <p:spPr>
          <a:xfrm>
            <a:off x="785575" y="1317050"/>
            <a:ext cx="9277800" cy="36885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chemeClr val="accent1"/>
              </a:buClr>
              <a:buSzPct val="100000"/>
              <a:buFont typeface="Avenir"/>
              <a:buChar char="▶"/>
            </a:pPr>
            <a:r>
              <a:rPr lang="en-US" sz="2800"/>
              <a:t>Simulerar beteendet av en funktion, som en metod (som är under test) är beroende av.</a:t>
            </a:r>
          </a:p>
          <a:p>
            <a:pPr indent="-406400" lvl="0" marL="457200" marR="0" rtl="0" algn="l">
              <a:lnSpc>
                <a:spcPct val="100000"/>
              </a:lnSpc>
              <a:spcBef>
                <a:spcPts val="0"/>
              </a:spcBef>
              <a:spcAft>
                <a:spcPts val="0"/>
              </a:spcAft>
              <a:buClr>
                <a:schemeClr val="accent1"/>
              </a:buClr>
              <a:buSzPct val="100000"/>
              <a:buFont typeface="Avenir"/>
              <a:buChar char="▶"/>
            </a:pPr>
            <a:r>
              <a:rPr lang="en-US" sz="2800"/>
              <a:t>En sorts “dummy” metod som används enbart för tester.</a:t>
            </a:r>
          </a:p>
          <a:p>
            <a:pPr indent="-406400" lvl="0" marL="457200" marR="0" rtl="0" algn="l">
              <a:lnSpc>
                <a:spcPct val="100000"/>
              </a:lnSpc>
              <a:spcBef>
                <a:spcPts val="0"/>
              </a:spcBef>
              <a:spcAft>
                <a:spcPts val="0"/>
              </a:spcAft>
              <a:buClr>
                <a:schemeClr val="accent1"/>
              </a:buClr>
              <a:buSzPct val="100000"/>
              <a:buFont typeface="Avenir"/>
              <a:buChar char="▶"/>
            </a:pPr>
            <a:r>
              <a:rPr lang="en-US" sz="2800"/>
              <a:t>Ex. Metoden som testas ska använda sig av data som den hämtar från en databas. För att simplifiera detta krav så säger vi istället att metoden kallar på en temporär metod “stub” som simulerar detta genom att returnera ett värde istället.</a:t>
            </a:r>
          </a:p>
        </p:txBody>
      </p:sp>
      <p:pic>
        <p:nvPicPr>
          <p:cNvPr id="236" name="Shape 236"/>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677333" y="609600"/>
            <a:ext cx="8596800" cy="1320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latin typeface="Avenir"/>
                <a:ea typeface="Avenir"/>
                <a:cs typeface="Avenir"/>
                <a:sym typeface="Avenir"/>
              </a:rPr>
              <a:t>Test Driver (Buttom-Up) </a:t>
            </a:r>
          </a:p>
        </p:txBody>
      </p:sp>
      <p:sp>
        <p:nvSpPr>
          <p:cNvPr id="243" name="Shape 243"/>
          <p:cNvSpPr txBox="1"/>
          <p:nvPr>
            <p:ph idx="1" type="body"/>
          </p:nvPr>
        </p:nvSpPr>
        <p:spPr>
          <a:xfrm>
            <a:off x="785575" y="1317050"/>
            <a:ext cx="11406300" cy="2560500"/>
          </a:xfrm>
          <a:prstGeom prst="rect">
            <a:avLst/>
          </a:prstGeom>
          <a:noFill/>
          <a:ln>
            <a:noFill/>
          </a:ln>
        </p:spPr>
        <p:txBody>
          <a:bodyPr anchorCtr="0" anchor="t" bIns="91425" lIns="91425" rIns="91425" tIns="91425">
            <a:noAutofit/>
          </a:bodyPr>
          <a:lstStyle/>
          <a:p>
            <a:pPr indent="-406400" lvl="0" marL="457200" marR="0" rtl="0" algn="l">
              <a:lnSpc>
                <a:spcPct val="100000"/>
              </a:lnSpc>
              <a:spcBef>
                <a:spcPts val="0"/>
              </a:spcBef>
              <a:spcAft>
                <a:spcPts val="0"/>
              </a:spcAft>
              <a:buClr>
                <a:schemeClr val="accent1"/>
              </a:buClr>
              <a:buSzPct val="100000"/>
              <a:buFont typeface="Avenir"/>
              <a:buChar char="▶"/>
            </a:pPr>
            <a:r>
              <a:rPr lang="en-US" sz="2800"/>
              <a:t>Liknande Test Stub.</a:t>
            </a:r>
          </a:p>
          <a:p>
            <a:pPr indent="-406400" lvl="0" marL="457200" marR="0" rtl="0" algn="l">
              <a:lnSpc>
                <a:spcPct val="100000"/>
              </a:lnSpc>
              <a:spcBef>
                <a:spcPts val="0"/>
              </a:spcBef>
              <a:spcAft>
                <a:spcPts val="0"/>
              </a:spcAft>
              <a:buClr>
                <a:schemeClr val="accent1"/>
              </a:buClr>
              <a:buSzPct val="100000"/>
              <a:buFont typeface="Avenir"/>
              <a:buChar char="▶"/>
            </a:pPr>
            <a:r>
              <a:rPr lang="en-US" sz="2800"/>
              <a:t>Simulerar istället en kallelse till en metod som ska testas.</a:t>
            </a:r>
          </a:p>
          <a:p>
            <a:pPr indent="-406400" lvl="0" marL="457200" marR="0" rtl="0" algn="l">
              <a:lnSpc>
                <a:spcPct val="100000"/>
              </a:lnSpc>
              <a:spcBef>
                <a:spcPts val="0"/>
              </a:spcBef>
              <a:spcAft>
                <a:spcPts val="0"/>
              </a:spcAft>
              <a:buClr>
                <a:schemeClr val="accent1"/>
              </a:buClr>
              <a:buSzPct val="100000"/>
              <a:buFont typeface="Avenir"/>
              <a:buChar char="▶"/>
            </a:pPr>
            <a:r>
              <a:rPr lang="en-US" sz="2800"/>
              <a:t>Ex. </a:t>
            </a:r>
            <a:r>
              <a:rPr lang="en-US" sz="2400">
                <a:solidFill>
                  <a:srgbClr val="121214"/>
                </a:solidFill>
                <a:latin typeface="Verdana"/>
                <a:ea typeface="Verdana"/>
                <a:cs typeface="Verdana"/>
                <a:sym typeface="Verdana"/>
              </a:rPr>
              <a:t>Testing Approach :</a:t>
            </a:r>
          </a:p>
          <a:p>
            <a:pPr indent="-368300" lvl="0" marL="457200" rtl="0">
              <a:lnSpc>
                <a:spcPct val="109090"/>
              </a:lnSpc>
              <a:spcBef>
                <a:spcPts val="0"/>
              </a:spcBef>
              <a:spcAft>
                <a:spcPts val="800"/>
              </a:spcAft>
              <a:buClr>
                <a:schemeClr val="accent1"/>
              </a:buClr>
              <a:buSzPct val="100000"/>
              <a:buFont typeface="Avenir"/>
              <a:buChar char="▶"/>
            </a:pPr>
            <a:r>
              <a:rPr lang="en-US" sz="2200">
                <a:solidFill>
                  <a:srgbClr val="666600"/>
                </a:solidFill>
                <a:highlight>
                  <a:srgbClr val="EEEEEE"/>
                </a:highlight>
                <a:latin typeface="Courier New"/>
                <a:ea typeface="Courier New"/>
                <a:cs typeface="Courier New"/>
                <a:sym typeface="Courier New"/>
              </a:rPr>
              <a:t>+</a:t>
            </a:r>
            <a:r>
              <a:rPr lang="en-US" sz="2200">
                <a:solidFill>
                  <a:srgbClr val="313131"/>
                </a:solidFill>
                <a:highlight>
                  <a:srgbClr val="EEEEEE"/>
                </a:highlight>
                <a:latin typeface="Courier New"/>
                <a:ea typeface="Courier New"/>
                <a:cs typeface="Courier New"/>
                <a:sym typeface="Courier New"/>
              </a:rPr>
              <a:t> </a:t>
            </a:r>
            <a:r>
              <a:rPr lang="en-US" sz="2200">
                <a:solidFill>
                  <a:srgbClr val="7F0055"/>
                </a:solidFill>
                <a:highlight>
                  <a:srgbClr val="EEEEEE"/>
                </a:highlight>
                <a:latin typeface="Courier New"/>
                <a:ea typeface="Courier New"/>
                <a:cs typeface="Courier New"/>
                <a:sym typeface="Courier New"/>
              </a:rPr>
              <a:t>Firstly</a:t>
            </a:r>
            <a:r>
              <a:rPr lang="en-US" sz="2200">
                <a:solidFill>
                  <a:srgbClr val="666600"/>
                </a:solidFill>
                <a:highlight>
                  <a:srgbClr val="EEEEEE"/>
                </a:highlight>
                <a:latin typeface="Courier New"/>
                <a:ea typeface="Courier New"/>
                <a:cs typeface="Courier New"/>
                <a:sym typeface="Courier New"/>
              </a:rPr>
              <a:t>,</a:t>
            </a:r>
            <a:r>
              <a:rPr lang="en-US" sz="2200">
                <a:solidFill>
                  <a:srgbClr val="313131"/>
                </a:solidFill>
                <a:highlight>
                  <a:srgbClr val="EEEEEE"/>
                </a:highlight>
                <a:latin typeface="Courier New"/>
                <a:ea typeface="Courier New"/>
                <a:cs typeface="Courier New"/>
                <a:sym typeface="Courier New"/>
              </a:rPr>
              <a:t> the integration between the modules </a:t>
            </a:r>
            <a:r>
              <a:rPr lang="en-US" sz="2200">
                <a:solidFill>
                  <a:srgbClr val="006666"/>
                </a:solidFill>
                <a:highlight>
                  <a:srgbClr val="EEEEEE"/>
                </a:highlight>
                <a:latin typeface="Courier New"/>
                <a:ea typeface="Courier New"/>
                <a:cs typeface="Courier New"/>
                <a:sym typeface="Courier New"/>
              </a:rPr>
              <a:t>4</a:t>
            </a:r>
            <a:r>
              <a:rPr lang="en-US" sz="2200">
                <a:solidFill>
                  <a:srgbClr val="666600"/>
                </a:solidFill>
                <a:highlight>
                  <a:srgbClr val="EEEEEE"/>
                </a:highlight>
                <a:latin typeface="Courier New"/>
                <a:ea typeface="Courier New"/>
                <a:cs typeface="Courier New"/>
                <a:sym typeface="Courier New"/>
              </a:rPr>
              <a:t>,</a:t>
            </a:r>
            <a:r>
              <a:rPr lang="en-US" sz="2200">
                <a:solidFill>
                  <a:srgbClr val="006666"/>
                </a:solidFill>
                <a:highlight>
                  <a:srgbClr val="EEEEEE"/>
                </a:highlight>
                <a:latin typeface="Courier New"/>
                <a:ea typeface="Courier New"/>
                <a:cs typeface="Courier New"/>
                <a:sym typeface="Courier New"/>
              </a:rPr>
              <a:t>5</a:t>
            </a:r>
            <a:r>
              <a:rPr lang="en-US" sz="2200">
                <a:solidFill>
                  <a:srgbClr val="666600"/>
                </a:solidFill>
                <a:highlight>
                  <a:srgbClr val="EEEEEE"/>
                </a:highlight>
                <a:latin typeface="Courier New"/>
                <a:ea typeface="Courier New"/>
                <a:cs typeface="Courier New"/>
                <a:sym typeface="Courier New"/>
              </a:rPr>
              <a:t>,</a:t>
            </a:r>
            <a:r>
              <a:rPr lang="en-US" sz="2200">
                <a:solidFill>
                  <a:srgbClr val="006666"/>
                </a:solidFill>
                <a:highlight>
                  <a:srgbClr val="EEEEEE"/>
                </a:highlight>
                <a:latin typeface="Courier New"/>
                <a:ea typeface="Courier New"/>
                <a:cs typeface="Courier New"/>
                <a:sym typeface="Courier New"/>
              </a:rPr>
              <a:t>6</a:t>
            </a:r>
            <a:r>
              <a:rPr lang="en-US" sz="2200">
                <a:solidFill>
                  <a:srgbClr val="313131"/>
                </a:solidFill>
                <a:highlight>
                  <a:srgbClr val="EEEEEE"/>
                </a:highlight>
                <a:latin typeface="Courier New"/>
                <a:ea typeface="Courier New"/>
                <a:cs typeface="Courier New"/>
                <a:sym typeface="Courier New"/>
              </a:rPr>
              <a:t> </a:t>
            </a:r>
            <a:r>
              <a:rPr lang="en-US" sz="2200">
                <a:solidFill>
                  <a:srgbClr val="000088"/>
                </a:solidFill>
                <a:highlight>
                  <a:srgbClr val="EEEEEE"/>
                </a:highlight>
                <a:latin typeface="Courier New"/>
                <a:ea typeface="Courier New"/>
                <a:cs typeface="Courier New"/>
                <a:sym typeface="Courier New"/>
              </a:rPr>
              <a:t>and</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7</a:t>
            </a:r>
            <a:br>
              <a:rPr lang="en-US" sz="2200">
                <a:solidFill>
                  <a:srgbClr val="313131"/>
                </a:solidFill>
                <a:highlight>
                  <a:srgbClr val="EEEEEE"/>
                </a:highlight>
                <a:latin typeface="Courier New"/>
                <a:ea typeface="Courier New"/>
                <a:cs typeface="Courier New"/>
                <a:sym typeface="Courier New"/>
              </a:rPr>
            </a:br>
            <a:r>
              <a:rPr lang="en-US" sz="2200">
                <a:solidFill>
                  <a:srgbClr val="666600"/>
                </a:solidFill>
                <a:highlight>
                  <a:srgbClr val="EEEEEE"/>
                </a:highlight>
                <a:latin typeface="Courier New"/>
                <a:ea typeface="Courier New"/>
                <a:cs typeface="Courier New"/>
                <a:sym typeface="Courier New"/>
              </a:rPr>
              <a:t>+</a:t>
            </a:r>
            <a:r>
              <a:rPr lang="en-US" sz="2200">
                <a:solidFill>
                  <a:srgbClr val="313131"/>
                </a:solidFill>
                <a:highlight>
                  <a:srgbClr val="EEEEEE"/>
                </a:highlight>
                <a:latin typeface="Courier New"/>
                <a:ea typeface="Courier New"/>
                <a:cs typeface="Courier New"/>
                <a:sym typeface="Courier New"/>
              </a:rPr>
              <a:t> </a:t>
            </a:r>
            <a:r>
              <a:rPr lang="en-US" sz="2200">
                <a:solidFill>
                  <a:srgbClr val="7F0055"/>
                </a:solidFill>
                <a:highlight>
                  <a:srgbClr val="EEEEEE"/>
                </a:highlight>
                <a:latin typeface="Courier New"/>
                <a:ea typeface="Courier New"/>
                <a:cs typeface="Courier New"/>
                <a:sym typeface="Courier New"/>
              </a:rPr>
              <a:t>Test</a:t>
            </a:r>
            <a:r>
              <a:rPr lang="en-US" sz="2200">
                <a:solidFill>
                  <a:srgbClr val="313131"/>
                </a:solidFill>
                <a:highlight>
                  <a:srgbClr val="EEEEEE"/>
                </a:highlight>
                <a:latin typeface="Courier New"/>
                <a:ea typeface="Courier New"/>
                <a:cs typeface="Courier New"/>
                <a:sym typeface="Courier New"/>
              </a:rPr>
              <a:t> the integration between the </a:t>
            </a:r>
            <a:r>
              <a:rPr lang="en-US" sz="2200">
                <a:solidFill>
                  <a:srgbClr val="000088"/>
                </a:solidFill>
                <a:highlight>
                  <a:srgbClr val="EEEEEE"/>
                </a:highlight>
                <a:latin typeface="Courier New"/>
                <a:ea typeface="Courier New"/>
                <a:cs typeface="Courier New"/>
                <a:sym typeface="Courier New"/>
              </a:rPr>
              <a:t>module</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4</a:t>
            </a:r>
            <a:r>
              <a:rPr lang="en-US" sz="2200">
                <a:solidFill>
                  <a:srgbClr val="313131"/>
                </a:solidFill>
                <a:highlight>
                  <a:srgbClr val="EEEEEE"/>
                </a:highlight>
                <a:latin typeface="Courier New"/>
                <a:ea typeface="Courier New"/>
                <a:cs typeface="Courier New"/>
                <a:sym typeface="Courier New"/>
              </a:rPr>
              <a:t> </a:t>
            </a:r>
            <a:r>
              <a:rPr lang="en-US" sz="2200">
                <a:solidFill>
                  <a:srgbClr val="000088"/>
                </a:solidFill>
                <a:highlight>
                  <a:srgbClr val="EEEEEE"/>
                </a:highlight>
                <a:latin typeface="Courier New"/>
                <a:ea typeface="Courier New"/>
                <a:cs typeface="Courier New"/>
                <a:sym typeface="Courier New"/>
              </a:rPr>
              <a:t>and</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5</a:t>
            </a:r>
            <a:r>
              <a:rPr lang="en-US" sz="2200">
                <a:solidFill>
                  <a:srgbClr val="313131"/>
                </a:solidFill>
                <a:highlight>
                  <a:srgbClr val="EEEEEE"/>
                </a:highlight>
                <a:latin typeface="Courier New"/>
                <a:ea typeface="Courier New"/>
                <a:cs typeface="Courier New"/>
                <a:sym typeface="Courier New"/>
              </a:rPr>
              <a:t> </a:t>
            </a:r>
            <a:r>
              <a:rPr lang="en-US" sz="2200">
                <a:solidFill>
                  <a:srgbClr val="000088"/>
                </a:solidFill>
                <a:highlight>
                  <a:srgbClr val="EEEEEE"/>
                </a:highlight>
                <a:latin typeface="Courier New"/>
                <a:ea typeface="Courier New"/>
                <a:cs typeface="Courier New"/>
                <a:sym typeface="Courier New"/>
              </a:rPr>
              <a:t>with</a:t>
            </a:r>
            <a:r>
              <a:rPr lang="en-US" sz="2200">
                <a:solidFill>
                  <a:srgbClr val="313131"/>
                </a:solidFill>
                <a:highlight>
                  <a:srgbClr val="EEEEEE"/>
                </a:highlight>
                <a:latin typeface="Courier New"/>
                <a:ea typeface="Courier New"/>
                <a:cs typeface="Courier New"/>
                <a:sym typeface="Courier New"/>
              </a:rPr>
              <a:t> </a:t>
            </a:r>
            <a:r>
              <a:rPr lang="en-US" sz="2200">
                <a:solidFill>
                  <a:srgbClr val="7F0055"/>
                </a:solidFill>
                <a:highlight>
                  <a:srgbClr val="EEEEEE"/>
                </a:highlight>
                <a:latin typeface="Courier New"/>
                <a:ea typeface="Courier New"/>
                <a:cs typeface="Courier New"/>
                <a:sym typeface="Courier New"/>
              </a:rPr>
              <a:t>Driver</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2</a:t>
            </a:r>
            <a:br>
              <a:rPr lang="en-US" sz="2200">
                <a:solidFill>
                  <a:srgbClr val="313131"/>
                </a:solidFill>
                <a:highlight>
                  <a:srgbClr val="EEEEEE"/>
                </a:highlight>
                <a:latin typeface="Courier New"/>
                <a:ea typeface="Courier New"/>
                <a:cs typeface="Courier New"/>
                <a:sym typeface="Courier New"/>
              </a:rPr>
            </a:br>
            <a:r>
              <a:rPr lang="en-US" sz="2200">
                <a:solidFill>
                  <a:srgbClr val="666600"/>
                </a:solidFill>
                <a:highlight>
                  <a:srgbClr val="EEEEEE"/>
                </a:highlight>
                <a:latin typeface="Courier New"/>
                <a:ea typeface="Courier New"/>
                <a:cs typeface="Courier New"/>
                <a:sym typeface="Courier New"/>
              </a:rPr>
              <a:t>+</a:t>
            </a:r>
            <a:r>
              <a:rPr lang="en-US" sz="2200">
                <a:solidFill>
                  <a:srgbClr val="313131"/>
                </a:solidFill>
                <a:highlight>
                  <a:srgbClr val="EEEEEE"/>
                </a:highlight>
                <a:latin typeface="Courier New"/>
                <a:ea typeface="Courier New"/>
                <a:cs typeface="Courier New"/>
                <a:sym typeface="Courier New"/>
              </a:rPr>
              <a:t> </a:t>
            </a:r>
            <a:r>
              <a:rPr lang="en-US" sz="2200">
                <a:solidFill>
                  <a:srgbClr val="7F0055"/>
                </a:solidFill>
                <a:highlight>
                  <a:srgbClr val="EEEEEE"/>
                </a:highlight>
                <a:latin typeface="Courier New"/>
                <a:ea typeface="Courier New"/>
                <a:cs typeface="Courier New"/>
                <a:sym typeface="Courier New"/>
              </a:rPr>
              <a:t>Test</a:t>
            </a:r>
            <a:r>
              <a:rPr lang="en-US" sz="2200">
                <a:solidFill>
                  <a:srgbClr val="313131"/>
                </a:solidFill>
                <a:highlight>
                  <a:srgbClr val="EEEEEE"/>
                </a:highlight>
                <a:latin typeface="Courier New"/>
                <a:ea typeface="Courier New"/>
                <a:cs typeface="Courier New"/>
                <a:sym typeface="Courier New"/>
              </a:rPr>
              <a:t> the integration between the </a:t>
            </a:r>
            <a:r>
              <a:rPr lang="en-US" sz="2200">
                <a:solidFill>
                  <a:srgbClr val="000088"/>
                </a:solidFill>
                <a:highlight>
                  <a:srgbClr val="EEEEEE"/>
                </a:highlight>
                <a:latin typeface="Courier New"/>
                <a:ea typeface="Courier New"/>
                <a:cs typeface="Courier New"/>
                <a:sym typeface="Courier New"/>
              </a:rPr>
              <a:t>module</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6</a:t>
            </a:r>
            <a:r>
              <a:rPr lang="en-US" sz="2200">
                <a:solidFill>
                  <a:srgbClr val="313131"/>
                </a:solidFill>
                <a:highlight>
                  <a:srgbClr val="EEEEEE"/>
                </a:highlight>
                <a:latin typeface="Courier New"/>
                <a:ea typeface="Courier New"/>
                <a:cs typeface="Courier New"/>
                <a:sym typeface="Courier New"/>
              </a:rPr>
              <a:t> </a:t>
            </a:r>
            <a:r>
              <a:rPr lang="en-US" sz="2200">
                <a:solidFill>
                  <a:srgbClr val="000088"/>
                </a:solidFill>
                <a:highlight>
                  <a:srgbClr val="EEEEEE"/>
                </a:highlight>
                <a:latin typeface="Courier New"/>
                <a:ea typeface="Courier New"/>
                <a:cs typeface="Courier New"/>
                <a:sym typeface="Courier New"/>
              </a:rPr>
              <a:t>and</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7</a:t>
            </a:r>
            <a:r>
              <a:rPr lang="en-US" sz="2200">
                <a:solidFill>
                  <a:srgbClr val="313131"/>
                </a:solidFill>
                <a:highlight>
                  <a:srgbClr val="EEEEEE"/>
                </a:highlight>
                <a:latin typeface="Courier New"/>
                <a:ea typeface="Courier New"/>
                <a:cs typeface="Courier New"/>
                <a:sym typeface="Courier New"/>
              </a:rPr>
              <a:t> </a:t>
            </a:r>
            <a:r>
              <a:rPr lang="en-US" sz="2200">
                <a:solidFill>
                  <a:srgbClr val="000088"/>
                </a:solidFill>
                <a:highlight>
                  <a:srgbClr val="EEEEEE"/>
                </a:highlight>
                <a:latin typeface="Courier New"/>
                <a:ea typeface="Courier New"/>
                <a:cs typeface="Courier New"/>
                <a:sym typeface="Courier New"/>
              </a:rPr>
              <a:t>with</a:t>
            </a:r>
            <a:r>
              <a:rPr lang="en-US" sz="2200">
                <a:solidFill>
                  <a:srgbClr val="313131"/>
                </a:solidFill>
                <a:highlight>
                  <a:srgbClr val="EEEEEE"/>
                </a:highlight>
                <a:latin typeface="Courier New"/>
                <a:ea typeface="Courier New"/>
                <a:cs typeface="Courier New"/>
                <a:sym typeface="Courier New"/>
              </a:rPr>
              <a:t> </a:t>
            </a:r>
            <a:r>
              <a:rPr lang="en-US" sz="2200">
                <a:solidFill>
                  <a:srgbClr val="7F0055"/>
                </a:solidFill>
                <a:highlight>
                  <a:srgbClr val="EEEEEE"/>
                </a:highlight>
                <a:latin typeface="Courier New"/>
                <a:ea typeface="Courier New"/>
                <a:cs typeface="Courier New"/>
                <a:sym typeface="Courier New"/>
              </a:rPr>
              <a:t>Driver</a:t>
            </a:r>
            <a:r>
              <a:rPr lang="en-US" sz="2200">
                <a:solidFill>
                  <a:srgbClr val="313131"/>
                </a:solidFill>
                <a:highlight>
                  <a:srgbClr val="EEEEEE"/>
                </a:highlight>
                <a:latin typeface="Courier New"/>
                <a:ea typeface="Courier New"/>
                <a:cs typeface="Courier New"/>
                <a:sym typeface="Courier New"/>
              </a:rPr>
              <a:t> </a:t>
            </a:r>
            <a:r>
              <a:rPr lang="en-US" sz="2200">
                <a:solidFill>
                  <a:srgbClr val="006666"/>
                </a:solidFill>
                <a:highlight>
                  <a:srgbClr val="EEEEEE"/>
                </a:highlight>
                <a:latin typeface="Courier New"/>
                <a:ea typeface="Courier New"/>
                <a:cs typeface="Courier New"/>
                <a:sym typeface="Courier New"/>
              </a:rPr>
              <a:t>3</a:t>
            </a:r>
          </a:p>
        </p:txBody>
      </p:sp>
      <p:pic>
        <p:nvPicPr>
          <p:cNvPr id="244" name="Shape 244"/>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pic>
        <p:nvPicPr>
          <p:cNvPr id="245" name="Shape 245"/>
          <p:cNvPicPr preferRelativeResize="0"/>
          <p:nvPr/>
        </p:nvPicPr>
        <p:blipFill>
          <a:blip r:embed="rId4">
            <a:alphaModFix/>
          </a:blip>
          <a:stretch>
            <a:fillRect/>
          </a:stretch>
        </p:blipFill>
        <p:spPr>
          <a:xfrm>
            <a:off x="5159275" y="3787450"/>
            <a:ext cx="7032600" cy="3070550"/>
          </a:xfrm>
          <a:prstGeom prst="rect">
            <a:avLst/>
          </a:prstGeom>
          <a:noFill/>
          <a:ln>
            <a:noFill/>
          </a:ln>
        </p:spPr>
      </p:pic>
      <p:sp>
        <p:nvSpPr>
          <p:cNvPr id="246" name="Shape 246"/>
          <p:cNvSpPr txBox="1"/>
          <p:nvPr/>
        </p:nvSpPr>
        <p:spPr>
          <a:xfrm>
            <a:off x="9274125" y="3787450"/>
            <a:ext cx="2429100" cy="1320900"/>
          </a:xfrm>
          <a:prstGeom prst="rect">
            <a:avLst/>
          </a:prstGeom>
          <a:noFill/>
          <a:ln>
            <a:noFill/>
          </a:ln>
        </p:spPr>
        <p:txBody>
          <a:bodyPr anchorCtr="0" anchor="ctr" bIns="91425" lIns="91425" rIns="91425" tIns="91425">
            <a:noAutofit/>
          </a:bodyPr>
          <a:lstStyle/>
          <a:p>
            <a:pPr lvl="0" rtl="0">
              <a:spcBef>
                <a:spcPts val="0"/>
              </a:spcBef>
              <a:buNone/>
            </a:pPr>
            <a:r>
              <a:rPr lang="en-US">
                <a:solidFill>
                  <a:srgbClr val="B7B7B7"/>
                </a:solidFill>
              </a:rPr>
              <a:t>https://www.tutorialspoint.com/software_testing_dictionary/test_driver.htm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677333" y="609600"/>
            <a:ext cx="8596800" cy="1320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Trebuchet MS"/>
              <a:buNone/>
            </a:pPr>
            <a:r>
              <a:rPr lang="en-US">
                <a:latin typeface="Avenir"/>
                <a:ea typeface="Avenir"/>
                <a:cs typeface="Avenir"/>
                <a:sym typeface="Avenir"/>
              </a:rPr>
              <a:t>Test Seam </a:t>
            </a:r>
          </a:p>
        </p:txBody>
      </p:sp>
      <p:sp>
        <p:nvSpPr>
          <p:cNvPr id="253" name="Shape 253"/>
          <p:cNvSpPr txBox="1"/>
          <p:nvPr>
            <p:ph idx="1" type="body"/>
          </p:nvPr>
        </p:nvSpPr>
        <p:spPr>
          <a:xfrm>
            <a:off x="785575" y="1317050"/>
            <a:ext cx="8596800" cy="4333200"/>
          </a:xfrm>
          <a:prstGeom prst="rect">
            <a:avLst/>
          </a:prstGeom>
          <a:noFill/>
          <a:ln>
            <a:noFill/>
          </a:ln>
        </p:spPr>
        <p:txBody>
          <a:bodyPr anchorCtr="0" anchor="t" bIns="91425" lIns="91425" rIns="91425" tIns="91425">
            <a:noAutofit/>
          </a:bodyPr>
          <a:lstStyle/>
          <a:p>
            <a:pPr indent="-406400" lvl="0" marL="457200" rtl="0">
              <a:spcBef>
                <a:spcPts val="0"/>
              </a:spcBef>
              <a:buSzPct val="100000"/>
              <a:buFont typeface="Trebuchet MS"/>
              <a:buChar char="▶"/>
            </a:pPr>
            <a:r>
              <a:rPr lang="en-US" sz="2800">
                <a:solidFill>
                  <a:schemeClr val="dk1"/>
                </a:solidFill>
              </a:rPr>
              <a:t>Skapar en test miljö liknande implementationen dock här går det bra att göra ändringar utan att oroa sig för att programmet har förändrats.</a:t>
            </a:r>
          </a:p>
          <a:p>
            <a:pPr indent="-406400" lvl="0" marL="457200" rtl="0">
              <a:spcBef>
                <a:spcPts val="0"/>
              </a:spcBef>
              <a:buSzPct val="100000"/>
              <a:buFont typeface="Trebuchet MS"/>
              <a:buChar char="▶"/>
            </a:pPr>
            <a:r>
              <a:rPr lang="en-US" sz="2800">
                <a:solidFill>
                  <a:schemeClr val="dk1"/>
                </a:solidFill>
              </a:rPr>
              <a:t>I de vanligaste fall är det ett objekt.</a:t>
            </a:r>
          </a:p>
          <a:p>
            <a:pPr indent="-406400" lvl="0" marL="457200" rtl="0">
              <a:spcBef>
                <a:spcPts val="0"/>
              </a:spcBef>
              <a:buSzPct val="100000"/>
              <a:buFont typeface="Avenir"/>
              <a:buChar char="▶"/>
            </a:pPr>
            <a:r>
              <a:rPr lang="en-US" sz="2800">
                <a:solidFill>
                  <a:schemeClr val="dk1"/>
                </a:solidFill>
              </a:rPr>
              <a:t>Ex. Du har en metod innanför ett objekt som du vill testa. Dock vill du inte göra några ändringar i koden. Så du skapar istället en kopia av objektet, kallar på kopians metod och gör de ändringar du vill göra. I en säker miljö.</a:t>
            </a:r>
          </a:p>
        </p:txBody>
      </p:sp>
      <p:pic>
        <p:nvPicPr>
          <p:cNvPr id="254" name="Shape 254"/>
          <p:cNvPicPr preferRelativeResize="0"/>
          <p:nvPr/>
        </p:nvPicPr>
        <p:blipFill rotWithShape="1">
          <a:blip r:embed="rId3">
            <a:alphaModFix/>
          </a:blip>
          <a:srcRect b="0" l="0" r="0" t="0"/>
          <a:stretch/>
        </p:blipFill>
        <p:spPr>
          <a:xfrm>
            <a:off x="785585" y="5181600"/>
            <a:ext cx="4373700" cy="565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