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657D275A-BDA8-4D89-AB44-00F929D8CC9D}"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5213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57D275A-BDA8-4D89-AB44-00F929D8CC9D}"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31003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57D275A-BDA8-4D89-AB44-00F929D8CC9D}"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07402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57D275A-BDA8-4D89-AB44-00F929D8CC9D}"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84873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657D275A-BDA8-4D89-AB44-00F929D8CC9D}" type="datetimeFigureOut">
              <a:rPr lang="de-DE" smtClean="0"/>
              <a:t>17.04.2022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95341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657D275A-BDA8-4D89-AB44-00F929D8CC9D}" type="datetimeFigureOut">
              <a:rPr lang="de-DE" smtClean="0"/>
              <a:t>17.04.2022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9687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657D275A-BDA8-4D89-AB44-00F929D8CC9D}" type="datetimeFigureOut">
              <a:rPr lang="de-DE" smtClean="0"/>
              <a:t>17.04.2022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19817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57D275A-BDA8-4D89-AB44-00F929D8CC9D}" type="datetimeFigureOut">
              <a:rPr lang="de-DE" smtClean="0"/>
              <a:t>17.04.2022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208531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57D275A-BDA8-4D89-AB44-00F929D8CC9D}" type="datetimeFigureOut">
              <a:rPr lang="de-DE" smtClean="0"/>
              <a:t>17.04.2022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392260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657D275A-BDA8-4D89-AB44-00F929D8CC9D}" type="datetimeFigureOut">
              <a:rPr lang="de-DE" smtClean="0"/>
              <a:t>17.04.2022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109761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657D275A-BDA8-4D89-AB44-00F929D8CC9D}" type="datetimeFigureOut">
              <a:rPr lang="de-DE" smtClean="0"/>
              <a:t>17.04.2022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B17D06A-BF7A-43E1-849E-6B41EF61940C}" type="slidenum">
              <a:rPr lang="de-DE" smtClean="0"/>
              <a:t>‹Nr.›</a:t>
            </a:fld>
            <a:endParaRPr lang="de-DE"/>
          </a:p>
        </p:txBody>
      </p:sp>
    </p:spTree>
    <p:extLst>
      <p:ext uri="{BB962C8B-B14F-4D97-AF65-F5344CB8AC3E}">
        <p14:creationId xmlns:p14="http://schemas.microsoft.com/office/powerpoint/2010/main" val="229927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D275A-BDA8-4D89-AB44-00F929D8CC9D}" type="datetimeFigureOut">
              <a:rPr lang="de-DE" smtClean="0"/>
              <a:t>17.04.2022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7D06A-BF7A-43E1-849E-6B41EF61940C}" type="slidenum">
              <a:rPr lang="de-DE" smtClean="0"/>
              <a:t>‹Nr.›</a:t>
            </a:fld>
            <a:endParaRPr lang="de-DE"/>
          </a:p>
        </p:txBody>
      </p:sp>
    </p:spTree>
    <p:extLst>
      <p:ext uri="{BB962C8B-B14F-4D97-AF65-F5344CB8AC3E}">
        <p14:creationId xmlns:p14="http://schemas.microsoft.com/office/powerpoint/2010/main" val="421829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6708915" y="245848"/>
            <a:ext cx="4809067" cy="2031325"/>
          </a:xfrm>
          <a:prstGeom prst="rect">
            <a:avLst/>
          </a:prstGeom>
          <a:noFill/>
        </p:spPr>
        <p:txBody>
          <a:bodyPr wrap="square" rtlCol="0">
            <a:spAutoFit/>
          </a:bodyPr>
          <a:lstStyle/>
          <a:p>
            <a:pPr algn="ctr"/>
            <a:endParaRPr lang="de-DE" sz="1400" dirty="0"/>
          </a:p>
          <a:p>
            <a:pPr algn="ctr"/>
            <a:r>
              <a:rPr lang="de-DE" sz="1400" b="1" dirty="0"/>
              <a:t>Projekte</a:t>
            </a:r>
          </a:p>
          <a:p>
            <a:r>
              <a:rPr lang="de-DE" sz="1400" dirty="0"/>
              <a:t>Der Lions Club Zell engagiert sich in regionalen und überregionalen Projekten der starken Lions Gemeinschaft. </a:t>
            </a:r>
            <a:r>
              <a:rPr lang="de-DE" sz="1400" b="0" i="0" dirty="0">
                <a:solidFill>
                  <a:srgbClr val="4D5156"/>
                </a:solidFill>
                <a:effectLst/>
                <a:latin typeface="arial" panose="020B0604020202020204" pitchFamily="34" charset="0"/>
              </a:rPr>
              <a:t>So helfen die </a:t>
            </a:r>
            <a:r>
              <a:rPr lang="de-DE" sz="1400" b="1" i="0" dirty="0">
                <a:solidFill>
                  <a:srgbClr val="5F6368"/>
                </a:solidFill>
                <a:effectLst/>
                <a:latin typeface="arial" panose="020B0604020202020204" pitchFamily="34" charset="0"/>
              </a:rPr>
              <a:t>Lions</a:t>
            </a:r>
            <a:r>
              <a:rPr lang="de-DE" sz="1400" b="0" i="0" dirty="0">
                <a:solidFill>
                  <a:srgbClr val="4D5156"/>
                </a:solidFill>
                <a:effectLst/>
                <a:latin typeface="arial" panose="020B0604020202020204" pitchFamily="34" charset="0"/>
              </a:rPr>
              <a:t>, die </a:t>
            </a:r>
            <a:r>
              <a:rPr lang="de-DE" sz="1400" b="1" i="0" dirty="0">
                <a:solidFill>
                  <a:srgbClr val="5F6368"/>
                </a:solidFill>
                <a:effectLst/>
                <a:latin typeface="arial" panose="020B0604020202020204" pitchFamily="34" charset="0"/>
              </a:rPr>
              <a:t>Lebenskompetenz</a:t>
            </a:r>
            <a:r>
              <a:rPr lang="de-DE" sz="1400" b="0" i="0" dirty="0">
                <a:solidFill>
                  <a:srgbClr val="4D5156"/>
                </a:solidFill>
                <a:effectLst/>
                <a:latin typeface="arial" panose="020B0604020202020204" pitchFamily="34" charset="0"/>
              </a:rPr>
              <a:t> von Menschen in verschiedenen Altersklassen zu stärken, beginnend bereits im Kindergarten. Bereits seit </a:t>
            </a:r>
            <a:r>
              <a:rPr lang="de-DE" sz="1400" dirty="0">
                <a:solidFill>
                  <a:srgbClr val="4D5156"/>
                </a:solidFill>
                <a:latin typeface="arial" panose="020B0604020202020204" pitchFamily="34" charset="0"/>
              </a:rPr>
              <a:t>mehreren Jahren</a:t>
            </a:r>
            <a:r>
              <a:rPr lang="de-DE" sz="1400" b="0" i="0" dirty="0">
                <a:solidFill>
                  <a:srgbClr val="4D5156"/>
                </a:solidFill>
                <a:effectLst/>
                <a:latin typeface="arial" panose="020B0604020202020204" pitchFamily="34" charset="0"/>
              </a:rPr>
              <a:t> hilft der Lions Club Zell auch beim Langzeit-Programm Lichtblicke - </a:t>
            </a:r>
            <a:r>
              <a:rPr lang="de-DE" sz="1400" dirty="0" err="1">
                <a:solidFill>
                  <a:srgbClr val="4D5156"/>
                </a:solidFill>
                <a:latin typeface="arial" panose="020B0604020202020204" pitchFamily="34" charset="0"/>
              </a:rPr>
              <a:t>Sight</a:t>
            </a:r>
            <a:r>
              <a:rPr lang="de-DE" sz="1400" dirty="0">
                <a:solidFill>
                  <a:srgbClr val="4D5156"/>
                </a:solidFill>
                <a:latin typeface="arial" panose="020B0604020202020204" pitchFamily="34" charset="0"/>
              </a:rPr>
              <a:t> First der internationalen Lions Gemeinschaft.</a:t>
            </a:r>
            <a:endParaRPr lang="de-DE" sz="1400" dirty="0"/>
          </a:p>
        </p:txBody>
      </p:sp>
      <p:pic>
        <p:nvPicPr>
          <p:cNvPr id="3" name="Grafik 2">
            <a:extLst>
              <a:ext uri="{FF2B5EF4-FFF2-40B4-BE49-F238E27FC236}">
                <a16:creationId xmlns:a16="http://schemas.microsoft.com/office/drawing/2014/main" id="{3C80FF61-8C58-405A-A7FF-C79ACD414409}"/>
              </a:ext>
            </a:extLst>
          </p:cNvPr>
          <p:cNvPicPr>
            <a:picLocks noChangeAspect="1"/>
          </p:cNvPicPr>
          <p:nvPr/>
        </p:nvPicPr>
        <p:blipFill>
          <a:blip r:embed="rId2"/>
          <a:stretch>
            <a:fillRect/>
          </a:stretch>
        </p:blipFill>
        <p:spPr>
          <a:xfrm>
            <a:off x="386499" y="323451"/>
            <a:ext cx="5986869" cy="2973642"/>
          </a:xfrm>
          <a:prstGeom prst="rect">
            <a:avLst/>
          </a:prstGeom>
        </p:spPr>
      </p:pic>
      <p:cxnSp>
        <p:nvCxnSpPr>
          <p:cNvPr id="4" name="Gerade Verbindung mit Pfeil 3">
            <a:extLst>
              <a:ext uri="{FF2B5EF4-FFF2-40B4-BE49-F238E27FC236}">
                <a16:creationId xmlns:a16="http://schemas.microsoft.com/office/drawing/2014/main" id="{495D403E-4716-4F2C-9663-4A7403E357B7}"/>
              </a:ext>
            </a:extLst>
          </p:cNvPr>
          <p:cNvCxnSpPr/>
          <p:nvPr/>
        </p:nvCxnSpPr>
        <p:spPr>
          <a:xfrm flipH="1">
            <a:off x="5439266" y="1003955"/>
            <a:ext cx="1269649" cy="43834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 name="Gerader Verbinder 5">
            <a:extLst>
              <a:ext uri="{FF2B5EF4-FFF2-40B4-BE49-F238E27FC236}">
                <a16:creationId xmlns:a16="http://schemas.microsoft.com/office/drawing/2014/main" id="{0D0DF20E-0D7C-4568-B584-EA40A5C18F26}"/>
              </a:ext>
            </a:extLst>
          </p:cNvPr>
          <p:cNvCxnSpPr/>
          <p:nvPr/>
        </p:nvCxnSpPr>
        <p:spPr>
          <a:xfrm>
            <a:off x="2422689" y="2516957"/>
            <a:ext cx="191364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E9157DA0-5C40-4118-A37F-D588F7585A7F}"/>
              </a:ext>
            </a:extLst>
          </p:cNvPr>
          <p:cNvSpPr txBox="1"/>
          <p:nvPr/>
        </p:nvSpPr>
        <p:spPr>
          <a:xfrm>
            <a:off x="6708915" y="2720384"/>
            <a:ext cx="4809067" cy="3539430"/>
          </a:xfrm>
          <a:prstGeom prst="rect">
            <a:avLst/>
          </a:prstGeom>
          <a:noFill/>
        </p:spPr>
        <p:txBody>
          <a:bodyPr wrap="square" rtlCol="0">
            <a:spAutoFit/>
          </a:bodyPr>
          <a:lstStyle/>
          <a:p>
            <a:pPr algn="ctr"/>
            <a:endParaRPr lang="de-DE" sz="1400" dirty="0"/>
          </a:p>
          <a:p>
            <a:r>
              <a:rPr lang="de-DE" sz="1400" b="1" dirty="0">
                <a:solidFill>
                  <a:srgbClr val="FF0000"/>
                </a:solidFill>
              </a:rPr>
              <a:t>Maik: </a:t>
            </a:r>
          </a:p>
          <a:p>
            <a:r>
              <a:rPr lang="de-DE" sz="1400" b="1" dirty="0">
                <a:solidFill>
                  <a:srgbClr val="FF0000"/>
                </a:solidFill>
              </a:rPr>
              <a:t>Die Gliederung in regionale und überregionale Hilfe sollten wir doch besser entfallen lassen.</a:t>
            </a:r>
          </a:p>
          <a:p>
            <a:r>
              <a:rPr lang="de-DE" sz="1400" b="1" dirty="0">
                <a:solidFill>
                  <a:srgbClr val="FF0000"/>
                </a:solidFill>
              </a:rPr>
              <a:t>Denn wir beschreiben mit Aktuelles bereits lokale und damit regionale Projekte. Und bei den überregionalen bliebe nur </a:t>
            </a:r>
            <a:r>
              <a:rPr lang="de-DE" sz="1400" b="1" dirty="0" err="1">
                <a:solidFill>
                  <a:srgbClr val="FF0000"/>
                </a:solidFill>
              </a:rPr>
              <a:t>Sight</a:t>
            </a:r>
            <a:r>
              <a:rPr lang="de-DE" sz="1400" b="1" dirty="0">
                <a:solidFill>
                  <a:srgbClr val="FF0000"/>
                </a:solidFill>
              </a:rPr>
              <a:t> First.</a:t>
            </a:r>
          </a:p>
          <a:p>
            <a:endParaRPr lang="de-DE" sz="1400" b="1" dirty="0">
              <a:solidFill>
                <a:srgbClr val="FF0000"/>
              </a:solidFill>
            </a:endParaRPr>
          </a:p>
          <a:p>
            <a:r>
              <a:rPr lang="de-DE" sz="1400" b="1" dirty="0">
                <a:solidFill>
                  <a:srgbClr val="FF0000"/>
                </a:solidFill>
              </a:rPr>
              <a:t>Daher würde ich einfach die Überschrift „regionale Hilfe“ , „überregionale Hilfe“ streichen.</a:t>
            </a:r>
          </a:p>
          <a:p>
            <a:endParaRPr lang="de-DE" sz="1400" b="1" dirty="0">
              <a:solidFill>
                <a:srgbClr val="FF0000"/>
              </a:solidFill>
            </a:endParaRPr>
          </a:p>
          <a:p>
            <a:r>
              <a:rPr lang="de-DE" sz="1400" b="1" dirty="0">
                <a:solidFill>
                  <a:srgbClr val="FF0000"/>
                </a:solidFill>
              </a:rPr>
              <a:t>Die Reihenfolge der Projekte habe ich anbei mit Nummern gekennzeichnet, die aber nicht auf der Website erscheinen sollen.</a:t>
            </a:r>
          </a:p>
          <a:p>
            <a:endParaRPr lang="de-DE" sz="1400" b="1" dirty="0"/>
          </a:p>
          <a:p>
            <a:r>
              <a:rPr lang="de-DE" sz="1400" b="1" dirty="0"/>
              <a:t> </a:t>
            </a:r>
          </a:p>
        </p:txBody>
      </p:sp>
    </p:spTree>
    <p:extLst>
      <p:ext uri="{BB962C8B-B14F-4D97-AF65-F5344CB8AC3E}">
        <p14:creationId xmlns:p14="http://schemas.microsoft.com/office/powerpoint/2010/main" val="31568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6458992" y="442016"/>
            <a:ext cx="5523156" cy="2677656"/>
          </a:xfrm>
          <a:prstGeom prst="rect">
            <a:avLst/>
          </a:prstGeom>
          <a:noFill/>
        </p:spPr>
        <p:txBody>
          <a:bodyPr wrap="square" rtlCol="0">
            <a:spAutoFit/>
          </a:bodyPr>
          <a:lstStyle/>
          <a:p>
            <a:r>
              <a:rPr lang="de-DE" sz="1400" b="1" dirty="0"/>
              <a:t>Kindergarten </a:t>
            </a:r>
            <a:r>
              <a:rPr lang="de-DE" sz="1400" i="1" dirty="0"/>
              <a:t>plus</a:t>
            </a:r>
          </a:p>
          <a:p>
            <a:endParaRPr lang="de-DE" sz="1400" dirty="0"/>
          </a:p>
          <a:p>
            <a:r>
              <a:rPr lang="de-DE" sz="1400" i="0" dirty="0">
                <a:solidFill>
                  <a:srgbClr val="272833"/>
                </a:solidFill>
                <a:effectLst/>
                <a:latin typeface="Source Sans Pro" panose="020B0503030403020204" pitchFamily="34" charset="0"/>
              </a:rPr>
              <a:t>Kindergarten</a:t>
            </a:r>
            <a:r>
              <a:rPr lang="de-DE" sz="1400" b="0" i="1" dirty="0">
                <a:solidFill>
                  <a:srgbClr val="272833"/>
                </a:solidFill>
                <a:effectLst/>
                <a:latin typeface="Source Sans Pro" panose="020B0503030403020204" pitchFamily="34" charset="0"/>
              </a:rPr>
              <a:t> plus</a:t>
            </a:r>
            <a:r>
              <a:rPr lang="de-DE" sz="1400" b="0" i="0" dirty="0">
                <a:solidFill>
                  <a:srgbClr val="272833"/>
                </a:solidFill>
                <a:effectLst/>
                <a:latin typeface="Source Sans Pro" panose="020B0503030403020204" pitchFamily="34" charset="0"/>
              </a:rPr>
              <a:t> fördert sozial-emotionale Kompetenzen von Kindern in Kindertageseinrichtungen.</a:t>
            </a:r>
            <a:br>
              <a:rPr lang="de-DE" sz="1400" dirty="0"/>
            </a:br>
            <a:r>
              <a:rPr lang="de-DE" sz="1400" b="0" i="0" dirty="0">
                <a:solidFill>
                  <a:srgbClr val="272833"/>
                </a:solidFill>
                <a:effectLst/>
                <a:latin typeface="Source Sans Pro" panose="020B0503030403020204" pitchFamily="34" charset="0"/>
              </a:rPr>
              <a:t>Das Programm regt Kinder an, mittels Spiel-, Bewegungs- und kreativen Ideen sowie kindgemäßer Gesprächsangebote wichtige Basiskompetenzen zu entwickeln.</a:t>
            </a:r>
            <a:br>
              <a:rPr lang="de-DE" sz="1400" dirty="0"/>
            </a:br>
            <a:r>
              <a:rPr lang="de-DE" sz="1400" b="0" i="0" dirty="0">
                <a:solidFill>
                  <a:srgbClr val="272833"/>
                </a:solidFill>
                <a:effectLst/>
                <a:latin typeface="Source Sans Pro" panose="020B0503030403020204" pitchFamily="34" charset="0"/>
              </a:rPr>
              <a:t>Emotionsausdruck, Emotionswissen und Emotionsregulation sowie das Kooperieren in der Gruppe werden erfolgreich verbessert. Die Eltern der beteiligten Kinder werden einbezogen.  </a:t>
            </a:r>
          </a:p>
          <a:p>
            <a:r>
              <a:rPr lang="de-DE" sz="1400" b="0" i="0" dirty="0">
                <a:solidFill>
                  <a:srgbClr val="272833"/>
                </a:solidFill>
                <a:effectLst/>
                <a:latin typeface="Source Sans Pro" panose="020B0503030403020204" pitchFamily="34" charset="0"/>
              </a:rPr>
              <a:t>Der Lions Club Zell unterstützt kontinuierlich die Ausbildung von Erzieher/-innen, die Grundeinheit sowie anfallende Lernmaterialien.</a:t>
            </a:r>
            <a:endParaRPr lang="de-DE" sz="1400" dirty="0"/>
          </a:p>
        </p:txBody>
      </p:sp>
      <p:pic>
        <p:nvPicPr>
          <p:cNvPr id="6" name="Grafik 5">
            <a:extLst>
              <a:ext uri="{FF2B5EF4-FFF2-40B4-BE49-F238E27FC236}">
                <a16:creationId xmlns:a16="http://schemas.microsoft.com/office/drawing/2014/main" id="{842CC906-BDA9-4616-8957-E6FF950C0BF9}"/>
              </a:ext>
            </a:extLst>
          </p:cNvPr>
          <p:cNvPicPr>
            <a:picLocks noChangeAspect="1"/>
          </p:cNvPicPr>
          <p:nvPr/>
        </p:nvPicPr>
        <p:blipFill>
          <a:blip r:embed="rId2"/>
          <a:stretch>
            <a:fillRect/>
          </a:stretch>
        </p:blipFill>
        <p:spPr>
          <a:xfrm>
            <a:off x="377072" y="442016"/>
            <a:ext cx="5760856" cy="2048067"/>
          </a:xfrm>
          <a:prstGeom prst="rect">
            <a:avLst/>
          </a:prstGeom>
        </p:spPr>
      </p:pic>
      <p:cxnSp>
        <p:nvCxnSpPr>
          <p:cNvPr id="12" name="Gerade Verbindung mit Pfeil 11"/>
          <p:cNvCxnSpPr>
            <a:cxnSpLocks/>
          </p:cNvCxnSpPr>
          <p:nvPr/>
        </p:nvCxnSpPr>
        <p:spPr>
          <a:xfrm flipH="1">
            <a:off x="2828041" y="579748"/>
            <a:ext cx="3596326" cy="3205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0822483F-326B-46B8-86C0-ECB78E4A58A0}"/>
              </a:ext>
            </a:extLst>
          </p:cNvPr>
          <p:cNvSpPr txBox="1"/>
          <p:nvPr/>
        </p:nvSpPr>
        <p:spPr>
          <a:xfrm>
            <a:off x="6510840" y="3609422"/>
            <a:ext cx="5523156" cy="2462213"/>
          </a:xfrm>
          <a:prstGeom prst="rect">
            <a:avLst/>
          </a:prstGeom>
          <a:noFill/>
        </p:spPr>
        <p:txBody>
          <a:bodyPr wrap="square" rtlCol="0">
            <a:spAutoFit/>
          </a:bodyPr>
          <a:lstStyle/>
          <a:p>
            <a:r>
              <a:rPr lang="de-DE" sz="1400" b="1" dirty="0"/>
              <a:t>Klasse 2000</a:t>
            </a:r>
            <a:endParaRPr lang="de-DE" sz="1400" i="1" dirty="0"/>
          </a:p>
          <a:p>
            <a:endParaRPr lang="de-DE" sz="1400" dirty="0"/>
          </a:p>
          <a:p>
            <a:r>
              <a:rPr lang="de-DE" sz="1400" b="0" i="0" dirty="0">
                <a:solidFill>
                  <a:srgbClr val="272833"/>
                </a:solidFill>
                <a:effectLst/>
                <a:latin typeface="Source Sans Pro" panose="020B0503030403020204" pitchFamily="34" charset="0"/>
              </a:rPr>
              <a:t>Klasse2000 ist das bundesweit größte Programm zur Gesundheitsförderung, Gewalt- und Suchtvorbeugung in der Grundschule. Es begleitet die Kinder frühzeitig und kontinuierlich von der ersten bis zur vierten Klasse. Das Programm stärkt ihr Selbstwertgefühl, ihre sozialen Kompetenzen und ihre positive Einstellung zur Gesundheit. Die Methoden sind spielerisch, handlungsorientiert und kindgerecht.</a:t>
            </a:r>
          </a:p>
          <a:p>
            <a:r>
              <a:rPr lang="de-DE" sz="1400" dirty="0">
                <a:solidFill>
                  <a:srgbClr val="272833"/>
                </a:solidFill>
                <a:latin typeface="Source Sans Pro" panose="020B0503030403020204" pitchFamily="34" charset="0"/>
              </a:rPr>
              <a:t>Wir fördern die Ausbildung der Pädagogen und die Bereitstellung von praxiserprobtem Unterrichtsmaterial.</a:t>
            </a:r>
            <a:endParaRPr lang="de-DE" sz="1400" dirty="0"/>
          </a:p>
        </p:txBody>
      </p:sp>
      <p:pic>
        <p:nvPicPr>
          <p:cNvPr id="11" name="Grafik 10">
            <a:extLst>
              <a:ext uri="{FF2B5EF4-FFF2-40B4-BE49-F238E27FC236}">
                <a16:creationId xmlns:a16="http://schemas.microsoft.com/office/drawing/2014/main" id="{8A2E15B4-3D40-46AE-8BD2-ABDA111804D2}"/>
              </a:ext>
            </a:extLst>
          </p:cNvPr>
          <p:cNvPicPr>
            <a:picLocks noChangeAspect="1"/>
          </p:cNvPicPr>
          <p:nvPr/>
        </p:nvPicPr>
        <p:blipFill>
          <a:blip r:embed="rId2"/>
          <a:stretch>
            <a:fillRect/>
          </a:stretch>
        </p:blipFill>
        <p:spPr>
          <a:xfrm>
            <a:off x="471340" y="3609422"/>
            <a:ext cx="5760856" cy="2048067"/>
          </a:xfrm>
          <a:prstGeom prst="rect">
            <a:avLst/>
          </a:prstGeom>
        </p:spPr>
      </p:pic>
      <p:cxnSp>
        <p:nvCxnSpPr>
          <p:cNvPr id="13" name="Gerade Verbindung mit Pfeil 12">
            <a:extLst>
              <a:ext uri="{FF2B5EF4-FFF2-40B4-BE49-F238E27FC236}">
                <a16:creationId xmlns:a16="http://schemas.microsoft.com/office/drawing/2014/main" id="{45842181-FA53-428A-95E9-F9A3348CD059}"/>
              </a:ext>
            </a:extLst>
          </p:cNvPr>
          <p:cNvCxnSpPr>
            <a:cxnSpLocks/>
          </p:cNvCxnSpPr>
          <p:nvPr/>
        </p:nvCxnSpPr>
        <p:spPr>
          <a:xfrm flipH="1">
            <a:off x="6014301" y="3904359"/>
            <a:ext cx="641023" cy="737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Ellipse 4">
            <a:extLst>
              <a:ext uri="{FF2B5EF4-FFF2-40B4-BE49-F238E27FC236}">
                <a16:creationId xmlns:a16="http://schemas.microsoft.com/office/drawing/2014/main" id="{3A6C771E-1E8D-4BCC-9A19-34D7080E2DE6}"/>
              </a:ext>
            </a:extLst>
          </p:cNvPr>
          <p:cNvSpPr/>
          <p:nvPr/>
        </p:nvSpPr>
        <p:spPr>
          <a:xfrm>
            <a:off x="377072" y="197769"/>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5" name="Ellipse 14">
            <a:extLst>
              <a:ext uri="{FF2B5EF4-FFF2-40B4-BE49-F238E27FC236}">
                <a16:creationId xmlns:a16="http://schemas.microsoft.com/office/drawing/2014/main" id="{9D6AF62A-3BC5-4147-9135-2F79B65F9972}"/>
              </a:ext>
            </a:extLst>
          </p:cNvPr>
          <p:cNvSpPr/>
          <p:nvPr/>
        </p:nvSpPr>
        <p:spPr>
          <a:xfrm>
            <a:off x="3475162" y="3342687"/>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
        <p:nvSpPr>
          <p:cNvPr id="18" name="Ellipse 17">
            <a:extLst>
              <a:ext uri="{FF2B5EF4-FFF2-40B4-BE49-F238E27FC236}">
                <a16:creationId xmlns:a16="http://schemas.microsoft.com/office/drawing/2014/main" id="{44796CED-3EA8-4F80-9D4B-7051A8E940E2}"/>
              </a:ext>
            </a:extLst>
          </p:cNvPr>
          <p:cNvSpPr/>
          <p:nvPr/>
        </p:nvSpPr>
        <p:spPr>
          <a:xfrm>
            <a:off x="6242901" y="211715"/>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9" name="Ellipse 18">
            <a:extLst>
              <a:ext uri="{FF2B5EF4-FFF2-40B4-BE49-F238E27FC236}">
                <a16:creationId xmlns:a16="http://schemas.microsoft.com/office/drawing/2014/main" id="{4CC49FF0-3C31-440E-B72E-6E3C521D43BE}"/>
              </a:ext>
            </a:extLst>
          </p:cNvPr>
          <p:cNvSpPr/>
          <p:nvPr/>
        </p:nvSpPr>
        <p:spPr>
          <a:xfrm>
            <a:off x="6277526" y="3383139"/>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a:t>
            </a:r>
          </a:p>
        </p:txBody>
      </p:sp>
    </p:spTree>
    <p:extLst>
      <p:ext uri="{BB962C8B-B14F-4D97-AF65-F5344CB8AC3E}">
        <p14:creationId xmlns:p14="http://schemas.microsoft.com/office/powerpoint/2010/main" val="242439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6600394" y="3271238"/>
            <a:ext cx="5523156" cy="2677656"/>
          </a:xfrm>
          <a:prstGeom prst="rect">
            <a:avLst/>
          </a:prstGeom>
          <a:noFill/>
        </p:spPr>
        <p:txBody>
          <a:bodyPr wrap="square" rtlCol="0">
            <a:spAutoFit/>
          </a:bodyPr>
          <a:lstStyle/>
          <a:p>
            <a:r>
              <a:rPr lang="de-DE" sz="1400" b="1" dirty="0"/>
              <a:t>Lions Quest</a:t>
            </a:r>
            <a:endParaRPr lang="de-DE" sz="1400" i="1" dirty="0"/>
          </a:p>
          <a:p>
            <a:endParaRPr lang="de-DE" sz="1400" dirty="0"/>
          </a:p>
          <a:p>
            <a:r>
              <a:rPr lang="de-DE" sz="1400" b="0" i="0" dirty="0">
                <a:solidFill>
                  <a:srgbClr val="272833"/>
                </a:solidFill>
                <a:effectLst/>
                <a:latin typeface="Source Sans Pro" panose="020B0503030403020204" pitchFamily="34" charset="0"/>
              </a:rPr>
              <a:t>Die Erwachsenen von morgen verdienen unsere besondere Aufmerksamkeit, damit sie bestmöglich auf die Zukunft vorbereitet werden. Dabei hilft Lions-Quest! Als Lebenskompetenz- und Präventionsprogramm fördert es zielgerichtet und nachhaltig junge Menschen zwischen 10 und 21 Jahren. Das Ziel sind lernbegeisterte, schlaue und erfolgreiche junge Erwachsene.</a:t>
            </a:r>
          </a:p>
          <a:p>
            <a:r>
              <a:rPr lang="de-DE" sz="1400" dirty="0">
                <a:solidFill>
                  <a:srgbClr val="272833"/>
                </a:solidFill>
                <a:latin typeface="Source Sans Pro" panose="020B0503030403020204" pitchFamily="34" charset="0"/>
              </a:rPr>
              <a:t>Der Lions Club Zell leistet im Rahmen des überregionalen</a:t>
            </a:r>
          </a:p>
          <a:p>
            <a:r>
              <a:rPr lang="de-DE" sz="1400" dirty="0">
                <a:solidFill>
                  <a:srgbClr val="272833"/>
                </a:solidFill>
                <a:latin typeface="Source Sans Pro" panose="020B0503030403020204" pitchFamily="34" charset="0"/>
              </a:rPr>
              <a:t>Engagement der Lions Gemeinschaft</a:t>
            </a:r>
            <a:r>
              <a:rPr lang="de-DE" sz="1400" dirty="0"/>
              <a:t> </a:t>
            </a:r>
            <a:r>
              <a:rPr lang="de-DE" sz="1400" dirty="0">
                <a:solidFill>
                  <a:srgbClr val="272833"/>
                </a:solidFill>
                <a:latin typeface="Source Sans Pro" panose="020B0503030403020204" pitchFamily="34" charset="0"/>
              </a:rPr>
              <a:t>seinen finanziellen Beitrag für die Teilnahme von Lehrkräften an Seminaren für dieses wichtige Programm.</a:t>
            </a:r>
            <a:endParaRPr lang="de-DE" sz="1400" dirty="0"/>
          </a:p>
        </p:txBody>
      </p:sp>
      <p:pic>
        <p:nvPicPr>
          <p:cNvPr id="4" name="Grafik 3">
            <a:extLst>
              <a:ext uri="{FF2B5EF4-FFF2-40B4-BE49-F238E27FC236}">
                <a16:creationId xmlns:a16="http://schemas.microsoft.com/office/drawing/2014/main" id="{210485A8-76CC-4DE3-A638-53BEA7757A6C}"/>
              </a:ext>
            </a:extLst>
          </p:cNvPr>
          <p:cNvPicPr>
            <a:picLocks noChangeAspect="1"/>
          </p:cNvPicPr>
          <p:nvPr/>
        </p:nvPicPr>
        <p:blipFill>
          <a:blip r:embed="rId2"/>
          <a:stretch>
            <a:fillRect/>
          </a:stretch>
        </p:blipFill>
        <p:spPr>
          <a:xfrm>
            <a:off x="268664" y="296945"/>
            <a:ext cx="5684614" cy="2312155"/>
          </a:xfrm>
          <a:prstGeom prst="rect">
            <a:avLst/>
          </a:prstGeom>
        </p:spPr>
      </p:pic>
      <p:pic>
        <p:nvPicPr>
          <p:cNvPr id="13" name="Grafik 12">
            <a:extLst>
              <a:ext uri="{FF2B5EF4-FFF2-40B4-BE49-F238E27FC236}">
                <a16:creationId xmlns:a16="http://schemas.microsoft.com/office/drawing/2014/main" id="{6956613E-9152-438E-96CC-9BEE89396646}"/>
              </a:ext>
            </a:extLst>
          </p:cNvPr>
          <p:cNvPicPr>
            <a:picLocks noChangeAspect="1"/>
          </p:cNvPicPr>
          <p:nvPr/>
        </p:nvPicPr>
        <p:blipFill>
          <a:blip r:embed="rId2"/>
          <a:stretch>
            <a:fillRect/>
          </a:stretch>
        </p:blipFill>
        <p:spPr>
          <a:xfrm>
            <a:off x="268664" y="3453397"/>
            <a:ext cx="5684614" cy="2312155"/>
          </a:xfrm>
          <a:prstGeom prst="rect">
            <a:avLst/>
          </a:prstGeom>
        </p:spPr>
      </p:pic>
      <p:cxnSp>
        <p:nvCxnSpPr>
          <p:cNvPr id="14" name="Gerade Verbindung mit Pfeil 13"/>
          <p:cNvCxnSpPr>
            <a:cxnSpLocks/>
          </p:cNvCxnSpPr>
          <p:nvPr/>
        </p:nvCxnSpPr>
        <p:spPr>
          <a:xfrm flipH="1">
            <a:off x="2955303" y="538638"/>
            <a:ext cx="3645091" cy="3801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Ellipse 14">
            <a:extLst>
              <a:ext uri="{FF2B5EF4-FFF2-40B4-BE49-F238E27FC236}">
                <a16:creationId xmlns:a16="http://schemas.microsoft.com/office/drawing/2014/main" id="{BB5DF071-FCA3-4DC0-ADA8-1DDD17DA086B}"/>
              </a:ext>
            </a:extLst>
          </p:cNvPr>
          <p:cNvSpPr/>
          <p:nvPr/>
        </p:nvSpPr>
        <p:spPr>
          <a:xfrm>
            <a:off x="3456309" y="3884728"/>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6" name="Ellipse 15">
            <a:extLst>
              <a:ext uri="{FF2B5EF4-FFF2-40B4-BE49-F238E27FC236}">
                <a16:creationId xmlns:a16="http://schemas.microsoft.com/office/drawing/2014/main" id="{2057A066-4614-463D-AA5B-C36941BB3B71}"/>
              </a:ext>
            </a:extLst>
          </p:cNvPr>
          <p:cNvSpPr/>
          <p:nvPr/>
        </p:nvSpPr>
        <p:spPr>
          <a:xfrm>
            <a:off x="6553014" y="2936587"/>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3</a:t>
            </a:r>
          </a:p>
        </p:txBody>
      </p:sp>
      <p:sp>
        <p:nvSpPr>
          <p:cNvPr id="18" name="Textfeld 17">
            <a:extLst>
              <a:ext uri="{FF2B5EF4-FFF2-40B4-BE49-F238E27FC236}">
                <a16:creationId xmlns:a16="http://schemas.microsoft.com/office/drawing/2014/main" id="{4DFEE301-461C-4513-B6E6-19FDDA12C437}"/>
              </a:ext>
            </a:extLst>
          </p:cNvPr>
          <p:cNvSpPr txBox="1"/>
          <p:nvPr/>
        </p:nvSpPr>
        <p:spPr>
          <a:xfrm>
            <a:off x="6633634" y="244482"/>
            <a:ext cx="5523156" cy="2246769"/>
          </a:xfrm>
          <a:prstGeom prst="rect">
            <a:avLst/>
          </a:prstGeom>
          <a:noFill/>
        </p:spPr>
        <p:txBody>
          <a:bodyPr wrap="square" rtlCol="0">
            <a:spAutoFit/>
          </a:bodyPr>
          <a:lstStyle/>
          <a:p>
            <a:r>
              <a:rPr lang="de-DE" sz="1400" b="1" dirty="0" err="1"/>
              <a:t>Sight</a:t>
            </a:r>
            <a:r>
              <a:rPr lang="de-DE" sz="1400" b="1" dirty="0"/>
              <a:t> </a:t>
            </a:r>
            <a:r>
              <a:rPr lang="de-DE" sz="1400" b="1" dirty="0" err="1"/>
              <a:t>first</a:t>
            </a:r>
            <a:endParaRPr lang="de-DE" sz="1400" i="1" dirty="0"/>
          </a:p>
          <a:p>
            <a:endParaRPr lang="de-DE" sz="1400" dirty="0"/>
          </a:p>
          <a:p>
            <a:r>
              <a:rPr lang="de-DE" sz="1400" b="0" i="0" dirty="0">
                <a:solidFill>
                  <a:srgbClr val="272833"/>
                </a:solidFill>
                <a:effectLst/>
                <a:latin typeface="Source Sans Pro" panose="020B0503030403020204" pitchFamily="34" charset="0"/>
              </a:rPr>
              <a:t>Die Verbesserung der augenmedizinischen Versorgung, Rehabilitationsmaßnahmen und die Schaffung inklusiver Bildungseinrichtungen für blinde, seh- und mehrfachbehinderte Menschen. Lions ermöglichen damit tausenden von Betroffenen eine bessere und hoffnungsvollere Zukunft. </a:t>
            </a:r>
          </a:p>
          <a:p>
            <a:r>
              <a:rPr lang="de-DE" sz="1400" b="0" i="0" dirty="0">
                <a:solidFill>
                  <a:srgbClr val="272833"/>
                </a:solidFill>
                <a:effectLst/>
                <a:latin typeface="Source Sans Pro" panose="020B0503030403020204" pitchFamily="34" charset="0"/>
              </a:rPr>
              <a:t>Unter dem Leitmotto </a:t>
            </a:r>
            <a:r>
              <a:rPr lang="de-DE" sz="1400" b="0" i="0" dirty="0" err="1">
                <a:solidFill>
                  <a:srgbClr val="272833"/>
                </a:solidFill>
                <a:effectLst/>
                <a:latin typeface="Source Sans Pro" panose="020B0503030403020204" pitchFamily="34" charset="0"/>
              </a:rPr>
              <a:t>SightFirst</a:t>
            </a:r>
            <a:r>
              <a:rPr lang="de-DE" sz="1400" b="0" i="0" dirty="0">
                <a:solidFill>
                  <a:srgbClr val="272833"/>
                </a:solidFill>
                <a:effectLst/>
                <a:latin typeface="Source Sans Pro" panose="020B0503030403020204" pitchFamily="34" charset="0"/>
              </a:rPr>
              <a:t> (Augenlicht zuerst!) ist die Bekämpfung vermeidbarer Blindheit und Armut eine weltweite Langzeit-</a:t>
            </a:r>
            <a:r>
              <a:rPr lang="de-DE" sz="1400" b="0" i="0" dirty="0" err="1">
                <a:solidFill>
                  <a:srgbClr val="272833"/>
                </a:solidFill>
                <a:effectLst/>
                <a:latin typeface="Source Sans Pro" panose="020B0503030403020204" pitchFamily="34" charset="0"/>
              </a:rPr>
              <a:t>Activity</a:t>
            </a:r>
            <a:r>
              <a:rPr lang="de-DE" sz="1400" b="0" i="0" dirty="0">
                <a:solidFill>
                  <a:srgbClr val="272833"/>
                </a:solidFill>
                <a:effectLst/>
                <a:latin typeface="Source Sans Pro" panose="020B0503030403020204" pitchFamily="34" charset="0"/>
              </a:rPr>
              <a:t> der Lions </a:t>
            </a:r>
            <a:r>
              <a:rPr lang="de-DE" sz="1400" dirty="0">
                <a:solidFill>
                  <a:srgbClr val="272833"/>
                </a:solidFill>
                <a:latin typeface="Source Sans Pro" panose="020B0503030403020204" pitchFamily="34" charset="0"/>
              </a:rPr>
              <a:t>schon seit 1991.</a:t>
            </a:r>
            <a:endParaRPr lang="de-DE" sz="1400" dirty="0"/>
          </a:p>
        </p:txBody>
      </p:sp>
      <p:sp>
        <p:nvSpPr>
          <p:cNvPr id="19" name="Ellipse 18">
            <a:extLst>
              <a:ext uri="{FF2B5EF4-FFF2-40B4-BE49-F238E27FC236}">
                <a16:creationId xmlns:a16="http://schemas.microsoft.com/office/drawing/2014/main" id="{929D6433-1538-4EDF-9097-538000F7516C}"/>
              </a:ext>
            </a:extLst>
          </p:cNvPr>
          <p:cNvSpPr/>
          <p:nvPr/>
        </p:nvSpPr>
        <p:spPr>
          <a:xfrm>
            <a:off x="666467" y="536043"/>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sp>
        <p:nvSpPr>
          <p:cNvPr id="20" name="Ellipse 19">
            <a:extLst>
              <a:ext uri="{FF2B5EF4-FFF2-40B4-BE49-F238E27FC236}">
                <a16:creationId xmlns:a16="http://schemas.microsoft.com/office/drawing/2014/main" id="{FA272F84-53A8-43AA-BD27-433D103491EF}"/>
              </a:ext>
            </a:extLst>
          </p:cNvPr>
          <p:cNvSpPr/>
          <p:nvPr/>
        </p:nvSpPr>
        <p:spPr>
          <a:xfrm>
            <a:off x="6313123" y="201392"/>
            <a:ext cx="362932" cy="334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a:t>
            </a:r>
          </a:p>
        </p:txBody>
      </p:sp>
      <p:cxnSp>
        <p:nvCxnSpPr>
          <p:cNvPr id="12" name="Gerade Verbindung mit Pfeil 11"/>
          <p:cNvCxnSpPr>
            <a:cxnSpLocks/>
          </p:cNvCxnSpPr>
          <p:nvPr/>
        </p:nvCxnSpPr>
        <p:spPr>
          <a:xfrm flipH="1">
            <a:off x="4011105" y="3429000"/>
            <a:ext cx="2589289" cy="518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10CA2E-C1BD-4758-8B28-C9FC4D1C9DA0}"/>
              </a:ext>
            </a:extLst>
          </p:cNvPr>
          <p:cNvCxnSpPr>
            <a:cxnSpLocks/>
          </p:cNvCxnSpPr>
          <p:nvPr/>
        </p:nvCxnSpPr>
        <p:spPr>
          <a:xfrm>
            <a:off x="1998482" y="536043"/>
            <a:ext cx="232370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DFD5D498-DA10-4E57-A00E-A0EF24D1D260}"/>
              </a:ext>
            </a:extLst>
          </p:cNvPr>
          <p:cNvCxnSpPr>
            <a:cxnSpLocks/>
          </p:cNvCxnSpPr>
          <p:nvPr/>
        </p:nvCxnSpPr>
        <p:spPr>
          <a:xfrm>
            <a:off x="1943306" y="3694023"/>
            <a:ext cx="232370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671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Breitbild</PresentationFormat>
  <Paragraphs>38</Paragraphs>
  <Slides>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vt:i4>
      </vt:variant>
    </vt:vector>
  </HeadingPairs>
  <TitlesOfParts>
    <vt:vector size="9" baseType="lpstr">
      <vt:lpstr>Arial</vt:lpstr>
      <vt:lpstr>Arial</vt:lpstr>
      <vt:lpstr>Calibri</vt:lpstr>
      <vt:lpstr>Calibri Light</vt:lpstr>
      <vt:lpstr>Source Sans Pro</vt:lpstr>
      <vt:lpstr>Office Theme</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Jörg Pütz</dc:creator>
  <cp:lastModifiedBy>Jörg Pütz</cp:lastModifiedBy>
  <cp:revision>31</cp:revision>
  <dcterms:created xsi:type="dcterms:W3CDTF">2022-04-12T17:35:07Z</dcterms:created>
  <dcterms:modified xsi:type="dcterms:W3CDTF">2022-04-17T07:21:39Z</dcterms:modified>
</cp:coreProperties>
</file>