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Comfortaa"/>
      <p:regular r:id="rId11"/>
    </p:embeddedFont>
    <p:embeddedFont>
      <p:font typeface="Comfortaa"/>
      <p:regular r:id="rId12"/>
    </p:embeddedFont>
    <p:embeddedFont>
      <p:font typeface="Raleway Medium"/>
      <p:regular r:id="rId13"/>
    </p:embeddedFont>
    <p:embeddedFont>
      <p:font typeface="Raleway Medium"/>
      <p:regular r:id="rId14"/>
    </p:embeddedFont>
    <p:embeddedFont>
      <p:font typeface="Raleway Medium"/>
      <p:regular r:id="rId15"/>
    </p:embeddedFont>
    <p:embeddedFont>
      <p:font typeface="Raleway Medium"/>
      <p:regular r:id="rId1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indent="0" marL="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Custom Rounds DES Encryption Tool</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indent="0" marL="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Introducing our cutting-edge DES encryption tool, designed to provide enhanced security and flexibility for your data protection needs. With a user-friendly graphical interface and the ability to customize the number of encryption rounds, this tool empowers you to take control of your data privacy.</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069782"/>
            <a:ext cx="12625864" cy="685800"/>
          </a:xfrm>
          <a:prstGeom prst="rect">
            <a:avLst/>
          </a:prstGeom>
          <a:noFill/>
          <a:ln/>
        </p:spPr>
        <p:txBody>
          <a:bodyPr wrap="none" lIns="0" tIns="0" rIns="0" bIns="0" rtlCol="0" anchor="t"/>
          <a:lstStyle/>
          <a:p>
            <a:pPr indent="0" marL="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Intuitive GUI for DES Encryption/Decryption</a:t>
            </a:r>
            <a:endParaRPr lang="en-US" sz="4300" dirty="0"/>
          </a:p>
        </p:txBody>
      </p:sp>
      <p:sp>
        <p:nvSpPr>
          <p:cNvPr id="3" name="Text 1"/>
          <p:cNvSpPr/>
          <p:nvPr/>
        </p:nvSpPr>
        <p:spPr>
          <a:xfrm>
            <a:off x="864037" y="3372683"/>
            <a:ext cx="2743200" cy="342900"/>
          </a:xfrm>
          <a:prstGeom prst="rect">
            <a:avLst/>
          </a:prstGeom>
          <a:noFill/>
          <a:ln/>
        </p:spPr>
        <p:txBody>
          <a:bodyPr wrap="none" lIns="0" tIns="0" rIns="0" bIns="0" rtlCol="0" anchor="t"/>
          <a:lstStyle/>
          <a:p>
            <a:pPr indent="0" marL="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Encryption</a:t>
            </a:r>
            <a:endParaRPr lang="en-US" sz="2150" dirty="0"/>
          </a:p>
        </p:txBody>
      </p:sp>
      <p:sp>
        <p:nvSpPr>
          <p:cNvPr id="4" name="Text 2"/>
          <p:cNvSpPr/>
          <p:nvPr/>
        </p:nvSpPr>
        <p:spPr>
          <a:xfrm>
            <a:off x="864037" y="3962400"/>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Our software's intuitive graphical user interface guides you through the encryption process, allowing you to seamlessly protect your sensitive information. With clear instructions and visual cues, even novice users can confidently encrypt their data.</a:t>
            </a:r>
            <a:endParaRPr lang="en-US" sz="1900" dirty="0"/>
          </a:p>
        </p:txBody>
      </p:sp>
      <p:sp>
        <p:nvSpPr>
          <p:cNvPr id="5" name="Text 3"/>
          <p:cNvSpPr/>
          <p:nvPr/>
        </p:nvSpPr>
        <p:spPr>
          <a:xfrm>
            <a:off x="7623929" y="3372683"/>
            <a:ext cx="2743200" cy="342900"/>
          </a:xfrm>
          <a:prstGeom prst="rect">
            <a:avLst/>
          </a:prstGeom>
          <a:noFill/>
          <a:ln/>
        </p:spPr>
        <p:txBody>
          <a:bodyPr wrap="none" lIns="0" tIns="0" rIns="0" bIns="0" rtlCol="0" anchor="t"/>
          <a:lstStyle/>
          <a:p>
            <a:pPr indent="0" marL="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Decryption</a:t>
            </a:r>
            <a:endParaRPr lang="en-US" sz="2150" dirty="0"/>
          </a:p>
        </p:txBody>
      </p:sp>
      <p:sp>
        <p:nvSpPr>
          <p:cNvPr id="6" name="Text 4"/>
          <p:cNvSpPr/>
          <p:nvPr/>
        </p:nvSpPr>
        <p:spPr>
          <a:xfrm>
            <a:off x="7623929" y="3962400"/>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Reversing the encryption process is just as straightforward. Simply input your encrypted data, and our tool will swiftly and securely decrypt it, restoring your original files or text with ease.</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85059" y="1049893"/>
            <a:ext cx="7630597" cy="554474"/>
          </a:xfrm>
          <a:prstGeom prst="rect">
            <a:avLst/>
          </a:prstGeom>
          <a:noFill/>
          <a:ln/>
        </p:spPr>
        <p:txBody>
          <a:bodyPr wrap="none" lIns="0" tIns="0" rIns="0" bIns="0" rtlCol="0" anchor="t"/>
          <a:lstStyle/>
          <a:p>
            <a:pPr indent="0" marL="0">
              <a:lnSpc>
                <a:spcPts val="4350"/>
              </a:lnSpc>
              <a:buNone/>
            </a:pPr>
            <a:r>
              <a:rPr lang="en-US" sz="3450" b="1" dirty="0">
                <a:solidFill>
                  <a:srgbClr val="FFE14D"/>
                </a:solidFill>
                <a:latin typeface="Comfortaa Bold" pitchFamily="34" charset="0"/>
                <a:ea typeface="Comfortaa Bold" pitchFamily="34" charset="-122"/>
                <a:cs typeface="Comfortaa Bold" pitchFamily="34" charset="-120"/>
              </a:rPr>
              <a:t>Customizable Number of Rounds</a:t>
            </a:r>
            <a:endParaRPr lang="en-US" sz="3450" dirty="0"/>
          </a:p>
        </p:txBody>
      </p:sp>
      <p:sp>
        <p:nvSpPr>
          <p:cNvPr id="4" name="Shape 1"/>
          <p:cNvSpPr/>
          <p:nvPr/>
        </p:nvSpPr>
        <p:spPr>
          <a:xfrm>
            <a:off x="6185059" y="2128361"/>
            <a:ext cx="449104" cy="449104"/>
          </a:xfrm>
          <a:prstGeom prst="roundRect">
            <a:avLst>
              <a:gd name="adj" fmla="val 66676"/>
            </a:avLst>
          </a:prstGeom>
          <a:solidFill>
            <a:srgbClr val="46464A"/>
          </a:solidFill>
          <a:ln/>
        </p:spPr>
      </p:sp>
      <p:sp>
        <p:nvSpPr>
          <p:cNvPr id="5" name="Text 2"/>
          <p:cNvSpPr/>
          <p:nvPr/>
        </p:nvSpPr>
        <p:spPr>
          <a:xfrm>
            <a:off x="6357223" y="2219801"/>
            <a:ext cx="104656" cy="266224"/>
          </a:xfrm>
          <a:prstGeom prst="rect">
            <a:avLst/>
          </a:prstGeom>
          <a:noFill/>
          <a:ln/>
        </p:spPr>
        <p:txBody>
          <a:bodyPr wrap="none" lIns="0" tIns="0" rIns="0" bIns="0" rtlCol="0" anchor="t"/>
          <a:lstStyle/>
          <a:p>
            <a:pPr algn="ctr" indent="0" marL="0">
              <a:lnSpc>
                <a:spcPts val="2050"/>
              </a:lnSpc>
              <a:buNone/>
            </a:pPr>
            <a:r>
              <a:rPr lang="en-US" sz="2050" b="1" dirty="0">
                <a:solidFill>
                  <a:srgbClr val="D7D4CC"/>
                </a:solidFill>
                <a:latin typeface="Comfortaa Bold" pitchFamily="34" charset="0"/>
                <a:ea typeface="Comfortaa Bold" pitchFamily="34" charset="-122"/>
                <a:cs typeface="Comfortaa Bold" pitchFamily="34" charset="-120"/>
              </a:rPr>
              <a:t>1</a:t>
            </a:r>
            <a:endParaRPr lang="en-US" sz="2050" dirty="0"/>
          </a:p>
        </p:txBody>
      </p:sp>
      <p:sp>
        <p:nvSpPr>
          <p:cNvPr id="6" name="Text 3"/>
          <p:cNvSpPr/>
          <p:nvPr/>
        </p:nvSpPr>
        <p:spPr>
          <a:xfrm>
            <a:off x="6833711" y="2128361"/>
            <a:ext cx="2218015" cy="277178"/>
          </a:xfrm>
          <a:prstGeom prst="rect">
            <a:avLst/>
          </a:prstGeom>
          <a:noFill/>
          <a:ln/>
        </p:spPr>
        <p:txBody>
          <a:bodyPr wrap="none" lIns="0" tIns="0" rIns="0" bIns="0" rtlCol="0" anchor="t"/>
          <a:lstStyle/>
          <a:p>
            <a:pP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Enhanced Security</a:t>
            </a:r>
            <a:endParaRPr lang="en-US" sz="1700" dirty="0"/>
          </a:p>
        </p:txBody>
      </p:sp>
      <p:sp>
        <p:nvSpPr>
          <p:cNvPr id="7" name="Text 4"/>
          <p:cNvSpPr/>
          <p:nvPr/>
        </p:nvSpPr>
        <p:spPr>
          <a:xfrm>
            <a:off x="6833711" y="2525316"/>
            <a:ext cx="3124914" cy="2555558"/>
          </a:xfrm>
          <a:prstGeom prst="rect">
            <a:avLst/>
          </a:prstGeom>
          <a:noFill/>
          <a:ln/>
        </p:spPr>
        <p:txBody>
          <a:bodyPr wrap="square" lIns="0" tIns="0" rIns="0" bIns="0" rtlCol="0" anchor="t"/>
          <a:lstStyle/>
          <a:p>
            <a:pP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Increase the number of DES encryption rounds to bolster the security of your data. More rounds mean a higher level of complexity, making it exponentially harder for unauthorized parties to crack your encryption.</a:t>
            </a:r>
            <a:endParaRPr lang="en-US" sz="1550" dirty="0"/>
          </a:p>
        </p:txBody>
      </p:sp>
      <p:sp>
        <p:nvSpPr>
          <p:cNvPr id="8" name="Shape 5"/>
          <p:cNvSpPr/>
          <p:nvPr/>
        </p:nvSpPr>
        <p:spPr>
          <a:xfrm>
            <a:off x="10158174" y="2128361"/>
            <a:ext cx="449104" cy="449104"/>
          </a:xfrm>
          <a:prstGeom prst="roundRect">
            <a:avLst>
              <a:gd name="adj" fmla="val 66676"/>
            </a:avLst>
          </a:prstGeom>
          <a:solidFill>
            <a:srgbClr val="46464A"/>
          </a:solidFill>
          <a:ln/>
        </p:spPr>
      </p:sp>
      <p:sp>
        <p:nvSpPr>
          <p:cNvPr id="9" name="Text 6"/>
          <p:cNvSpPr/>
          <p:nvPr/>
        </p:nvSpPr>
        <p:spPr>
          <a:xfrm>
            <a:off x="10304383" y="2219801"/>
            <a:ext cx="156567" cy="266224"/>
          </a:xfrm>
          <a:prstGeom prst="rect">
            <a:avLst/>
          </a:prstGeom>
          <a:noFill/>
          <a:ln/>
        </p:spPr>
        <p:txBody>
          <a:bodyPr wrap="none" lIns="0" tIns="0" rIns="0" bIns="0" rtlCol="0" anchor="t"/>
          <a:lstStyle/>
          <a:p>
            <a:pPr algn="ctr" indent="0" marL="0">
              <a:lnSpc>
                <a:spcPts val="2050"/>
              </a:lnSpc>
              <a:buNone/>
            </a:pPr>
            <a:r>
              <a:rPr lang="en-US" sz="2050" b="1" dirty="0">
                <a:solidFill>
                  <a:srgbClr val="D7D4CC"/>
                </a:solidFill>
                <a:latin typeface="Comfortaa Bold" pitchFamily="34" charset="0"/>
                <a:ea typeface="Comfortaa Bold" pitchFamily="34" charset="-122"/>
                <a:cs typeface="Comfortaa Bold" pitchFamily="34" charset="-120"/>
              </a:rPr>
              <a:t>2</a:t>
            </a:r>
            <a:endParaRPr lang="en-US" sz="2050" dirty="0"/>
          </a:p>
        </p:txBody>
      </p:sp>
      <p:sp>
        <p:nvSpPr>
          <p:cNvPr id="10" name="Text 7"/>
          <p:cNvSpPr/>
          <p:nvPr/>
        </p:nvSpPr>
        <p:spPr>
          <a:xfrm>
            <a:off x="10806827" y="2128361"/>
            <a:ext cx="2622471" cy="277178"/>
          </a:xfrm>
          <a:prstGeom prst="rect">
            <a:avLst/>
          </a:prstGeom>
          <a:noFill/>
          <a:ln/>
        </p:spPr>
        <p:txBody>
          <a:bodyPr wrap="none" lIns="0" tIns="0" rIns="0" bIns="0" rtlCol="0" anchor="t"/>
          <a:lstStyle/>
          <a:p>
            <a:pP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Tailored to Your Needs</a:t>
            </a:r>
            <a:endParaRPr lang="en-US" sz="1700" dirty="0"/>
          </a:p>
        </p:txBody>
      </p:sp>
      <p:sp>
        <p:nvSpPr>
          <p:cNvPr id="11" name="Text 8"/>
          <p:cNvSpPr/>
          <p:nvPr/>
        </p:nvSpPr>
        <p:spPr>
          <a:xfrm>
            <a:off x="10806827" y="2525316"/>
            <a:ext cx="3124914" cy="2236113"/>
          </a:xfrm>
          <a:prstGeom prst="rect">
            <a:avLst/>
          </a:prstGeom>
          <a:noFill/>
          <a:ln/>
        </p:spPr>
        <p:txBody>
          <a:bodyPr wrap="square" lIns="0" tIns="0" rIns="0" bIns="0" rtlCol="0" anchor="t"/>
          <a:lstStyle/>
          <a:p>
            <a:pP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Adjust the number of encryption rounds to suit your specific security requirements. Whether you need maximum protection for highly sensitive information or a faster process for less critical data, our tool has you covered.</a:t>
            </a:r>
            <a:endParaRPr lang="en-US" sz="1550" dirty="0"/>
          </a:p>
        </p:txBody>
      </p:sp>
      <p:sp>
        <p:nvSpPr>
          <p:cNvPr id="12" name="Shape 9"/>
          <p:cNvSpPr/>
          <p:nvPr/>
        </p:nvSpPr>
        <p:spPr>
          <a:xfrm>
            <a:off x="6185059" y="5504974"/>
            <a:ext cx="449104" cy="449104"/>
          </a:xfrm>
          <a:prstGeom prst="roundRect">
            <a:avLst>
              <a:gd name="adj" fmla="val 66676"/>
            </a:avLst>
          </a:prstGeom>
          <a:solidFill>
            <a:srgbClr val="46464A"/>
          </a:solidFill>
          <a:ln/>
        </p:spPr>
      </p:sp>
      <p:sp>
        <p:nvSpPr>
          <p:cNvPr id="13" name="Text 10"/>
          <p:cNvSpPr/>
          <p:nvPr/>
        </p:nvSpPr>
        <p:spPr>
          <a:xfrm>
            <a:off x="6329839" y="5596414"/>
            <a:ext cx="159425" cy="266224"/>
          </a:xfrm>
          <a:prstGeom prst="rect">
            <a:avLst/>
          </a:prstGeom>
          <a:noFill/>
          <a:ln/>
        </p:spPr>
        <p:txBody>
          <a:bodyPr wrap="none" lIns="0" tIns="0" rIns="0" bIns="0" rtlCol="0" anchor="t"/>
          <a:lstStyle/>
          <a:p>
            <a:pPr algn="ctr" indent="0" marL="0">
              <a:lnSpc>
                <a:spcPts val="2050"/>
              </a:lnSpc>
              <a:buNone/>
            </a:pPr>
            <a:r>
              <a:rPr lang="en-US" sz="2050" b="1" dirty="0">
                <a:solidFill>
                  <a:srgbClr val="D7D4CC"/>
                </a:solidFill>
                <a:latin typeface="Comfortaa Bold" pitchFamily="34" charset="0"/>
                <a:ea typeface="Comfortaa Bold" pitchFamily="34" charset="-122"/>
                <a:cs typeface="Comfortaa Bold" pitchFamily="34" charset="-120"/>
              </a:rPr>
              <a:t>3</a:t>
            </a:r>
            <a:endParaRPr lang="en-US" sz="2050" dirty="0"/>
          </a:p>
        </p:txBody>
      </p:sp>
      <p:sp>
        <p:nvSpPr>
          <p:cNvPr id="14" name="Text 11"/>
          <p:cNvSpPr/>
          <p:nvPr/>
        </p:nvSpPr>
        <p:spPr>
          <a:xfrm>
            <a:off x="6833711" y="5504974"/>
            <a:ext cx="2539365" cy="277178"/>
          </a:xfrm>
          <a:prstGeom prst="rect">
            <a:avLst/>
          </a:prstGeom>
          <a:noFill/>
          <a:ln/>
        </p:spPr>
        <p:txBody>
          <a:bodyPr wrap="none" lIns="0" tIns="0" rIns="0" bIns="0" rtlCol="0" anchor="t"/>
          <a:lstStyle/>
          <a:p>
            <a:pP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Flexibility and Control</a:t>
            </a:r>
            <a:endParaRPr lang="en-US" sz="1700" dirty="0"/>
          </a:p>
        </p:txBody>
      </p:sp>
      <p:sp>
        <p:nvSpPr>
          <p:cNvPr id="15" name="Text 12"/>
          <p:cNvSpPr/>
          <p:nvPr/>
        </p:nvSpPr>
        <p:spPr>
          <a:xfrm>
            <a:off x="6833711" y="5901928"/>
            <a:ext cx="7098030" cy="1277779"/>
          </a:xfrm>
          <a:prstGeom prst="rect">
            <a:avLst/>
          </a:prstGeom>
          <a:noFill/>
          <a:ln/>
        </p:spPr>
        <p:txBody>
          <a:bodyPr wrap="square" lIns="0" tIns="0" rIns="0" bIns="0" rtlCol="0" anchor="t"/>
          <a:lstStyle/>
          <a:p>
            <a:pP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Take control of your data's security by customizing the encryption process. Our software empowers you to find the perfect balance between security and efficiency, ensuring your information is safeguarded to your exact specifications.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6521" y="578763"/>
            <a:ext cx="7557611" cy="584597"/>
          </a:xfrm>
          <a:prstGeom prst="rect">
            <a:avLst/>
          </a:prstGeom>
          <a:noFill/>
          <a:ln/>
        </p:spPr>
        <p:txBody>
          <a:bodyPr wrap="none" lIns="0" tIns="0" rIns="0" bIns="0" rtlCol="0" anchor="t"/>
          <a:lstStyle/>
          <a:p>
            <a:pPr indent="0" marL="0">
              <a:lnSpc>
                <a:spcPts val="4600"/>
              </a:lnSpc>
              <a:buNone/>
            </a:pPr>
            <a:r>
              <a:rPr lang="en-US" sz="3650" b="1" dirty="0">
                <a:solidFill>
                  <a:srgbClr val="FFE14D"/>
                </a:solidFill>
                <a:latin typeface="Comfortaa Bold" pitchFamily="34" charset="0"/>
                <a:ea typeface="Comfortaa Bold" pitchFamily="34" charset="-122"/>
                <a:cs typeface="Comfortaa Bold" pitchFamily="34" charset="-120"/>
              </a:rPr>
              <a:t>Text and File-Based Processing</a:t>
            </a:r>
            <a:endParaRPr lang="en-US" sz="3650" dirty="0"/>
          </a:p>
        </p:txBody>
      </p:sp>
      <p:pic>
        <p:nvPicPr>
          <p:cNvPr id="3" name="Image 0" descr="preencoded.png">    </p:cNvPr>
          <p:cNvPicPr>
            <a:picLocks noChangeAspect="1"/>
          </p:cNvPicPr>
          <p:nvPr/>
        </p:nvPicPr>
        <p:blipFill>
          <a:blip r:embed="rId1"/>
          <a:stretch>
            <a:fillRect/>
          </a:stretch>
        </p:blipFill>
        <p:spPr>
          <a:xfrm>
            <a:off x="736521" y="1584246"/>
            <a:ext cx="6420803" cy="3968353"/>
          </a:xfrm>
          <a:prstGeom prst="rect">
            <a:avLst/>
          </a:prstGeom>
        </p:spPr>
      </p:pic>
      <p:sp>
        <p:nvSpPr>
          <p:cNvPr id="4" name="Text 1"/>
          <p:cNvSpPr/>
          <p:nvPr/>
        </p:nvSpPr>
        <p:spPr>
          <a:xfrm>
            <a:off x="736521" y="5815608"/>
            <a:ext cx="2338388" cy="292298"/>
          </a:xfrm>
          <a:prstGeom prst="rect">
            <a:avLst/>
          </a:prstGeom>
          <a:noFill/>
          <a:ln/>
        </p:spPr>
        <p:txBody>
          <a:bodyPr wrap="none" lIns="0" tIns="0" rIns="0" bIns="0" rtlCol="0" anchor="t"/>
          <a:lstStyle/>
          <a:p>
            <a:pPr algn="l" indent="0" marL="0">
              <a:lnSpc>
                <a:spcPts val="2300"/>
              </a:lnSpc>
              <a:buNone/>
            </a:pPr>
            <a:r>
              <a:rPr lang="en-US" sz="1800" b="1" dirty="0">
                <a:solidFill>
                  <a:srgbClr val="D7D4CC"/>
                </a:solidFill>
                <a:latin typeface="Comfortaa Bold" pitchFamily="34" charset="0"/>
                <a:ea typeface="Comfortaa Bold" pitchFamily="34" charset="-122"/>
                <a:cs typeface="Comfortaa Bold" pitchFamily="34" charset="-120"/>
              </a:rPr>
              <a:t>File Encryption</a:t>
            </a:r>
            <a:endParaRPr lang="en-US" sz="1800" dirty="0"/>
          </a:p>
        </p:txBody>
      </p:sp>
      <p:sp>
        <p:nvSpPr>
          <p:cNvPr id="5" name="Text 2"/>
          <p:cNvSpPr/>
          <p:nvPr/>
        </p:nvSpPr>
        <p:spPr>
          <a:xfrm>
            <a:off x="736521" y="6234113"/>
            <a:ext cx="6420803" cy="1683544"/>
          </a:xfrm>
          <a:prstGeom prst="rect">
            <a:avLst/>
          </a:prstGeom>
          <a:noFill/>
          <a:ln/>
        </p:spPr>
        <p:txBody>
          <a:bodyPr wrap="square" lIns="0" tIns="0" rIns="0" bIns="0" rtlCol="0" anchor="t"/>
          <a:lstStyle/>
          <a:p>
            <a:pPr algn="l"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Protect your sensitive files with our DES encryption tool. Simply select the file(s) you wish to encrypt, choose your desired number of rounds, and let our software handle the rest. Your data will be securely encrypted and ready for safe storage or transmission.</a:t>
            </a:r>
            <a:endParaRPr lang="en-US" sz="1650" dirty="0"/>
          </a:p>
        </p:txBody>
      </p:sp>
      <p:pic>
        <p:nvPicPr>
          <p:cNvPr id="6" name="Image 1" descr="preencoded.png">    </p:cNvPr>
          <p:cNvPicPr>
            <a:picLocks noChangeAspect="1"/>
          </p:cNvPicPr>
          <p:nvPr/>
        </p:nvPicPr>
        <p:blipFill>
          <a:blip r:embed="rId2"/>
          <a:stretch>
            <a:fillRect/>
          </a:stretch>
        </p:blipFill>
        <p:spPr>
          <a:xfrm>
            <a:off x="7472958" y="1584246"/>
            <a:ext cx="6420922" cy="3968353"/>
          </a:xfrm>
          <a:prstGeom prst="rect">
            <a:avLst/>
          </a:prstGeom>
        </p:spPr>
      </p:pic>
      <p:sp>
        <p:nvSpPr>
          <p:cNvPr id="7" name="Text 3"/>
          <p:cNvSpPr/>
          <p:nvPr/>
        </p:nvSpPr>
        <p:spPr>
          <a:xfrm>
            <a:off x="7472958" y="5815608"/>
            <a:ext cx="2743914" cy="292298"/>
          </a:xfrm>
          <a:prstGeom prst="rect">
            <a:avLst/>
          </a:prstGeom>
          <a:noFill/>
          <a:ln/>
        </p:spPr>
        <p:txBody>
          <a:bodyPr wrap="none" lIns="0" tIns="0" rIns="0" bIns="0" rtlCol="0" anchor="t"/>
          <a:lstStyle/>
          <a:p>
            <a:pPr algn="l" indent="0" marL="0">
              <a:lnSpc>
                <a:spcPts val="2300"/>
              </a:lnSpc>
              <a:buNone/>
            </a:pPr>
            <a:r>
              <a:rPr lang="en-US" sz="1800" b="1" dirty="0">
                <a:solidFill>
                  <a:srgbClr val="D7D4CC"/>
                </a:solidFill>
                <a:latin typeface="Comfortaa Bold" pitchFamily="34" charset="0"/>
                <a:ea typeface="Comfortaa Bold" pitchFamily="34" charset="-122"/>
                <a:cs typeface="Comfortaa Bold" pitchFamily="34" charset="-120"/>
              </a:rPr>
              <a:t>Text-based Encryption</a:t>
            </a:r>
            <a:endParaRPr lang="en-US" sz="1800" dirty="0"/>
          </a:p>
        </p:txBody>
      </p:sp>
      <p:sp>
        <p:nvSpPr>
          <p:cNvPr id="8" name="Text 4"/>
          <p:cNvSpPr/>
          <p:nvPr/>
        </p:nvSpPr>
        <p:spPr>
          <a:xfrm>
            <a:off x="7472958" y="6234113"/>
            <a:ext cx="6420922" cy="1683544"/>
          </a:xfrm>
          <a:prstGeom prst="rect">
            <a:avLst/>
          </a:prstGeom>
          <a:noFill/>
          <a:ln/>
        </p:spPr>
        <p:txBody>
          <a:bodyPr wrap="square" lIns="0" tIns="0" rIns="0" bIns="0" rtlCol="0" anchor="t"/>
          <a:lstStyle/>
          <a:p>
            <a:pPr algn="l" indent="0" marL="0">
              <a:lnSpc>
                <a:spcPts val="2650"/>
              </a:lnSpc>
              <a:buNone/>
            </a:pPr>
            <a:r>
              <a:rPr lang="en-US" sz="1650" dirty="0">
                <a:solidFill>
                  <a:srgbClr val="D7D4CC"/>
                </a:solidFill>
                <a:latin typeface="Raleway Medium" pitchFamily="34" charset="0"/>
                <a:ea typeface="Raleway Medium" pitchFamily="34" charset="-122"/>
                <a:cs typeface="Raleway Medium" pitchFamily="34" charset="-120"/>
              </a:rPr>
              <a:t>In addition to file-based encryption, our tool also allows you to encrypt and decrypt text-based data. Whether you need to protect a password, a confidential message, or any other sensitive text, our software has you covered with the same level of customizable security.</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2024-11-29T18:12:53Z</dcterms:created>
  <dcterms:modified xsi:type="dcterms:W3CDTF">2024-11-29T18:12:53Z</dcterms:modified>
</cp:coreProperties>
</file>