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61" r:id="rId6"/>
    <p:sldId id="262" r:id="rId7"/>
    <p:sldId id="263" r:id="rId8"/>
    <p:sldId id="264" r:id="rId9"/>
    <p:sldId id="276" r:id="rId10"/>
    <p:sldId id="270" r:id="rId11"/>
    <p:sldId id="265" r:id="rId12"/>
    <p:sldId id="266" r:id="rId13"/>
    <p:sldId id="268" r:id="rId14"/>
    <p:sldId id="271" r:id="rId15"/>
    <p:sldId id="267"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9211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24431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86744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24311240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09472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609244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897188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101235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918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850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333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6547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731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65373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6553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118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5/29/2022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2522166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linkedin.com/taniastormovsk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l="22558" t="9091" r="1837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68867" y="1678666"/>
            <a:ext cx="4088190" cy="2369093"/>
          </a:xfrm>
        </p:spPr>
        <p:txBody>
          <a:bodyPr>
            <a:normAutofit/>
          </a:bodyPr>
          <a:lstStyle/>
          <a:p>
            <a:r>
              <a:rPr lang="en-US" sz="4800"/>
              <a:t>Single Level of Abstraction (SLAB)</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77335" y="4050831"/>
            <a:ext cx="4079721" cy="1096901"/>
          </a:xfrm>
        </p:spPr>
        <p:txBody>
          <a:bodyPr>
            <a:normAutofit/>
          </a:bodyPr>
          <a:lstStyle/>
          <a:p>
            <a:pPr>
              <a:spcAft>
                <a:spcPts val="600"/>
              </a:spcAft>
            </a:pPr>
            <a:r>
              <a:rPr lang="pt-BR" sz="1600"/>
              <a:t>Entendendo níveis de abstração e melhorando o design do seu código</a:t>
            </a:r>
            <a:endParaRPr lang="en-US" sz="1600"/>
          </a:p>
        </p:txBody>
      </p:sp>
      <p:cxnSp>
        <p:nvCxnSpPr>
          <p:cNvPr id="11" name="Straight Connector 1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42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336F-DC17-4B18-900F-64647DA7971B}"/>
              </a:ext>
            </a:extLst>
          </p:cNvPr>
          <p:cNvSpPr>
            <a:spLocks noGrp="1"/>
          </p:cNvSpPr>
          <p:nvPr>
            <p:ph type="title"/>
          </p:nvPr>
        </p:nvSpPr>
        <p:spPr>
          <a:xfrm>
            <a:off x="677335" y="210767"/>
            <a:ext cx="8596668" cy="3403600"/>
          </a:xfrm>
        </p:spPr>
        <p:txBody>
          <a:bodyPr>
            <a:normAutofit/>
          </a:bodyPr>
          <a:lstStyle/>
          <a:p>
            <a:r>
              <a:rPr lang="pt-BR" sz="4400" dirty="0"/>
              <a:t>Conseguimos essa análise através de ferramentas de análise stática de código como SonarQube, Ndepend, ReSharper</a:t>
            </a:r>
            <a:br>
              <a:rPr lang="pt-BR" sz="4400" dirty="0"/>
            </a:br>
            <a:r>
              <a:rPr lang="pt-BR" sz="1200" dirty="0"/>
              <a:t>https://docs.sonarqube.org/latest/user-guide/metric-definitions/</a:t>
            </a:r>
          </a:p>
        </p:txBody>
      </p:sp>
      <p:sp>
        <p:nvSpPr>
          <p:cNvPr id="3" name="Text Placeholder 2">
            <a:extLst>
              <a:ext uri="{FF2B5EF4-FFF2-40B4-BE49-F238E27FC236}">
                <a16:creationId xmlns:a16="http://schemas.microsoft.com/office/drawing/2014/main" id="{59D35757-7E2B-4CBC-8802-B6C28146CCB3}"/>
              </a:ext>
            </a:extLst>
          </p:cNvPr>
          <p:cNvSpPr>
            <a:spLocks noGrp="1"/>
          </p:cNvSpPr>
          <p:nvPr>
            <p:ph type="body" idx="1"/>
          </p:nvPr>
        </p:nvSpPr>
        <p:spPr/>
        <p:txBody>
          <a:bodyPr/>
          <a:lstStyle/>
          <a:p>
            <a:endParaRPr lang="pt-BR" dirty="0"/>
          </a:p>
        </p:txBody>
      </p:sp>
      <p:pic>
        <p:nvPicPr>
          <p:cNvPr id="7" name="Picture 6">
            <a:extLst>
              <a:ext uri="{FF2B5EF4-FFF2-40B4-BE49-F238E27FC236}">
                <a16:creationId xmlns:a16="http://schemas.microsoft.com/office/drawing/2014/main" id="{031D1397-8420-4695-8791-CFE482D46236}"/>
              </a:ext>
            </a:extLst>
          </p:cNvPr>
          <p:cNvPicPr>
            <a:picLocks noChangeAspect="1"/>
          </p:cNvPicPr>
          <p:nvPr/>
        </p:nvPicPr>
        <p:blipFill>
          <a:blip r:embed="rId2"/>
          <a:stretch>
            <a:fillRect/>
          </a:stretch>
        </p:blipFill>
        <p:spPr>
          <a:xfrm>
            <a:off x="677335" y="3643312"/>
            <a:ext cx="6534150" cy="2219325"/>
          </a:xfrm>
          <a:prstGeom prst="rect">
            <a:avLst/>
          </a:prstGeom>
        </p:spPr>
      </p:pic>
      <p:pic>
        <p:nvPicPr>
          <p:cNvPr id="9" name="Picture 8">
            <a:extLst>
              <a:ext uri="{FF2B5EF4-FFF2-40B4-BE49-F238E27FC236}">
                <a16:creationId xmlns:a16="http://schemas.microsoft.com/office/drawing/2014/main" id="{7CC09147-7C8F-4D89-B79F-58927ACB65E6}"/>
              </a:ext>
            </a:extLst>
          </p:cNvPr>
          <p:cNvPicPr>
            <a:picLocks noChangeAspect="1"/>
          </p:cNvPicPr>
          <p:nvPr/>
        </p:nvPicPr>
        <p:blipFill>
          <a:blip r:embed="rId3"/>
          <a:stretch>
            <a:fillRect/>
          </a:stretch>
        </p:blipFill>
        <p:spPr>
          <a:xfrm>
            <a:off x="677335" y="5738812"/>
            <a:ext cx="6305550" cy="1162050"/>
          </a:xfrm>
          <a:prstGeom prst="rect">
            <a:avLst/>
          </a:prstGeom>
        </p:spPr>
      </p:pic>
    </p:spTree>
    <p:extLst>
      <p:ext uri="{BB962C8B-B14F-4D97-AF65-F5344CB8AC3E}">
        <p14:creationId xmlns:p14="http://schemas.microsoft.com/office/powerpoint/2010/main" val="2633845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E622-6C4B-430A-86D5-33D1A6F6E0E2}"/>
              </a:ext>
            </a:extLst>
          </p:cNvPr>
          <p:cNvSpPr>
            <a:spLocks noGrp="1"/>
          </p:cNvSpPr>
          <p:nvPr>
            <p:ph type="title"/>
          </p:nvPr>
        </p:nvSpPr>
        <p:spPr>
          <a:xfrm>
            <a:off x="721724" y="1843596"/>
            <a:ext cx="8596668" cy="3403600"/>
          </a:xfrm>
        </p:spPr>
        <p:txBody>
          <a:bodyPr>
            <a:normAutofit fontScale="90000"/>
          </a:bodyPr>
          <a:lstStyle/>
          <a:p>
            <a:r>
              <a:rPr lang="pt-BR" sz="3600" dirty="0"/>
              <a:t>De acordo com o SLAP, o código-fonte dentro de cada método deve se referir a conceitos e mecanismos relevantes para apenas um nível de “complexidade operacional” de sua aplicação ou seja código deve lidar com conceitos relacionados a apenas um nível de abstração.Sem mistura. </a:t>
            </a:r>
            <a:br>
              <a:rPr lang="pt-BR" sz="3600" dirty="0"/>
            </a:br>
            <a:br>
              <a:rPr lang="pt-BR" sz="3600" dirty="0"/>
            </a:br>
            <a:r>
              <a:rPr lang="pt-BR" sz="3100" dirty="0"/>
              <a:t>Parece simples, mas, na prática, pode ser um desafio aplicar esse princípio em um código real porque é… bem, abstrato.</a:t>
            </a:r>
            <a:br>
              <a:rPr lang="pt-BR" sz="4400" dirty="0"/>
            </a:br>
            <a:endParaRPr lang="pt-BR" dirty="0"/>
          </a:p>
        </p:txBody>
      </p:sp>
    </p:spTree>
    <p:extLst>
      <p:ext uri="{BB962C8B-B14F-4D97-AF65-F5344CB8AC3E}">
        <p14:creationId xmlns:p14="http://schemas.microsoft.com/office/powerpoint/2010/main" val="2610074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03CA-E887-4FC7-AD96-39E2CF45B143}"/>
              </a:ext>
            </a:extLst>
          </p:cNvPr>
          <p:cNvSpPr>
            <a:spLocks noGrp="1"/>
          </p:cNvSpPr>
          <p:nvPr>
            <p:ph type="title"/>
          </p:nvPr>
        </p:nvSpPr>
        <p:spPr>
          <a:xfrm>
            <a:off x="677335" y="609600"/>
            <a:ext cx="9269098" cy="4930066"/>
          </a:xfrm>
        </p:spPr>
        <p:txBody>
          <a:bodyPr>
            <a:noAutofit/>
          </a:bodyPr>
          <a:lstStyle/>
          <a:p>
            <a:r>
              <a:rPr lang="pt-BR" sz="2800" dirty="0"/>
              <a:t>Por exemplo, se um método cria e executa solicitações HTTP, de acordo com o SLAP ele também não deve processar o JSON resultante.</a:t>
            </a:r>
            <a:br>
              <a:rPr lang="pt-BR" sz="2800" dirty="0"/>
            </a:br>
            <a:br>
              <a:rPr lang="pt-BR" sz="2800" dirty="0"/>
            </a:br>
            <a:br>
              <a:rPr lang="pt-BR" sz="2800" dirty="0"/>
            </a:br>
            <a:r>
              <a:rPr lang="pt-BR" sz="2800" dirty="0"/>
              <a:t>Estes são diferentes níveis de abstração: </a:t>
            </a:r>
            <a:br>
              <a:rPr lang="pt-BR" sz="2800" dirty="0"/>
            </a:br>
            <a:br>
              <a:rPr lang="pt-BR" sz="2800" dirty="0"/>
            </a:br>
            <a:r>
              <a:rPr lang="pt-BR" sz="2800" dirty="0"/>
              <a:t>- Um é sobre comunicação via HTTP </a:t>
            </a:r>
            <a:br>
              <a:rPr lang="pt-BR" sz="2800" dirty="0"/>
            </a:br>
            <a:br>
              <a:rPr lang="pt-BR" sz="2800" dirty="0"/>
            </a:br>
            <a:r>
              <a:rPr lang="pt-BR" sz="2800" dirty="0"/>
              <a:t>- O outro é sobre formato e layout de dados específicos.</a:t>
            </a:r>
            <a:br>
              <a:rPr lang="pt-BR" sz="2800" dirty="0"/>
            </a:br>
            <a:r>
              <a:rPr lang="pt-BR" sz="2800" dirty="0"/>
              <a:t> </a:t>
            </a:r>
            <a:br>
              <a:rPr lang="pt-BR" sz="2800" dirty="0"/>
            </a:br>
            <a:endParaRPr lang="pt-BR" sz="2800" dirty="0"/>
          </a:p>
        </p:txBody>
      </p:sp>
    </p:spTree>
    <p:extLst>
      <p:ext uri="{BB962C8B-B14F-4D97-AF65-F5344CB8AC3E}">
        <p14:creationId xmlns:p14="http://schemas.microsoft.com/office/powerpoint/2010/main" val="70953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38D4-F653-46F9-8043-8E1CBF7C7408}"/>
              </a:ext>
            </a:extLst>
          </p:cNvPr>
          <p:cNvSpPr>
            <a:spLocks noGrp="1"/>
          </p:cNvSpPr>
          <p:nvPr>
            <p:ph type="title"/>
          </p:nvPr>
        </p:nvSpPr>
        <p:spPr/>
        <p:txBody>
          <a:bodyPr>
            <a:normAutofit fontScale="90000"/>
          </a:bodyPr>
          <a:lstStyle/>
          <a:p>
            <a:br>
              <a:rPr lang="pt-BR" dirty="0"/>
            </a:br>
            <a:r>
              <a:rPr lang="pt-BR" dirty="0"/>
              <a:t> </a:t>
            </a:r>
            <a:br>
              <a:rPr lang="pt-BR" dirty="0"/>
            </a:br>
            <a:r>
              <a:rPr lang="pt-BR" dirty="0"/>
              <a:t>Vamos aos exemplos de código que esclarecerão o SLAP para você. </a:t>
            </a:r>
          </a:p>
        </p:txBody>
      </p:sp>
    </p:spTree>
    <p:extLst>
      <p:ext uri="{BB962C8B-B14F-4D97-AF65-F5344CB8AC3E}">
        <p14:creationId xmlns:p14="http://schemas.microsoft.com/office/powerpoint/2010/main" val="19936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007E1-9C48-4D8A-9525-4D16B98B3BC0}"/>
              </a:ext>
            </a:extLst>
          </p:cNvPr>
          <p:cNvSpPr>
            <a:spLocks noGrp="1"/>
          </p:cNvSpPr>
          <p:nvPr>
            <p:ph type="title"/>
          </p:nvPr>
        </p:nvSpPr>
        <p:spPr>
          <a:xfrm>
            <a:off x="677335" y="609600"/>
            <a:ext cx="8596668" cy="5578136"/>
          </a:xfrm>
        </p:spPr>
        <p:txBody>
          <a:bodyPr>
            <a:normAutofit/>
          </a:bodyPr>
          <a:lstStyle/>
          <a:p>
            <a:r>
              <a:rPr lang="pt-BR" sz="2400" dirty="0"/>
              <a:t>Resumo </a:t>
            </a:r>
            <a:br>
              <a:rPr lang="pt-BR" sz="1800" dirty="0"/>
            </a:br>
            <a:r>
              <a:rPr lang="pt-BR" sz="1800" dirty="0"/>
              <a:t>O SLAB ou </a:t>
            </a:r>
            <a:r>
              <a:rPr lang="pt-BR" sz="2000" dirty="0"/>
              <a:t>Nível Único de Abstração é um princípio de codificação limpo que melhora principalmente a legibilidade do código. </a:t>
            </a:r>
            <a:br>
              <a:rPr lang="pt-BR" sz="2000" dirty="0"/>
            </a:br>
            <a:br>
              <a:rPr lang="pt-BR" sz="2000" dirty="0"/>
            </a:br>
            <a:r>
              <a:rPr lang="pt-BR" sz="2000" dirty="0"/>
              <a:t>Isso também ajuda a manter um método complexo, refatorando-o ainda mais em pedaços menores de código. </a:t>
            </a:r>
            <a:br>
              <a:rPr lang="pt-BR" sz="2000" dirty="0"/>
            </a:br>
            <a:br>
              <a:rPr lang="pt-BR" sz="2000" dirty="0"/>
            </a:br>
            <a:r>
              <a:rPr lang="pt-BR" sz="2000" dirty="0"/>
              <a:t>Em geral, qualquer condição complexa, loop ou bloco lógico de código pode ser classificado como um nível diferente de abstração e pode estar violando o SLAB.</a:t>
            </a:r>
            <a:br>
              <a:rPr lang="pt-BR" sz="2000" dirty="0"/>
            </a:br>
            <a:br>
              <a:rPr lang="pt-BR" sz="2000" dirty="0"/>
            </a:br>
            <a:r>
              <a:rPr lang="pt-BR" sz="2000" dirty="0"/>
              <a:t>Como uma extensão do SRP e SOC, esse princípio atua como uma força orientadora e enfatiza o aspecto de legibilidade das práticas de codificação limpas.</a:t>
            </a:r>
          </a:p>
        </p:txBody>
      </p:sp>
    </p:spTree>
    <p:extLst>
      <p:ext uri="{BB962C8B-B14F-4D97-AF65-F5344CB8AC3E}">
        <p14:creationId xmlns:p14="http://schemas.microsoft.com/office/powerpoint/2010/main" val="58526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42821-50E5-4ADA-8E41-A4711CEE7D7C}"/>
              </a:ext>
            </a:extLst>
          </p:cNvPr>
          <p:cNvSpPr>
            <a:spLocks noGrp="1"/>
          </p:cNvSpPr>
          <p:nvPr>
            <p:ph type="title"/>
          </p:nvPr>
        </p:nvSpPr>
        <p:spPr>
          <a:xfrm>
            <a:off x="677335" y="609600"/>
            <a:ext cx="8596668" cy="5640280"/>
          </a:xfrm>
        </p:spPr>
        <p:txBody>
          <a:bodyPr>
            <a:normAutofit/>
          </a:bodyPr>
          <a:lstStyle/>
          <a:p>
            <a:r>
              <a:rPr lang="pt-BR" sz="2800" b="0" i="0" dirty="0">
                <a:effectLst/>
                <a:latin typeface="Open Sans" panose="020B0606030504020204" pitchFamily="34" charset="0"/>
              </a:rPr>
              <a:t>Concluindo, manter os métodos em um único nível de abstração ajuda a melhorar a legibilidade. </a:t>
            </a:r>
            <a:br>
              <a:rPr lang="pt-BR" sz="2800" b="0" i="0" dirty="0">
                <a:effectLst/>
                <a:latin typeface="Open Sans" panose="020B0606030504020204" pitchFamily="34" charset="0"/>
              </a:rPr>
            </a:br>
            <a:br>
              <a:rPr lang="pt-BR" sz="2800" b="0" i="0" dirty="0">
                <a:effectLst/>
                <a:latin typeface="Open Sans" panose="020B0606030504020204" pitchFamily="34" charset="0"/>
              </a:rPr>
            </a:br>
            <a:r>
              <a:rPr lang="pt-BR" sz="2800" b="0" i="0" dirty="0">
                <a:effectLst/>
                <a:latin typeface="Open Sans" panose="020B0606030504020204" pitchFamily="34" charset="0"/>
              </a:rPr>
              <a:t>A dificuldade vem do aumento da capacidade cognitiva necessária para acompanhar o entendimento e podemos resolver isso decompondo métodos longos. </a:t>
            </a:r>
            <a:br>
              <a:rPr lang="pt-BR" sz="2800" b="0" i="0" dirty="0">
                <a:effectLst/>
                <a:latin typeface="Open Sans" panose="020B0606030504020204" pitchFamily="34" charset="0"/>
              </a:rPr>
            </a:br>
            <a:br>
              <a:rPr lang="pt-BR" sz="2800" b="0" i="0" dirty="0">
                <a:effectLst/>
                <a:latin typeface="Open Sans" panose="020B0606030504020204" pitchFamily="34" charset="0"/>
              </a:rPr>
            </a:br>
            <a:r>
              <a:rPr lang="pt-BR" sz="2800" b="0" i="0" dirty="0">
                <a:effectLst/>
                <a:latin typeface="Open Sans" panose="020B0606030504020204" pitchFamily="34" charset="0"/>
              </a:rPr>
              <a:t>Faça isso extraindo os menores, claramente nomeados que expressam a intenção. Favoreça métodos compostos por outros métodos menores e claramente nomeados.</a:t>
            </a:r>
            <a:endParaRPr lang="pt-BR" sz="2800" dirty="0"/>
          </a:p>
        </p:txBody>
      </p:sp>
    </p:spTree>
    <p:extLst>
      <p:ext uri="{BB962C8B-B14F-4D97-AF65-F5344CB8AC3E}">
        <p14:creationId xmlns:p14="http://schemas.microsoft.com/office/powerpoint/2010/main" val="230703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7852-CB0F-4D3B-84D4-2DAFD5CB4758}"/>
              </a:ext>
            </a:extLst>
          </p:cNvPr>
          <p:cNvSpPr>
            <a:spLocks noGrp="1"/>
          </p:cNvSpPr>
          <p:nvPr>
            <p:ph type="title"/>
          </p:nvPr>
        </p:nvSpPr>
        <p:spPr/>
        <p:txBody>
          <a:bodyPr/>
          <a:lstStyle/>
          <a:p>
            <a:r>
              <a:rPr lang="pt-BR" dirty="0"/>
              <a:t>Obrigada!</a:t>
            </a:r>
          </a:p>
        </p:txBody>
      </p:sp>
      <p:sp>
        <p:nvSpPr>
          <p:cNvPr id="3" name="Text Placeholder 2">
            <a:extLst>
              <a:ext uri="{FF2B5EF4-FFF2-40B4-BE49-F238E27FC236}">
                <a16:creationId xmlns:a16="http://schemas.microsoft.com/office/drawing/2014/main" id="{6DA52ACB-52BF-4119-AA5C-F6B2481A1133}"/>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2924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err="1"/>
              <a:t>Sobre</a:t>
            </a:r>
            <a:r>
              <a:rPr lang="en-US" dirty="0"/>
              <a:t> </a:t>
            </a:r>
            <a:r>
              <a:rPr lang="en-US" dirty="0" err="1"/>
              <a:t>Mim</a:t>
            </a:r>
            <a:endParaRPr lang="en-US" dirty="0"/>
          </a:p>
        </p:txBody>
      </p:sp>
      <p:sp>
        <p:nvSpPr>
          <p:cNvPr id="4" name="Content Placeholder 3">
            <a:extLst>
              <a:ext uri="{FF2B5EF4-FFF2-40B4-BE49-F238E27FC236}">
                <a16:creationId xmlns:a16="http://schemas.microsoft.com/office/drawing/2014/main" id="{03CF433D-6540-4F1F-A57D-71712E58FC19}"/>
              </a:ext>
            </a:extLst>
          </p:cNvPr>
          <p:cNvSpPr>
            <a:spLocks noGrp="1"/>
          </p:cNvSpPr>
          <p:nvPr>
            <p:ph idx="1"/>
          </p:nvPr>
        </p:nvSpPr>
        <p:spPr>
          <a:xfrm>
            <a:off x="588557" y="1592418"/>
            <a:ext cx="5031008" cy="4586440"/>
          </a:xfrm>
        </p:spPr>
        <p:txBody>
          <a:bodyPr>
            <a:normAutofit lnSpcReduction="10000"/>
          </a:bodyPr>
          <a:lstStyle/>
          <a:p>
            <a:r>
              <a:rPr lang="pt-BR" dirty="0"/>
              <a:t>Possuo experiência de mais de 15 anos na área de desenvolvimento de software, trabalhando com .NET desde sempre.</a:t>
            </a:r>
          </a:p>
          <a:p>
            <a:r>
              <a:rPr lang="pt-BR" dirty="0"/>
              <a:t>Sempre tentei ver além do código, entender aspectos mais amplos da solução e foi assim que a arquitetura foi ficando cada vez mais presente e relevante para mim.</a:t>
            </a:r>
          </a:p>
          <a:p>
            <a:r>
              <a:rPr lang="pt-BR" dirty="0"/>
              <a:t>Atualmente me sinto extremamente realizada e feliz atuando como gerente de arquitetura na </a:t>
            </a:r>
            <a:r>
              <a:rPr lang="pt-BR" b="1" dirty="0"/>
              <a:t>Avanade</a:t>
            </a:r>
          </a:p>
          <a:p>
            <a:endParaRPr lang="pt-BR" b="1" dirty="0"/>
          </a:p>
          <a:p>
            <a:pPr>
              <a:lnSpc>
                <a:spcPct val="110000"/>
              </a:lnSpc>
            </a:pPr>
            <a:r>
              <a:rPr lang="pt-BR" sz="1600" dirty="0"/>
              <a:t>Linkedin </a:t>
            </a:r>
            <a:r>
              <a:rPr lang="pt-BR" sz="1600" dirty="0">
                <a:hlinkClick r:id="rId2"/>
              </a:rPr>
              <a:t>https://www.linkedin.com/taniastormovski/</a:t>
            </a:r>
            <a:endParaRPr lang="pt-BR" sz="1600" dirty="0"/>
          </a:p>
          <a:p>
            <a:pPr>
              <a:lnSpc>
                <a:spcPct val="110000"/>
              </a:lnSpc>
            </a:pPr>
            <a:r>
              <a:rPr lang="pt-BR" sz="1600" dirty="0"/>
              <a:t>Instagram @tetestorm  </a:t>
            </a:r>
          </a:p>
          <a:p>
            <a:endParaRPr lang="pt-BR" dirty="0"/>
          </a:p>
        </p:txBody>
      </p:sp>
      <p:pic>
        <p:nvPicPr>
          <p:cNvPr id="7" name="Picture 6" descr="A person with long hair&#10;&#10;Description automatically generated with low confidence">
            <a:extLst>
              <a:ext uri="{FF2B5EF4-FFF2-40B4-BE49-F238E27FC236}">
                <a16:creationId xmlns:a16="http://schemas.microsoft.com/office/drawing/2014/main" id="{C33B6715-739D-4CCF-B4CA-E9C4A4335CD5}"/>
              </a:ext>
            </a:extLst>
          </p:cNvPr>
          <p:cNvPicPr>
            <a:picLocks noChangeAspect="1"/>
          </p:cNvPicPr>
          <p:nvPr/>
        </p:nvPicPr>
        <p:blipFill>
          <a:blip r:embed="rId3"/>
          <a:stretch>
            <a:fillRect/>
          </a:stretch>
        </p:blipFill>
        <p:spPr>
          <a:xfrm>
            <a:off x="6738859" y="1824909"/>
            <a:ext cx="2410147" cy="3208182"/>
          </a:xfrm>
          <a:prstGeom prst="rect">
            <a:avLst/>
          </a:prstGeom>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85A6-5C54-4CB1-A3DC-CE8E19229E85}"/>
              </a:ext>
            </a:extLst>
          </p:cNvPr>
          <p:cNvSpPr>
            <a:spLocks noGrp="1"/>
          </p:cNvSpPr>
          <p:nvPr>
            <p:ph type="title"/>
          </p:nvPr>
        </p:nvSpPr>
        <p:spPr>
          <a:xfrm>
            <a:off x="1033550" y="4717139"/>
            <a:ext cx="8596668" cy="1320800"/>
          </a:xfrm>
        </p:spPr>
        <p:txBody>
          <a:bodyPr/>
          <a:lstStyle/>
          <a:p>
            <a:r>
              <a:rPr lang="pt-BR" dirty="0"/>
              <a:t> “Bons programadores escrevem código que os humanos podem entender.”</a:t>
            </a:r>
          </a:p>
        </p:txBody>
      </p:sp>
      <p:sp>
        <p:nvSpPr>
          <p:cNvPr id="3" name="Content Placeholder 2">
            <a:extLst>
              <a:ext uri="{FF2B5EF4-FFF2-40B4-BE49-F238E27FC236}">
                <a16:creationId xmlns:a16="http://schemas.microsoft.com/office/drawing/2014/main" id="{5F60D676-7069-4E61-9E6D-DEB59524D7A9}"/>
              </a:ext>
            </a:extLst>
          </p:cNvPr>
          <p:cNvSpPr>
            <a:spLocks noGrp="1"/>
          </p:cNvSpPr>
          <p:nvPr>
            <p:ph idx="1"/>
          </p:nvPr>
        </p:nvSpPr>
        <p:spPr>
          <a:xfrm>
            <a:off x="597433" y="820061"/>
            <a:ext cx="9337141" cy="3880773"/>
          </a:xfrm>
        </p:spPr>
        <p:txBody>
          <a:bodyPr>
            <a:normAutofit fontScale="85000" lnSpcReduction="10000"/>
          </a:bodyPr>
          <a:lstStyle/>
          <a:p>
            <a:pPr marL="0" indent="0">
              <a:buNone/>
            </a:pPr>
            <a:r>
              <a:rPr lang="pt-BR" dirty="0"/>
              <a:t>						Legibilidade do código</a:t>
            </a:r>
          </a:p>
          <a:p>
            <a:pPr marL="0" indent="0">
              <a:buNone/>
            </a:pPr>
            <a:r>
              <a:rPr lang="pt-BR" dirty="0"/>
              <a:t>	Muitas vezes observa-se que no desenvolvimento de software empresarial </a:t>
            </a:r>
          </a:p>
          <a:p>
            <a:pPr marL="0" indent="0">
              <a:buNone/>
            </a:pPr>
            <a:r>
              <a:rPr lang="pt-BR" sz="2800" b="1" dirty="0"/>
              <a:t>“Um pedaço de código pode ser escrito apenas uma vez, mas é lido e mantido talvez 100 vezes durante sua vida útil</a:t>
            </a:r>
            <a:r>
              <a:rPr lang="pt-BR" dirty="0"/>
              <a:t>.” </a:t>
            </a:r>
          </a:p>
          <a:p>
            <a:pPr marL="0" indent="0">
              <a:buNone/>
            </a:pPr>
            <a:endParaRPr lang="pt-BR" dirty="0"/>
          </a:p>
          <a:p>
            <a:pPr marL="0" indent="0">
              <a:buNone/>
            </a:pPr>
            <a:r>
              <a:rPr lang="pt-BR" dirty="0"/>
              <a:t>	Portanto, entender um código que o ser humano possa ler é de extrema importância. A citação de Martin Fowler – uma das minhas favoritas – diz: </a:t>
            </a:r>
          </a:p>
          <a:p>
            <a:pPr marL="0" indent="0">
              <a:buNone/>
            </a:pPr>
            <a:r>
              <a:rPr lang="pt-BR" sz="3000" dirty="0"/>
              <a:t>“Qualquer tolo pode escrever um código que um computador possa entender.” </a:t>
            </a:r>
          </a:p>
          <a:p>
            <a:pPr marL="0" indent="0">
              <a:buNone/>
            </a:pPr>
            <a:endParaRPr lang="pt-BR" dirty="0"/>
          </a:p>
          <a:p>
            <a:pPr marL="0" indent="0">
              <a:buNone/>
            </a:pPr>
            <a:r>
              <a:rPr lang="pt-BR" dirty="0"/>
              <a:t> </a:t>
            </a:r>
          </a:p>
          <a:p>
            <a:pPr marL="0" indent="0">
              <a:buNone/>
            </a:pPr>
            <a:endParaRPr lang="pt-BR" dirty="0"/>
          </a:p>
        </p:txBody>
      </p:sp>
    </p:spTree>
    <p:extLst>
      <p:ext uri="{BB962C8B-B14F-4D97-AF65-F5344CB8AC3E}">
        <p14:creationId xmlns:p14="http://schemas.microsoft.com/office/powerpoint/2010/main" val="152379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DA8EFF-9FB7-41BC-957D-3D4954EA1FB6}"/>
              </a:ext>
            </a:extLst>
          </p:cNvPr>
          <p:cNvSpPr>
            <a:spLocks noGrp="1"/>
          </p:cNvSpPr>
          <p:nvPr>
            <p:ph type="title"/>
          </p:nvPr>
        </p:nvSpPr>
        <p:spPr>
          <a:xfrm>
            <a:off x="677335" y="1000218"/>
            <a:ext cx="8596668" cy="3403600"/>
          </a:xfrm>
        </p:spPr>
        <p:txBody>
          <a:bodyPr>
            <a:normAutofit fontScale="90000"/>
          </a:bodyPr>
          <a:lstStyle/>
          <a:p>
            <a:r>
              <a:rPr lang="pt-BR" dirty="0"/>
              <a:t>O Princípio do </a:t>
            </a:r>
            <a:br>
              <a:rPr lang="pt-BR" dirty="0"/>
            </a:br>
            <a:r>
              <a:rPr lang="pt-BR" dirty="0"/>
              <a:t>"Nível Único de Abstração" Single Level of Abstraction (SLAB) – como o nome sugere, recomenda escrever um método/função em um único nível de abstração. </a:t>
            </a:r>
          </a:p>
        </p:txBody>
      </p:sp>
      <p:sp>
        <p:nvSpPr>
          <p:cNvPr id="5" name="Text Placeholder 4">
            <a:extLst>
              <a:ext uri="{FF2B5EF4-FFF2-40B4-BE49-F238E27FC236}">
                <a16:creationId xmlns:a16="http://schemas.microsoft.com/office/drawing/2014/main" id="{287412CE-C14A-416C-828F-00AE26EA1F09}"/>
              </a:ext>
            </a:extLst>
          </p:cNvPr>
          <p:cNvSpPr>
            <a:spLocks noGrp="1"/>
          </p:cNvSpPr>
          <p:nvPr>
            <p:ph type="body" idx="1"/>
          </p:nvPr>
        </p:nvSpPr>
        <p:spPr>
          <a:xfrm>
            <a:off x="677335" y="4470400"/>
            <a:ext cx="9345554" cy="1570962"/>
          </a:xfrm>
        </p:spPr>
        <p:txBody>
          <a:bodyPr/>
          <a:lstStyle/>
          <a:p>
            <a:r>
              <a:rPr lang="pt-BR" dirty="0"/>
              <a:t>Vamos primeiro entender </a:t>
            </a:r>
            <a:r>
              <a:rPr lang="pt-BR" sz="2000" dirty="0"/>
              <a:t>rapidamente</a:t>
            </a:r>
            <a:r>
              <a:rPr lang="pt-BR" dirty="0"/>
              <a:t> o que é abstração e o que é nível de abstração.</a:t>
            </a:r>
          </a:p>
        </p:txBody>
      </p:sp>
    </p:spTree>
    <p:extLst>
      <p:ext uri="{BB962C8B-B14F-4D97-AF65-F5344CB8AC3E}">
        <p14:creationId xmlns:p14="http://schemas.microsoft.com/office/powerpoint/2010/main" val="377600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405-8A77-4843-9E43-FB5EF90527C7}"/>
              </a:ext>
            </a:extLst>
          </p:cNvPr>
          <p:cNvSpPr>
            <a:spLocks noGrp="1"/>
          </p:cNvSpPr>
          <p:nvPr>
            <p:ph type="title"/>
          </p:nvPr>
        </p:nvSpPr>
        <p:spPr>
          <a:xfrm>
            <a:off x="730601" y="1497366"/>
            <a:ext cx="8596668" cy="3403600"/>
          </a:xfrm>
        </p:spPr>
        <p:txBody>
          <a:bodyPr>
            <a:noAutofit/>
          </a:bodyPr>
          <a:lstStyle/>
          <a:p>
            <a:br>
              <a:rPr lang="pt-BR" sz="2400" dirty="0"/>
            </a:br>
            <a:br>
              <a:rPr lang="pt-BR" sz="2400" dirty="0"/>
            </a:br>
            <a:br>
              <a:rPr lang="pt-BR" sz="2400" dirty="0"/>
            </a:br>
            <a:br>
              <a:rPr lang="pt-BR" sz="2400" dirty="0"/>
            </a:br>
            <a:br>
              <a:rPr lang="pt-BR" sz="2400" dirty="0"/>
            </a:br>
            <a:br>
              <a:rPr lang="pt-BR" sz="2400" dirty="0"/>
            </a:br>
            <a:br>
              <a:rPr lang="pt-BR" sz="2400" dirty="0"/>
            </a:br>
            <a:r>
              <a:rPr lang="pt-BR" sz="2400" dirty="0"/>
              <a:t>Em termos breves e leigos </a:t>
            </a:r>
            <a:br>
              <a:rPr lang="pt-BR" sz="2400" dirty="0"/>
            </a:br>
            <a:r>
              <a:rPr lang="pt-BR" sz="4000" dirty="0"/>
              <a:t>Esconder a parte do </a:t>
            </a:r>
            <a:br>
              <a:rPr lang="pt-BR" sz="4000" dirty="0"/>
            </a:br>
            <a:r>
              <a:rPr lang="pt-BR" sz="4000" dirty="0"/>
              <a:t>“como” </a:t>
            </a:r>
            <a:br>
              <a:rPr lang="pt-BR" sz="4000" dirty="0"/>
            </a:br>
            <a:r>
              <a:rPr lang="pt-BR" sz="4000" dirty="0"/>
              <a:t>Apenas expor </a:t>
            </a:r>
            <a:br>
              <a:rPr lang="pt-BR" sz="4000" dirty="0"/>
            </a:br>
            <a:r>
              <a:rPr lang="pt-BR" sz="4000" dirty="0"/>
              <a:t>“o quê” </a:t>
            </a:r>
            <a:br>
              <a:rPr lang="pt-BR" sz="4000" dirty="0"/>
            </a:br>
            <a:r>
              <a:rPr lang="pt-BR" sz="4000" dirty="0"/>
              <a:t>para o mundo exterior.</a:t>
            </a:r>
            <a:br>
              <a:rPr lang="pt-BR" sz="4000" dirty="0"/>
            </a:br>
            <a:br>
              <a:rPr lang="pt-BR" sz="2400" dirty="0"/>
            </a:br>
            <a:r>
              <a:rPr lang="pt-BR" sz="2400" b="1" dirty="0"/>
              <a:t>A abstração é algo que esconde informações irrelevantes.</a:t>
            </a:r>
            <a:br>
              <a:rPr lang="pt-BR" sz="2400" dirty="0"/>
            </a:br>
            <a:br>
              <a:rPr lang="pt-BR" sz="2400" dirty="0"/>
            </a:br>
            <a:r>
              <a:rPr lang="pt-BR" sz="2400" dirty="0"/>
              <a:t>Essa definição pode soar totalmente impraticável, então deixe-me demonstrar o que as abstrações fazem com uma simples analogia. </a:t>
            </a:r>
            <a:br>
              <a:rPr lang="pt-BR" sz="2400" dirty="0"/>
            </a:br>
            <a:br>
              <a:rPr lang="pt-BR" sz="2400" dirty="0"/>
            </a:br>
            <a:r>
              <a:rPr lang="pt-BR" sz="2400" dirty="0"/>
              <a:t>Ao interagir com seu computador, você usa uma tela, um teclado, um mouse e outros periféricos.Você não se importa com plásticos, vidro, PCBs, capacitores, chips, ventiladores, etc. E com certeza não se importa com transistores. </a:t>
            </a:r>
            <a:br>
              <a:rPr lang="pt-BR" sz="2400" dirty="0"/>
            </a:br>
            <a:br>
              <a:rPr lang="pt-BR" sz="2400" dirty="0"/>
            </a:br>
            <a:r>
              <a:rPr lang="pt-BR" sz="2400" dirty="0"/>
              <a:t>Todos esses detalhes de nível inferior, por mais importantes que sejam para um computador em funcionamento, são irrelevantes quando você trabalha ou joga.</a:t>
            </a:r>
          </a:p>
        </p:txBody>
      </p:sp>
    </p:spTree>
    <p:extLst>
      <p:ext uri="{BB962C8B-B14F-4D97-AF65-F5344CB8AC3E}">
        <p14:creationId xmlns:p14="http://schemas.microsoft.com/office/powerpoint/2010/main" val="56697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405-8A77-4843-9E43-FB5EF90527C7}"/>
              </a:ext>
            </a:extLst>
          </p:cNvPr>
          <p:cNvSpPr>
            <a:spLocks noGrp="1"/>
          </p:cNvSpPr>
          <p:nvPr>
            <p:ph type="title"/>
          </p:nvPr>
        </p:nvSpPr>
        <p:spPr>
          <a:xfrm>
            <a:off x="851899" y="153757"/>
            <a:ext cx="8596668" cy="3403600"/>
          </a:xfrm>
        </p:spPr>
        <p:txBody>
          <a:bodyPr>
            <a:noAutofit/>
          </a:bodyPr>
          <a:lstStyle/>
          <a:p>
            <a:br>
              <a:rPr lang="pt-BR" sz="2400" dirty="0"/>
            </a:br>
            <a:br>
              <a:rPr lang="pt-BR" sz="2400" dirty="0"/>
            </a:br>
            <a:br>
              <a:rPr lang="pt-BR" sz="2400" dirty="0"/>
            </a:br>
            <a:br>
              <a:rPr lang="pt-BR" sz="2400" dirty="0"/>
            </a:br>
            <a:br>
              <a:rPr lang="pt-BR" sz="2400" dirty="0"/>
            </a:br>
            <a:br>
              <a:rPr lang="pt-BR" sz="2400" dirty="0"/>
            </a:br>
            <a:br>
              <a:rPr lang="pt-BR" sz="2400" dirty="0"/>
            </a:br>
            <a:br>
              <a:rPr lang="pt-BR" sz="4000" dirty="0"/>
            </a:br>
            <a:br>
              <a:rPr lang="pt-BR" sz="2400" dirty="0"/>
            </a:br>
            <a:r>
              <a:rPr lang="pt-BR" sz="2400" b="1" dirty="0"/>
              <a:t>A abstração é algo que esconde informações irrelevantes.</a:t>
            </a:r>
            <a:br>
              <a:rPr lang="pt-BR" sz="2400" dirty="0"/>
            </a:br>
            <a:br>
              <a:rPr lang="pt-BR" sz="2400" dirty="0"/>
            </a:br>
            <a:r>
              <a:rPr lang="pt-BR" sz="2400" dirty="0"/>
              <a:t>Essa definição pode soar totalmente impraticável, então vamos à uma simples analogia. </a:t>
            </a:r>
            <a:br>
              <a:rPr lang="pt-BR" sz="2400" dirty="0"/>
            </a:br>
            <a:br>
              <a:rPr lang="pt-BR" sz="2400" dirty="0"/>
            </a:br>
            <a:r>
              <a:rPr lang="pt-BR" sz="2400" dirty="0"/>
              <a:t>Ao interagir com seu computador, você usa uma tela, um teclado, um mouse e outros periféricos.Você não se importa com plásticos, vidro, capacitores, chips, ventiladores, etc. E com certeza não se importa com transistores. </a:t>
            </a:r>
            <a:br>
              <a:rPr lang="pt-BR" sz="2400" dirty="0"/>
            </a:br>
            <a:br>
              <a:rPr lang="pt-BR" sz="2400" dirty="0"/>
            </a:br>
            <a:r>
              <a:rPr lang="pt-BR" sz="2400" dirty="0"/>
              <a:t>Todos esses detalhes de nível inferior, por mais importantes que sejam para um computador em funcionamento, são irrelevantes quando você trabalha ou joga.</a:t>
            </a:r>
          </a:p>
        </p:txBody>
      </p:sp>
    </p:spTree>
    <p:extLst>
      <p:ext uri="{BB962C8B-B14F-4D97-AF65-F5344CB8AC3E}">
        <p14:creationId xmlns:p14="http://schemas.microsoft.com/office/powerpoint/2010/main" val="332143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407E-7B9D-4BA0-807C-E99A87F7BD05}"/>
              </a:ext>
            </a:extLst>
          </p:cNvPr>
          <p:cNvSpPr>
            <a:spLocks noGrp="1"/>
          </p:cNvSpPr>
          <p:nvPr>
            <p:ph type="title"/>
          </p:nvPr>
        </p:nvSpPr>
        <p:spPr>
          <a:xfrm>
            <a:off x="792744" y="1727200"/>
            <a:ext cx="8596668" cy="3403600"/>
          </a:xfrm>
        </p:spPr>
        <p:txBody>
          <a:bodyPr>
            <a:normAutofit fontScale="90000"/>
          </a:bodyPr>
          <a:lstStyle/>
          <a:p>
            <a:r>
              <a:rPr lang="pt-BR" sz="2800" dirty="0"/>
              <a:t>O código-fonte também aproveita o poder das abstrações.</a:t>
            </a:r>
            <a:br>
              <a:rPr lang="pt-BR" sz="2800" dirty="0"/>
            </a:br>
            <a:r>
              <a:rPr lang="pt-BR" sz="2800" dirty="0"/>
              <a:t> </a:t>
            </a:r>
            <a:br>
              <a:rPr lang="pt-BR" sz="2800" dirty="0"/>
            </a:br>
            <a:r>
              <a:rPr lang="pt-BR" sz="2800" dirty="0"/>
              <a:t>Uma classe, por exemplo, oculta a maior parte de sua complexidade do mundo exterior e expõe um conjunto simples de recursos (“espero”) na forma de sua API pública. </a:t>
            </a:r>
            <a:br>
              <a:rPr lang="pt-BR" sz="2800" dirty="0"/>
            </a:br>
            <a:br>
              <a:rPr lang="pt-BR" sz="2800" dirty="0"/>
            </a:br>
            <a:r>
              <a:rPr lang="pt-BR" sz="2800" dirty="0"/>
              <a:t>Portanto, uma classe é uma abstração. Mas os métodos também são abstrações, pois também ocultam a maior parte de sua complexidade. </a:t>
            </a:r>
            <a:br>
              <a:rPr lang="pt-BR" sz="2800" dirty="0"/>
            </a:br>
            <a:br>
              <a:rPr lang="pt-BR" sz="2800" dirty="0"/>
            </a:br>
            <a:r>
              <a:rPr lang="pt-BR" sz="2800" dirty="0"/>
              <a:t>E o código-fonte por si só é uma abstração, porque permite que você use instruções como if ou for sem lidar com instruções, contadores de programa, registradores, etc. Em suma, vemos abstrações “sobre” outras abstrações em todos os lugares.</a:t>
            </a:r>
            <a:br>
              <a:rPr lang="pt-BR" sz="2800" dirty="0"/>
            </a:br>
            <a:endParaRPr lang="pt-BR" sz="2800" dirty="0"/>
          </a:p>
        </p:txBody>
      </p:sp>
    </p:spTree>
    <p:extLst>
      <p:ext uri="{BB962C8B-B14F-4D97-AF65-F5344CB8AC3E}">
        <p14:creationId xmlns:p14="http://schemas.microsoft.com/office/powerpoint/2010/main" val="696767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3405-8A77-4843-9E43-FB5EF90527C7}"/>
              </a:ext>
            </a:extLst>
          </p:cNvPr>
          <p:cNvSpPr>
            <a:spLocks noGrp="1"/>
          </p:cNvSpPr>
          <p:nvPr>
            <p:ph type="title"/>
          </p:nvPr>
        </p:nvSpPr>
        <p:spPr>
          <a:xfrm>
            <a:off x="899276" y="1621655"/>
            <a:ext cx="8596668" cy="3403600"/>
          </a:xfrm>
        </p:spPr>
        <p:txBody>
          <a:bodyPr>
            <a:noAutofit/>
          </a:bodyPr>
          <a:lstStyle/>
          <a:p>
            <a:r>
              <a:rPr lang="pt-BR" sz="3200" dirty="0"/>
              <a:t> </a:t>
            </a:r>
            <a:br>
              <a:rPr lang="pt-BR" sz="3200" dirty="0"/>
            </a:br>
            <a:r>
              <a:rPr lang="pt-BR" sz="3200" dirty="0"/>
              <a:t>Em geral, diferentes “blocos” de código dentro de um método são um indicador clássico de diferentes níveis de abstração. </a:t>
            </a:r>
            <a:br>
              <a:rPr lang="pt-BR" sz="3200" dirty="0"/>
            </a:br>
            <a:br>
              <a:rPr lang="pt-BR" sz="3200" dirty="0"/>
            </a:br>
            <a:r>
              <a:rPr lang="pt-BR" sz="3200" dirty="0"/>
              <a:t>Isso significa que o leitor do código agora precisa criar uma “ramificação” em seu agrupamento mental para ler essa condição ou bloco de loop e mesclar de volta </a:t>
            </a:r>
            <a:br>
              <a:rPr lang="pt-BR" sz="3200" dirty="0"/>
            </a:br>
            <a:r>
              <a:rPr lang="pt-BR" sz="3200" dirty="0"/>
              <a:t>ao mesmo nível em que o bloco terminou.</a:t>
            </a:r>
            <a:br>
              <a:rPr lang="pt-BR" sz="3200" dirty="0"/>
            </a:br>
            <a:br>
              <a:rPr lang="pt-BR" sz="3200" dirty="0"/>
            </a:br>
            <a:endParaRPr lang="pt-BR" sz="3200" dirty="0"/>
          </a:p>
        </p:txBody>
      </p:sp>
    </p:spTree>
    <p:extLst>
      <p:ext uri="{BB962C8B-B14F-4D97-AF65-F5344CB8AC3E}">
        <p14:creationId xmlns:p14="http://schemas.microsoft.com/office/powerpoint/2010/main" val="335608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336F-DC17-4B18-900F-64647DA7971B}"/>
              </a:ext>
            </a:extLst>
          </p:cNvPr>
          <p:cNvSpPr>
            <a:spLocks noGrp="1"/>
          </p:cNvSpPr>
          <p:nvPr>
            <p:ph type="title"/>
          </p:nvPr>
        </p:nvSpPr>
        <p:spPr>
          <a:xfrm>
            <a:off x="899276" y="1338231"/>
            <a:ext cx="9429711" cy="3403600"/>
          </a:xfrm>
        </p:spPr>
        <p:txBody>
          <a:bodyPr>
            <a:normAutofit fontScale="90000"/>
          </a:bodyPr>
          <a:lstStyle/>
          <a:p>
            <a:r>
              <a:rPr lang="pt-BR" sz="4400" dirty="0"/>
              <a:t>Isso também pode estar correlacionado com as complexidades cognitivas e ciclomáticas do código</a:t>
            </a:r>
            <a:r>
              <a:rPr lang="pt-BR" dirty="0"/>
              <a:t> que q</a:t>
            </a:r>
            <a:r>
              <a:rPr lang="pt-BR" sz="4400" dirty="0"/>
              <a:t>uando detectadas são indicação direta de que o código está violando o princípio de “SLAB – Single Level of Abstraction”.</a:t>
            </a:r>
            <a:br>
              <a:rPr lang="pt-BR" sz="4400" dirty="0"/>
            </a:br>
            <a:endParaRPr lang="pt-BR" sz="1200" dirty="0"/>
          </a:p>
        </p:txBody>
      </p:sp>
    </p:spTree>
    <p:extLst>
      <p:ext uri="{BB962C8B-B14F-4D97-AF65-F5344CB8AC3E}">
        <p14:creationId xmlns:p14="http://schemas.microsoft.com/office/powerpoint/2010/main" val="38926141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5fae8262-b78e-4366-8929-a5d6aac95320}" enabled="1" method="Standard" siteId="{cf36141c-ddd7-45a7-b073-111f66d0b30c}" contentBits="0" removed="0"/>
</clbl:labelList>
</file>

<file path=docProps/app.xml><?xml version="1.0" encoding="utf-8"?>
<Properties xmlns="http://schemas.openxmlformats.org/officeDocument/2006/extended-properties" xmlns:vt="http://schemas.openxmlformats.org/officeDocument/2006/docPropsVTypes">
  <Template>Ion Boardroom</Template>
  <TotalTime>1653</TotalTime>
  <Words>1095</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Open Sans</vt:lpstr>
      <vt:lpstr>Trebuchet MS</vt:lpstr>
      <vt:lpstr>Wingdings 3</vt:lpstr>
      <vt:lpstr>Facet</vt:lpstr>
      <vt:lpstr>Single Level of Abstraction (SLAB)</vt:lpstr>
      <vt:lpstr>Sobre Mim</vt:lpstr>
      <vt:lpstr> “Bons programadores escrevem código que os humanos podem entender.”</vt:lpstr>
      <vt:lpstr>O Princípio do  "Nível Único de Abstração" Single Level of Abstraction (SLAB) – como o nome sugere, recomenda escrever um método/função em um único nível de abstração. </vt:lpstr>
      <vt:lpstr>       Em termos breves e leigos  Esconder a parte do  “como”  Apenas expor  “o quê”  para o mundo exterior.  A abstração é algo que esconde informações irrelevantes.  Essa definição pode soar totalmente impraticável, então deixe-me demonstrar o que as abstrações fazem com uma simples analogia.   Ao interagir com seu computador, você usa uma tela, um teclado, um mouse e outros periféricos.Você não se importa com plásticos, vidro, PCBs, capacitores, chips, ventiladores, etc. E com certeza não se importa com transistores.   Todos esses detalhes de nível inferior, por mais importantes que sejam para um computador em funcionamento, são irrelevantes quando você trabalha ou joga.</vt:lpstr>
      <vt:lpstr>         A abstração é algo que esconde informações irrelevantes.  Essa definição pode soar totalmente impraticável, então vamos à uma simples analogia.   Ao interagir com seu computador, você usa uma tela, um teclado, um mouse e outros periféricos.Você não se importa com plásticos, vidro, capacitores, chips, ventiladores, etc. E com certeza não se importa com transistores.   Todos esses detalhes de nível inferior, por mais importantes que sejam para um computador em funcionamento, são irrelevantes quando você trabalha ou joga.</vt:lpstr>
      <vt:lpstr>O código-fonte também aproveita o poder das abstrações.   Uma classe, por exemplo, oculta a maior parte de sua complexidade do mundo exterior e expõe um conjunto simples de recursos (“espero”) na forma de sua API pública.   Portanto, uma classe é uma abstração. Mas os métodos também são abstrações, pois também ocultam a maior parte de sua complexidade.   E o código-fonte por si só é uma abstração, porque permite que você use instruções como if ou for sem lidar com instruções, contadores de programa, registradores, etc. Em suma, vemos abstrações “sobre” outras abstrações em todos os lugares. </vt:lpstr>
      <vt:lpstr>  Em geral, diferentes “blocos” de código dentro de um método são um indicador clássico de diferentes níveis de abstração.   Isso significa que o leitor do código agora precisa criar uma “ramificação” em seu agrupamento mental para ler essa condição ou bloco de loop e mesclar de volta  ao mesmo nível em que o bloco terminou.  </vt:lpstr>
      <vt:lpstr>Isso também pode estar correlacionado com as complexidades cognitivas e ciclomáticas do código que quando detectadas são indicação direta de que o código está violando o princípio de “SLAB – Single Level of Abstraction”. </vt:lpstr>
      <vt:lpstr>Conseguimos essa análise através de ferramentas de análise stática de código como SonarQube, Ndepend, ReSharper https://docs.sonarqube.org/latest/user-guide/metric-definitions/</vt:lpstr>
      <vt:lpstr>De acordo com o SLAP, o código-fonte dentro de cada método deve se referir a conceitos e mecanismos relevantes para apenas um nível de “complexidade operacional” de sua aplicação ou seja código deve lidar com conceitos relacionados a apenas um nível de abstração.Sem mistura.   Parece simples, mas, na prática, pode ser um desafio aplicar esse princípio em um código real porque é… bem, abstrato. </vt:lpstr>
      <vt:lpstr>Por exemplo, se um método cria e executa solicitações HTTP, de acordo com o SLAP ele também não deve processar o JSON resultante.   Estes são diferentes níveis de abstração:   - Um é sobre comunicação via HTTP   - O outro é sobre formato e layout de dados específicos.   </vt:lpstr>
      <vt:lpstr>   Vamos aos exemplos de código que esclarecerão o SLAP para você. </vt:lpstr>
      <vt:lpstr>Resumo  O SLAB ou Nível Único de Abstração é um princípio de codificação limpo que melhora principalmente a legibilidade do código.   Isso também ajuda a manter um método complexo, refatorando-o ainda mais em pedaços menores de código.   Em geral, qualquer condição complexa, loop ou bloco lógico de código pode ser classificado como um nível diferente de abstração e pode estar violando o SLAB.  Como uma extensão do SRP e SOC, esse princípio atua como uma força orientadora e enfatiza o aspecto de legibilidade das práticas de codificação limpas.</vt:lpstr>
      <vt:lpstr>Concluindo, manter os métodos em um único nível de abstração ajuda a melhorar a legibilidade.   A dificuldade vem do aumento da capacidade cognitiva necessária para acompanhar o entendimento e podemos resolver isso decompondo métodos longos.   Faça isso extraindo os menores, claramente nomeados que expressam a intenção. Favoreça métodos compostos por outros métodos menores e claramente nomeados.</vt:lpstr>
      <vt:lpstr>Obrigada!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Level of Abstraction (SLAB)</dc:title>
  <dc:creator>Tania Raquel Stormovski de Andrade</dc:creator>
  <cp:lastModifiedBy>Tania Raquel Stormovski de Andrade</cp:lastModifiedBy>
  <cp:revision>2</cp:revision>
  <dcterms:created xsi:type="dcterms:W3CDTF">2022-05-25T01:55:49Z</dcterms:created>
  <dcterms:modified xsi:type="dcterms:W3CDTF">2022-05-30T01:27:36Z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