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62" r:id="rId1"/>
  </p:sldMasterIdLst>
  <p:notesMasterIdLst>
    <p:notesMasterId r:id="rId33"/>
  </p:notesMasterIdLst>
  <p:handoutMasterIdLst>
    <p:handoutMasterId r:id="rId34"/>
  </p:handoutMasterIdLst>
  <p:sldIdLst>
    <p:sldId id="293" r:id="rId2"/>
    <p:sldId id="257" r:id="rId3"/>
    <p:sldId id="271" r:id="rId4"/>
    <p:sldId id="281" r:id="rId5"/>
    <p:sldId id="258" r:id="rId6"/>
    <p:sldId id="259" r:id="rId7"/>
    <p:sldId id="282" r:id="rId8"/>
    <p:sldId id="260" r:id="rId9"/>
    <p:sldId id="261" r:id="rId10"/>
    <p:sldId id="275" r:id="rId11"/>
    <p:sldId id="276" r:id="rId12"/>
    <p:sldId id="277" r:id="rId13"/>
    <p:sldId id="264" r:id="rId14"/>
    <p:sldId id="265" r:id="rId15"/>
    <p:sldId id="266" r:id="rId16"/>
    <p:sldId id="267" r:id="rId17"/>
    <p:sldId id="268" r:id="rId18"/>
    <p:sldId id="278" r:id="rId19"/>
    <p:sldId id="280" r:id="rId20"/>
    <p:sldId id="269" r:id="rId21"/>
    <p:sldId id="283" r:id="rId22"/>
    <p:sldId id="284" r:id="rId23"/>
    <p:sldId id="285" r:id="rId24"/>
    <p:sldId id="286" r:id="rId25"/>
    <p:sldId id="287" r:id="rId26"/>
    <p:sldId id="288" r:id="rId27"/>
    <p:sldId id="289" r:id="rId28"/>
    <p:sldId id="290" r:id="rId29"/>
    <p:sldId id="291" r:id="rId30"/>
    <p:sldId id="294" r:id="rId31"/>
    <p:sldId id="272" r:id="rId32"/>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6600"/>
    <a:srgbClr val="CCFF99"/>
    <a:srgbClr val="FFCC99"/>
    <a:srgbClr val="FF9933"/>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05"/>
  </p:normalViewPr>
  <p:slideViewPr>
    <p:cSldViewPr>
      <p:cViewPr varScale="1">
        <p:scale>
          <a:sx n="108" d="100"/>
          <a:sy n="108" d="100"/>
        </p:scale>
        <p:origin x="1760"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4332"/>
    </p:cViewPr>
  </p:sorterViewPr>
  <p:notesViewPr>
    <p:cSldViewPr>
      <p:cViewPr>
        <p:scale>
          <a:sx n="100" d="100"/>
          <a:sy n="100" d="100"/>
        </p:scale>
        <p:origin x="-636" y="258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handoutMaster" Target="handoutMasters/handoutMaster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notesMaster" Target="notesMasters/notesMaster1.xml" /><Relationship Id="rId38"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presProps" Target="presProps.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7156" name="Rectangle 4"/>
          <p:cNvSpPr>
            <a:spLocks noGrp="1" noChangeArrowheads="1"/>
          </p:cNvSpPr>
          <p:nvPr>
            <p:ph type="ftr" sz="quarter" idx="2"/>
          </p:nvPr>
        </p:nvSpPr>
        <p:spPr bwMode="auto">
          <a:xfrm>
            <a:off x="0" y="9118600"/>
            <a:ext cx="3170238"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53" tIns="48327" rIns="96653" bIns="48327" numCol="1" anchor="b" anchorCtr="0" compatLnSpc="1">
            <a:prstTxWarp prst="textNoShape">
              <a:avLst/>
            </a:prstTxWarp>
          </a:bodyPr>
          <a:lstStyle>
            <a:lvl1pPr algn="l" defTabSz="966788">
              <a:defRPr sz="1200"/>
            </a:lvl1pPr>
          </a:lstStyle>
          <a:p>
            <a:endParaRPr lang="en-US" altLang="en-US"/>
          </a:p>
        </p:txBody>
      </p:sp>
      <p:sp>
        <p:nvSpPr>
          <p:cNvPr id="177157" name="Rectangle 5"/>
          <p:cNvSpPr>
            <a:spLocks noGrp="1" noChangeArrowheads="1"/>
          </p:cNvSpPr>
          <p:nvPr>
            <p:ph type="sldNum" sz="quarter" idx="3"/>
          </p:nvPr>
        </p:nvSpPr>
        <p:spPr bwMode="auto">
          <a:xfrm>
            <a:off x="4143375" y="9118600"/>
            <a:ext cx="3170238"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53" tIns="48327" rIns="96653" bIns="48327" numCol="1" anchor="b" anchorCtr="0" compatLnSpc="1">
            <a:prstTxWarp prst="textNoShape">
              <a:avLst/>
            </a:prstTxWarp>
          </a:bodyPr>
          <a:lstStyle>
            <a:lvl1pPr algn="r" defTabSz="966788">
              <a:defRPr sz="1200"/>
            </a:lvl1pPr>
          </a:lstStyle>
          <a:p>
            <a:fld id="{8A84D417-F066-4221-9DC4-480999578572}" type="slidenum">
              <a:rPr lang="en-US" altLang="en-US"/>
              <a:pPr/>
              <a:t>‹#›</a:t>
            </a:fld>
            <a:endParaRPr lang="en-US" altLang="en-US"/>
          </a:p>
        </p:txBody>
      </p:sp>
      <p:sp>
        <p:nvSpPr>
          <p:cNvPr id="177158" name="Rectangle 6"/>
          <p:cNvSpPr>
            <a:spLocks noChangeArrowheads="1"/>
          </p:cNvSpPr>
          <p:nvPr/>
        </p:nvSpPr>
        <p:spPr bwMode="auto">
          <a:xfrm>
            <a:off x="533400" y="304800"/>
            <a:ext cx="38163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243" tIns="50122" rIns="100243" bIns="50122"/>
          <a:lstStyle>
            <a:lvl1pPr algn="l" defTabSz="1003300">
              <a:defRPr sz="2400">
                <a:solidFill>
                  <a:schemeClr val="tx1"/>
                </a:solidFill>
                <a:latin typeface="Times New Roman" panose="02020603050405020304" pitchFamily="18" charset="0"/>
              </a:defRPr>
            </a:lvl1pPr>
            <a:lvl2pPr marL="500063" algn="l" defTabSz="1003300">
              <a:defRPr sz="2400">
                <a:solidFill>
                  <a:schemeClr val="tx1"/>
                </a:solidFill>
                <a:latin typeface="Times New Roman" panose="02020603050405020304" pitchFamily="18" charset="0"/>
              </a:defRPr>
            </a:lvl2pPr>
            <a:lvl3pPr marL="1003300" algn="l" defTabSz="1003300">
              <a:defRPr sz="2400">
                <a:solidFill>
                  <a:schemeClr val="tx1"/>
                </a:solidFill>
                <a:latin typeface="Times New Roman" panose="02020603050405020304" pitchFamily="18" charset="0"/>
              </a:defRPr>
            </a:lvl3pPr>
            <a:lvl4pPr marL="1503363" algn="l" defTabSz="1003300">
              <a:defRPr sz="2400">
                <a:solidFill>
                  <a:schemeClr val="tx1"/>
                </a:solidFill>
                <a:latin typeface="Times New Roman" panose="02020603050405020304" pitchFamily="18" charset="0"/>
              </a:defRPr>
            </a:lvl4pPr>
            <a:lvl5pPr marL="2005013" algn="l" defTabSz="1003300">
              <a:defRPr sz="2400">
                <a:solidFill>
                  <a:schemeClr val="tx1"/>
                </a:solidFill>
                <a:latin typeface="Times New Roman" panose="02020603050405020304" pitchFamily="18" charset="0"/>
              </a:defRPr>
            </a:lvl5pPr>
            <a:lvl6pPr marL="2462213" defTabSz="1003300" eaLnBrk="0" fontAlgn="base" hangingPunct="0">
              <a:spcBef>
                <a:spcPct val="0"/>
              </a:spcBef>
              <a:spcAft>
                <a:spcPct val="0"/>
              </a:spcAft>
              <a:defRPr sz="2400">
                <a:solidFill>
                  <a:schemeClr val="tx1"/>
                </a:solidFill>
                <a:latin typeface="Times New Roman" panose="02020603050405020304" pitchFamily="18" charset="0"/>
              </a:defRPr>
            </a:lvl6pPr>
            <a:lvl7pPr marL="2919413" defTabSz="1003300" eaLnBrk="0" fontAlgn="base" hangingPunct="0">
              <a:spcBef>
                <a:spcPct val="0"/>
              </a:spcBef>
              <a:spcAft>
                <a:spcPct val="0"/>
              </a:spcAft>
              <a:defRPr sz="2400">
                <a:solidFill>
                  <a:schemeClr val="tx1"/>
                </a:solidFill>
                <a:latin typeface="Times New Roman" panose="02020603050405020304" pitchFamily="18" charset="0"/>
              </a:defRPr>
            </a:lvl7pPr>
            <a:lvl8pPr marL="3376613" defTabSz="1003300" eaLnBrk="0" fontAlgn="base" hangingPunct="0">
              <a:spcBef>
                <a:spcPct val="0"/>
              </a:spcBef>
              <a:spcAft>
                <a:spcPct val="0"/>
              </a:spcAft>
              <a:defRPr sz="2400">
                <a:solidFill>
                  <a:schemeClr val="tx1"/>
                </a:solidFill>
                <a:latin typeface="Times New Roman" panose="02020603050405020304" pitchFamily="18" charset="0"/>
              </a:defRPr>
            </a:lvl8pPr>
            <a:lvl9pPr marL="3833813" defTabSz="10033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b="1" i="1"/>
              <a:t>Design and Analysis of Algorithms</a:t>
            </a:r>
          </a:p>
        </p:txBody>
      </p:sp>
      <p:sp>
        <p:nvSpPr>
          <p:cNvPr id="177159" name="Rectangle 7"/>
          <p:cNvSpPr>
            <a:spLocks noChangeArrowheads="1"/>
          </p:cNvSpPr>
          <p:nvPr/>
        </p:nvSpPr>
        <p:spPr bwMode="auto">
          <a:xfrm>
            <a:off x="4322763" y="304800"/>
            <a:ext cx="2382837"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243" tIns="50122" rIns="100243" bIns="50122"/>
          <a:lstStyle>
            <a:lvl1pPr algn="l" defTabSz="1003300">
              <a:defRPr sz="2400">
                <a:solidFill>
                  <a:schemeClr val="tx1"/>
                </a:solidFill>
                <a:latin typeface="Times New Roman" panose="02020603050405020304" pitchFamily="18" charset="0"/>
              </a:defRPr>
            </a:lvl1pPr>
            <a:lvl2pPr marL="500063" algn="l" defTabSz="1003300">
              <a:defRPr sz="2400">
                <a:solidFill>
                  <a:schemeClr val="tx1"/>
                </a:solidFill>
                <a:latin typeface="Times New Roman" panose="02020603050405020304" pitchFamily="18" charset="0"/>
              </a:defRPr>
            </a:lvl2pPr>
            <a:lvl3pPr marL="1003300" algn="l" defTabSz="1003300">
              <a:defRPr sz="2400">
                <a:solidFill>
                  <a:schemeClr val="tx1"/>
                </a:solidFill>
                <a:latin typeface="Times New Roman" panose="02020603050405020304" pitchFamily="18" charset="0"/>
              </a:defRPr>
            </a:lvl3pPr>
            <a:lvl4pPr marL="1503363" algn="l" defTabSz="1003300">
              <a:defRPr sz="2400">
                <a:solidFill>
                  <a:schemeClr val="tx1"/>
                </a:solidFill>
                <a:latin typeface="Times New Roman" panose="02020603050405020304" pitchFamily="18" charset="0"/>
              </a:defRPr>
            </a:lvl4pPr>
            <a:lvl5pPr marL="2005013" algn="l" defTabSz="1003300">
              <a:defRPr sz="2400">
                <a:solidFill>
                  <a:schemeClr val="tx1"/>
                </a:solidFill>
                <a:latin typeface="Times New Roman" panose="02020603050405020304" pitchFamily="18" charset="0"/>
              </a:defRPr>
            </a:lvl5pPr>
            <a:lvl6pPr marL="2462213" defTabSz="1003300" eaLnBrk="0" fontAlgn="base" hangingPunct="0">
              <a:spcBef>
                <a:spcPct val="0"/>
              </a:spcBef>
              <a:spcAft>
                <a:spcPct val="0"/>
              </a:spcAft>
              <a:defRPr sz="2400">
                <a:solidFill>
                  <a:schemeClr val="tx1"/>
                </a:solidFill>
                <a:latin typeface="Times New Roman" panose="02020603050405020304" pitchFamily="18" charset="0"/>
              </a:defRPr>
            </a:lvl6pPr>
            <a:lvl7pPr marL="2919413" defTabSz="1003300" eaLnBrk="0" fontAlgn="base" hangingPunct="0">
              <a:spcBef>
                <a:spcPct val="0"/>
              </a:spcBef>
              <a:spcAft>
                <a:spcPct val="0"/>
              </a:spcAft>
              <a:defRPr sz="2400">
                <a:solidFill>
                  <a:schemeClr val="tx1"/>
                </a:solidFill>
                <a:latin typeface="Times New Roman" panose="02020603050405020304" pitchFamily="18" charset="0"/>
              </a:defRPr>
            </a:lvl7pPr>
            <a:lvl8pPr marL="3376613" defTabSz="1003300" eaLnBrk="0" fontAlgn="base" hangingPunct="0">
              <a:spcBef>
                <a:spcPct val="0"/>
              </a:spcBef>
              <a:spcAft>
                <a:spcPct val="0"/>
              </a:spcAft>
              <a:defRPr sz="2400">
                <a:solidFill>
                  <a:schemeClr val="tx1"/>
                </a:solidFill>
                <a:latin typeface="Times New Roman" panose="02020603050405020304" pitchFamily="18" charset="0"/>
              </a:defRPr>
            </a:lvl8pPr>
            <a:lvl9pPr marL="3833813" defTabSz="10033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800" b="1" i="1"/>
              <a:t>Chapter 3</a:t>
            </a: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Rectangle 2"/>
          <p:cNvSpPr>
            <a:spLocks noGrp="1" noChangeArrowheads="1"/>
          </p:cNvSpPr>
          <p:nvPr>
            <p:ph type="hdr" sz="quarter"/>
          </p:nvPr>
        </p:nvSpPr>
        <p:spPr bwMode="auto">
          <a:xfrm>
            <a:off x="0" y="0"/>
            <a:ext cx="3170238"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6653" tIns="48327" rIns="96653" bIns="48327" numCol="1" anchor="ctr" anchorCtr="0" compatLnSpc="1">
            <a:prstTxWarp prst="textNoShape">
              <a:avLst/>
            </a:prstTxWarp>
          </a:bodyPr>
          <a:lstStyle>
            <a:lvl1pPr algn="l" defTabSz="966788">
              <a:defRPr sz="1200"/>
            </a:lvl1pPr>
          </a:lstStyle>
          <a:p>
            <a:endParaRPr lang="en-US" altLang="en-US"/>
          </a:p>
        </p:txBody>
      </p:sp>
      <p:sp>
        <p:nvSpPr>
          <p:cNvPr id="92163" name="Rectangle 3"/>
          <p:cNvSpPr>
            <a:spLocks noGrp="1" noChangeArrowheads="1"/>
          </p:cNvSpPr>
          <p:nvPr>
            <p:ph type="dt" idx="1"/>
          </p:nvPr>
        </p:nvSpPr>
        <p:spPr bwMode="auto">
          <a:xfrm>
            <a:off x="4144963" y="0"/>
            <a:ext cx="3170237"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6653" tIns="48327" rIns="96653" bIns="48327" numCol="1" anchor="ctr" anchorCtr="0" compatLnSpc="1">
            <a:prstTxWarp prst="textNoShape">
              <a:avLst/>
            </a:prstTxWarp>
          </a:bodyPr>
          <a:lstStyle>
            <a:lvl1pPr algn="r" defTabSz="966788">
              <a:defRPr sz="1200"/>
            </a:lvl1pPr>
          </a:lstStyle>
          <a:p>
            <a:endParaRPr lang="en-US" altLang="en-US"/>
          </a:p>
        </p:txBody>
      </p:sp>
      <p:sp>
        <p:nvSpPr>
          <p:cNvPr id="9216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2165" name="Rectangle 5"/>
          <p:cNvSpPr>
            <a:spLocks noGrp="1" noChangeArrowheads="1"/>
          </p:cNvSpPr>
          <p:nvPr>
            <p:ph type="body" sz="quarter" idx="3"/>
          </p:nvPr>
        </p:nvSpPr>
        <p:spPr bwMode="auto">
          <a:xfrm>
            <a:off x="976313" y="4560888"/>
            <a:ext cx="5362575" cy="432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6653" tIns="48327" rIns="96653" bIns="48327" numCol="1" anchor="ctr"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92166" name="Rectangle 6"/>
          <p:cNvSpPr>
            <a:spLocks noGrp="1" noChangeArrowheads="1"/>
          </p:cNvSpPr>
          <p:nvPr>
            <p:ph type="ftr" sz="quarter" idx="4"/>
          </p:nvPr>
        </p:nvSpPr>
        <p:spPr bwMode="auto">
          <a:xfrm>
            <a:off x="0" y="9120188"/>
            <a:ext cx="3170238"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6653" tIns="48327" rIns="96653" bIns="48327" numCol="1" anchor="b" anchorCtr="0" compatLnSpc="1">
            <a:prstTxWarp prst="textNoShape">
              <a:avLst/>
            </a:prstTxWarp>
          </a:bodyPr>
          <a:lstStyle>
            <a:lvl1pPr algn="l" defTabSz="966788">
              <a:defRPr sz="1200"/>
            </a:lvl1pPr>
          </a:lstStyle>
          <a:p>
            <a:endParaRPr lang="en-US" altLang="en-US"/>
          </a:p>
        </p:txBody>
      </p:sp>
      <p:sp>
        <p:nvSpPr>
          <p:cNvPr id="92167" name="Rectangle 7"/>
          <p:cNvSpPr>
            <a:spLocks noGrp="1" noChangeArrowheads="1"/>
          </p:cNvSpPr>
          <p:nvPr>
            <p:ph type="sldNum" sz="quarter" idx="5"/>
          </p:nvPr>
        </p:nvSpPr>
        <p:spPr bwMode="auto">
          <a:xfrm>
            <a:off x="4144963" y="9120188"/>
            <a:ext cx="3170237"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6653" tIns="48327" rIns="96653" bIns="48327" numCol="1" anchor="b" anchorCtr="0" compatLnSpc="1">
            <a:prstTxWarp prst="textNoShape">
              <a:avLst/>
            </a:prstTxWarp>
          </a:bodyPr>
          <a:lstStyle>
            <a:lvl1pPr algn="r" defTabSz="966788">
              <a:defRPr sz="1200"/>
            </a:lvl1pPr>
          </a:lstStyle>
          <a:p>
            <a:fld id="{532C8ED0-FDCF-4508-B2C1-DEF3CCF439A6}"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38A8A1-E2B8-4BD1-8409-EFE61EA494FD}" type="slidenum">
              <a:rPr lang="en-US" smtClean="0"/>
              <a:pPr/>
              <a:t>1</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30899960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50C25F-9565-4E68-B3F9-D24A884796DD}" type="slidenum">
              <a:rPr lang="en-US" altLang="en-US"/>
              <a:pPr/>
              <a:t>10</a:t>
            </a:fld>
            <a:endParaRPr lang="en-US" altLang="en-US"/>
          </a:p>
        </p:txBody>
      </p:sp>
      <p:sp>
        <p:nvSpPr>
          <p:cNvPr id="274434" name="Rectangle 2"/>
          <p:cNvSpPr>
            <a:spLocks noGrp="1" noRot="1" noChangeAspect="1" noChangeArrowheads="1" noTextEdit="1"/>
          </p:cNvSpPr>
          <p:nvPr>
            <p:ph type="sldImg"/>
          </p:nvPr>
        </p:nvSpPr>
        <p:spPr>
          <a:xfrm>
            <a:off x="1257300" y="720725"/>
            <a:ext cx="4800600" cy="3600450"/>
          </a:xfrm>
          <a:ln/>
        </p:spPr>
      </p:sp>
      <p:sp>
        <p:nvSpPr>
          <p:cNvPr id="274435" name="Rectangle 3"/>
          <p:cNvSpPr>
            <a:spLocks noGrp="1" noChangeArrowheads="1"/>
          </p:cNvSpPr>
          <p:nvPr>
            <p:ph type="body" idx="1"/>
          </p:nvPr>
        </p:nvSpPr>
        <p:spPr>
          <a:xfrm>
            <a:off x="731838" y="4560888"/>
            <a:ext cx="5851525" cy="4319587"/>
          </a:xfrm>
        </p:spPr>
        <p:txBody>
          <a:bodyPr/>
          <a:lstStyle/>
          <a:p>
            <a:r>
              <a:rPr lang="en-US" altLang="en-US"/>
              <a:t>Draw example.</a:t>
            </a:r>
          </a:p>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A1F492-8299-4A62-A4FE-E685F876198E}" type="slidenum">
              <a:rPr lang="en-US" altLang="en-US"/>
              <a:pPr/>
              <a:t>11</a:t>
            </a:fld>
            <a:endParaRPr lang="en-US" altLang="en-US"/>
          </a:p>
        </p:txBody>
      </p:sp>
      <p:sp>
        <p:nvSpPr>
          <p:cNvPr id="276482" name="Rectangle 2"/>
          <p:cNvSpPr>
            <a:spLocks noGrp="1" noRot="1" noChangeAspect="1" noChangeArrowheads="1" noTextEdit="1"/>
          </p:cNvSpPr>
          <p:nvPr>
            <p:ph type="sldImg"/>
          </p:nvPr>
        </p:nvSpPr>
        <p:spPr>
          <a:xfrm>
            <a:off x="1257300" y="720725"/>
            <a:ext cx="4800600" cy="3600450"/>
          </a:xfrm>
          <a:ln/>
        </p:spPr>
      </p:sp>
      <p:sp>
        <p:nvSpPr>
          <p:cNvPr id="276483" name="Rectangle 3"/>
          <p:cNvSpPr>
            <a:spLocks noGrp="1" noChangeArrowheads="1"/>
          </p:cNvSpPr>
          <p:nvPr>
            <p:ph type="body" idx="1"/>
          </p:nvPr>
        </p:nvSpPr>
        <p:spPr>
          <a:xfrm>
            <a:off x="731838" y="4560888"/>
            <a:ext cx="5851525" cy="4319587"/>
          </a:xfrm>
        </p:spPr>
        <p:txBody>
          <a:bodyPr/>
          <a:lstStyle/>
          <a:p>
            <a:r>
              <a:rPr lang="en-US" altLang="en-US"/>
              <a:t>The basic operation of the algorithm is computing the Euclidean distance between two points. </a:t>
            </a:r>
          </a:p>
          <a:p>
            <a:r>
              <a:rPr lang="en-US" altLang="en-US"/>
              <a:t>The square root is a complex operation who’s result is often irrational, therefore the results</a:t>
            </a:r>
          </a:p>
          <a:p>
            <a:r>
              <a:rPr lang="en-US" altLang="en-US"/>
              <a:t>can be found only approximately. Computing such operations are not trivial. One can avoid</a:t>
            </a:r>
          </a:p>
          <a:p>
            <a:r>
              <a:rPr lang="en-US" altLang="en-US"/>
              <a:t>computing square roots by comparing distance squares instead.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3B93BD-E42D-48FF-B77F-088F3176A877}" type="slidenum">
              <a:rPr lang="en-US" altLang="en-US"/>
              <a:pPr/>
              <a:t>12</a:t>
            </a:fld>
            <a:endParaRPr lang="en-US" altLang="en-US"/>
          </a:p>
        </p:txBody>
      </p:sp>
      <p:sp>
        <p:nvSpPr>
          <p:cNvPr id="295938" name="Rectangle 2"/>
          <p:cNvSpPr>
            <a:spLocks noGrp="1" noRot="1" noChangeAspect="1" noChangeArrowheads="1" noTextEdit="1"/>
          </p:cNvSpPr>
          <p:nvPr>
            <p:ph type="sldImg"/>
          </p:nvPr>
        </p:nvSpPr>
        <p:spPr>
          <a:ln/>
        </p:spPr>
      </p:sp>
      <p:sp>
        <p:nvSpPr>
          <p:cNvPr id="29593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4154B3-838C-42BE-928E-A2A86ECFD721}" type="slidenum">
              <a:rPr lang="en-US" altLang="en-US"/>
              <a:pPr/>
              <a:t>13</a:t>
            </a:fld>
            <a:endParaRPr lang="en-US" altLang="en-US"/>
          </a:p>
        </p:txBody>
      </p:sp>
      <p:sp>
        <p:nvSpPr>
          <p:cNvPr id="296962" name="Rectangle 2"/>
          <p:cNvSpPr>
            <a:spLocks noGrp="1" noRot="1" noChangeAspect="1" noChangeArrowheads="1" noTextEdit="1"/>
          </p:cNvSpPr>
          <p:nvPr>
            <p:ph type="sldImg"/>
          </p:nvPr>
        </p:nvSpPr>
        <p:spPr>
          <a:ln/>
        </p:spPr>
      </p:sp>
      <p:sp>
        <p:nvSpPr>
          <p:cNvPr id="29696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096AC7-8FF3-4B2A-80E9-60F5EF41226C}" type="slidenum">
              <a:rPr lang="en-US" altLang="en-US"/>
              <a:pPr/>
              <a:t>14</a:t>
            </a:fld>
            <a:endParaRPr lang="en-US" altLang="en-US"/>
          </a:p>
        </p:txBody>
      </p:sp>
      <p:sp>
        <p:nvSpPr>
          <p:cNvPr id="297986" name="Rectangle 2"/>
          <p:cNvSpPr>
            <a:spLocks noGrp="1" noRot="1" noChangeAspect="1" noChangeArrowheads="1" noTextEdit="1"/>
          </p:cNvSpPr>
          <p:nvPr>
            <p:ph type="sldImg"/>
          </p:nvPr>
        </p:nvSpPr>
        <p:spPr>
          <a:ln/>
        </p:spPr>
      </p:sp>
      <p:sp>
        <p:nvSpPr>
          <p:cNvPr id="29798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B06B90-C211-4A8D-9832-09624052D91C}" type="slidenum">
              <a:rPr lang="en-US" altLang="en-US"/>
              <a:pPr/>
              <a:t>15</a:t>
            </a:fld>
            <a:endParaRPr lang="en-US" altLang="en-US"/>
          </a:p>
        </p:txBody>
      </p:sp>
      <p:sp>
        <p:nvSpPr>
          <p:cNvPr id="299010" name="Rectangle 2"/>
          <p:cNvSpPr>
            <a:spLocks noGrp="1" noRot="1" noChangeAspect="1" noChangeArrowheads="1" noTextEdit="1"/>
          </p:cNvSpPr>
          <p:nvPr>
            <p:ph type="sldImg"/>
          </p:nvPr>
        </p:nvSpPr>
        <p:spPr>
          <a:ln/>
        </p:spPr>
      </p:sp>
      <p:sp>
        <p:nvSpPr>
          <p:cNvPr id="29901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D4CD26-1A75-4F4E-9AC6-FAD0C13770E7}" type="slidenum">
              <a:rPr lang="en-US" altLang="en-US"/>
              <a:pPr/>
              <a:t>16</a:t>
            </a:fld>
            <a:endParaRPr lang="en-US" altLang="en-US"/>
          </a:p>
        </p:txBody>
      </p:sp>
      <p:sp>
        <p:nvSpPr>
          <p:cNvPr id="300034" name="Rectangle 2"/>
          <p:cNvSpPr>
            <a:spLocks noGrp="1" noRot="1" noChangeAspect="1" noChangeArrowheads="1" noTextEdit="1"/>
          </p:cNvSpPr>
          <p:nvPr>
            <p:ph type="sldImg"/>
          </p:nvPr>
        </p:nvSpPr>
        <p:spPr>
          <a:ln/>
        </p:spPr>
      </p:sp>
      <p:sp>
        <p:nvSpPr>
          <p:cNvPr id="30003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921F3E-2C5F-4DE7-91DD-9910F6DBDED1}" type="slidenum">
              <a:rPr lang="en-US" altLang="en-US"/>
              <a:pPr/>
              <a:t>17</a:t>
            </a:fld>
            <a:endParaRPr lang="en-US" altLang="en-US"/>
          </a:p>
        </p:txBody>
      </p:sp>
      <p:sp>
        <p:nvSpPr>
          <p:cNvPr id="301058" name="Rectangle 2"/>
          <p:cNvSpPr>
            <a:spLocks noGrp="1" noRot="1" noChangeAspect="1" noChangeArrowheads="1" noTextEdit="1"/>
          </p:cNvSpPr>
          <p:nvPr>
            <p:ph type="sldImg"/>
          </p:nvPr>
        </p:nvSpPr>
        <p:spPr>
          <a:ln/>
        </p:spPr>
      </p:sp>
      <p:sp>
        <p:nvSpPr>
          <p:cNvPr id="30105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04F88F-E633-4A9B-BA41-A4AD8ACF6CA9}" type="slidenum">
              <a:rPr lang="en-US" altLang="en-US"/>
              <a:pPr/>
              <a:t>18</a:t>
            </a:fld>
            <a:endParaRPr lang="en-US" altLang="en-US"/>
          </a:p>
        </p:txBody>
      </p:sp>
      <p:sp>
        <p:nvSpPr>
          <p:cNvPr id="302082" name="Rectangle 2"/>
          <p:cNvSpPr>
            <a:spLocks noGrp="1" noRot="1" noChangeAspect="1" noChangeArrowheads="1" noTextEdit="1"/>
          </p:cNvSpPr>
          <p:nvPr>
            <p:ph type="sldImg"/>
          </p:nvPr>
        </p:nvSpPr>
        <p:spPr>
          <a:ln/>
        </p:spPr>
      </p:sp>
      <p:sp>
        <p:nvSpPr>
          <p:cNvPr id="30208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59E6F4-EB2E-4348-8E6E-44862E3DC73F}" type="slidenum">
              <a:rPr lang="en-US" altLang="en-US"/>
              <a:pPr/>
              <a:t>19</a:t>
            </a:fld>
            <a:endParaRPr lang="en-US" altLang="en-US"/>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0A6AAD-EBF2-4E4F-B415-542C422F5F86}" type="slidenum">
              <a:rPr lang="en-US" altLang="en-US"/>
              <a:pPr/>
              <a:t>2</a:t>
            </a:fld>
            <a:endParaRPr lang="en-US" altLang="en-US"/>
          </a:p>
        </p:txBody>
      </p:sp>
      <p:sp>
        <p:nvSpPr>
          <p:cNvPr id="287746" name="Rectangle 2"/>
          <p:cNvSpPr>
            <a:spLocks noGrp="1" noRot="1" noChangeAspect="1" noChangeArrowheads="1" noTextEdit="1"/>
          </p:cNvSpPr>
          <p:nvPr>
            <p:ph type="sldImg"/>
          </p:nvPr>
        </p:nvSpPr>
        <p:spPr>
          <a:ln/>
        </p:spPr>
      </p:sp>
      <p:sp>
        <p:nvSpPr>
          <p:cNvPr id="28774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F636D3-79D2-4365-9305-4623E50A6B6F}" type="slidenum">
              <a:rPr lang="en-US" altLang="en-US"/>
              <a:pPr/>
              <a:t>20</a:t>
            </a:fld>
            <a:endParaRPr lang="en-US" altLang="en-US"/>
          </a:p>
        </p:txBody>
      </p:sp>
      <p:sp>
        <p:nvSpPr>
          <p:cNvPr id="304130" name="Rectangle 2"/>
          <p:cNvSpPr>
            <a:spLocks noGrp="1" noRot="1" noChangeAspect="1" noChangeArrowheads="1" noTextEdit="1"/>
          </p:cNvSpPr>
          <p:nvPr>
            <p:ph type="sldImg"/>
          </p:nvPr>
        </p:nvSpPr>
        <p:spPr>
          <a:ln/>
        </p:spPr>
      </p:sp>
      <p:sp>
        <p:nvSpPr>
          <p:cNvPr id="30413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5B9954-E16C-4902-9D6D-24CC0E93E68F}" type="slidenum">
              <a:rPr lang="en-US" altLang="en-US"/>
              <a:pPr/>
              <a:t>21</a:t>
            </a:fld>
            <a:endParaRPr lang="en-US" altLang="en-US"/>
          </a:p>
        </p:txBody>
      </p:sp>
      <p:sp>
        <p:nvSpPr>
          <p:cNvPr id="306178" name="Rectangle 2"/>
          <p:cNvSpPr>
            <a:spLocks noGrp="1" noRot="1" noChangeAspect="1" noChangeArrowheads="1" noTextEdit="1"/>
          </p:cNvSpPr>
          <p:nvPr>
            <p:ph type="sldImg"/>
          </p:nvPr>
        </p:nvSpPr>
        <p:spPr>
          <a:ln/>
        </p:spPr>
      </p:sp>
      <p:sp>
        <p:nvSpPr>
          <p:cNvPr id="30617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790EFB-7CB5-422F-B689-1DB57A3DE775}" type="slidenum">
              <a:rPr lang="en-US" altLang="en-US"/>
              <a:pPr/>
              <a:t>22</a:t>
            </a:fld>
            <a:endParaRPr lang="en-US" altLang="en-US"/>
          </a:p>
        </p:txBody>
      </p:sp>
      <p:sp>
        <p:nvSpPr>
          <p:cNvPr id="308226" name="Rectangle 2"/>
          <p:cNvSpPr>
            <a:spLocks noGrp="1" noRot="1" noChangeAspect="1" noChangeArrowheads="1" noTextEdit="1"/>
          </p:cNvSpPr>
          <p:nvPr>
            <p:ph type="sldImg"/>
          </p:nvPr>
        </p:nvSpPr>
        <p:spPr>
          <a:ln/>
        </p:spPr>
      </p:sp>
      <p:sp>
        <p:nvSpPr>
          <p:cNvPr id="30822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D95A3D-507E-46B9-941A-3528A245681B}" type="slidenum">
              <a:rPr lang="en-US" altLang="en-US"/>
              <a:pPr/>
              <a:t>23</a:t>
            </a:fld>
            <a:endParaRPr lang="en-US" altLang="en-US"/>
          </a:p>
        </p:txBody>
      </p:sp>
      <p:sp>
        <p:nvSpPr>
          <p:cNvPr id="310274" name="Rectangle 2"/>
          <p:cNvSpPr>
            <a:spLocks noGrp="1" noRot="1" noChangeAspect="1" noChangeArrowheads="1" noTextEdit="1"/>
          </p:cNvSpPr>
          <p:nvPr>
            <p:ph type="sldImg"/>
          </p:nvPr>
        </p:nvSpPr>
        <p:spPr>
          <a:ln/>
        </p:spPr>
      </p:sp>
      <p:sp>
        <p:nvSpPr>
          <p:cNvPr id="31027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577587-9CC6-4373-BF82-D8DD3E39F08F}" type="slidenum">
              <a:rPr lang="en-US" altLang="en-US"/>
              <a:pPr/>
              <a:t>24</a:t>
            </a:fld>
            <a:endParaRPr lang="en-US" altLang="en-US"/>
          </a:p>
        </p:txBody>
      </p:sp>
      <p:sp>
        <p:nvSpPr>
          <p:cNvPr id="312322" name="Rectangle 2"/>
          <p:cNvSpPr>
            <a:spLocks noGrp="1" noRot="1" noChangeAspect="1" noChangeArrowheads="1" noTextEdit="1"/>
          </p:cNvSpPr>
          <p:nvPr>
            <p:ph type="sldImg"/>
          </p:nvPr>
        </p:nvSpPr>
        <p:spPr>
          <a:ln/>
        </p:spPr>
      </p:sp>
      <p:sp>
        <p:nvSpPr>
          <p:cNvPr id="312323" name="Rectangle 3"/>
          <p:cNvSpPr>
            <a:spLocks noGrp="1" noChangeArrowheads="1"/>
          </p:cNvSpPr>
          <p:nvPr>
            <p:ph type="body" idx="1"/>
          </p:nvPr>
        </p:nvSpPr>
        <p:spPr/>
        <p:txBody>
          <a:bodyPr/>
          <a:lstStyle/>
          <a:p>
            <a:r>
              <a:rPr lang="en-US" altLang="en-US" dirty="0"/>
              <a:t>Traversal using alphabetical order of vertices. Work through this example in detail,</a:t>
            </a:r>
          </a:p>
          <a:p>
            <a:r>
              <a:rPr lang="en-US" altLang="en-US" dirty="0"/>
              <a:t>showing the traversal by highlighting edges on the graph and showing how the stack</a:t>
            </a:r>
          </a:p>
          <a:p>
            <a:r>
              <a:rPr lang="en-US" altLang="en-US" dirty="0"/>
              <a:t>evolves:</a:t>
            </a:r>
          </a:p>
          <a:p>
            <a:r>
              <a:rPr lang="en-US" altLang="en-US" dirty="0"/>
              <a:t>                        8 h 3</a:t>
            </a:r>
          </a:p>
          <a:p>
            <a:r>
              <a:rPr lang="en-US" altLang="en-US" dirty="0"/>
              <a:t>                        7 d 4                  stack shown growing upwards</a:t>
            </a:r>
          </a:p>
          <a:p>
            <a:r>
              <a:rPr lang="en-US" altLang="en-US" dirty="0"/>
              <a:t>         4 e 1       6 c 5                  number on left is order that vertex was pushed onto stack</a:t>
            </a:r>
          </a:p>
          <a:p>
            <a:r>
              <a:rPr lang="en-US" altLang="en-US" dirty="0"/>
              <a:t>         3 f 2        5 g 6                  number on right is order that vertex was popped from stack</a:t>
            </a:r>
          </a:p>
          <a:p>
            <a:r>
              <a:rPr lang="en-US" altLang="en-US" dirty="0"/>
              <a:t>         2 b 7                                overlap is because after e, f are popped off stack, g and c</a:t>
            </a:r>
          </a:p>
          <a:p>
            <a:r>
              <a:rPr lang="en-US" altLang="en-US" dirty="0"/>
              <a:t>         1 a 8                                  are pushed onto stack in their former locations.</a:t>
            </a:r>
          </a:p>
          <a:p>
            <a:endParaRPr lang="en-US" altLang="en-US" dirty="0"/>
          </a:p>
          <a:p>
            <a:r>
              <a:rPr lang="en-US" altLang="en-US" dirty="0"/>
              <a:t>order pushed onto stack: a b f e g c d h</a:t>
            </a:r>
          </a:p>
          <a:p>
            <a:r>
              <a:rPr lang="en-US" altLang="en-US" dirty="0"/>
              <a:t>order popped from stack: e f h d c g b a</a:t>
            </a:r>
          </a:p>
          <a:p>
            <a:endParaRPr lang="en-US" altLang="en-US" dirty="0"/>
          </a:p>
          <a:p>
            <a:r>
              <a:rPr lang="en-US" altLang="en-US" dirty="0"/>
              <a:t>* show </a:t>
            </a:r>
            <a:r>
              <a:rPr lang="en-US" altLang="en-US" dirty="0" err="1"/>
              <a:t>dfs</a:t>
            </a:r>
            <a:r>
              <a:rPr lang="en-US" altLang="en-US" dirty="0"/>
              <a:t> tree as it gets constructed, back edges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D87D7F-D2B1-4834-A346-8716D1253077}" type="slidenum">
              <a:rPr lang="en-US" altLang="en-US"/>
              <a:pPr/>
              <a:t>25</a:t>
            </a:fld>
            <a:endParaRPr lang="en-US" altLang="en-US"/>
          </a:p>
        </p:txBody>
      </p:sp>
      <p:sp>
        <p:nvSpPr>
          <p:cNvPr id="314370" name="Rectangle 2"/>
          <p:cNvSpPr>
            <a:spLocks noGrp="1" noRot="1" noChangeAspect="1" noChangeArrowheads="1" noTextEdit="1"/>
          </p:cNvSpPr>
          <p:nvPr>
            <p:ph type="sldImg"/>
          </p:nvPr>
        </p:nvSpPr>
        <p:spPr>
          <a:ln/>
        </p:spPr>
      </p:sp>
      <p:sp>
        <p:nvSpPr>
          <p:cNvPr id="31437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E812DD-F217-412C-8BE9-85D655B2E33E}" type="slidenum">
              <a:rPr lang="en-US" altLang="en-US"/>
              <a:pPr/>
              <a:t>26</a:t>
            </a:fld>
            <a:endParaRPr lang="en-US" altLang="en-US"/>
          </a:p>
        </p:txBody>
      </p:sp>
      <p:sp>
        <p:nvSpPr>
          <p:cNvPr id="316418" name="Rectangle 2"/>
          <p:cNvSpPr>
            <a:spLocks noGrp="1" noRot="1" noChangeAspect="1" noChangeArrowheads="1" noTextEdit="1"/>
          </p:cNvSpPr>
          <p:nvPr>
            <p:ph type="sldImg"/>
          </p:nvPr>
        </p:nvSpPr>
        <p:spPr>
          <a:ln/>
        </p:spPr>
      </p:sp>
      <p:sp>
        <p:nvSpPr>
          <p:cNvPr id="31641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610A66-DA5B-4A33-AD7B-ADAA6F94BAE4}" type="slidenum">
              <a:rPr lang="en-US" altLang="en-US"/>
              <a:pPr/>
              <a:t>27</a:t>
            </a:fld>
            <a:endParaRPr lang="en-US" altLang="en-US"/>
          </a:p>
        </p:txBody>
      </p:sp>
      <p:sp>
        <p:nvSpPr>
          <p:cNvPr id="318466" name="Rectangle 2"/>
          <p:cNvSpPr>
            <a:spLocks noGrp="1" noRot="1" noChangeAspect="1" noChangeArrowheads="1" noTextEdit="1"/>
          </p:cNvSpPr>
          <p:nvPr>
            <p:ph type="sldImg"/>
          </p:nvPr>
        </p:nvSpPr>
        <p:spPr>
          <a:ln/>
        </p:spPr>
      </p:sp>
      <p:sp>
        <p:nvSpPr>
          <p:cNvPr id="31846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2337C3-BDAC-458C-BDC7-D93621D845AF}" type="slidenum">
              <a:rPr lang="en-US" altLang="en-US"/>
              <a:pPr/>
              <a:t>28</a:t>
            </a:fld>
            <a:endParaRPr lang="en-US" altLang="en-US"/>
          </a:p>
        </p:txBody>
      </p:sp>
      <p:sp>
        <p:nvSpPr>
          <p:cNvPr id="320514" name="Rectangle 2"/>
          <p:cNvSpPr>
            <a:spLocks noGrp="1" noRot="1" noChangeAspect="1" noChangeArrowheads="1" noTextEdit="1"/>
          </p:cNvSpPr>
          <p:nvPr>
            <p:ph type="sldImg"/>
          </p:nvPr>
        </p:nvSpPr>
        <p:spPr>
          <a:ln/>
        </p:spPr>
      </p:sp>
      <p:sp>
        <p:nvSpPr>
          <p:cNvPr id="32051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91AAF9-BBA2-431F-BC14-48EB7B99BB00}" type="slidenum">
              <a:rPr lang="en-US" altLang="en-US"/>
              <a:pPr/>
              <a:t>29</a:t>
            </a:fld>
            <a:endParaRPr lang="en-US" altLang="en-US"/>
          </a:p>
        </p:txBody>
      </p:sp>
      <p:sp>
        <p:nvSpPr>
          <p:cNvPr id="322562" name="Rectangle 2"/>
          <p:cNvSpPr>
            <a:spLocks noGrp="1" noRot="1" noChangeAspect="1" noChangeArrowheads="1" noTextEdit="1"/>
          </p:cNvSpPr>
          <p:nvPr>
            <p:ph type="sldImg"/>
          </p:nvPr>
        </p:nvSpPr>
        <p:spPr>
          <a:ln/>
        </p:spPr>
      </p:sp>
      <p:sp>
        <p:nvSpPr>
          <p:cNvPr id="32256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3797BF-989D-4FD9-AA0E-2600708F3CAD}" type="slidenum">
              <a:rPr lang="en-US" altLang="en-US"/>
              <a:pPr/>
              <a:t>3</a:t>
            </a:fld>
            <a:endParaRPr lang="en-US" altLang="en-US"/>
          </a:p>
        </p:txBody>
      </p:sp>
      <p:sp>
        <p:nvSpPr>
          <p:cNvPr id="288770" name="Rectangle 2"/>
          <p:cNvSpPr>
            <a:spLocks noGrp="1" noRot="1" noChangeAspect="1" noChangeArrowheads="1" noTextEdit="1"/>
          </p:cNvSpPr>
          <p:nvPr>
            <p:ph type="sldImg"/>
          </p:nvPr>
        </p:nvSpPr>
        <p:spPr>
          <a:ln/>
        </p:spPr>
      </p:sp>
      <p:sp>
        <p:nvSpPr>
          <p:cNvPr id="28877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2996D2-0400-4AFF-A752-40263D9D99B1}" type="slidenum">
              <a:rPr lang="en-US" altLang="en-US"/>
              <a:pPr/>
              <a:t>4</a:t>
            </a:fld>
            <a:endParaRPr lang="en-US" altLang="en-US"/>
          </a:p>
        </p:txBody>
      </p:sp>
      <p:sp>
        <p:nvSpPr>
          <p:cNvPr id="289794" name="Rectangle 2"/>
          <p:cNvSpPr>
            <a:spLocks noGrp="1" noRot="1" noChangeAspect="1" noChangeArrowheads="1" noTextEdit="1"/>
          </p:cNvSpPr>
          <p:nvPr>
            <p:ph type="sldImg"/>
          </p:nvPr>
        </p:nvSpPr>
        <p:spPr>
          <a:ln/>
        </p:spPr>
      </p:sp>
      <p:sp>
        <p:nvSpPr>
          <p:cNvPr id="28979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53034C-526D-4FFF-9D27-32B67BC64737}" type="slidenum">
              <a:rPr lang="en-US" altLang="en-US"/>
              <a:pPr/>
              <a:t>5</a:t>
            </a:fld>
            <a:endParaRPr lang="en-US" altLang="en-US"/>
          </a:p>
        </p:txBody>
      </p:sp>
      <p:sp>
        <p:nvSpPr>
          <p:cNvPr id="290818" name="Rectangle 2"/>
          <p:cNvSpPr>
            <a:spLocks noGrp="1" noRot="1" noChangeAspect="1" noChangeArrowheads="1" noTextEdit="1"/>
          </p:cNvSpPr>
          <p:nvPr>
            <p:ph type="sldImg"/>
          </p:nvPr>
        </p:nvSpPr>
        <p:spPr>
          <a:ln/>
        </p:spPr>
      </p:sp>
      <p:sp>
        <p:nvSpPr>
          <p:cNvPr id="29081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712D70-C2DF-44FF-8860-AC61F79B88DE}" type="slidenum">
              <a:rPr lang="en-US" altLang="en-US"/>
              <a:pPr/>
              <a:t>6</a:t>
            </a:fld>
            <a:endParaRPr lang="en-US" altLang="en-US"/>
          </a:p>
        </p:txBody>
      </p:sp>
      <p:sp>
        <p:nvSpPr>
          <p:cNvPr id="291842" name="Rectangle 2"/>
          <p:cNvSpPr>
            <a:spLocks noGrp="1" noRot="1" noChangeAspect="1" noChangeArrowheads="1" noTextEdit="1"/>
          </p:cNvSpPr>
          <p:nvPr>
            <p:ph type="sldImg"/>
          </p:nvPr>
        </p:nvSpPr>
        <p:spPr>
          <a:ln/>
        </p:spPr>
      </p:sp>
      <p:sp>
        <p:nvSpPr>
          <p:cNvPr id="29184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98E733-68E7-48D3-8C06-9C6E158728CC}" type="slidenum">
              <a:rPr lang="en-US" altLang="en-US"/>
              <a:pPr/>
              <a:t>7</a:t>
            </a:fld>
            <a:endParaRPr lang="en-US" altLang="en-US"/>
          </a:p>
        </p:txBody>
      </p:sp>
      <p:sp>
        <p:nvSpPr>
          <p:cNvPr id="292866" name="Rectangle 2"/>
          <p:cNvSpPr>
            <a:spLocks noGrp="1" noRot="1" noChangeAspect="1" noChangeArrowheads="1" noTextEdit="1"/>
          </p:cNvSpPr>
          <p:nvPr>
            <p:ph type="sldImg"/>
          </p:nvPr>
        </p:nvSpPr>
        <p:spPr>
          <a:ln/>
        </p:spPr>
      </p:sp>
      <p:sp>
        <p:nvSpPr>
          <p:cNvPr id="29286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03CA67-BDAB-426C-BFD2-E451B6FAD47A}" type="slidenum">
              <a:rPr lang="en-US" altLang="en-US"/>
              <a:pPr/>
              <a:t>8</a:t>
            </a:fld>
            <a:endParaRPr lang="en-US" altLang="en-US"/>
          </a:p>
        </p:txBody>
      </p:sp>
      <p:sp>
        <p:nvSpPr>
          <p:cNvPr id="293890" name="Rectangle 2"/>
          <p:cNvSpPr>
            <a:spLocks noGrp="1" noRot="1" noChangeAspect="1" noChangeArrowheads="1" noTextEdit="1"/>
          </p:cNvSpPr>
          <p:nvPr>
            <p:ph type="sldImg"/>
          </p:nvPr>
        </p:nvSpPr>
        <p:spPr>
          <a:ln/>
        </p:spPr>
      </p:sp>
      <p:sp>
        <p:nvSpPr>
          <p:cNvPr id="29389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30897C-4A7C-4C7F-9E9A-F9EB638F80D6}" type="slidenum">
              <a:rPr lang="en-US" altLang="en-US"/>
              <a:pPr/>
              <a:t>9</a:t>
            </a:fld>
            <a:endParaRPr lang="en-US" altLang="en-US"/>
          </a:p>
        </p:txBody>
      </p:sp>
      <p:sp>
        <p:nvSpPr>
          <p:cNvPr id="294914" name="Rectangle 2"/>
          <p:cNvSpPr>
            <a:spLocks noGrp="1" noRot="1" noChangeAspect="1" noChangeArrowheads="1" noTextEdit="1"/>
          </p:cNvSpPr>
          <p:nvPr>
            <p:ph type="sldImg"/>
          </p:nvPr>
        </p:nvSpPr>
        <p:spPr>
          <a:ln/>
        </p:spPr>
      </p:sp>
      <p:sp>
        <p:nvSpPr>
          <p:cNvPr id="294915" name="Rectangle 3"/>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7"/>
          <p:cNvPicPr>
            <a:picLocks noChangeAspect="1"/>
          </p:cNvPicPr>
          <p:nvPr/>
        </p:nvPicPr>
        <p:blipFill>
          <a:blip r:embed="rId3">
            <a:extLst>
              <a:ext uri="{28A0092B-C50C-407E-A947-70E740481C1C}">
                <a14:useLocalDpi xmlns:a14="http://schemas.microsoft.com/office/drawing/2010/main" val="0"/>
              </a:ext>
            </a:extLst>
          </a:blip>
          <a:srcRect t="16072"/>
          <a:stretch>
            <a:fillRect/>
          </a:stretch>
        </p:blipFill>
        <p:spPr bwMode="auto">
          <a:xfrm>
            <a:off x="600075" y="4949825"/>
            <a:ext cx="7858125" cy="122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8"/>
          <p:cNvSpPr>
            <a:spLocks noChangeArrowheads="1"/>
          </p:cNvSpPr>
          <p:nvPr/>
        </p:nvSpPr>
        <p:spPr bwMode="auto">
          <a:xfrm>
            <a:off x="1989138" y="5602288"/>
            <a:ext cx="6477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914400"/>
            <a:r>
              <a:rPr lang="en-US" altLang="en-US" sz="1800" dirty="0">
                <a:solidFill>
                  <a:srgbClr val="002060"/>
                </a:solidFill>
                <a:latin typeface="Tw Cen MT" panose="020B0602020104020603" pitchFamily="34" charset="0"/>
              </a:rPr>
              <a:t>College of Education</a:t>
            </a:r>
          </a:p>
          <a:p>
            <a:pPr defTabSz="914400"/>
            <a:r>
              <a:rPr lang="en-US" altLang="en-US" sz="1800" b="1" dirty="0">
                <a:solidFill>
                  <a:srgbClr val="002060"/>
                </a:solidFill>
                <a:latin typeface="Tw Cen MT" panose="020B0602020104020603" pitchFamily="34" charset="0"/>
              </a:rPr>
              <a:t>School of Continuing and Distance Education</a:t>
            </a:r>
          </a:p>
        </p:txBody>
      </p:sp>
      <p:sp>
        <p:nvSpPr>
          <p:cNvPr id="6" name="TextBox 9"/>
          <p:cNvSpPr txBox="1">
            <a:spLocks noChangeArrowheads="1"/>
          </p:cNvSpPr>
          <p:nvPr/>
        </p:nvSpPr>
        <p:spPr bwMode="auto">
          <a:xfrm>
            <a:off x="7010400" y="6362700"/>
            <a:ext cx="2133600" cy="3905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914400"/>
            <a:endParaRPr lang="en-US" altLang="en-US" sz="1800">
              <a:solidFill>
                <a:srgbClr val="000000"/>
              </a:solidFill>
              <a:latin typeface="Calibri" panose="020F0502020204030204" pitchFamily="34" charset="0"/>
            </a:endParaRPr>
          </a:p>
        </p:txBody>
      </p:sp>
      <p:sp>
        <p:nvSpPr>
          <p:cNvPr id="7" name="TextBox 13"/>
          <p:cNvSpPr txBox="1">
            <a:spLocks noChangeArrowheads="1"/>
          </p:cNvSpPr>
          <p:nvPr/>
        </p:nvSpPr>
        <p:spPr bwMode="auto">
          <a:xfrm>
            <a:off x="3665538" y="6208712"/>
            <a:ext cx="3124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914400"/>
            <a:r>
              <a:rPr lang="en-US" altLang="en-US" sz="1400" dirty="0">
                <a:solidFill>
                  <a:srgbClr val="002060"/>
                </a:solidFill>
                <a:latin typeface="Tw Cen MT" panose="020B0602020104020603" pitchFamily="34" charset="0"/>
              </a:rPr>
              <a:t>2020/2021 – 2022/2023</a:t>
            </a:r>
          </a:p>
        </p:txBody>
      </p:sp>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1818097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advAuto="0"/>
      <p:bldP spid="3" grpId="0" build="p" autoUpdateAnimBg="0" advAuto="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382000" cy="6858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609600" y="1295400"/>
            <a:ext cx="4076700" cy="49053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838700" y="1295400"/>
            <a:ext cx="4076700" cy="49053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502363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8789" y="228600"/>
            <a:ext cx="8873543" cy="1143000"/>
          </a:xfrm>
        </p:spPr>
        <p:txBody>
          <a:bodyPr/>
          <a:lstStyle/>
          <a:p>
            <a:r>
              <a:rPr lang="en-US"/>
              <a:t>Click to edit Master title style</a:t>
            </a:r>
          </a:p>
        </p:txBody>
      </p:sp>
      <p:sp>
        <p:nvSpPr>
          <p:cNvPr id="3" name="Content Placeholder 2"/>
          <p:cNvSpPr>
            <a:spLocks noGrp="1"/>
          </p:cNvSpPr>
          <p:nvPr>
            <p:ph idx="1"/>
          </p:nvPr>
        </p:nvSpPr>
        <p:spPr/>
        <p:txBody>
          <a:bodyPr/>
          <a:lstStyle>
            <a:lvl2pPr>
              <a:defRPr sz="2400"/>
            </a:lvl2pPr>
            <a:lvl3pPr>
              <a:defRPr sz="2200"/>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61688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868030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04814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62445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29078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96012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2373745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522709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2.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image" Target="../media/image1.jpeg"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theme" Target="../theme/theme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useBgFill="1">
        <p:nvSpPr>
          <p:cNvPr id="2051" name="Title Placeholder 1"/>
          <p:cNvSpPr>
            <a:spLocks noGrp="1"/>
          </p:cNvSpPr>
          <p:nvPr>
            <p:ph type="title"/>
          </p:nvPr>
        </p:nvSpPr>
        <p:spPr bwMode="auto">
          <a:xfrm>
            <a:off x="128789" y="274638"/>
            <a:ext cx="8873543" cy="11430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US" altLang="en-US" dirty="0"/>
          </a:p>
        </p:txBody>
      </p:sp>
      <p:sp>
        <p:nvSpPr>
          <p:cNvPr id="2052" name="Text Placeholder 2"/>
          <p:cNvSpPr>
            <a:spLocks noGrp="1"/>
          </p:cNvSpPr>
          <p:nvPr>
            <p:ph type="body" idx="1"/>
          </p:nvPr>
        </p:nvSpPr>
        <p:spPr bwMode="auto">
          <a:xfrm>
            <a:off x="128789" y="1600200"/>
            <a:ext cx="8873543" cy="478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pic>
        <p:nvPicPr>
          <p:cNvPr id="2050" name="Picture 6"/>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010400" y="6400800"/>
            <a:ext cx="2057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39665321"/>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animEffect transition="in" filter="dissolve">
                                      <p:cBhvr>
                                        <p:cTn id="7" dur="500"/>
                                        <p:tgtEl>
                                          <p:spTgt spid="20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052">
                                            <p:txEl>
                                              <p:pRg st="0" end="0"/>
                                            </p:txEl>
                                          </p:spTgt>
                                        </p:tgtEl>
                                        <p:attrNameLst>
                                          <p:attrName>style.visibility</p:attrName>
                                        </p:attrNameLst>
                                      </p:cBhvr>
                                      <p:to>
                                        <p:strVal val="visible"/>
                                      </p:to>
                                    </p:set>
                                    <p:animEffect transition="in" filter="wipe(up)">
                                      <p:cBhvr>
                                        <p:cTn id="12" dur="500"/>
                                        <p:tgtEl>
                                          <p:spTgt spid="2052">
                                            <p:txEl>
                                              <p:pRg st="0" end="0"/>
                                            </p:txEl>
                                          </p:spTgt>
                                        </p:tgtEl>
                                      </p:cBhvr>
                                    </p:animEffect>
                                  </p:childTnLst>
                                  <p:subTnLst>
                                    <p:animClr clrSpc="rgb" dir="cw">
                                      <p:cBhvr override="childStyle">
                                        <p:cTn dur="1" fill="hold" display="0" masterRel="nextClick" afterEffect="1"/>
                                        <p:tgtEl>
                                          <p:spTgt spid="2052">
                                            <p:txEl>
                                              <p:pRg st="0" end="0"/>
                                            </p:txEl>
                                          </p:spTgt>
                                        </p:tgtEl>
                                        <p:attrNameLst>
                                          <p:attrName>ppt_c</p:attrName>
                                        </p:attrNameLst>
                                      </p:cBhvr>
                                      <p:to>
                                        <a:schemeClr val="tx1"/>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052">
                                            <p:txEl>
                                              <p:pRg st="1" end="1"/>
                                            </p:txEl>
                                          </p:spTgt>
                                        </p:tgtEl>
                                        <p:attrNameLst>
                                          <p:attrName>style.visibility</p:attrName>
                                        </p:attrNameLst>
                                      </p:cBhvr>
                                      <p:to>
                                        <p:strVal val="visible"/>
                                      </p:to>
                                    </p:set>
                                    <p:animEffect transition="in" filter="wipe(up)">
                                      <p:cBhvr>
                                        <p:cTn id="17" dur="500"/>
                                        <p:tgtEl>
                                          <p:spTgt spid="2052">
                                            <p:txEl>
                                              <p:pRg st="1" end="1"/>
                                            </p:txEl>
                                          </p:spTgt>
                                        </p:tgtEl>
                                      </p:cBhvr>
                                    </p:animEffect>
                                  </p:childTnLst>
                                  <p:subTnLst>
                                    <p:animClr clrSpc="rgb" dir="cw">
                                      <p:cBhvr override="childStyle">
                                        <p:cTn dur="1" fill="hold" display="0" masterRel="nextClick" afterEffect="1"/>
                                        <p:tgtEl>
                                          <p:spTgt spid="2052">
                                            <p:txEl>
                                              <p:pRg st="1" end="1"/>
                                            </p:txEl>
                                          </p:spTgt>
                                        </p:tgtEl>
                                        <p:attrNameLst>
                                          <p:attrName>ppt_c</p:attrName>
                                        </p:attrNameLst>
                                      </p:cBhvr>
                                      <p:to>
                                        <a:schemeClr val="tx1"/>
                                      </p:to>
                                    </p:animClr>
                                  </p:subTnLst>
                                </p:cTn>
                              </p:par>
                              <p:par>
                                <p:cTn id="18" presetID="22" presetClass="entr" presetSubtype="1" fill="hold" grpId="0" nodeType="withEffect">
                                  <p:stCondLst>
                                    <p:cond delay="0"/>
                                  </p:stCondLst>
                                  <p:childTnLst>
                                    <p:set>
                                      <p:cBhvr>
                                        <p:cTn id="19" dur="1" fill="hold">
                                          <p:stCondLst>
                                            <p:cond delay="0"/>
                                          </p:stCondLst>
                                        </p:cTn>
                                        <p:tgtEl>
                                          <p:spTgt spid="2052">
                                            <p:txEl>
                                              <p:pRg st="2" end="2"/>
                                            </p:txEl>
                                          </p:spTgt>
                                        </p:tgtEl>
                                        <p:attrNameLst>
                                          <p:attrName>style.visibility</p:attrName>
                                        </p:attrNameLst>
                                      </p:cBhvr>
                                      <p:to>
                                        <p:strVal val="visible"/>
                                      </p:to>
                                    </p:set>
                                    <p:animEffect transition="in" filter="wipe(up)">
                                      <p:cBhvr>
                                        <p:cTn id="20" dur="500"/>
                                        <p:tgtEl>
                                          <p:spTgt spid="2052">
                                            <p:txEl>
                                              <p:pRg st="2" end="2"/>
                                            </p:txEl>
                                          </p:spTgt>
                                        </p:tgtEl>
                                      </p:cBhvr>
                                    </p:animEffect>
                                  </p:childTnLst>
                                  <p:subTnLst>
                                    <p:animClr clrSpc="rgb" dir="cw">
                                      <p:cBhvr override="childStyle">
                                        <p:cTn dur="1" fill="hold" display="0" masterRel="nextClick" afterEffect="1"/>
                                        <p:tgtEl>
                                          <p:spTgt spid="2052">
                                            <p:txEl>
                                              <p:pRg st="2" end="2"/>
                                            </p:txEl>
                                          </p:spTgt>
                                        </p:tgtEl>
                                        <p:attrNameLst>
                                          <p:attrName>ppt_c</p:attrName>
                                        </p:attrNameLst>
                                      </p:cBhvr>
                                      <p:to>
                                        <a:schemeClr val="tx1"/>
                                      </p:to>
                                    </p:animClr>
                                  </p:subTnLst>
                                </p:cTn>
                              </p:par>
                              <p:par>
                                <p:cTn id="21" presetID="22" presetClass="entr" presetSubtype="1" fill="hold" grpId="0" nodeType="withEffect">
                                  <p:stCondLst>
                                    <p:cond delay="0"/>
                                  </p:stCondLst>
                                  <p:childTnLst>
                                    <p:set>
                                      <p:cBhvr>
                                        <p:cTn id="22" dur="1" fill="hold">
                                          <p:stCondLst>
                                            <p:cond delay="0"/>
                                          </p:stCondLst>
                                        </p:cTn>
                                        <p:tgtEl>
                                          <p:spTgt spid="2052">
                                            <p:txEl>
                                              <p:pRg st="3" end="3"/>
                                            </p:txEl>
                                          </p:spTgt>
                                        </p:tgtEl>
                                        <p:attrNameLst>
                                          <p:attrName>style.visibility</p:attrName>
                                        </p:attrNameLst>
                                      </p:cBhvr>
                                      <p:to>
                                        <p:strVal val="visible"/>
                                      </p:to>
                                    </p:set>
                                    <p:animEffect transition="in" filter="wipe(up)">
                                      <p:cBhvr>
                                        <p:cTn id="23" dur="500"/>
                                        <p:tgtEl>
                                          <p:spTgt spid="2052">
                                            <p:txEl>
                                              <p:pRg st="3" end="3"/>
                                            </p:txEl>
                                          </p:spTgt>
                                        </p:tgtEl>
                                      </p:cBhvr>
                                    </p:animEffect>
                                  </p:childTnLst>
                                  <p:subTnLst>
                                    <p:animClr clrSpc="rgb" dir="cw">
                                      <p:cBhvr override="childStyle">
                                        <p:cTn dur="1" fill="hold" display="0" masterRel="nextClick" afterEffect="1"/>
                                        <p:tgtEl>
                                          <p:spTgt spid="2052">
                                            <p:txEl>
                                              <p:pRg st="3" end="3"/>
                                            </p:txEl>
                                          </p:spTgt>
                                        </p:tgtEl>
                                        <p:attrNameLst>
                                          <p:attrName>ppt_c</p:attrName>
                                        </p:attrNameLst>
                                      </p:cBhvr>
                                      <p:to>
                                        <a:schemeClr val="tx1"/>
                                      </p:to>
                                    </p:animClr>
                                  </p:subTnLst>
                                </p:cTn>
                              </p:par>
                              <p:par>
                                <p:cTn id="24" presetID="22" presetClass="entr" presetSubtype="1" fill="hold" grpId="0" nodeType="withEffect">
                                  <p:stCondLst>
                                    <p:cond delay="0"/>
                                  </p:stCondLst>
                                  <p:childTnLst>
                                    <p:set>
                                      <p:cBhvr>
                                        <p:cTn id="25" dur="1" fill="hold">
                                          <p:stCondLst>
                                            <p:cond delay="0"/>
                                          </p:stCondLst>
                                        </p:cTn>
                                        <p:tgtEl>
                                          <p:spTgt spid="2052">
                                            <p:txEl>
                                              <p:pRg st="4" end="4"/>
                                            </p:txEl>
                                          </p:spTgt>
                                        </p:tgtEl>
                                        <p:attrNameLst>
                                          <p:attrName>style.visibility</p:attrName>
                                        </p:attrNameLst>
                                      </p:cBhvr>
                                      <p:to>
                                        <p:strVal val="visible"/>
                                      </p:to>
                                    </p:set>
                                    <p:animEffect transition="in" filter="wipe(up)">
                                      <p:cBhvr>
                                        <p:cTn id="26" dur="500"/>
                                        <p:tgtEl>
                                          <p:spTgt spid="2052">
                                            <p:txEl>
                                              <p:pRg st="4" end="4"/>
                                            </p:txEl>
                                          </p:spTgt>
                                        </p:tgtEl>
                                      </p:cBhvr>
                                    </p:animEffect>
                                  </p:childTnLst>
                                  <p:subTnLst>
                                    <p:animClr clrSpc="rgb" dir="cw">
                                      <p:cBhvr override="childStyle">
                                        <p:cTn dur="1" fill="hold" display="0" masterRel="nextClick" afterEffect="1"/>
                                        <p:tgtEl>
                                          <p:spTgt spid="2052">
                                            <p:txEl>
                                              <p:pRg st="4" end="4"/>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1" grpId="0" build="p" autoUpdateAnimBg="0" advAuto="0"/>
      <p:bldP spid="2052" grpId="0" build="p" bldLvl="4" autoUpdateAnimBg="0"/>
    </p:bldLst>
  </p:timing>
  <p:hf hdr="0" dt="0"/>
  <p:txStyles>
    <p:titleStyle>
      <a:lvl1pPr algn="ctr" rtl="0" eaLnBrk="1" fontAlgn="base" hangingPunct="1">
        <a:spcBef>
          <a:spcPct val="0"/>
        </a:spcBef>
        <a:spcAft>
          <a:spcPct val="0"/>
        </a:spcAft>
        <a:defRPr sz="4000" kern="1200">
          <a:solidFill>
            <a:schemeClr val="bg1"/>
          </a:solidFill>
          <a:latin typeface="Times New Roman" panose="02020603050405020304" pitchFamily="18" charset="0"/>
          <a:ea typeface="+mj-ea"/>
          <a:cs typeface="Times New Roman" panose="02020603050405020304" pitchFamily="18" charset="0"/>
        </a:defRPr>
      </a:lvl1pPr>
      <a:lvl2pPr algn="ctr" rtl="0" eaLnBrk="1" fontAlgn="base" hangingPunct="1">
        <a:spcBef>
          <a:spcPct val="0"/>
        </a:spcBef>
        <a:spcAft>
          <a:spcPct val="0"/>
        </a:spcAft>
        <a:defRPr sz="4400">
          <a:solidFill>
            <a:schemeClr val="bg1"/>
          </a:solidFill>
          <a:latin typeface="Calibri" panose="020F0502020204030204" pitchFamily="34" charset="0"/>
        </a:defRPr>
      </a:lvl2pPr>
      <a:lvl3pPr algn="ctr" rtl="0" eaLnBrk="1" fontAlgn="base" hangingPunct="1">
        <a:spcBef>
          <a:spcPct val="0"/>
        </a:spcBef>
        <a:spcAft>
          <a:spcPct val="0"/>
        </a:spcAft>
        <a:defRPr sz="4400">
          <a:solidFill>
            <a:schemeClr val="bg1"/>
          </a:solidFill>
          <a:latin typeface="Calibri" panose="020F0502020204030204" pitchFamily="34" charset="0"/>
        </a:defRPr>
      </a:lvl3pPr>
      <a:lvl4pPr algn="ctr" rtl="0" eaLnBrk="1" fontAlgn="base" hangingPunct="1">
        <a:spcBef>
          <a:spcPct val="0"/>
        </a:spcBef>
        <a:spcAft>
          <a:spcPct val="0"/>
        </a:spcAft>
        <a:defRPr sz="4400">
          <a:solidFill>
            <a:schemeClr val="bg1"/>
          </a:solidFill>
          <a:latin typeface="Calibri" panose="020F0502020204030204" pitchFamily="34" charset="0"/>
        </a:defRPr>
      </a:lvl4pPr>
      <a:lvl5pPr algn="ctr" rtl="0" eaLnBrk="1" fontAlgn="base" hangingPunct="1">
        <a:spcBef>
          <a:spcPct val="0"/>
        </a:spcBef>
        <a:spcAft>
          <a:spcPct val="0"/>
        </a:spcAft>
        <a:defRPr sz="4400">
          <a:solidFill>
            <a:schemeClr val="bg1"/>
          </a:solidFill>
          <a:latin typeface="Calibri" panose="020F0502020204030204" pitchFamily="34" charset="0"/>
        </a:defRPr>
      </a:lvl5pPr>
      <a:lvl6pPr marL="457200" algn="ctr" rtl="0" eaLnBrk="1" fontAlgn="base" hangingPunct="1">
        <a:spcBef>
          <a:spcPct val="0"/>
        </a:spcBef>
        <a:spcAft>
          <a:spcPct val="0"/>
        </a:spcAft>
        <a:defRPr sz="4400">
          <a:solidFill>
            <a:schemeClr val="bg1"/>
          </a:solidFill>
          <a:latin typeface="Calibri" panose="020F0502020204030204" pitchFamily="34" charset="0"/>
        </a:defRPr>
      </a:lvl6pPr>
      <a:lvl7pPr marL="914400" algn="ctr" rtl="0" eaLnBrk="1" fontAlgn="base" hangingPunct="1">
        <a:spcBef>
          <a:spcPct val="0"/>
        </a:spcBef>
        <a:spcAft>
          <a:spcPct val="0"/>
        </a:spcAft>
        <a:defRPr sz="4400">
          <a:solidFill>
            <a:schemeClr val="bg1"/>
          </a:solidFill>
          <a:latin typeface="Calibri" panose="020F0502020204030204" pitchFamily="34" charset="0"/>
        </a:defRPr>
      </a:lvl7pPr>
      <a:lvl8pPr marL="1371600" algn="ctr" rtl="0" eaLnBrk="1" fontAlgn="base" hangingPunct="1">
        <a:spcBef>
          <a:spcPct val="0"/>
        </a:spcBef>
        <a:spcAft>
          <a:spcPct val="0"/>
        </a:spcAft>
        <a:defRPr sz="4400">
          <a:solidFill>
            <a:schemeClr val="bg1"/>
          </a:solidFill>
          <a:latin typeface="Calibri" panose="020F0502020204030204" pitchFamily="34" charset="0"/>
        </a:defRPr>
      </a:lvl8pPr>
      <a:lvl9pPr marL="1828800" algn="ctr" rtl="0" eaLnBrk="1" fontAlgn="base" hangingPunct="1">
        <a:spcBef>
          <a:spcPct val="0"/>
        </a:spcBef>
        <a:spcAft>
          <a:spcPct val="0"/>
        </a:spcAft>
        <a:defRPr sz="4400">
          <a:solidFill>
            <a:schemeClr val="bg1"/>
          </a:solidFill>
          <a:latin typeface="Calibri" panose="020F0502020204030204"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1pPr>
      <a:lvl2pPr marL="742950" indent="-285750" algn="l" rtl="0" eaLnBrk="1" fontAlgn="base" hangingPunct="1">
        <a:spcBef>
          <a:spcPct val="20000"/>
        </a:spcBef>
        <a:spcAft>
          <a:spcPct val="0"/>
        </a:spcAft>
        <a:buFont typeface="Arial" panose="020B0604020202020204" pitchFamily="34" charset="0"/>
        <a:buChar char="–"/>
        <a:defRPr sz="20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2pPr>
      <a:lvl3pPr marL="1143000" indent="-228600" algn="l" rtl="0" eaLnBrk="1" fontAlgn="base" hangingPunct="1">
        <a:spcBef>
          <a:spcPct val="20000"/>
        </a:spcBef>
        <a:spcAft>
          <a:spcPct val="0"/>
        </a:spcAft>
        <a:buFont typeface="Arial" panose="020B0604020202020204" pitchFamily="34" charset="0"/>
        <a:buChar char="•"/>
        <a:defRPr sz="20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3pPr>
      <a:lvl4pPr marL="1600200" indent="-228600" algn="l" rtl="0" eaLnBrk="1" fontAlgn="base" hangingPunct="1">
        <a:spcBef>
          <a:spcPct val="20000"/>
        </a:spcBef>
        <a:spcAft>
          <a:spcPct val="0"/>
        </a:spcAft>
        <a:buFont typeface="Arial" panose="020B0604020202020204" pitchFamily="34" charset="0"/>
        <a:buChar char="–"/>
        <a:defRPr sz="18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4pPr>
      <a:lvl5pPr marL="2057400" indent="-228600" algn="l" rtl="0" eaLnBrk="1" fontAlgn="base" hangingPunct="1">
        <a:spcBef>
          <a:spcPct val="20000"/>
        </a:spcBef>
        <a:spcAft>
          <a:spcPct val="0"/>
        </a:spcAft>
        <a:buFont typeface="Arial" panose="020B0604020202020204" pitchFamily="34" charset="0"/>
        <a:buChar char="»"/>
        <a:defRPr sz="18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0.xml" /></Relationships>
</file>

<file path=ppt/slides/_rels/slide11.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notesSlide" Target="../notesSlides/notesSlide23.xml" /><Relationship Id="rId1" Type="http://schemas.openxmlformats.org/officeDocument/2006/relationships/slideLayout" Target="../slideLayouts/slideLayout10.xml" /></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27.xml" /><Relationship Id="rId1" Type="http://schemas.openxmlformats.org/officeDocument/2006/relationships/slideLayout" Target="../slideLayouts/slideLayout10.xml" /></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10.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7.xml" /><Relationship Id="rId1" Type="http://schemas.openxmlformats.org/officeDocument/2006/relationships/slideLayout" Target="../slideLayouts/slideLayout10.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553"/>
            <a:ext cx="7772400" cy="1897847"/>
          </a:xfrm>
        </p:spPr>
        <p:txBody>
          <a:bodyPr>
            <a:normAutofit fontScale="90000"/>
          </a:bodyPr>
          <a:lstStyle/>
          <a:p>
            <a:r>
              <a:rPr lang="en-US" b="1" dirty="0" err="1">
                <a:latin typeface="Myriad Pro" pitchFamily="34" charset="0"/>
              </a:rPr>
              <a:t>DCIT</a:t>
            </a:r>
            <a:r>
              <a:rPr lang="en-US" b="1" dirty="0">
                <a:latin typeface="Myriad Pro" pitchFamily="34" charset="0"/>
              </a:rPr>
              <a:t> 204</a:t>
            </a:r>
            <a:br>
              <a:rPr lang="en-US" b="1" dirty="0">
                <a:latin typeface="Myriad Pro" pitchFamily="34" charset="0"/>
              </a:rPr>
            </a:br>
            <a:r>
              <a:rPr lang="en-US" b="1" dirty="0">
                <a:latin typeface="Myriad Pro" pitchFamily="34" charset="0"/>
              </a:rPr>
              <a:t>Data Structures and Algorithms 1</a:t>
            </a:r>
            <a:endParaRPr lang="en-US" b="1" dirty="0">
              <a:solidFill>
                <a:schemeClr val="bg1"/>
              </a:solidFill>
              <a:latin typeface="Myriad Pro" pitchFamily="34" charset="0"/>
            </a:endParaRPr>
          </a:p>
        </p:txBody>
      </p:sp>
      <p:sp>
        <p:nvSpPr>
          <p:cNvPr id="3" name="Subtitle 2"/>
          <p:cNvSpPr>
            <a:spLocks noGrp="1"/>
          </p:cNvSpPr>
          <p:nvPr>
            <p:ph type="subTitle" idx="1"/>
          </p:nvPr>
        </p:nvSpPr>
        <p:spPr>
          <a:xfrm>
            <a:off x="381000" y="2667000"/>
            <a:ext cx="8382000" cy="609600"/>
          </a:xfrm>
        </p:spPr>
        <p:txBody>
          <a:bodyPr/>
          <a:lstStyle/>
          <a:p>
            <a:r>
              <a:rPr lang="en-US" dirty="0">
                <a:solidFill>
                  <a:schemeClr val="bg1"/>
                </a:solidFill>
                <a:latin typeface="Myriad Pro" pitchFamily="34" charset="0"/>
              </a:rPr>
              <a:t>Sessions 3 and 4- Brute Force and Exhaustive Search</a:t>
            </a:r>
          </a:p>
        </p:txBody>
      </p:sp>
      <p:sp>
        <p:nvSpPr>
          <p:cNvPr id="7" name="TextBox 6"/>
          <p:cNvSpPr txBox="1"/>
          <p:nvPr/>
        </p:nvSpPr>
        <p:spPr>
          <a:xfrm>
            <a:off x="304800" y="3581400"/>
            <a:ext cx="8458200" cy="707886"/>
          </a:xfrm>
          <a:prstGeom prst="rect">
            <a:avLst/>
          </a:prstGeom>
          <a:noFill/>
        </p:spPr>
        <p:txBody>
          <a:bodyPr wrap="square" rtlCol="0">
            <a:spAutoFit/>
          </a:bodyPr>
          <a:lstStyle/>
          <a:p>
            <a:r>
              <a:rPr lang="en-US" sz="2000" b="1" dirty="0">
                <a:solidFill>
                  <a:schemeClr val="accent1">
                    <a:lumMod val="20000"/>
                    <a:lumOff val="80000"/>
                  </a:schemeClr>
                </a:solidFill>
              </a:rPr>
              <a:t>Course Writer: Dr Kofi Sarpong Adu-Manu</a:t>
            </a:r>
          </a:p>
          <a:p>
            <a:r>
              <a:rPr lang="en-US" sz="2000" dirty="0">
                <a:solidFill>
                  <a:schemeClr val="bg1"/>
                </a:solidFill>
              </a:rPr>
              <a:t>Contact Information: ksadu-manu@ug.edu.gh</a:t>
            </a:r>
          </a:p>
        </p:txBody>
      </p:sp>
    </p:spTree>
    <p:extLst>
      <p:ext uri="{BB962C8B-B14F-4D97-AF65-F5344CB8AC3E}">
        <p14:creationId xmlns:p14="http://schemas.microsoft.com/office/powerpoint/2010/main" val="1973977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a:xfrm>
            <a:off x="609600" y="381000"/>
            <a:ext cx="8382000" cy="685800"/>
          </a:xfrm>
        </p:spPr>
        <p:txBody>
          <a:bodyPr/>
          <a:lstStyle/>
          <a:p>
            <a:r>
              <a:rPr lang="en-US" altLang="en-US" dirty="0"/>
              <a:t>Closest-Pair Problem</a:t>
            </a:r>
          </a:p>
        </p:txBody>
      </p:sp>
      <p:sp>
        <p:nvSpPr>
          <p:cNvPr id="273411" name="Rectangle 3"/>
          <p:cNvSpPr>
            <a:spLocks noGrp="1" noChangeArrowheads="1"/>
          </p:cNvSpPr>
          <p:nvPr>
            <p:ph type="body" sz="half" idx="1"/>
          </p:nvPr>
        </p:nvSpPr>
        <p:spPr>
          <a:xfrm>
            <a:off x="747713" y="1474788"/>
            <a:ext cx="8167687" cy="4725987"/>
          </a:xfrm>
        </p:spPr>
        <p:txBody>
          <a:bodyPr/>
          <a:lstStyle/>
          <a:p>
            <a:pPr>
              <a:buFont typeface="Monotype Sorts" pitchFamily="2" charset="2"/>
              <a:buNone/>
            </a:pPr>
            <a:r>
              <a:rPr lang="en-US" altLang="en-US"/>
              <a:t>Find the two closest points in a set of </a:t>
            </a:r>
            <a:r>
              <a:rPr lang="en-US" altLang="en-US" i="1"/>
              <a:t>n</a:t>
            </a:r>
            <a:r>
              <a:rPr lang="en-US" altLang="en-US"/>
              <a:t> points (in the two-dimensional Cartesian plane).</a:t>
            </a:r>
          </a:p>
          <a:p>
            <a:endParaRPr lang="en-US" altLang="en-US"/>
          </a:p>
          <a:p>
            <a:pPr>
              <a:buFont typeface="Monotype Sorts" pitchFamily="2" charset="2"/>
              <a:buNone/>
            </a:pPr>
            <a:r>
              <a:rPr lang="en-US" altLang="en-US" u="sng"/>
              <a:t>Brute-force algorithm</a:t>
            </a:r>
          </a:p>
          <a:p>
            <a:pPr>
              <a:buFont typeface="Monotype Sorts" pitchFamily="2" charset="2"/>
              <a:buNone/>
            </a:pPr>
            <a:r>
              <a:rPr lang="en-US" altLang="en-US"/>
              <a:t>    Compute the distance between every pair of distinct points</a:t>
            </a:r>
          </a:p>
          <a:p>
            <a:pPr>
              <a:buFont typeface="Monotype Sorts" pitchFamily="2" charset="2"/>
              <a:buNone/>
            </a:pPr>
            <a:r>
              <a:rPr lang="en-US" altLang="en-US"/>
              <a:t>    and return the indexes of the points for which the distance is the smallest.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a:xfrm>
            <a:off x="571500" y="538596"/>
            <a:ext cx="8305800" cy="533400"/>
          </a:xfrm>
        </p:spPr>
        <p:txBody>
          <a:bodyPr/>
          <a:lstStyle/>
          <a:p>
            <a:r>
              <a:rPr lang="en-US" altLang="en-US" sz="3200" dirty="0"/>
              <a:t>Closest-Pair Brute-Force Algorithm (cont.)</a:t>
            </a:r>
          </a:p>
        </p:txBody>
      </p:sp>
      <p:sp>
        <p:nvSpPr>
          <p:cNvPr id="6" name="Slide Number Placeholder 5"/>
          <p:cNvSpPr>
            <a:spLocks noGrp="1"/>
          </p:cNvSpPr>
          <p:nvPr>
            <p:ph type="sldNum" sz="quarter" idx="4294967295"/>
          </p:nvPr>
        </p:nvSpPr>
        <p:spPr>
          <a:xfrm>
            <a:off x="7239000" y="6553200"/>
            <a:ext cx="1905000" cy="304800"/>
          </a:xfrm>
          <a:prstGeom prst="rect">
            <a:avLst/>
          </a:prstGeom>
        </p:spPr>
        <p:txBody>
          <a:bodyPr/>
          <a:lstStyle/>
          <a:p>
            <a:fld id="{C8C2D651-C3DA-4A9D-82DC-29DE5AAEF465}" type="slidenum">
              <a:rPr lang="en-US" altLang="en-US"/>
              <a:pPr/>
              <a:t>11</a:t>
            </a:fld>
            <a:endParaRPr lang="en-US" altLang="en-US"/>
          </a:p>
        </p:txBody>
      </p:sp>
      <p:pic>
        <p:nvPicPr>
          <p:cNvPr id="2754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55" y="1527464"/>
            <a:ext cx="9144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5460" name="Text Box 4"/>
          <p:cNvSpPr txBox="1">
            <a:spLocks noChangeArrowheads="1"/>
          </p:cNvSpPr>
          <p:nvPr/>
        </p:nvSpPr>
        <p:spPr bwMode="auto">
          <a:xfrm>
            <a:off x="571500" y="5352871"/>
            <a:ext cx="80010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b="1" dirty="0"/>
              <a:t> Efficiency: </a:t>
            </a:r>
            <a:br>
              <a:rPr lang="en-US" altLang="en-US" dirty="0"/>
            </a:br>
            <a:endParaRPr lang="en-US" altLang="en-US" dirty="0"/>
          </a:p>
          <a:p>
            <a:pPr algn="l"/>
            <a:r>
              <a:rPr lang="en-US" altLang="en-US" b="1" dirty="0"/>
              <a:t> How to make it faster?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a:xfrm>
            <a:off x="381000" y="533400"/>
            <a:ext cx="8686800" cy="533400"/>
          </a:xfrm>
        </p:spPr>
        <p:txBody>
          <a:bodyPr/>
          <a:lstStyle/>
          <a:p>
            <a:r>
              <a:rPr lang="en-US" altLang="en-US" dirty="0"/>
              <a:t>Brute-Force Strengths and Weaknesses</a:t>
            </a:r>
          </a:p>
        </p:txBody>
      </p:sp>
      <p:sp>
        <p:nvSpPr>
          <p:cNvPr id="277507" name="Rectangle 3"/>
          <p:cNvSpPr>
            <a:spLocks noGrp="1" noChangeArrowheads="1"/>
          </p:cNvSpPr>
          <p:nvPr>
            <p:ph idx="1"/>
          </p:nvPr>
        </p:nvSpPr>
        <p:spPr>
          <a:xfrm>
            <a:off x="457200" y="1571625"/>
            <a:ext cx="8534400" cy="4905375"/>
          </a:xfrm>
        </p:spPr>
        <p:txBody>
          <a:bodyPr/>
          <a:lstStyle/>
          <a:p>
            <a:pPr>
              <a:lnSpc>
                <a:spcPct val="90000"/>
              </a:lnSpc>
            </a:pPr>
            <a:r>
              <a:rPr lang="en-US" altLang="en-US" u="sng" dirty="0"/>
              <a:t>Strengths</a:t>
            </a:r>
            <a:endParaRPr lang="en-US" altLang="en-US" dirty="0"/>
          </a:p>
          <a:p>
            <a:pPr lvl="1">
              <a:lnSpc>
                <a:spcPct val="90000"/>
              </a:lnSpc>
            </a:pPr>
            <a:r>
              <a:rPr lang="en-US" altLang="en-US" sz="2400" dirty="0"/>
              <a:t>wide applicability</a:t>
            </a:r>
          </a:p>
          <a:p>
            <a:pPr lvl="1">
              <a:lnSpc>
                <a:spcPct val="90000"/>
              </a:lnSpc>
            </a:pPr>
            <a:r>
              <a:rPr lang="en-US" altLang="en-US" sz="2400" dirty="0"/>
              <a:t>simplicity</a:t>
            </a:r>
          </a:p>
          <a:p>
            <a:pPr lvl="1">
              <a:lnSpc>
                <a:spcPct val="90000"/>
              </a:lnSpc>
            </a:pPr>
            <a:r>
              <a:rPr lang="en-US" altLang="en-US" sz="2400" dirty="0"/>
              <a:t>yields reasonable algorithms for some important problems</a:t>
            </a:r>
            <a:br>
              <a:rPr lang="en-US" altLang="en-US" sz="2400" dirty="0"/>
            </a:br>
            <a:r>
              <a:rPr lang="en-US" altLang="en-US" sz="2400" dirty="0"/>
              <a:t>(e.g., matrix multiplication, sorting, searching, string matching)</a:t>
            </a:r>
            <a:r>
              <a:rPr lang="en-US" altLang="en-US" dirty="0"/>
              <a:t> </a:t>
            </a:r>
            <a:br>
              <a:rPr lang="en-US" altLang="en-US" dirty="0"/>
            </a:br>
            <a:endParaRPr lang="en-US" altLang="en-US" dirty="0"/>
          </a:p>
          <a:p>
            <a:pPr>
              <a:lnSpc>
                <a:spcPct val="90000"/>
              </a:lnSpc>
            </a:pPr>
            <a:r>
              <a:rPr lang="en-US" altLang="en-US" u="sng" dirty="0"/>
              <a:t>Weaknesses</a:t>
            </a:r>
            <a:endParaRPr lang="en-US" altLang="en-US" dirty="0"/>
          </a:p>
          <a:p>
            <a:pPr lvl="1">
              <a:lnSpc>
                <a:spcPct val="90000"/>
              </a:lnSpc>
            </a:pPr>
            <a:r>
              <a:rPr lang="en-US" altLang="en-US" sz="2400" dirty="0"/>
              <a:t>rarely yields efficient algorithms </a:t>
            </a:r>
          </a:p>
          <a:p>
            <a:pPr lvl="1">
              <a:lnSpc>
                <a:spcPct val="90000"/>
              </a:lnSpc>
            </a:pPr>
            <a:r>
              <a:rPr lang="en-US" altLang="en-US" sz="2400" dirty="0"/>
              <a:t>some brute-force algorithms are unacceptably slow </a:t>
            </a:r>
          </a:p>
          <a:p>
            <a:pPr lvl="1">
              <a:lnSpc>
                <a:spcPct val="90000"/>
              </a:lnSpc>
            </a:pPr>
            <a:r>
              <a:rPr lang="en-US" altLang="en-US" sz="2400" dirty="0"/>
              <a:t>not as constructive as some other design techniques</a:t>
            </a:r>
            <a:br>
              <a:rPr lang="en-US" altLang="en-US" dirty="0"/>
            </a:br>
            <a:endParaRPr lang="en-US"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p:txBody>
          <a:bodyPr/>
          <a:lstStyle/>
          <a:p>
            <a:r>
              <a:rPr lang="en-US" altLang="en-US"/>
              <a:t>Exhaustive Search</a:t>
            </a:r>
          </a:p>
        </p:txBody>
      </p:sp>
      <p:sp>
        <p:nvSpPr>
          <p:cNvPr id="244739" name="Rectangle 3"/>
          <p:cNvSpPr>
            <a:spLocks noGrp="1" noChangeArrowheads="1"/>
          </p:cNvSpPr>
          <p:nvPr>
            <p:ph idx="1"/>
          </p:nvPr>
        </p:nvSpPr>
        <p:spPr>
          <a:xfrm>
            <a:off x="609600" y="1495425"/>
            <a:ext cx="8534400" cy="5286375"/>
          </a:xfrm>
        </p:spPr>
        <p:txBody>
          <a:bodyPr/>
          <a:lstStyle/>
          <a:p>
            <a:pPr>
              <a:lnSpc>
                <a:spcPct val="90000"/>
              </a:lnSpc>
              <a:buFont typeface="Monotype Sorts" pitchFamily="2" charset="2"/>
              <a:buNone/>
            </a:pPr>
            <a:r>
              <a:rPr lang="en-US" altLang="en-US" dirty="0"/>
              <a:t>A brute force solution to a problem involving search for an element with a special property, usually among combinatorial objects such as permutations, combinations, or subsets of a set.</a:t>
            </a:r>
          </a:p>
          <a:p>
            <a:pPr>
              <a:lnSpc>
                <a:spcPct val="90000"/>
              </a:lnSpc>
            </a:pPr>
            <a:endParaRPr lang="en-US" altLang="en-US" dirty="0"/>
          </a:p>
          <a:p>
            <a:pPr>
              <a:lnSpc>
                <a:spcPct val="90000"/>
              </a:lnSpc>
              <a:buFont typeface="Monotype Sorts" pitchFamily="2" charset="2"/>
              <a:buNone/>
            </a:pPr>
            <a:r>
              <a:rPr lang="en-US" altLang="en-US" dirty="0"/>
              <a:t>Method:</a:t>
            </a:r>
          </a:p>
          <a:p>
            <a:pPr lvl="1">
              <a:lnSpc>
                <a:spcPct val="90000"/>
              </a:lnSpc>
            </a:pPr>
            <a:r>
              <a:rPr lang="en-US" altLang="en-US" sz="2400" dirty="0"/>
              <a:t>generate a list of all potential solutions to the problem in a systematic manner (see algorithms in Sec. 5.4)</a:t>
            </a:r>
            <a:br>
              <a:rPr lang="en-US" altLang="en-US" sz="2400" dirty="0"/>
            </a:br>
            <a:endParaRPr lang="en-US" altLang="en-US" sz="2400" dirty="0"/>
          </a:p>
          <a:p>
            <a:pPr lvl="1">
              <a:lnSpc>
                <a:spcPct val="90000"/>
              </a:lnSpc>
            </a:pPr>
            <a:r>
              <a:rPr lang="en-US" altLang="en-US" sz="2400" dirty="0"/>
              <a:t>evaluate potential solutions one by one, disqualifying infeasible ones and, for an optimization problem, keeping track of the best one found so far</a:t>
            </a:r>
            <a:br>
              <a:rPr lang="en-US" altLang="en-US" sz="2400" dirty="0"/>
            </a:br>
            <a:endParaRPr lang="en-US" altLang="en-US" sz="2400" dirty="0"/>
          </a:p>
          <a:p>
            <a:pPr lvl="1">
              <a:lnSpc>
                <a:spcPct val="90000"/>
              </a:lnSpc>
            </a:pPr>
            <a:r>
              <a:rPr lang="en-US" altLang="en-US" sz="2400" dirty="0"/>
              <a:t>when search ends, announce the solution(s) found</a:t>
            </a:r>
          </a:p>
          <a:p>
            <a:pPr lvl="1">
              <a:lnSpc>
                <a:spcPct val="90000"/>
              </a:lnSpc>
            </a:pPr>
            <a:endParaRPr lang="en-US" alt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a:xfrm>
            <a:off x="381000" y="457200"/>
            <a:ext cx="8610600" cy="685800"/>
          </a:xfrm>
        </p:spPr>
        <p:txBody>
          <a:bodyPr/>
          <a:lstStyle/>
          <a:p>
            <a:r>
              <a:rPr lang="en-US" altLang="en-US" dirty="0"/>
              <a:t>Example 1: Traveling Salesman Problem </a:t>
            </a:r>
          </a:p>
        </p:txBody>
      </p:sp>
      <p:sp>
        <p:nvSpPr>
          <p:cNvPr id="245763" name="Rectangle 3"/>
          <p:cNvSpPr>
            <a:spLocks noGrp="1" noChangeArrowheads="1"/>
          </p:cNvSpPr>
          <p:nvPr>
            <p:ph idx="1"/>
          </p:nvPr>
        </p:nvSpPr>
        <p:spPr/>
        <p:txBody>
          <a:bodyPr/>
          <a:lstStyle/>
          <a:p>
            <a:r>
              <a:rPr lang="en-US" altLang="en-US"/>
              <a:t>Given </a:t>
            </a:r>
            <a:r>
              <a:rPr lang="en-US" altLang="en-US" i="1"/>
              <a:t>n</a:t>
            </a:r>
            <a:r>
              <a:rPr lang="en-US" altLang="en-US"/>
              <a:t> cities with known distances between each pair, find the shortest tour that passes through all the cities exactly once before returning to the starting city</a:t>
            </a:r>
          </a:p>
          <a:p>
            <a:r>
              <a:rPr lang="en-US" altLang="en-US"/>
              <a:t>Alternatively: Find shortest </a:t>
            </a:r>
            <a:r>
              <a:rPr lang="en-US" altLang="en-US" i="1"/>
              <a:t>Hamiltonian circuit</a:t>
            </a:r>
            <a:r>
              <a:rPr lang="en-US" altLang="en-US"/>
              <a:t>  in a weighted connected graph</a:t>
            </a:r>
          </a:p>
          <a:p>
            <a:r>
              <a:rPr lang="en-US" altLang="en-US"/>
              <a:t>Example:</a:t>
            </a:r>
          </a:p>
        </p:txBody>
      </p:sp>
      <p:grpSp>
        <p:nvGrpSpPr>
          <p:cNvPr id="245764" name="Group 4"/>
          <p:cNvGrpSpPr>
            <a:grpSpLocks/>
          </p:cNvGrpSpPr>
          <p:nvPr/>
        </p:nvGrpSpPr>
        <p:grpSpPr bwMode="auto">
          <a:xfrm>
            <a:off x="2962275" y="3733800"/>
            <a:ext cx="2151063" cy="2149475"/>
            <a:chOff x="1866" y="2335"/>
            <a:chExt cx="1355" cy="1354"/>
          </a:xfrm>
        </p:grpSpPr>
        <p:sp>
          <p:nvSpPr>
            <p:cNvPr id="245765" name="Oval 5"/>
            <p:cNvSpPr>
              <a:spLocks noChangeArrowheads="1"/>
            </p:cNvSpPr>
            <p:nvPr/>
          </p:nvSpPr>
          <p:spPr bwMode="auto">
            <a:xfrm>
              <a:off x="1872" y="2448"/>
              <a:ext cx="336" cy="336"/>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a</a:t>
              </a:r>
            </a:p>
          </p:txBody>
        </p:sp>
        <p:sp>
          <p:nvSpPr>
            <p:cNvPr id="245766" name="Oval 6"/>
            <p:cNvSpPr>
              <a:spLocks noChangeArrowheads="1"/>
            </p:cNvSpPr>
            <p:nvPr/>
          </p:nvSpPr>
          <p:spPr bwMode="auto">
            <a:xfrm>
              <a:off x="2880" y="2448"/>
              <a:ext cx="336" cy="336"/>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b</a:t>
              </a:r>
            </a:p>
          </p:txBody>
        </p:sp>
        <p:sp>
          <p:nvSpPr>
            <p:cNvPr id="245767" name="Oval 7"/>
            <p:cNvSpPr>
              <a:spLocks noChangeArrowheads="1"/>
            </p:cNvSpPr>
            <p:nvPr/>
          </p:nvSpPr>
          <p:spPr bwMode="auto">
            <a:xfrm>
              <a:off x="1872" y="3312"/>
              <a:ext cx="336" cy="336"/>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c</a:t>
              </a:r>
            </a:p>
          </p:txBody>
        </p:sp>
        <p:sp>
          <p:nvSpPr>
            <p:cNvPr id="245768" name="Oval 8"/>
            <p:cNvSpPr>
              <a:spLocks noChangeArrowheads="1"/>
            </p:cNvSpPr>
            <p:nvPr/>
          </p:nvSpPr>
          <p:spPr bwMode="auto">
            <a:xfrm>
              <a:off x="2880" y="3312"/>
              <a:ext cx="336" cy="336"/>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d</a:t>
              </a:r>
            </a:p>
          </p:txBody>
        </p:sp>
        <p:sp>
          <p:nvSpPr>
            <p:cNvPr id="245769" name="Line 9"/>
            <p:cNvSpPr>
              <a:spLocks noChangeShapeType="1"/>
            </p:cNvSpPr>
            <p:nvPr/>
          </p:nvSpPr>
          <p:spPr bwMode="auto">
            <a:xfrm>
              <a:off x="2208" y="2592"/>
              <a:ext cx="672" cy="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5770" name="Line 10"/>
            <p:cNvSpPr>
              <a:spLocks noChangeShapeType="1"/>
            </p:cNvSpPr>
            <p:nvPr/>
          </p:nvSpPr>
          <p:spPr bwMode="auto">
            <a:xfrm>
              <a:off x="2016" y="2784"/>
              <a:ext cx="0" cy="528"/>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5771" name="Line 11"/>
            <p:cNvSpPr>
              <a:spLocks noChangeShapeType="1"/>
            </p:cNvSpPr>
            <p:nvPr/>
          </p:nvSpPr>
          <p:spPr bwMode="auto">
            <a:xfrm>
              <a:off x="2208" y="3456"/>
              <a:ext cx="672" cy="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5772" name="Line 12"/>
            <p:cNvSpPr>
              <a:spLocks noChangeShapeType="1"/>
            </p:cNvSpPr>
            <p:nvPr/>
          </p:nvSpPr>
          <p:spPr bwMode="auto">
            <a:xfrm>
              <a:off x="3024" y="2784"/>
              <a:ext cx="0" cy="528"/>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5773" name="Line 13"/>
            <p:cNvSpPr>
              <a:spLocks noChangeShapeType="1"/>
            </p:cNvSpPr>
            <p:nvPr/>
          </p:nvSpPr>
          <p:spPr bwMode="auto">
            <a:xfrm>
              <a:off x="2160" y="2736"/>
              <a:ext cx="720" cy="624"/>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5774" name="Line 14"/>
            <p:cNvSpPr>
              <a:spLocks noChangeShapeType="1"/>
            </p:cNvSpPr>
            <p:nvPr/>
          </p:nvSpPr>
          <p:spPr bwMode="auto">
            <a:xfrm flipH="1">
              <a:off x="2160" y="2688"/>
              <a:ext cx="720" cy="672"/>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5775" name="Text Box 15"/>
            <p:cNvSpPr txBox="1">
              <a:spLocks noChangeArrowheads="1"/>
            </p:cNvSpPr>
            <p:nvPr/>
          </p:nvSpPr>
          <p:spPr bwMode="auto">
            <a:xfrm>
              <a:off x="1866" y="2887"/>
              <a:ext cx="20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latin typeface="Arial" panose="020B0604020202020204" pitchFamily="34" charset="0"/>
                </a:rPr>
                <a:t>8</a:t>
              </a:r>
            </a:p>
          </p:txBody>
        </p:sp>
        <p:sp>
          <p:nvSpPr>
            <p:cNvPr id="245776" name="Text Box 16"/>
            <p:cNvSpPr txBox="1">
              <a:spLocks noChangeArrowheads="1"/>
            </p:cNvSpPr>
            <p:nvPr/>
          </p:nvSpPr>
          <p:spPr bwMode="auto">
            <a:xfrm>
              <a:off x="2392" y="2335"/>
              <a:ext cx="20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latin typeface="Arial" panose="020B0604020202020204" pitchFamily="34" charset="0"/>
                </a:rPr>
                <a:t>2</a:t>
              </a:r>
            </a:p>
          </p:txBody>
        </p:sp>
        <p:sp>
          <p:nvSpPr>
            <p:cNvPr id="245777" name="Text Box 17"/>
            <p:cNvSpPr txBox="1">
              <a:spLocks noChangeArrowheads="1"/>
            </p:cNvSpPr>
            <p:nvPr/>
          </p:nvSpPr>
          <p:spPr bwMode="auto">
            <a:xfrm>
              <a:off x="2392" y="3439"/>
              <a:ext cx="20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latin typeface="Arial" panose="020B0604020202020204" pitchFamily="34" charset="0"/>
                </a:rPr>
                <a:t>7</a:t>
              </a:r>
            </a:p>
          </p:txBody>
        </p:sp>
        <p:sp>
          <p:nvSpPr>
            <p:cNvPr id="245778" name="Text Box 18"/>
            <p:cNvSpPr txBox="1">
              <a:spLocks noChangeArrowheads="1"/>
            </p:cNvSpPr>
            <p:nvPr/>
          </p:nvSpPr>
          <p:spPr bwMode="auto">
            <a:xfrm>
              <a:off x="2248" y="2719"/>
              <a:ext cx="20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latin typeface="Arial" panose="020B0604020202020204" pitchFamily="34" charset="0"/>
                </a:rPr>
                <a:t>5</a:t>
              </a:r>
            </a:p>
          </p:txBody>
        </p:sp>
        <p:sp>
          <p:nvSpPr>
            <p:cNvPr id="245779" name="Text Box 19"/>
            <p:cNvSpPr txBox="1">
              <a:spLocks noChangeArrowheads="1"/>
            </p:cNvSpPr>
            <p:nvPr/>
          </p:nvSpPr>
          <p:spPr bwMode="auto">
            <a:xfrm>
              <a:off x="2536" y="2719"/>
              <a:ext cx="20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latin typeface="Arial" panose="020B0604020202020204" pitchFamily="34" charset="0"/>
                </a:rPr>
                <a:t>3</a:t>
              </a:r>
            </a:p>
          </p:txBody>
        </p:sp>
        <p:sp>
          <p:nvSpPr>
            <p:cNvPr id="245780" name="Text Box 20"/>
            <p:cNvSpPr txBox="1">
              <a:spLocks noChangeArrowheads="1"/>
            </p:cNvSpPr>
            <p:nvPr/>
          </p:nvSpPr>
          <p:spPr bwMode="auto">
            <a:xfrm>
              <a:off x="3016" y="2863"/>
              <a:ext cx="20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latin typeface="Arial" panose="020B0604020202020204" pitchFamily="34" charset="0"/>
                </a:rPr>
                <a:t>4</a:t>
              </a: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a:xfrm>
            <a:off x="457200" y="457200"/>
            <a:ext cx="8305800" cy="685800"/>
          </a:xfrm>
        </p:spPr>
        <p:txBody>
          <a:bodyPr/>
          <a:lstStyle/>
          <a:p>
            <a:r>
              <a:rPr lang="en-US" altLang="en-US" dirty="0"/>
              <a:t>TSP by Exhaustive Search</a:t>
            </a:r>
          </a:p>
        </p:txBody>
      </p:sp>
      <p:sp>
        <p:nvSpPr>
          <p:cNvPr id="246787" name="Rectangle 3"/>
          <p:cNvSpPr>
            <a:spLocks noGrp="1" noChangeArrowheads="1"/>
          </p:cNvSpPr>
          <p:nvPr>
            <p:ph idx="1"/>
          </p:nvPr>
        </p:nvSpPr>
        <p:spPr>
          <a:xfrm>
            <a:off x="609600" y="1447800"/>
            <a:ext cx="8305800" cy="5181600"/>
          </a:xfrm>
        </p:spPr>
        <p:txBody>
          <a:bodyPr/>
          <a:lstStyle/>
          <a:p>
            <a:pPr>
              <a:buFont typeface="Monotype Sorts" pitchFamily="2" charset="2"/>
              <a:buNone/>
            </a:pPr>
            <a:r>
              <a:rPr lang="en-US" altLang="en-US" dirty="0"/>
              <a:t>        Tour                                          Cost</a:t>
            </a:r>
            <a:r>
              <a:rPr lang="en-US" altLang="en-US" u="sng" dirty="0"/>
              <a:t>                   </a:t>
            </a:r>
          </a:p>
          <a:p>
            <a:pPr>
              <a:buFont typeface="Monotype Sorts" pitchFamily="2" charset="2"/>
              <a:buNone/>
            </a:pPr>
            <a:r>
              <a:rPr lang="en-US" altLang="en-US" dirty="0" err="1"/>
              <a:t>a</a:t>
            </a:r>
            <a:r>
              <a:rPr lang="en-US" altLang="en-US" dirty="0" err="1">
                <a:cs typeface="Times New Roman" panose="02020603050405020304" pitchFamily="18" charset="0"/>
              </a:rPr>
              <a:t>→b→c→d→a</a:t>
            </a:r>
            <a:r>
              <a:rPr lang="en-US" altLang="en-US" dirty="0">
                <a:cs typeface="Times New Roman" panose="02020603050405020304" pitchFamily="18" charset="0"/>
              </a:rPr>
              <a:t>                         2+3+7+5 = 17</a:t>
            </a:r>
          </a:p>
          <a:p>
            <a:pPr>
              <a:buFont typeface="Monotype Sorts" pitchFamily="2" charset="2"/>
              <a:buNone/>
            </a:pPr>
            <a:r>
              <a:rPr lang="en-US" altLang="en-US" dirty="0" err="1"/>
              <a:t>a</a:t>
            </a:r>
            <a:r>
              <a:rPr lang="en-US" altLang="en-US" dirty="0" err="1">
                <a:cs typeface="Times New Roman" panose="02020603050405020304" pitchFamily="18" charset="0"/>
              </a:rPr>
              <a:t>→b→d→c→a</a:t>
            </a:r>
            <a:r>
              <a:rPr lang="en-US" altLang="en-US" dirty="0">
                <a:cs typeface="Times New Roman" panose="02020603050405020304" pitchFamily="18" charset="0"/>
              </a:rPr>
              <a:t>                         2+4+7+8 = 21</a:t>
            </a:r>
          </a:p>
          <a:p>
            <a:pPr>
              <a:buFont typeface="Monotype Sorts" pitchFamily="2" charset="2"/>
              <a:buNone/>
            </a:pPr>
            <a:r>
              <a:rPr lang="en-US" altLang="en-US" dirty="0" err="1"/>
              <a:t>a</a:t>
            </a:r>
            <a:r>
              <a:rPr lang="en-US" altLang="en-US" dirty="0" err="1">
                <a:cs typeface="Times New Roman" panose="02020603050405020304" pitchFamily="18" charset="0"/>
              </a:rPr>
              <a:t>→c→b→d→a</a:t>
            </a:r>
            <a:r>
              <a:rPr lang="en-US" altLang="en-US" dirty="0">
                <a:cs typeface="Times New Roman" panose="02020603050405020304" pitchFamily="18" charset="0"/>
              </a:rPr>
              <a:t>                         8+3+4+5 = 20</a:t>
            </a:r>
          </a:p>
          <a:p>
            <a:pPr>
              <a:buFont typeface="Monotype Sorts" pitchFamily="2" charset="2"/>
              <a:buNone/>
            </a:pPr>
            <a:r>
              <a:rPr lang="en-US" altLang="en-US" dirty="0" err="1"/>
              <a:t>a</a:t>
            </a:r>
            <a:r>
              <a:rPr lang="en-US" altLang="en-US" dirty="0" err="1">
                <a:cs typeface="Times New Roman" panose="02020603050405020304" pitchFamily="18" charset="0"/>
              </a:rPr>
              <a:t>→c→d→b→a</a:t>
            </a:r>
            <a:r>
              <a:rPr lang="en-US" altLang="en-US" dirty="0">
                <a:cs typeface="Times New Roman" panose="02020603050405020304" pitchFamily="18" charset="0"/>
              </a:rPr>
              <a:t>                         8+7+4+2 = 21</a:t>
            </a:r>
          </a:p>
          <a:p>
            <a:pPr>
              <a:buFont typeface="Monotype Sorts" pitchFamily="2" charset="2"/>
              <a:buNone/>
            </a:pPr>
            <a:r>
              <a:rPr lang="en-US" altLang="en-US" dirty="0" err="1"/>
              <a:t>a</a:t>
            </a:r>
            <a:r>
              <a:rPr lang="en-US" altLang="en-US" dirty="0" err="1">
                <a:cs typeface="Times New Roman" panose="02020603050405020304" pitchFamily="18" charset="0"/>
              </a:rPr>
              <a:t>→d→b→c→a</a:t>
            </a:r>
            <a:r>
              <a:rPr lang="en-US" altLang="en-US" dirty="0">
                <a:cs typeface="Times New Roman" panose="02020603050405020304" pitchFamily="18" charset="0"/>
              </a:rPr>
              <a:t>                         5+4+3+8 = 20</a:t>
            </a:r>
          </a:p>
          <a:p>
            <a:pPr>
              <a:buFont typeface="Monotype Sorts" pitchFamily="2" charset="2"/>
              <a:buNone/>
            </a:pPr>
            <a:r>
              <a:rPr lang="en-US" altLang="en-US" dirty="0" err="1"/>
              <a:t>a</a:t>
            </a:r>
            <a:r>
              <a:rPr lang="en-US" altLang="en-US" dirty="0" err="1">
                <a:cs typeface="Times New Roman" panose="02020603050405020304" pitchFamily="18" charset="0"/>
              </a:rPr>
              <a:t>→d→c→b→a</a:t>
            </a:r>
            <a:r>
              <a:rPr lang="en-US" altLang="en-US" dirty="0">
                <a:cs typeface="Times New Roman" panose="02020603050405020304" pitchFamily="18" charset="0"/>
              </a:rPr>
              <a:t>                         5+7+3+2 = 17</a:t>
            </a:r>
          </a:p>
          <a:p>
            <a:pPr>
              <a:buFont typeface="Monotype Sorts" pitchFamily="2" charset="2"/>
              <a:buNone/>
            </a:pPr>
            <a:endParaRPr lang="en-US" altLang="en-US" i="1" dirty="0">
              <a:cs typeface="Times New Roman" panose="02020603050405020304" pitchFamily="18" charset="0"/>
            </a:endParaRPr>
          </a:p>
          <a:p>
            <a:pPr>
              <a:lnSpc>
                <a:spcPct val="70000"/>
              </a:lnSpc>
              <a:buFont typeface="Monotype Sorts" pitchFamily="2" charset="2"/>
              <a:buNone/>
            </a:pPr>
            <a:r>
              <a:rPr lang="en-US" altLang="en-US" dirty="0">
                <a:cs typeface="Times New Roman" panose="02020603050405020304" pitchFamily="18" charset="0"/>
              </a:rPr>
              <a:t>More tours?</a:t>
            </a:r>
          </a:p>
          <a:p>
            <a:pPr>
              <a:lnSpc>
                <a:spcPct val="70000"/>
              </a:lnSpc>
              <a:buFont typeface="Monotype Sorts" pitchFamily="2" charset="2"/>
              <a:buNone/>
            </a:pPr>
            <a:endParaRPr lang="en-US" altLang="en-US" dirty="0">
              <a:cs typeface="Times New Roman" panose="02020603050405020304" pitchFamily="18" charset="0"/>
            </a:endParaRPr>
          </a:p>
          <a:p>
            <a:pPr>
              <a:lnSpc>
                <a:spcPct val="70000"/>
              </a:lnSpc>
              <a:buFont typeface="Monotype Sorts" pitchFamily="2" charset="2"/>
              <a:buNone/>
            </a:pPr>
            <a:r>
              <a:rPr lang="en-US" altLang="en-US" dirty="0">
                <a:cs typeface="Times New Roman" panose="02020603050405020304" pitchFamily="18" charset="0"/>
              </a:rPr>
              <a:t>Less tours?</a:t>
            </a:r>
          </a:p>
          <a:p>
            <a:pPr>
              <a:lnSpc>
                <a:spcPct val="70000"/>
              </a:lnSpc>
              <a:buFont typeface="Monotype Sorts" pitchFamily="2" charset="2"/>
              <a:buNone/>
            </a:pPr>
            <a:endParaRPr lang="en-US" altLang="en-US" dirty="0">
              <a:cs typeface="Times New Roman" panose="02020603050405020304" pitchFamily="18" charset="0"/>
            </a:endParaRPr>
          </a:p>
          <a:p>
            <a:pPr>
              <a:lnSpc>
                <a:spcPct val="70000"/>
              </a:lnSpc>
              <a:buFont typeface="Monotype Sorts" pitchFamily="2" charset="2"/>
              <a:buNone/>
            </a:pPr>
            <a:r>
              <a:rPr lang="en-US" altLang="en-US" dirty="0">
                <a:cs typeface="Times New Roman" panose="02020603050405020304" pitchFamily="18" charset="0"/>
              </a:rPr>
              <a:t>Efficiency: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p:txBody>
          <a:bodyPr/>
          <a:lstStyle/>
          <a:p>
            <a:r>
              <a:rPr lang="en-US" altLang="en-US" dirty="0"/>
              <a:t>Example 2: Knapsack Problem</a:t>
            </a:r>
          </a:p>
        </p:txBody>
      </p:sp>
      <p:sp>
        <p:nvSpPr>
          <p:cNvPr id="247811" name="Rectangle 3"/>
          <p:cNvSpPr>
            <a:spLocks noGrp="1" noChangeArrowheads="1"/>
          </p:cNvSpPr>
          <p:nvPr>
            <p:ph idx="1"/>
          </p:nvPr>
        </p:nvSpPr>
        <p:spPr>
          <a:xfrm>
            <a:off x="304800" y="1371600"/>
            <a:ext cx="8610600" cy="5791200"/>
          </a:xfrm>
        </p:spPr>
        <p:txBody>
          <a:bodyPr/>
          <a:lstStyle/>
          <a:p>
            <a:pPr marL="457200" indent="-457200">
              <a:buFont typeface="Monotype Sorts" pitchFamily="2" charset="2"/>
              <a:buNone/>
            </a:pPr>
            <a:r>
              <a:rPr lang="en-US" altLang="en-US" dirty="0"/>
              <a:t>Given </a:t>
            </a:r>
            <a:r>
              <a:rPr lang="en-US" altLang="en-US" i="1" dirty="0"/>
              <a:t>n</a:t>
            </a:r>
            <a:r>
              <a:rPr lang="en-US" altLang="en-US" dirty="0"/>
              <a:t> items:</a:t>
            </a:r>
          </a:p>
          <a:p>
            <a:pPr marL="838200" lvl="1" indent="-381000"/>
            <a:r>
              <a:rPr lang="en-US" altLang="en-US" sz="2400" dirty="0"/>
              <a:t>weights:    </a:t>
            </a:r>
            <a:r>
              <a:rPr lang="en-US" altLang="en-US" sz="2400" i="1" dirty="0"/>
              <a:t>w</a:t>
            </a:r>
            <a:r>
              <a:rPr lang="en-US" altLang="en-US" sz="2400" baseline="-25000" dirty="0"/>
              <a:t>1   </a:t>
            </a:r>
            <a:r>
              <a:rPr lang="en-US" altLang="en-US" sz="2400" dirty="0"/>
              <a:t> </a:t>
            </a:r>
            <a:r>
              <a:rPr lang="en-US" altLang="en-US" sz="2400" i="1" dirty="0"/>
              <a:t>w</a:t>
            </a:r>
            <a:r>
              <a:rPr lang="en-US" altLang="en-US" sz="2400" i="1" baseline="-25000" dirty="0"/>
              <a:t>2 </a:t>
            </a:r>
            <a:r>
              <a:rPr lang="en-US" altLang="en-US" sz="2400" i="1" dirty="0"/>
              <a:t> …  </a:t>
            </a:r>
            <a:r>
              <a:rPr lang="en-US" altLang="en-US" sz="2400" i="1" dirty="0" err="1"/>
              <a:t>w</a:t>
            </a:r>
            <a:r>
              <a:rPr lang="en-US" altLang="en-US" sz="2400" i="1" baseline="-25000" dirty="0" err="1"/>
              <a:t>n</a:t>
            </a:r>
            <a:endParaRPr lang="en-US" altLang="en-US" sz="2400" i="1" baseline="-25000" dirty="0"/>
          </a:p>
          <a:p>
            <a:pPr marL="838200" lvl="1" indent="-381000"/>
            <a:r>
              <a:rPr lang="en-US" altLang="en-US" sz="2400" dirty="0"/>
              <a:t>values:       </a:t>
            </a:r>
            <a:r>
              <a:rPr lang="en-US" altLang="en-US" sz="2400" i="1" dirty="0"/>
              <a:t>v</a:t>
            </a:r>
            <a:r>
              <a:rPr lang="en-US" altLang="en-US" sz="2400" baseline="-25000" dirty="0"/>
              <a:t>1    </a:t>
            </a:r>
            <a:r>
              <a:rPr lang="en-US" altLang="en-US" sz="2400" dirty="0"/>
              <a:t> </a:t>
            </a:r>
            <a:r>
              <a:rPr lang="en-US" altLang="en-US" sz="2400" i="1" dirty="0"/>
              <a:t>v</a:t>
            </a:r>
            <a:r>
              <a:rPr lang="en-US" altLang="en-US" sz="2400" i="1" baseline="-25000" dirty="0"/>
              <a:t>2</a:t>
            </a:r>
            <a:r>
              <a:rPr lang="en-US" altLang="en-US" sz="2400" i="1" dirty="0"/>
              <a:t>  …  </a:t>
            </a:r>
            <a:r>
              <a:rPr lang="en-US" altLang="en-US" sz="2400" i="1" dirty="0" err="1"/>
              <a:t>v</a:t>
            </a:r>
            <a:r>
              <a:rPr lang="en-US" altLang="en-US" sz="2400" i="1" baseline="-25000" dirty="0" err="1"/>
              <a:t>n</a:t>
            </a:r>
            <a:endParaRPr lang="en-US" altLang="en-US" sz="2400" i="1" baseline="-25000" dirty="0"/>
          </a:p>
          <a:p>
            <a:pPr marL="838200" lvl="1" indent="-381000"/>
            <a:r>
              <a:rPr lang="en-US" altLang="en-US" sz="2400" dirty="0"/>
              <a:t>a knapsack of capacity </a:t>
            </a:r>
            <a:r>
              <a:rPr lang="en-US" altLang="en-US" sz="2400" i="1" dirty="0"/>
              <a:t>W </a:t>
            </a:r>
            <a:endParaRPr lang="en-US" altLang="en-US" sz="2400" dirty="0"/>
          </a:p>
          <a:p>
            <a:pPr marL="457200" indent="-457200">
              <a:buFont typeface="Monotype Sorts" pitchFamily="2" charset="2"/>
              <a:buNone/>
            </a:pPr>
            <a:r>
              <a:rPr lang="en-US" altLang="en-US" dirty="0"/>
              <a:t>Find most valuable subset of the items that fit into the knapsack</a:t>
            </a:r>
          </a:p>
          <a:p>
            <a:pPr marL="457200" indent="-457200">
              <a:buFont typeface="Monotype Sorts" pitchFamily="2" charset="2"/>
              <a:buNone/>
            </a:pPr>
            <a:endParaRPr lang="en-US" altLang="en-US" dirty="0"/>
          </a:p>
          <a:p>
            <a:pPr marL="457200" indent="-457200">
              <a:buFont typeface="Monotype Sorts" pitchFamily="2" charset="2"/>
              <a:buNone/>
            </a:pPr>
            <a:r>
              <a:rPr lang="en-US" altLang="en-US" dirty="0"/>
              <a:t>Example:  Knapsack capacity W=16</a:t>
            </a:r>
          </a:p>
          <a:p>
            <a:pPr marL="457200" indent="-457200">
              <a:buFont typeface="Monotype Sorts" pitchFamily="2" charset="2"/>
              <a:buNone/>
            </a:pPr>
            <a:r>
              <a:rPr lang="en-US" altLang="en-US" u="sng" dirty="0"/>
              <a:t>item   weight       value</a:t>
            </a:r>
          </a:p>
          <a:p>
            <a:pPr marL="457200" indent="-457200">
              <a:buFont typeface="Monotype Sorts" pitchFamily="2" charset="2"/>
              <a:buAutoNum type="arabicPlain"/>
            </a:pPr>
            <a:r>
              <a:rPr lang="en-US" altLang="en-US" dirty="0"/>
              <a:t>         2              $20</a:t>
            </a:r>
          </a:p>
          <a:p>
            <a:pPr marL="457200" indent="-457200">
              <a:buFont typeface="Monotype Sorts" pitchFamily="2" charset="2"/>
              <a:buAutoNum type="arabicPlain"/>
            </a:pPr>
            <a:r>
              <a:rPr lang="en-US" altLang="en-US" dirty="0"/>
              <a:t>         5              $30</a:t>
            </a:r>
          </a:p>
          <a:p>
            <a:pPr marL="457200" indent="-457200">
              <a:buFont typeface="Monotype Sorts" pitchFamily="2" charset="2"/>
              <a:buAutoNum type="arabicPlain"/>
            </a:pPr>
            <a:r>
              <a:rPr lang="en-US" altLang="en-US" dirty="0"/>
              <a:t>       10              $50</a:t>
            </a:r>
          </a:p>
          <a:p>
            <a:pPr marL="457200" indent="-457200">
              <a:buFont typeface="Monotype Sorts" pitchFamily="2" charset="2"/>
              <a:buAutoNum type="arabicPlain"/>
            </a:pPr>
            <a:r>
              <a:rPr lang="en-US" altLang="en-US" dirty="0"/>
              <a:t>         5              $10</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p:txBody>
          <a:bodyPr/>
          <a:lstStyle/>
          <a:p>
            <a:r>
              <a:rPr lang="en-US" altLang="en-US"/>
              <a:t>Knapsack Problem by Exhaustive Search</a:t>
            </a:r>
          </a:p>
        </p:txBody>
      </p:sp>
      <p:sp>
        <p:nvSpPr>
          <p:cNvPr id="248835" name="Rectangle 3"/>
          <p:cNvSpPr>
            <a:spLocks noGrp="1" noChangeArrowheads="1"/>
          </p:cNvSpPr>
          <p:nvPr>
            <p:ph idx="1"/>
          </p:nvPr>
        </p:nvSpPr>
        <p:spPr>
          <a:xfrm>
            <a:off x="381000" y="1495425"/>
            <a:ext cx="8305800" cy="5362575"/>
          </a:xfrm>
        </p:spPr>
        <p:txBody>
          <a:bodyPr/>
          <a:lstStyle/>
          <a:p>
            <a:pPr marL="457200" indent="-457200">
              <a:lnSpc>
                <a:spcPct val="80000"/>
              </a:lnSpc>
              <a:buFont typeface="Monotype Sorts" pitchFamily="2" charset="2"/>
              <a:buNone/>
            </a:pPr>
            <a:r>
              <a:rPr lang="en-US" altLang="en-US" u="sng" dirty="0"/>
              <a:t>Subset</a:t>
            </a:r>
            <a:r>
              <a:rPr lang="en-US" altLang="en-US" i="1" u="sng" dirty="0"/>
              <a:t>   </a:t>
            </a:r>
            <a:r>
              <a:rPr lang="en-US" altLang="en-US" u="sng" dirty="0"/>
              <a:t>Total weight</a:t>
            </a:r>
            <a:r>
              <a:rPr lang="en-US" altLang="en-US" i="1" u="sng" dirty="0"/>
              <a:t>     </a:t>
            </a:r>
            <a:r>
              <a:rPr lang="en-US" altLang="en-US" u="sng" dirty="0"/>
              <a:t>Total value</a:t>
            </a:r>
          </a:p>
          <a:p>
            <a:pPr marL="457200" indent="-457200">
              <a:lnSpc>
                <a:spcPct val="80000"/>
              </a:lnSpc>
              <a:buFont typeface="Monotype Sorts" pitchFamily="2" charset="2"/>
              <a:buNone/>
            </a:pPr>
            <a:r>
              <a:rPr lang="en-US" altLang="en-US" sz="2000" dirty="0"/>
              <a:t>         {1}               2                  $20</a:t>
            </a:r>
          </a:p>
          <a:p>
            <a:pPr marL="457200" indent="-457200">
              <a:lnSpc>
                <a:spcPct val="80000"/>
              </a:lnSpc>
              <a:buFont typeface="Monotype Sorts" pitchFamily="2" charset="2"/>
              <a:buNone/>
            </a:pPr>
            <a:r>
              <a:rPr lang="en-US" altLang="en-US" sz="2000" dirty="0"/>
              <a:t>         {2}               5                  $30</a:t>
            </a:r>
          </a:p>
          <a:p>
            <a:pPr marL="457200" indent="-457200">
              <a:lnSpc>
                <a:spcPct val="80000"/>
              </a:lnSpc>
              <a:buFont typeface="Monotype Sorts" pitchFamily="2" charset="2"/>
              <a:buNone/>
            </a:pPr>
            <a:r>
              <a:rPr lang="en-US" altLang="en-US" sz="2000" dirty="0"/>
              <a:t>         {3}             10                  $50</a:t>
            </a:r>
          </a:p>
          <a:p>
            <a:pPr marL="457200" indent="-457200">
              <a:lnSpc>
                <a:spcPct val="80000"/>
              </a:lnSpc>
              <a:buFont typeface="Monotype Sorts" pitchFamily="2" charset="2"/>
              <a:buNone/>
            </a:pPr>
            <a:r>
              <a:rPr lang="en-US" altLang="en-US" sz="2000" dirty="0"/>
              <a:t>         {4}               5                  $10</a:t>
            </a:r>
          </a:p>
          <a:p>
            <a:pPr marL="457200" indent="-457200">
              <a:lnSpc>
                <a:spcPct val="80000"/>
              </a:lnSpc>
              <a:buFont typeface="Monotype Sorts" pitchFamily="2" charset="2"/>
              <a:buNone/>
            </a:pPr>
            <a:r>
              <a:rPr lang="en-US" altLang="en-US" sz="2000" dirty="0"/>
              <a:t>      {1,2}               7                  $50</a:t>
            </a:r>
          </a:p>
          <a:p>
            <a:pPr marL="457200" indent="-457200">
              <a:lnSpc>
                <a:spcPct val="80000"/>
              </a:lnSpc>
              <a:buFont typeface="Monotype Sorts" pitchFamily="2" charset="2"/>
              <a:buNone/>
            </a:pPr>
            <a:r>
              <a:rPr lang="en-US" altLang="en-US" sz="2000" dirty="0"/>
              <a:t>      {1,3}             12                  $70</a:t>
            </a:r>
          </a:p>
          <a:p>
            <a:pPr marL="457200" indent="-457200">
              <a:lnSpc>
                <a:spcPct val="80000"/>
              </a:lnSpc>
              <a:buFont typeface="Monotype Sorts" pitchFamily="2" charset="2"/>
              <a:buNone/>
            </a:pPr>
            <a:r>
              <a:rPr lang="en-US" altLang="en-US" sz="2000" dirty="0"/>
              <a:t>      {1,4}              7                   $30</a:t>
            </a:r>
          </a:p>
          <a:p>
            <a:pPr marL="457200" indent="-457200">
              <a:lnSpc>
                <a:spcPct val="80000"/>
              </a:lnSpc>
              <a:buFont typeface="Monotype Sorts" pitchFamily="2" charset="2"/>
              <a:buNone/>
            </a:pPr>
            <a:r>
              <a:rPr lang="en-US" altLang="en-US" sz="2000" dirty="0"/>
              <a:t>      {2,3}             15                  $80</a:t>
            </a:r>
          </a:p>
          <a:p>
            <a:pPr marL="457200" indent="-457200">
              <a:lnSpc>
                <a:spcPct val="80000"/>
              </a:lnSpc>
              <a:buFont typeface="Monotype Sorts" pitchFamily="2" charset="2"/>
              <a:buNone/>
            </a:pPr>
            <a:r>
              <a:rPr lang="en-US" altLang="en-US" sz="2000" dirty="0"/>
              <a:t>      {2,4}             10                  $40</a:t>
            </a:r>
          </a:p>
          <a:p>
            <a:pPr marL="457200" indent="-457200">
              <a:lnSpc>
                <a:spcPct val="80000"/>
              </a:lnSpc>
              <a:buFont typeface="Monotype Sorts" pitchFamily="2" charset="2"/>
              <a:buNone/>
            </a:pPr>
            <a:r>
              <a:rPr lang="en-US" altLang="en-US" sz="2000" dirty="0"/>
              <a:t>      {3,4}             15                  $60</a:t>
            </a:r>
          </a:p>
          <a:p>
            <a:pPr marL="457200" indent="-457200">
              <a:lnSpc>
                <a:spcPct val="80000"/>
              </a:lnSpc>
              <a:buFont typeface="Monotype Sorts" pitchFamily="2" charset="2"/>
              <a:buNone/>
            </a:pPr>
            <a:r>
              <a:rPr lang="en-US" altLang="en-US" sz="2000" dirty="0"/>
              <a:t>   {1,2,3}             17                  not feasible</a:t>
            </a:r>
          </a:p>
          <a:p>
            <a:pPr marL="457200" indent="-457200">
              <a:lnSpc>
                <a:spcPct val="80000"/>
              </a:lnSpc>
              <a:buFont typeface="Monotype Sorts" pitchFamily="2" charset="2"/>
              <a:buNone/>
            </a:pPr>
            <a:r>
              <a:rPr lang="en-US" altLang="en-US" sz="2000" dirty="0"/>
              <a:t>   {1,2,4}             12                  $60</a:t>
            </a:r>
          </a:p>
          <a:p>
            <a:pPr marL="457200" indent="-457200">
              <a:lnSpc>
                <a:spcPct val="80000"/>
              </a:lnSpc>
              <a:buFont typeface="Monotype Sorts" pitchFamily="2" charset="2"/>
              <a:buNone/>
            </a:pPr>
            <a:r>
              <a:rPr lang="en-US" altLang="en-US" sz="2000" dirty="0"/>
              <a:t>   {1,3,4}             17                  not feasible</a:t>
            </a:r>
          </a:p>
          <a:p>
            <a:pPr marL="457200" indent="-457200">
              <a:lnSpc>
                <a:spcPct val="80000"/>
              </a:lnSpc>
              <a:buFont typeface="Monotype Sorts" pitchFamily="2" charset="2"/>
              <a:buNone/>
            </a:pPr>
            <a:r>
              <a:rPr lang="en-US" altLang="en-US" sz="2000" dirty="0"/>
              <a:t>   {2,3,4}             20                  not feasible</a:t>
            </a:r>
          </a:p>
          <a:p>
            <a:pPr marL="457200" indent="-457200">
              <a:lnSpc>
                <a:spcPct val="80000"/>
              </a:lnSpc>
              <a:buFont typeface="Monotype Sorts" pitchFamily="2" charset="2"/>
              <a:buNone/>
            </a:pPr>
            <a:r>
              <a:rPr lang="en-US" altLang="en-US" sz="2000" dirty="0"/>
              <a:t>{1,2,3,4}             22                  not feasible</a:t>
            </a:r>
          </a:p>
        </p:txBody>
      </p:sp>
      <p:sp>
        <p:nvSpPr>
          <p:cNvPr id="248836" name="Text Box 4"/>
          <p:cNvSpPr txBox="1">
            <a:spLocks noChangeArrowheads="1"/>
          </p:cNvSpPr>
          <p:nvPr/>
        </p:nvSpPr>
        <p:spPr bwMode="auto">
          <a:xfrm>
            <a:off x="6172200" y="5791200"/>
            <a:ext cx="1587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olidFill>
                  <a:schemeClr val="hlink"/>
                </a:solidFill>
                <a:effectLst>
                  <a:outerShdw blurRad="38100" dist="38100" dir="2700000" algn="tl">
                    <a:srgbClr val="000000"/>
                  </a:outerShdw>
                </a:effectLst>
              </a:rPr>
              <a:t>Efficiency: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p:txBody>
          <a:bodyPr/>
          <a:lstStyle/>
          <a:p>
            <a:r>
              <a:rPr lang="en-US" altLang="en-US" sz="3200"/>
              <a:t>Example 3: The Assignment Problem</a:t>
            </a:r>
            <a:endParaRPr lang="en-US" altLang="en-US"/>
          </a:p>
        </p:txBody>
      </p:sp>
      <p:sp>
        <p:nvSpPr>
          <p:cNvPr id="280579" name="Rectangle 3"/>
          <p:cNvSpPr>
            <a:spLocks noGrp="1" noChangeArrowheads="1"/>
          </p:cNvSpPr>
          <p:nvPr>
            <p:ph idx="1"/>
          </p:nvPr>
        </p:nvSpPr>
        <p:spPr>
          <a:xfrm>
            <a:off x="304800" y="1371600"/>
            <a:ext cx="8534400" cy="5715000"/>
          </a:xfrm>
        </p:spPr>
        <p:txBody>
          <a:bodyPr/>
          <a:lstStyle/>
          <a:p>
            <a:pPr marL="0" indent="0">
              <a:buFont typeface="Monotype Sorts" pitchFamily="2" charset="2"/>
              <a:buNone/>
            </a:pPr>
            <a:r>
              <a:rPr lang="en-US" altLang="en-US" dirty="0"/>
              <a:t>There are </a:t>
            </a:r>
            <a:r>
              <a:rPr lang="en-US" altLang="en-US" i="1" dirty="0"/>
              <a:t>n </a:t>
            </a:r>
            <a:r>
              <a:rPr lang="en-US" altLang="en-US" dirty="0"/>
              <a:t>people who need to be assigned to </a:t>
            </a:r>
            <a:r>
              <a:rPr lang="en-US" altLang="en-US" i="1" dirty="0"/>
              <a:t>n</a:t>
            </a:r>
            <a:r>
              <a:rPr lang="en-US" altLang="en-US" dirty="0"/>
              <a:t> jobs, one person per job.  The cost of assigning person </a:t>
            </a:r>
            <a:r>
              <a:rPr lang="en-US" altLang="en-US" i="1" dirty="0" err="1"/>
              <a:t>i</a:t>
            </a:r>
            <a:r>
              <a:rPr lang="en-US" altLang="en-US" i="1" dirty="0"/>
              <a:t> </a:t>
            </a:r>
            <a:r>
              <a:rPr lang="en-US" altLang="en-US" dirty="0"/>
              <a:t>to job </a:t>
            </a:r>
            <a:r>
              <a:rPr lang="en-US" altLang="en-US" i="1" dirty="0"/>
              <a:t>j</a:t>
            </a:r>
            <a:r>
              <a:rPr lang="en-US" altLang="en-US" dirty="0"/>
              <a:t> is C[</a:t>
            </a:r>
            <a:r>
              <a:rPr lang="en-US" altLang="en-US" i="1" dirty="0" err="1"/>
              <a:t>i</a:t>
            </a:r>
            <a:r>
              <a:rPr lang="en-US" altLang="en-US" dirty="0" err="1"/>
              <a:t>,</a:t>
            </a:r>
            <a:r>
              <a:rPr lang="en-US" altLang="en-US" i="1" dirty="0" err="1"/>
              <a:t>j</a:t>
            </a:r>
            <a:r>
              <a:rPr lang="en-US" altLang="en-US" dirty="0"/>
              <a:t>].  Find an assignment that minimizes the total cost.</a:t>
            </a:r>
          </a:p>
          <a:p>
            <a:pPr marL="0" indent="0">
              <a:buFont typeface="Monotype Sorts" pitchFamily="2" charset="2"/>
              <a:buNone/>
            </a:pPr>
            <a:endParaRPr lang="en-US" altLang="en-US" sz="2000" dirty="0"/>
          </a:p>
          <a:p>
            <a:pPr marL="0" indent="0">
              <a:buFont typeface="Monotype Sorts" pitchFamily="2" charset="2"/>
              <a:buNone/>
            </a:pPr>
            <a:r>
              <a:rPr lang="en-US" altLang="en-US" sz="2000" dirty="0"/>
              <a:t>	     Job 0   Job 1   Job 2   Job 3</a:t>
            </a:r>
          </a:p>
          <a:p>
            <a:pPr marL="0" indent="0">
              <a:buFont typeface="Monotype Sorts" pitchFamily="2" charset="2"/>
              <a:buNone/>
            </a:pPr>
            <a:r>
              <a:rPr lang="en-US" altLang="en-US" sz="2000" dirty="0"/>
              <a:t>Person 0        9	      2          7         8</a:t>
            </a:r>
          </a:p>
          <a:p>
            <a:pPr marL="0" indent="0">
              <a:buFont typeface="Monotype Sorts" pitchFamily="2" charset="2"/>
              <a:buNone/>
            </a:pPr>
            <a:r>
              <a:rPr lang="en-US" altLang="en-US" sz="2000" dirty="0"/>
              <a:t>Person 1        6          4          3         7</a:t>
            </a:r>
          </a:p>
          <a:p>
            <a:pPr marL="0" indent="0">
              <a:buFont typeface="Monotype Sorts" pitchFamily="2" charset="2"/>
              <a:buNone/>
            </a:pPr>
            <a:r>
              <a:rPr lang="en-US" altLang="en-US" sz="2000" dirty="0"/>
              <a:t>Person 2        5          8          1         8</a:t>
            </a:r>
          </a:p>
          <a:p>
            <a:pPr marL="0" indent="0">
              <a:buFont typeface="Monotype Sorts" pitchFamily="2" charset="2"/>
              <a:buNone/>
            </a:pPr>
            <a:r>
              <a:rPr lang="en-US" altLang="en-US" sz="2000" dirty="0"/>
              <a:t>Person 3        7          6          9         4</a:t>
            </a:r>
          </a:p>
          <a:p>
            <a:pPr marL="0" indent="0">
              <a:buFont typeface="Monotype Sorts" pitchFamily="2" charset="2"/>
              <a:buNone/>
            </a:pPr>
            <a:endParaRPr lang="en-US" altLang="en-US" sz="2000" dirty="0"/>
          </a:p>
          <a:p>
            <a:pPr marL="0" indent="0">
              <a:buFont typeface="Monotype Sorts" pitchFamily="2" charset="2"/>
              <a:buNone/>
            </a:pPr>
            <a:r>
              <a:rPr lang="en-US" altLang="en-US" dirty="0"/>
              <a:t>Algorithmic Plan:</a:t>
            </a:r>
            <a:r>
              <a:rPr lang="en-US" altLang="en-US" b="0" dirty="0"/>
              <a:t> </a:t>
            </a:r>
            <a:r>
              <a:rPr lang="en-US" altLang="en-US" dirty="0"/>
              <a:t>Generate all legitimate assignments, compute</a:t>
            </a:r>
            <a:br>
              <a:rPr lang="en-US" altLang="en-US" dirty="0"/>
            </a:br>
            <a:r>
              <a:rPr lang="en-US" altLang="en-US" dirty="0"/>
              <a:t>                                their costs, and select the cheapest one.</a:t>
            </a:r>
          </a:p>
          <a:p>
            <a:pPr marL="0" indent="0">
              <a:buFont typeface="Monotype Sorts" pitchFamily="2" charset="2"/>
              <a:buNone/>
            </a:pPr>
            <a:r>
              <a:rPr lang="en-US" altLang="en-US" dirty="0"/>
              <a:t>How many assignments are there?</a:t>
            </a:r>
          </a:p>
          <a:p>
            <a:pPr marL="0" indent="0">
              <a:buFont typeface="Monotype Sorts" pitchFamily="2" charset="2"/>
              <a:buNone/>
            </a:pPr>
            <a:r>
              <a:rPr lang="en-US" altLang="en-US" dirty="0"/>
              <a:t>Pose the problem as the one about a cost matrix:</a:t>
            </a:r>
            <a:endParaRPr lang="en-US" altLang="en-US" sz="2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7" name="Rectangle 3"/>
          <p:cNvSpPr>
            <a:spLocks noGrp="1" noChangeArrowheads="1"/>
          </p:cNvSpPr>
          <p:nvPr>
            <p:ph type="title"/>
          </p:nvPr>
        </p:nvSpPr>
        <p:spPr/>
        <p:txBody>
          <a:bodyPr/>
          <a:lstStyle/>
          <a:p>
            <a:r>
              <a:rPr lang="en-US" altLang="en-US" sz="3200"/>
              <a:t>Assignment Problem by Exhaustive Search</a:t>
            </a:r>
          </a:p>
        </p:txBody>
      </p:sp>
      <p:sp>
        <p:nvSpPr>
          <p:cNvPr id="282626" name="Rectangle 2"/>
          <p:cNvSpPr>
            <a:spLocks noGrp="1" noChangeArrowheads="1"/>
          </p:cNvSpPr>
          <p:nvPr>
            <p:ph idx="1"/>
          </p:nvPr>
        </p:nvSpPr>
        <p:spPr>
          <a:xfrm>
            <a:off x="609600" y="1343025"/>
            <a:ext cx="8305800" cy="5591175"/>
          </a:xfrm>
        </p:spPr>
        <p:txBody>
          <a:bodyPr/>
          <a:lstStyle/>
          <a:p>
            <a:pPr marL="0" indent="0">
              <a:buFont typeface="Monotype Sorts" pitchFamily="2" charset="2"/>
              <a:buNone/>
            </a:pPr>
            <a:r>
              <a:rPr lang="en-US" altLang="en-US" dirty="0"/>
              <a:t>         </a:t>
            </a:r>
            <a:r>
              <a:rPr lang="en-US" altLang="en-US" sz="2000" dirty="0"/>
              <a:t>9   2   7   8</a:t>
            </a:r>
            <a:r>
              <a:rPr lang="en-US" altLang="en-US" dirty="0"/>
              <a:t>	</a:t>
            </a:r>
          </a:p>
          <a:p>
            <a:pPr marL="0" indent="0">
              <a:buFont typeface="Monotype Sorts" pitchFamily="2" charset="2"/>
              <a:buNone/>
            </a:pPr>
            <a:r>
              <a:rPr lang="en-US" altLang="en-US" sz="2000" dirty="0"/>
              <a:t>           6   4   3   7</a:t>
            </a:r>
            <a:endParaRPr lang="en-US" altLang="en-US" dirty="0"/>
          </a:p>
          <a:p>
            <a:pPr marL="0" indent="0">
              <a:buFont typeface="Monotype Sorts" pitchFamily="2" charset="2"/>
              <a:buNone/>
            </a:pPr>
            <a:r>
              <a:rPr lang="en-US" altLang="en-US" dirty="0"/>
              <a:t>         </a:t>
            </a:r>
            <a:r>
              <a:rPr lang="en-US" altLang="en-US" sz="2000" dirty="0"/>
              <a:t>5   8   1   8</a:t>
            </a:r>
          </a:p>
          <a:p>
            <a:pPr marL="0" indent="0">
              <a:buFont typeface="Monotype Sorts" pitchFamily="2" charset="2"/>
              <a:buNone/>
            </a:pPr>
            <a:r>
              <a:rPr lang="en-US" altLang="en-US" sz="2000" dirty="0"/>
              <a:t>           7   6   9   4 </a:t>
            </a:r>
          </a:p>
          <a:p>
            <a:pPr marL="0" indent="0">
              <a:buFont typeface="Monotype Sorts" pitchFamily="2" charset="2"/>
              <a:buNone/>
            </a:pPr>
            <a:endParaRPr lang="en-US" altLang="en-US" sz="100" dirty="0"/>
          </a:p>
          <a:p>
            <a:pPr marL="0" indent="0">
              <a:buFont typeface="Monotype Sorts" pitchFamily="2" charset="2"/>
              <a:buNone/>
            </a:pPr>
            <a:r>
              <a:rPr lang="en-US" altLang="en-US" sz="2000" dirty="0"/>
              <a:t>   </a:t>
            </a:r>
            <a:r>
              <a:rPr lang="en-US" altLang="en-US" sz="2000" u="sng" dirty="0"/>
              <a:t>Assignment</a:t>
            </a:r>
            <a:r>
              <a:rPr lang="en-US" altLang="en-US" sz="2000" dirty="0"/>
              <a:t> (</a:t>
            </a:r>
            <a:r>
              <a:rPr lang="en-US" altLang="en-US" sz="2000" dirty="0" err="1"/>
              <a:t>col.#s</a:t>
            </a:r>
            <a:r>
              <a:rPr lang="en-US" altLang="en-US" sz="2000" dirty="0"/>
              <a:t>)		  </a:t>
            </a:r>
            <a:r>
              <a:rPr lang="en-US" altLang="en-US" sz="2000" u="sng" dirty="0"/>
              <a:t>Total Cost</a:t>
            </a:r>
            <a:r>
              <a:rPr lang="en-US" altLang="en-US" sz="2000" dirty="0"/>
              <a:t> </a:t>
            </a:r>
          </a:p>
          <a:p>
            <a:pPr marL="0" indent="0">
              <a:buFont typeface="Monotype Sorts" pitchFamily="2" charset="2"/>
              <a:buNone/>
            </a:pPr>
            <a:r>
              <a:rPr lang="en-US" altLang="en-US" sz="2000" dirty="0"/>
              <a:t>           1, 2, 3, 4			9+4+1+4=18</a:t>
            </a:r>
          </a:p>
          <a:p>
            <a:pPr marL="0" indent="0">
              <a:buFont typeface="Monotype Sorts" pitchFamily="2" charset="2"/>
              <a:buNone/>
            </a:pPr>
            <a:r>
              <a:rPr lang="en-US" altLang="en-US" sz="2000" dirty="0"/>
              <a:t>           1, 2, 4, 3			9+4+8+9=30</a:t>
            </a:r>
          </a:p>
          <a:p>
            <a:pPr marL="0" indent="0">
              <a:buFont typeface="Monotype Sorts" pitchFamily="2" charset="2"/>
              <a:buNone/>
            </a:pPr>
            <a:r>
              <a:rPr lang="en-US" altLang="en-US" sz="2000" dirty="0"/>
              <a:t>           1, 3, 2, 4			9+3+8+4=24</a:t>
            </a:r>
          </a:p>
          <a:p>
            <a:pPr marL="0" indent="0">
              <a:buFont typeface="Monotype Sorts" pitchFamily="2" charset="2"/>
              <a:buNone/>
            </a:pPr>
            <a:r>
              <a:rPr lang="en-US" altLang="en-US" sz="2000" dirty="0"/>
              <a:t>           1, 3, 4, 2			9+3+8+6=26</a:t>
            </a:r>
          </a:p>
          <a:p>
            <a:pPr marL="0" indent="0">
              <a:buFont typeface="Monotype Sorts" pitchFamily="2" charset="2"/>
              <a:buNone/>
            </a:pPr>
            <a:r>
              <a:rPr lang="en-US" altLang="en-US" sz="2000" dirty="0"/>
              <a:t>           1, 4, 2, 3			9+7+8+9=33</a:t>
            </a:r>
          </a:p>
          <a:p>
            <a:pPr marL="0" indent="0">
              <a:buFont typeface="Monotype Sorts" pitchFamily="2" charset="2"/>
              <a:buNone/>
            </a:pPr>
            <a:r>
              <a:rPr lang="en-US" altLang="en-US" sz="2000" dirty="0"/>
              <a:t>           1, 4, 3, 2			9+7+1+6=23</a:t>
            </a:r>
          </a:p>
          <a:p>
            <a:pPr marL="0" indent="0">
              <a:buFont typeface="Monotype Sorts" pitchFamily="2" charset="2"/>
              <a:buNone/>
            </a:pPr>
            <a:r>
              <a:rPr lang="en-US" altLang="en-US" sz="2000" dirty="0"/>
              <a:t>				       etc.</a:t>
            </a:r>
          </a:p>
          <a:p>
            <a:pPr marL="0" indent="0">
              <a:buFont typeface="Monotype Sorts" pitchFamily="2" charset="2"/>
              <a:buNone/>
            </a:pPr>
            <a:r>
              <a:rPr lang="en-US" altLang="en-US" sz="2000" dirty="0"/>
              <a:t>(For this particular instance, the optimal assignment can be found by exploiting the specific features of the number given.  It is:                  )</a:t>
            </a:r>
            <a:endParaRPr lang="en-US" altLang="en-US" dirty="0"/>
          </a:p>
        </p:txBody>
      </p:sp>
      <p:sp>
        <p:nvSpPr>
          <p:cNvPr id="282628" name="Text Box 4"/>
          <p:cNvSpPr txBox="1">
            <a:spLocks noChangeArrowheads="1"/>
          </p:cNvSpPr>
          <p:nvPr/>
        </p:nvSpPr>
        <p:spPr bwMode="auto">
          <a:xfrm>
            <a:off x="609600" y="19812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dirty="0">
                <a:solidFill>
                  <a:schemeClr val="hlink"/>
                </a:solidFill>
                <a:effectLst>
                  <a:outerShdw blurRad="38100" dist="38100" dir="2700000" algn="tl">
                    <a:srgbClr val="000000"/>
                  </a:outerShdw>
                </a:effectLst>
              </a:rPr>
              <a:t>C =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p:txBody>
          <a:bodyPr/>
          <a:lstStyle/>
          <a:p>
            <a:r>
              <a:rPr lang="en-US" altLang="en-US"/>
              <a:t>Brute Force</a:t>
            </a:r>
          </a:p>
        </p:txBody>
      </p:sp>
      <p:sp>
        <p:nvSpPr>
          <p:cNvPr id="237571" name="Rectangle 3"/>
          <p:cNvSpPr>
            <a:spLocks noGrp="1" noChangeArrowheads="1"/>
          </p:cNvSpPr>
          <p:nvPr>
            <p:ph idx="1"/>
          </p:nvPr>
        </p:nvSpPr>
        <p:spPr>
          <a:xfrm>
            <a:off x="304800" y="1419225"/>
            <a:ext cx="8534400" cy="4905375"/>
          </a:xfrm>
        </p:spPr>
        <p:txBody>
          <a:bodyPr/>
          <a:lstStyle/>
          <a:p>
            <a:pPr marL="457200" indent="-457200">
              <a:buFont typeface="Monotype Sorts" pitchFamily="2" charset="2"/>
              <a:buNone/>
            </a:pPr>
            <a:r>
              <a:rPr lang="en-US" altLang="en-US" dirty="0"/>
              <a:t>A straightforward approach, usually based directly on the problem’s statement and definitions of the concepts involved</a:t>
            </a:r>
          </a:p>
          <a:p>
            <a:pPr marL="457200" indent="-457200">
              <a:buFont typeface="Monotype Sorts" pitchFamily="2" charset="2"/>
              <a:buNone/>
            </a:pPr>
            <a:endParaRPr lang="en-US" altLang="en-US" dirty="0"/>
          </a:p>
          <a:p>
            <a:pPr marL="457200" indent="-457200">
              <a:buFont typeface="Monotype Sorts" pitchFamily="2" charset="2"/>
              <a:buNone/>
            </a:pPr>
            <a:r>
              <a:rPr lang="en-US" altLang="en-US" dirty="0"/>
              <a:t>Examples:</a:t>
            </a:r>
          </a:p>
          <a:p>
            <a:pPr marL="457200" indent="-457200">
              <a:buFont typeface="Monotype Sorts" pitchFamily="2" charset="2"/>
              <a:buAutoNum type="arabicPeriod"/>
            </a:pPr>
            <a:r>
              <a:rPr lang="en-US" altLang="en-US" dirty="0"/>
              <a:t> Computing </a:t>
            </a:r>
            <a:r>
              <a:rPr lang="en-US" altLang="en-US" i="1" dirty="0"/>
              <a:t>a</a:t>
            </a:r>
            <a:r>
              <a:rPr lang="en-US" altLang="en-US" i="1" baseline="30000" dirty="0"/>
              <a:t>n </a:t>
            </a:r>
            <a:r>
              <a:rPr lang="en-US" altLang="en-US" dirty="0"/>
              <a:t>(</a:t>
            </a:r>
            <a:r>
              <a:rPr lang="en-US" altLang="en-US" i="1" dirty="0"/>
              <a:t>a </a:t>
            </a:r>
            <a:r>
              <a:rPr lang="en-US" altLang="en-US" dirty="0"/>
              <a:t>&gt; 0, </a:t>
            </a:r>
            <a:r>
              <a:rPr lang="en-US" altLang="en-US" i="1" dirty="0"/>
              <a:t>n</a:t>
            </a:r>
            <a:r>
              <a:rPr lang="en-US" altLang="en-US" dirty="0"/>
              <a:t> a nonnegative integer)</a:t>
            </a:r>
          </a:p>
          <a:p>
            <a:pPr marL="457200" indent="-457200">
              <a:buFont typeface="Monotype Sorts" pitchFamily="2" charset="2"/>
              <a:buAutoNum type="arabicPeriod"/>
            </a:pPr>
            <a:endParaRPr lang="en-US" altLang="en-US" dirty="0"/>
          </a:p>
          <a:p>
            <a:pPr marL="457200" indent="-457200">
              <a:buFont typeface="Monotype Sorts" pitchFamily="2" charset="2"/>
              <a:buAutoNum type="arabicPeriod"/>
            </a:pPr>
            <a:r>
              <a:rPr lang="en-US" altLang="en-US" dirty="0"/>
              <a:t>Computing </a:t>
            </a:r>
            <a:r>
              <a:rPr lang="en-US" altLang="en-US" i="1" dirty="0"/>
              <a:t>n</a:t>
            </a:r>
            <a:r>
              <a:rPr lang="en-US" altLang="en-US" dirty="0"/>
              <a:t>!</a:t>
            </a:r>
          </a:p>
          <a:p>
            <a:pPr marL="457200" indent="-457200">
              <a:buFont typeface="Monotype Sorts" pitchFamily="2" charset="2"/>
              <a:buAutoNum type="arabicPeriod"/>
            </a:pPr>
            <a:endParaRPr lang="en-US" altLang="en-US" dirty="0"/>
          </a:p>
          <a:p>
            <a:pPr marL="457200" indent="-457200">
              <a:buFont typeface="Monotype Sorts" pitchFamily="2" charset="2"/>
              <a:buAutoNum type="arabicPeriod"/>
            </a:pPr>
            <a:r>
              <a:rPr lang="en-US" altLang="en-US" dirty="0"/>
              <a:t> Multiplying two matrices</a:t>
            </a:r>
          </a:p>
          <a:p>
            <a:pPr marL="457200" indent="-457200">
              <a:buFont typeface="Monotype Sorts" pitchFamily="2" charset="2"/>
              <a:buAutoNum type="arabicPeriod"/>
            </a:pPr>
            <a:endParaRPr lang="en-US" altLang="en-US" dirty="0"/>
          </a:p>
          <a:p>
            <a:pPr marL="457200" indent="-457200">
              <a:buFont typeface="Monotype Sorts" pitchFamily="2" charset="2"/>
              <a:buAutoNum type="arabicPeriod"/>
            </a:pPr>
            <a:r>
              <a:rPr lang="en-US" altLang="en-US" dirty="0"/>
              <a:t>Searching for a key of a given value in a list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p:txBody>
          <a:bodyPr/>
          <a:lstStyle/>
          <a:p>
            <a:r>
              <a:rPr lang="en-US" altLang="en-US"/>
              <a:t>Final Comments on Exhaustive Search</a:t>
            </a:r>
          </a:p>
        </p:txBody>
      </p:sp>
      <p:sp>
        <p:nvSpPr>
          <p:cNvPr id="249859" name="Rectangle 3"/>
          <p:cNvSpPr>
            <a:spLocks noGrp="1" noChangeArrowheads="1"/>
          </p:cNvSpPr>
          <p:nvPr>
            <p:ph idx="1"/>
          </p:nvPr>
        </p:nvSpPr>
        <p:spPr/>
        <p:txBody>
          <a:bodyPr/>
          <a:lstStyle/>
          <a:p>
            <a:r>
              <a:rPr lang="en-US" altLang="en-US" dirty="0"/>
              <a:t>Exhaustive-search algorithms run in a realistic amount of time </a:t>
            </a:r>
            <a:r>
              <a:rPr lang="en-US" altLang="en-US" u="sng" dirty="0"/>
              <a:t>only on very small instances</a:t>
            </a:r>
            <a:r>
              <a:rPr lang="en-US" altLang="en-US" dirty="0"/>
              <a:t> </a:t>
            </a:r>
          </a:p>
          <a:p>
            <a:endParaRPr lang="en-US" altLang="en-US" dirty="0"/>
          </a:p>
          <a:p>
            <a:r>
              <a:rPr lang="en-US" altLang="en-US" dirty="0"/>
              <a:t>In some cases, there are much better alternatives! </a:t>
            </a:r>
          </a:p>
          <a:p>
            <a:pPr lvl="1"/>
            <a:r>
              <a:rPr lang="en-US" altLang="en-US" sz="2400" dirty="0"/>
              <a:t>Euler circuits</a:t>
            </a:r>
          </a:p>
          <a:p>
            <a:pPr lvl="1"/>
            <a:r>
              <a:rPr lang="en-US" altLang="en-US" sz="2400" dirty="0"/>
              <a:t>shortest paths</a:t>
            </a:r>
          </a:p>
          <a:p>
            <a:pPr lvl="1"/>
            <a:r>
              <a:rPr lang="en-US" altLang="en-US" sz="2400" dirty="0"/>
              <a:t>minimum spanning tree</a:t>
            </a:r>
          </a:p>
          <a:p>
            <a:pPr lvl="1"/>
            <a:r>
              <a:rPr lang="en-US" altLang="en-US" sz="2400" dirty="0"/>
              <a:t>assignment problem</a:t>
            </a:r>
          </a:p>
          <a:p>
            <a:endParaRPr lang="en-US" altLang="en-US" dirty="0"/>
          </a:p>
          <a:p>
            <a:r>
              <a:rPr lang="en-US" altLang="en-US" dirty="0"/>
              <a:t>In many cases, exhaustive search or its variation is the only known way to get exact solution</a:t>
            </a:r>
          </a:p>
          <a:p>
            <a:endParaRPr lang="en-US"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ChangeArrowheads="1"/>
          </p:cNvSpPr>
          <p:nvPr>
            <p:ph type="title"/>
          </p:nvPr>
        </p:nvSpPr>
        <p:spPr>
          <a:xfrm>
            <a:off x="609600" y="381000"/>
            <a:ext cx="7664450" cy="685800"/>
          </a:xfrm>
        </p:spPr>
        <p:txBody>
          <a:bodyPr/>
          <a:lstStyle/>
          <a:p>
            <a:r>
              <a:rPr lang="en-US" altLang="en-US" dirty="0"/>
              <a:t>Graph Traversal Algorithms</a:t>
            </a:r>
          </a:p>
        </p:txBody>
      </p:sp>
      <p:sp>
        <p:nvSpPr>
          <p:cNvPr id="305155" name="Rectangle 3"/>
          <p:cNvSpPr>
            <a:spLocks noGrp="1" noChangeArrowheads="1"/>
          </p:cNvSpPr>
          <p:nvPr>
            <p:ph idx="1"/>
          </p:nvPr>
        </p:nvSpPr>
        <p:spPr/>
        <p:txBody>
          <a:bodyPr/>
          <a:lstStyle/>
          <a:p>
            <a:pPr>
              <a:buFont typeface="Monotype Sorts" pitchFamily="2" charset="2"/>
              <a:buNone/>
            </a:pPr>
            <a:r>
              <a:rPr lang="en-US" altLang="en-US"/>
              <a:t>Many problems require processing all graph vertices (and edges)  in systematic fashion</a:t>
            </a:r>
          </a:p>
          <a:p>
            <a:endParaRPr lang="en-US" altLang="en-US"/>
          </a:p>
          <a:p>
            <a:pPr>
              <a:buFont typeface="Monotype Sorts" pitchFamily="2" charset="2"/>
              <a:buNone/>
            </a:pPr>
            <a:r>
              <a:rPr lang="en-US" altLang="en-US" sz="2800" u="sng"/>
              <a:t>Graph traversal algorithms</a:t>
            </a:r>
            <a:r>
              <a:rPr lang="en-US" altLang="en-US" sz="2800"/>
              <a:t>:</a:t>
            </a:r>
          </a:p>
          <a:p>
            <a:endParaRPr lang="en-US" altLang="en-US" sz="2800"/>
          </a:p>
          <a:p>
            <a:pPr lvl="1"/>
            <a:r>
              <a:rPr lang="en-US" altLang="en-US" sz="2400"/>
              <a:t>Depth-first search (DFS)</a:t>
            </a:r>
          </a:p>
          <a:p>
            <a:pPr lvl="1"/>
            <a:endParaRPr lang="en-US" altLang="en-US" sz="2400"/>
          </a:p>
          <a:p>
            <a:pPr lvl="1"/>
            <a:r>
              <a:rPr lang="en-US" altLang="en-US" sz="2400"/>
              <a:t>Breadth-first search (BFS)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ChangeArrowheads="1"/>
          </p:cNvSpPr>
          <p:nvPr>
            <p:ph type="title"/>
          </p:nvPr>
        </p:nvSpPr>
        <p:spPr/>
        <p:txBody>
          <a:bodyPr/>
          <a:lstStyle/>
          <a:p>
            <a:r>
              <a:rPr lang="en-US" altLang="en-US"/>
              <a:t>Depth-First Search (DFS) </a:t>
            </a:r>
          </a:p>
        </p:txBody>
      </p:sp>
      <p:sp>
        <p:nvSpPr>
          <p:cNvPr id="307203" name="Rectangle 3"/>
          <p:cNvSpPr>
            <a:spLocks noGrp="1" noChangeArrowheads="1"/>
          </p:cNvSpPr>
          <p:nvPr>
            <p:ph idx="1"/>
          </p:nvPr>
        </p:nvSpPr>
        <p:spPr>
          <a:xfrm>
            <a:off x="304800" y="1524000"/>
            <a:ext cx="8534400" cy="5638800"/>
          </a:xfrm>
        </p:spPr>
        <p:txBody>
          <a:bodyPr/>
          <a:lstStyle/>
          <a:p>
            <a:pPr marL="0" indent="0"/>
            <a:r>
              <a:rPr lang="en-US" altLang="en-US" dirty="0"/>
              <a:t> Visits graph’s vertices by always moving away from last</a:t>
            </a:r>
            <a:br>
              <a:rPr lang="en-US" altLang="en-US" dirty="0"/>
            </a:br>
            <a:r>
              <a:rPr lang="en-US" altLang="en-US" dirty="0"/>
              <a:t>    visited vertex to unvisited one, backtracks if no adjacent</a:t>
            </a:r>
            <a:br>
              <a:rPr lang="en-US" altLang="en-US" dirty="0"/>
            </a:br>
            <a:r>
              <a:rPr lang="en-US" altLang="en-US" dirty="0"/>
              <a:t>    unvisited vertex is available.</a:t>
            </a:r>
            <a:br>
              <a:rPr lang="en-US" altLang="en-US" dirty="0"/>
            </a:br>
            <a:endParaRPr lang="en-US" altLang="en-US" dirty="0"/>
          </a:p>
          <a:p>
            <a:pPr marL="0" indent="0"/>
            <a:r>
              <a:rPr lang="en-US" altLang="en-US" dirty="0"/>
              <a:t>  Uses a stack</a:t>
            </a:r>
          </a:p>
          <a:p>
            <a:pPr marL="623888" lvl="1" indent="-276225"/>
            <a:r>
              <a:rPr lang="en-US" altLang="en-US" sz="2400" dirty="0"/>
              <a:t>a vertex is pushed onto the stack when it’s reached for the first time</a:t>
            </a:r>
          </a:p>
          <a:p>
            <a:pPr marL="623888" lvl="1" indent="-276225"/>
            <a:r>
              <a:rPr lang="en-US" altLang="en-US" sz="2400" dirty="0"/>
              <a:t>a vertex is popped off the stack when it becomes a dead end, i.e., when there is no adjacent unvisited vertex</a:t>
            </a:r>
            <a:br>
              <a:rPr lang="en-US" altLang="en-US" sz="2400" dirty="0"/>
            </a:br>
            <a:endParaRPr lang="en-US" altLang="en-US" sz="2400" dirty="0"/>
          </a:p>
          <a:p>
            <a:pPr marL="0" indent="0"/>
            <a:r>
              <a:rPr lang="en-US" altLang="en-US" dirty="0"/>
              <a:t>  “Redraws” graph in tree-like fashion (with tree edges and</a:t>
            </a:r>
            <a:br>
              <a:rPr lang="en-US" altLang="en-US" dirty="0"/>
            </a:br>
            <a:r>
              <a:rPr lang="en-US" altLang="en-US" dirty="0"/>
              <a:t>      back edges for undirected graph)</a:t>
            </a:r>
          </a:p>
          <a:p>
            <a:pPr marL="0" indent="0"/>
            <a:endParaRPr lang="en-US" altLang="en-US" sz="2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609600" y="457200"/>
            <a:ext cx="7664450" cy="685800"/>
          </a:xfrm>
        </p:spPr>
        <p:txBody>
          <a:bodyPr/>
          <a:lstStyle/>
          <a:p>
            <a:r>
              <a:rPr lang="en-US" altLang="en-US" dirty="0"/>
              <a:t>Pseudocode of DFS</a:t>
            </a:r>
          </a:p>
        </p:txBody>
      </p:sp>
      <p:sp>
        <p:nvSpPr>
          <p:cNvPr id="309251" name="Rectangle 3"/>
          <p:cNvSpPr>
            <a:spLocks noGrp="1" noChangeArrowheads="1"/>
          </p:cNvSpPr>
          <p:nvPr>
            <p:ph type="body" sz="half" idx="1"/>
          </p:nvPr>
        </p:nvSpPr>
        <p:spPr>
          <a:xfrm>
            <a:off x="609600" y="1066800"/>
            <a:ext cx="8534400" cy="5057775"/>
          </a:xfrm>
        </p:spPr>
        <p:txBody>
          <a:bodyPr/>
          <a:lstStyle/>
          <a:p>
            <a:pPr>
              <a:buFont typeface="Monotype Sorts" pitchFamily="2" charset="2"/>
              <a:buNone/>
            </a:pPr>
            <a:endParaRPr lang="en-US" altLang="en-US" sz="2000"/>
          </a:p>
          <a:p>
            <a:pPr>
              <a:buFont typeface="Monotype Sorts" pitchFamily="2" charset="2"/>
              <a:buNone/>
            </a:pPr>
            <a:endParaRPr lang="en-US" altLang="en-US" sz="2000"/>
          </a:p>
          <a:p>
            <a:pPr>
              <a:buFont typeface="Monotype Sorts" pitchFamily="2" charset="2"/>
              <a:buNone/>
            </a:pPr>
            <a:endParaRPr lang="en-US" altLang="en-US" sz="2000"/>
          </a:p>
          <a:p>
            <a:pPr>
              <a:buFont typeface="Monotype Sorts" pitchFamily="2" charset="2"/>
              <a:buNone/>
            </a:pPr>
            <a:endParaRPr lang="en-US" altLang="en-US" sz="2000"/>
          </a:p>
          <a:p>
            <a:pPr lvl="1">
              <a:buFontTx/>
              <a:buNone/>
            </a:pPr>
            <a:endParaRPr lang="en-US" altLang="en-US" sz="1800">
              <a:ea typeface="Arial Unicode MS" pitchFamily="34" charset="-128"/>
            </a:endParaRPr>
          </a:p>
          <a:p>
            <a:pPr lvl="1">
              <a:buFontTx/>
              <a:buNone/>
            </a:pPr>
            <a:endParaRPr lang="en-US" altLang="en-US" sz="1800">
              <a:ea typeface="Arial Unicode MS" pitchFamily="34" charset="-128"/>
            </a:endParaRPr>
          </a:p>
        </p:txBody>
      </p:sp>
      <p:pic>
        <p:nvPicPr>
          <p:cNvPr id="309252" name="Picture 4" descr="5_2a"/>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616527" y="1481137"/>
            <a:ext cx="7010400" cy="53768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p:nvPr>
        </p:nvSpPr>
        <p:spPr>
          <a:xfrm>
            <a:off x="533400" y="533400"/>
            <a:ext cx="8610600" cy="457200"/>
          </a:xfrm>
        </p:spPr>
        <p:txBody>
          <a:bodyPr/>
          <a:lstStyle/>
          <a:p>
            <a:r>
              <a:rPr lang="en-US" altLang="en-US" sz="3200" dirty="0"/>
              <a:t>Example: DFS traversal of undirected graph</a:t>
            </a:r>
          </a:p>
        </p:txBody>
      </p:sp>
      <p:grpSp>
        <p:nvGrpSpPr>
          <p:cNvPr id="311299" name="Group 3"/>
          <p:cNvGrpSpPr>
            <a:grpSpLocks/>
          </p:cNvGrpSpPr>
          <p:nvPr/>
        </p:nvGrpSpPr>
        <p:grpSpPr bwMode="auto">
          <a:xfrm>
            <a:off x="685800" y="1882775"/>
            <a:ext cx="4800600" cy="1774825"/>
            <a:chOff x="1200" y="1152"/>
            <a:chExt cx="3408" cy="1392"/>
          </a:xfrm>
        </p:grpSpPr>
        <p:sp>
          <p:nvSpPr>
            <p:cNvPr id="311300" name="Oval 4"/>
            <p:cNvSpPr>
              <a:spLocks noChangeArrowheads="1"/>
            </p:cNvSpPr>
            <p:nvPr/>
          </p:nvSpPr>
          <p:spPr bwMode="auto">
            <a:xfrm>
              <a:off x="1200" y="1248"/>
              <a:ext cx="336" cy="336"/>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a</a:t>
              </a:r>
            </a:p>
          </p:txBody>
        </p:sp>
        <p:sp>
          <p:nvSpPr>
            <p:cNvPr id="311301" name="Oval 5"/>
            <p:cNvSpPr>
              <a:spLocks noChangeArrowheads="1"/>
            </p:cNvSpPr>
            <p:nvPr/>
          </p:nvSpPr>
          <p:spPr bwMode="auto">
            <a:xfrm>
              <a:off x="2208" y="1248"/>
              <a:ext cx="336" cy="336"/>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b</a:t>
              </a:r>
            </a:p>
          </p:txBody>
        </p:sp>
        <p:sp>
          <p:nvSpPr>
            <p:cNvPr id="311302" name="Oval 6"/>
            <p:cNvSpPr>
              <a:spLocks noChangeArrowheads="1"/>
            </p:cNvSpPr>
            <p:nvPr/>
          </p:nvSpPr>
          <p:spPr bwMode="auto">
            <a:xfrm>
              <a:off x="1200" y="2112"/>
              <a:ext cx="336" cy="336"/>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e</a:t>
              </a:r>
            </a:p>
          </p:txBody>
        </p:sp>
        <p:sp>
          <p:nvSpPr>
            <p:cNvPr id="311303" name="Oval 7"/>
            <p:cNvSpPr>
              <a:spLocks noChangeArrowheads="1"/>
            </p:cNvSpPr>
            <p:nvPr/>
          </p:nvSpPr>
          <p:spPr bwMode="auto">
            <a:xfrm>
              <a:off x="2208" y="2112"/>
              <a:ext cx="336" cy="336"/>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f</a:t>
              </a:r>
            </a:p>
          </p:txBody>
        </p:sp>
        <p:sp>
          <p:nvSpPr>
            <p:cNvPr id="311304" name="Line 8"/>
            <p:cNvSpPr>
              <a:spLocks noChangeShapeType="1"/>
            </p:cNvSpPr>
            <p:nvPr/>
          </p:nvSpPr>
          <p:spPr bwMode="auto">
            <a:xfrm>
              <a:off x="1536" y="1392"/>
              <a:ext cx="672" cy="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11305" name="Line 9"/>
            <p:cNvSpPr>
              <a:spLocks noChangeShapeType="1"/>
            </p:cNvSpPr>
            <p:nvPr/>
          </p:nvSpPr>
          <p:spPr bwMode="auto">
            <a:xfrm>
              <a:off x="1344" y="1584"/>
              <a:ext cx="0" cy="528"/>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11306" name="Line 10"/>
            <p:cNvSpPr>
              <a:spLocks noChangeShapeType="1"/>
            </p:cNvSpPr>
            <p:nvPr/>
          </p:nvSpPr>
          <p:spPr bwMode="auto">
            <a:xfrm>
              <a:off x="1536" y="2256"/>
              <a:ext cx="672" cy="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11307" name="Line 11"/>
            <p:cNvSpPr>
              <a:spLocks noChangeShapeType="1"/>
            </p:cNvSpPr>
            <p:nvPr/>
          </p:nvSpPr>
          <p:spPr bwMode="auto">
            <a:xfrm>
              <a:off x="2352" y="1584"/>
              <a:ext cx="0" cy="528"/>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11308" name="Line 12"/>
            <p:cNvSpPr>
              <a:spLocks noChangeShapeType="1"/>
            </p:cNvSpPr>
            <p:nvPr/>
          </p:nvSpPr>
          <p:spPr bwMode="auto">
            <a:xfrm>
              <a:off x="1488" y="1536"/>
              <a:ext cx="720" cy="624"/>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11309" name="Text Box 13"/>
            <p:cNvSpPr txBox="1">
              <a:spLocks noChangeArrowheads="1"/>
            </p:cNvSpPr>
            <p:nvPr/>
          </p:nvSpPr>
          <p:spPr bwMode="auto">
            <a:xfrm>
              <a:off x="1229" y="1704"/>
              <a:ext cx="131"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p>
          </p:txBody>
        </p:sp>
        <p:sp>
          <p:nvSpPr>
            <p:cNvPr id="311310" name="Text Box 14"/>
            <p:cNvSpPr txBox="1">
              <a:spLocks noChangeArrowheads="1"/>
            </p:cNvSpPr>
            <p:nvPr/>
          </p:nvSpPr>
          <p:spPr bwMode="auto">
            <a:xfrm>
              <a:off x="1756" y="1152"/>
              <a:ext cx="1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p>
          </p:txBody>
        </p:sp>
        <p:sp>
          <p:nvSpPr>
            <p:cNvPr id="311311" name="Text Box 15"/>
            <p:cNvSpPr txBox="1">
              <a:spLocks noChangeArrowheads="1"/>
            </p:cNvSpPr>
            <p:nvPr/>
          </p:nvSpPr>
          <p:spPr bwMode="auto">
            <a:xfrm>
              <a:off x="1756" y="2257"/>
              <a:ext cx="130"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p>
          </p:txBody>
        </p:sp>
        <p:sp>
          <p:nvSpPr>
            <p:cNvPr id="311312" name="Text Box 16"/>
            <p:cNvSpPr txBox="1">
              <a:spLocks noChangeArrowheads="1"/>
            </p:cNvSpPr>
            <p:nvPr/>
          </p:nvSpPr>
          <p:spPr bwMode="auto">
            <a:xfrm>
              <a:off x="1611" y="1537"/>
              <a:ext cx="131"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p>
          </p:txBody>
        </p:sp>
        <p:sp>
          <p:nvSpPr>
            <p:cNvPr id="311313" name="Text Box 17"/>
            <p:cNvSpPr txBox="1">
              <a:spLocks noChangeArrowheads="1"/>
            </p:cNvSpPr>
            <p:nvPr/>
          </p:nvSpPr>
          <p:spPr bwMode="auto">
            <a:xfrm>
              <a:off x="2380" y="1680"/>
              <a:ext cx="1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p>
          </p:txBody>
        </p:sp>
        <p:sp>
          <p:nvSpPr>
            <p:cNvPr id="311314" name="Oval 18"/>
            <p:cNvSpPr>
              <a:spLocks noChangeArrowheads="1"/>
            </p:cNvSpPr>
            <p:nvPr/>
          </p:nvSpPr>
          <p:spPr bwMode="auto">
            <a:xfrm>
              <a:off x="3264" y="1248"/>
              <a:ext cx="336" cy="336"/>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c</a:t>
              </a:r>
            </a:p>
          </p:txBody>
        </p:sp>
        <p:sp>
          <p:nvSpPr>
            <p:cNvPr id="311315" name="Oval 19"/>
            <p:cNvSpPr>
              <a:spLocks noChangeArrowheads="1"/>
            </p:cNvSpPr>
            <p:nvPr/>
          </p:nvSpPr>
          <p:spPr bwMode="auto">
            <a:xfrm>
              <a:off x="4272" y="1248"/>
              <a:ext cx="336" cy="336"/>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d</a:t>
              </a:r>
            </a:p>
          </p:txBody>
        </p:sp>
        <p:sp>
          <p:nvSpPr>
            <p:cNvPr id="311316" name="Oval 20"/>
            <p:cNvSpPr>
              <a:spLocks noChangeArrowheads="1"/>
            </p:cNvSpPr>
            <p:nvPr/>
          </p:nvSpPr>
          <p:spPr bwMode="auto">
            <a:xfrm>
              <a:off x="3264" y="2112"/>
              <a:ext cx="336" cy="336"/>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g</a:t>
              </a:r>
            </a:p>
          </p:txBody>
        </p:sp>
        <p:sp>
          <p:nvSpPr>
            <p:cNvPr id="311317" name="Oval 21"/>
            <p:cNvSpPr>
              <a:spLocks noChangeArrowheads="1"/>
            </p:cNvSpPr>
            <p:nvPr/>
          </p:nvSpPr>
          <p:spPr bwMode="auto">
            <a:xfrm>
              <a:off x="4272" y="2112"/>
              <a:ext cx="336" cy="336"/>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h</a:t>
              </a:r>
            </a:p>
          </p:txBody>
        </p:sp>
        <p:sp>
          <p:nvSpPr>
            <p:cNvPr id="311318" name="Line 22"/>
            <p:cNvSpPr>
              <a:spLocks noChangeShapeType="1"/>
            </p:cNvSpPr>
            <p:nvPr/>
          </p:nvSpPr>
          <p:spPr bwMode="auto">
            <a:xfrm>
              <a:off x="3408" y="1584"/>
              <a:ext cx="0" cy="528"/>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11319" name="Line 23"/>
            <p:cNvSpPr>
              <a:spLocks noChangeShapeType="1"/>
            </p:cNvSpPr>
            <p:nvPr/>
          </p:nvSpPr>
          <p:spPr bwMode="auto">
            <a:xfrm>
              <a:off x="3600" y="2256"/>
              <a:ext cx="672" cy="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11320" name="Line 24"/>
            <p:cNvSpPr>
              <a:spLocks noChangeShapeType="1"/>
            </p:cNvSpPr>
            <p:nvPr/>
          </p:nvSpPr>
          <p:spPr bwMode="auto">
            <a:xfrm>
              <a:off x="4416" y="1584"/>
              <a:ext cx="0" cy="528"/>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11321" name="Line 25"/>
            <p:cNvSpPr>
              <a:spLocks noChangeShapeType="1"/>
            </p:cNvSpPr>
            <p:nvPr/>
          </p:nvSpPr>
          <p:spPr bwMode="auto">
            <a:xfrm flipV="1">
              <a:off x="3600" y="1440"/>
              <a:ext cx="672" cy="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11322" name="Text Box 26"/>
            <p:cNvSpPr txBox="1">
              <a:spLocks noChangeArrowheads="1"/>
            </p:cNvSpPr>
            <p:nvPr/>
          </p:nvSpPr>
          <p:spPr bwMode="auto">
            <a:xfrm>
              <a:off x="3294" y="1704"/>
              <a:ext cx="131"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p>
          </p:txBody>
        </p:sp>
        <p:sp>
          <p:nvSpPr>
            <p:cNvPr id="311323" name="Text Box 27"/>
            <p:cNvSpPr txBox="1">
              <a:spLocks noChangeArrowheads="1"/>
            </p:cNvSpPr>
            <p:nvPr/>
          </p:nvSpPr>
          <p:spPr bwMode="auto">
            <a:xfrm>
              <a:off x="3819" y="1152"/>
              <a:ext cx="1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p>
          </p:txBody>
        </p:sp>
        <p:sp>
          <p:nvSpPr>
            <p:cNvPr id="311324" name="Text Box 28"/>
            <p:cNvSpPr txBox="1">
              <a:spLocks noChangeArrowheads="1"/>
            </p:cNvSpPr>
            <p:nvPr/>
          </p:nvSpPr>
          <p:spPr bwMode="auto">
            <a:xfrm>
              <a:off x="3819" y="2255"/>
              <a:ext cx="1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p>
          </p:txBody>
        </p:sp>
        <p:sp>
          <p:nvSpPr>
            <p:cNvPr id="311325" name="Text Box 29"/>
            <p:cNvSpPr txBox="1">
              <a:spLocks noChangeArrowheads="1"/>
            </p:cNvSpPr>
            <p:nvPr/>
          </p:nvSpPr>
          <p:spPr bwMode="auto">
            <a:xfrm>
              <a:off x="3675" y="1536"/>
              <a:ext cx="131"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p>
          </p:txBody>
        </p:sp>
        <p:sp>
          <p:nvSpPr>
            <p:cNvPr id="311326" name="Text Box 30"/>
            <p:cNvSpPr txBox="1">
              <a:spLocks noChangeArrowheads="1"/>
            </p:cNvSpPr>
            <p:nvPr/>
          </p:nvSpPr>
          <p:spPr bwMode="auto">
            <a:xfrm>
              <a:off x="3963" y="1536"/>
              <a:ext cx="131"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p>
          </p:txBody>
        </p:sp>
        <p:sp>
          <p:nvSpPr>
            <p:cNvPr id="311327" name="Text Box 31"/>
            <p:cNvSpPr txBox="1">
              <a:spLocks noChangeArrowheads="1"/>
            </p:cNvSpPr>
            <p:nvPr/>
          </p:nvSpPr>
          <p:spPr bwMode="auto">
            <a:xfrm>
              <a:off x="4442" y="1680"/>
              <a:ext cx="1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p>
          </p:txBody>
        </p:sp>
        <p:sp>
          <p:nvSpPr>
            <p:cNvPr id="311328" name="Line 32"/>
            <p:cNvSpPr>
              <a:spLocks noChangeShapeType="1"/>
            </p:cNvSpPr>
            <p:nvPr/>
          </p:nvSpPr>
          <p:spPr bwMode="auto">
            <a:xfrm>
              <a:off x="2544" y="1488"/>
              <a:ext cx="768" cy="672"/>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311329" name="Text Box 33"/>
          <p:cNvSpPr txBox="1">
            <a:spLocks noChangeArrowheads="1"/>
          </p:cNvSpPr>
          <p:nvPr/>
        </p:nvSpPr>
        <p:spPr bwMode="auto">
          <a:xfrm>
            <a:off x="7391400" y="2895600"/>
            <a:ext cx="152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sp>
        <p:nvSpPr>
          <p:cNvPr id="311330" name="Text Box 34"/>
          <p:cNvSpPr txBox="1">
            <a:spLocks noChangeArrowheads="1"/>
          </p:cNvSpPr>
          <p:nvPr/>
        </p:nvSpPr>
        <p:spPr bwMode="auto">
          <a:xfrm>
            <a:off x="685800" y="40386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dirty="0">
                <a:solidFill>
                  <a:schemeClr val="hlink"/>
                </a:solidFill>
                <a:effectLst>
                  <a:outerShdw blurRad="38100" dist="38100" dir="2700000" algn="tl">
                    <a:srgbClr val="000000"/>
                  </a:outerShdw>
                </a:effectLst>
              </a:rPr>
              <a:t>DFS traversal stack:</a:t>
            </a:r>
          </a:p>
        </p:txBody>
      </p:sp>
      <p:sp>
        <p:nvSpPr>
          <p:cNvPr id="311331" name="Text Box 35"/>
          <p:cNvSpPr txBox="1">
            <a:spLocks noChangeArrowheads="1"/>
          </p:cNvSpPr>
          <p:nvPr/>
        </p:nvSpPr>
        <p:spPr bwMode="auto">
          <a:xfrm>
            <a:off x="5334000" y="40386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dirty="0">
                <a:solidFill>
                  <a:schemeClr val="hlink"/>
                </a:solidFill>
                <a:effectLst>
                  <a:outerShdw blurRad="38100" dist="38100" dir="2700000" algn="tl">
                    <a:srgbClr val="000000"/>
                  </a:outerShdw>
                </a:effectLst>
              </a:rPr>
              <a:t>DFS tree: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p:txBody>
          <a:bodyPr/>
          <a:lstStyle/>
          <a:p>
            <a:r>
              <a:rPr lang="en-US" altLang="en-US" dirty="0"/>
              <a:t>Notes on DFS</a:t>
            </a:r>
          </a:p>
        </p:txBody>
      </p:sp>
      <p:sp>
        <p:nvSpPr>
          <p:cNvPr id="313347" name="Rectangle 3"/>
          <p:cNvSpPr>
            <a:spLocks noGrp="1" noChangeArrowheads="1"/>
          </p:cNvSpPr>
          <p:nvPr>
            <p:ph idx="1"/>
          </p:nvPr>
        </p:nvSpPr>
        <p:spPr>
          <a:xfrm>
            <a:off x="0" y="1447800"/>
            <a:ext cx="8786611" cy="5334000"/>
          </a:xfrm>
        </p:spPr>
        <p:txBody>
          <a:bodyPr/>
          <a:lstStyle/>
          <a:p>
            <a:r>
              <a:rPr lang="en-US" altLang="en-US" dirty="0"/>
              <a:t>DFS can be implemented with graphs represented as:</a:t>
            </a:r>
          </a:p>
          <a:p>
            <a:pPr lvl="1"/>
            <a:r>
              <a:rPr lang="en-US" altLang="en-US" dirty="0"/>
              <a:t>adjacency matrices: </a:t>
            </a:r>
            <a:r>
              <a:rPr lang="el-GR" altLang="en-US" dirty="0">
                <a:cs typeface="Times New Roman" panose="02020603050405020304" pitchFamily="18" charset="0"/>
              </a:rPr>
              <a:t>Θ</a:t>
            </a:r>
            <a:r>
              <a:rPr lang="en-US" altLang="en-US" dirty="0">
                <a:cs typeface="Times New Roman" panose="02020603050405020304" pitchFamily="18" charset="0"/>
              </a:rPr>
              <a:t>(</a:t>
            </a:r>
            <a:r>
              <a:rPr lang="en-US" altLang="en-US" i="1" dirty="0">
                <a:cs typeface="Times New Roman" panose="02020603050405020304" pitchFamily="18" charset="0"/>
              </a:rPr>
              <a:t>V</a:t>
            </a:r>
            <a:r>
              <a:rPr lang="en-US" altLang="en-US" baseline="30000" dirty="0">
                <a:cs typeface="Times New Roman" panose="02020603050405020304" pitchFamily="18" charset="0"/>
              </a:rPr>
              <a:t>2</a:t>
            </a:r>
            <a:r>
              <a:rPr lang="en-US" altLang="en-US" dirty="0">
                <a:cs typeface="Times New Roman" panose="02020603050405020304" pitchFamily="18" charset="0"/>
              </a:rPr>
              <a:t>)</a:t>
            </a:r>
          </a:p>
          <a:p>
            <a:pPr lvl="1"/>
            <a:r>
              <a:rPr lang="en-US" altLang="en-US" dirty="0"/>
              <a:t>adjacency lists: </a:t>
            </a:r>
            <a:r>
              <a:rPr lang="el-GR" altLang="en-US" dirty="0">
                <a:cs typeface="Times New Roman" panose="02020603050405020304" pitchFamily="18" charset="0"/>
              </a:rPr>
              <a:t>Θ</a:t>
            </a:r>
            <a:r>
              <a:rPr lang="en-US" altLang="en-US" dirty="0">
                <a:cs typeface="Times New Roman" panose="02020603050405020304" pitchFamily="18" charset="0"/>
              </a:rPr>
              <a:t>(|</a:t>
            </a:r>
            <a:r>
              <a:rPr lang="en-US" altLang="en-US" i="1" dirty="0">
                <a:cs typeface="Times New Roman" panose="02020603050405020304" pitchFamily="18" charset="0"/>
              </a:rPr>
              <a:t>V|</a:t>
            </a:r>
            <a:r>
              <a:rPr lang="en-US" altLang="en-US" dirty="0">
                <a:cs typeface="Times New Roman" panose="02020603050405020304" pitchFamily="18" charset="0"/>
              </a:rPr>
              <a:t>+|E|)</a:t>
            </a:r>
          </a:p>
          <a:p>
            <a:pPr lvl="1"/>
            <a:endParaRPr lang="en-US" altLang="en-US" sz="1000" dirty="0"/>
          </a:p>
          <a:p>
            <a:r>
              <a:rPr lang="en-US" altLang="en-US" dirty="0"/>
              <a:t>Yields two distinct ordering of vertices:</a:t>
            </a:r>
          </a:p>
          <a:p>
            <a:pPr lvl="1"/>
            <a:r>
              <a:rPr lang="en-US" altLang="en-US" dirty="0"/>
              <a:t>order in which vertices are first encountered (pushed onto stack)</a:t>
            </a:r>
          </a:p>
          <a:p>
            <a:pPr lvl="1"/>
            <a:r>
              <a:rPr lang="en-US" altLang="en-US" dirty="0"/>
              <a:t>order in which vertices become dead-ends (popped off stack)</a:t>
            </a:r>
          </a:p>
          <a:p>
            <a:endParaRPr lang="en-US" altLang="en-US" sz="1000" dirty="0"/>
          </a:p>
          <a:p>
            <a:r>
              <a:rPr lang="en-US" altLang="en-US" dirty="0"/>
              <a:t>Applications:</a:t>
            </a:r>
          </a:p>
          <a:p>
            <a:pPr lvl="1"/>
            <a:r>
              <a:rPr lang="en-US" altLang="en-US" dirty="0"/>
              <a:t>checking connectivity, finding connected components</a:t>
            </a:r>
          </a:p>
          <a:p>
            <a:pPr lvl="1"/>
            <a:r>
              <a:rPr lang="en-US" altLang="en-US" dirty="0"/>
              <a:t>checking </a:t>
            </a:r>
            <a:r>
              <a:rPr lang="en-US" altLang="en-US" dirty="0" err="1"/>
              <a:t>acyclicity</a:t>
            </a:r>
            <a:endParaRPr lang="en-US" altLang="en-US" dirty="0"/>
          </a:p>
          <a:p>
            <a:pPr lvl="1"/>
            <a:r>
              <a:rPr lang="en-US" altLang="en-US" dirty="0"/>
              <a:t>finding articulation points and </a:t>
            </a:r>
            <a:r>
              <a:rPr lang="en-US" altLang="en-US" dirty="0" err="1"/>
              <a:t>biconnected</a:t>
            </a:r>
            <a:r>
              <a:rPr lang="en-US" altLang="en-US" dirty="0"/>
              <a:t> components</a:t>
            </a:r>
          </a:p>
          <a:p>
            <a:pPr lvl="1"/>
            <a:r>
              <a:rPr lang="en-US" altLang="en-US" dirty="0"/>
              <a:t>searching state-space of problems for solution (AI)</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p:txBody>
          <a:bodyPr/>
          <a:lstStyle/>
          <a:p>
            <a:r>
              <a:rPr lang="en-US" altLang="en-US"/>
              <a:t>Breadth-first search (BFS)</a:t>
            </a:r>
          </a:p>
        </p:txBody>
      </p:sp>
      <p:sp>
        <p:nvSpPr>
          <p:cNvPr id="315395" name="Rectangle 3"/>
          <p:cNvSpPr>
            <a:spLocks noGrp="1" noChangeArrowheads="1"/>
          </p:cNvSpPr>
          <p:nvPr>
            <p:ph idx="1"/>
          </p:nvPr>
        </p:nvSpPr>
        <p:spPr/>
        <p:txBody>
          <a:bodyPr/>
          <a:lstStyle/>
          <a:p>
            <a:r>
              <a:rPr lang="en-US" altLang="en-US" dirty="0"/>
              <a:t>Visits graph vertices by moving across to all the neighbors of last visited vertex</a:t>
            </a:r>
          </a:p>
          <a:p>
            <a:endParaRPr lang="en-US" altLang="en-US" dirty="0"/>
          </a:p>
          <a:p>
            <a:r>
              <a:rPr lang="en-US" altLang="en-US" dirty="0"/>
              <a:t>Instead of a stack, </a:t>
            </a:r>
            <a:r>
              <a:rPr lang="en-US" altLang="en-US" dirty="0" err="1"/>
              <a:t>BFS</a:t>
            </a:r>
            <a:r>
              <a:rPr lang="en-US" altLang="en-US" dirty="0"/>
              <a:t> uses a queue</a:t>
            </a:r>
          </a:p>
          <a:p>
            <a:endParaRPr lang="en-US" altLang="en-US" dirty="0"/>
          </a:p>
          <a:p>
            <a:r>
              <a:rPr lang="en-US" altLang="en-US" dirty="0"/>
              <a:t>Similar to level-by-level tree traversal</a:t>
            </a:r>
            <a:br>
              <a:rPr lang="en-US" altLang="en-US" dirty="0"/>
            </a:br>
            <a:endParaRPr lang="en-US" altLang="en-US" dirty="0"/>
          </a:p>
          <a:p>
            <a:r>
              <a:rPr lang="en-US" altLang="en-US" dirty="0"/>
              <a:t>“Redraws” graph in tree-like fashion (with tree edges and cross edges for undirected graph)</a:t>
            </a:r>
          </a:p>
          <a:p>
            <a:endParaRPr lang="en-US" altLang="en-US" dirty="0"/>
          </a:p>
          <a:p>
            <a:pPr>
              <a:buFont typeface="Monotype Sorts" pitchFamily="2" charset="2"/>
              <a:buNone/>
            </a:pPr>
            <a:endParaRPr lang="en-US"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a:xfrm>
            <a:off x="304800" y="457200"/>
            <a:ext cx="8382000" cy="685800"/>
          </a:xfrm>
        </p:spPr>
        <p:txBody>
          <a:bodyPr/>
          <a:lstStyle/>
          <a:p>
            <a:r>
              <a:rPr lang="en-US" altLang="en-US" dirty="0"/>
              <a:t>Pseudocode of </a:t>
            </a:r>
            <a:r>
              <a:rPr lang="en-US" altLang="en-US" dirty="0" err="1"/>
              <a:t>BFS</a:t>
            </a:r>
            <a:endParaRPr lang="en-US" altLang="en-US" dirty="0"/>
          </a:p>
        </p:txBody>
      </p:sp>
      <p:sp>
        <p:nvSpPr>
          <p:cNvPr id="317443" name="Text Box 3"/>
          <p:cNvSpPr txBox="1">
            <a:spLocks noGrp="1" noChangeArrowheads="1"/>
          </p:cNvSpPr>
          <p:nvPr>
            <p:ph type="body" sz="half" idx="1"/>
          </p:nvPr>
        </p:nvSpPr>
        <p:spPr>
          <a:noFill/>
          <a:ln/>
          <a:extLst>
            <a:ext uri="{91240B29-F687-4F45-9708-019B960494DF}">
              <a14:hiddenLine xmlns:a14="http://schemas.microsoft.com/office/drawing/2010/main" w="12700" cap="flat" cmpd="sng">
                <a:solidFill>
                  <a:srgbClr val="FF0000"/>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14300" lvl="1" indent="0"/>
            <a:endParaRPr lang="en-US" altLang="en-US" sz="1800"/>
          </a:p>
          <a:p>
            <a:pPr marL="114300" lvl="1" indent="0">
              <a:buFontTx/>
              <a:buNone/>
            </a:pPr>
            <a:endParaRPr lang="en-US" altLang="en-US" sz="1800"/>
          </a:p>
          <a:p>
            <a:pPr marL="0" indent="0">
              <a:spcBef>
                <a:spcPct val="0"/>
              </a:spcBef>
              <a:buClrTx/>
              <a:buSzTx/>
              <a:buFontTx/>
              <a:buNone/>
            </a:pPr>
            <a:endParaRPr kumimoji="0" lang="en-US" altLang="en-US" sz="1800" b="0">
              <a:solidFill>
                <a:schemeClr val="tx1"/>
              </a:solidFill>
              <a:effectLst/>
            </a:endParaRPr>
          </a:p>
        </p:txBody>
      </p:sp>
      <p:pic>
        <p:nvPicPr>
          <p:cNvPr id="317444" name="Picture 4" descr="5_2b"/>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304800" y="1447800"/>
            <a:ext cx="7391400" cy="5410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a:xfrm>
            <a:off x="457200" y="304800"/>
            <a:ext cx="8305800" cy="685800"/>
          </a:xfrm>
        </p:spPr>
        <p:txBody>
          <a:bodyPr/>
          <a:lstStyle/>
          <a:p>
            <a:r>
              <a:rPr lang="en-US" altLang="en-US" sz="3200" dirty="0"/>
              <a:t>Example of </a:t>
            </a:r>
            <a:r>
              <a:rPr lang="en-US" altLang="en-US" sz="3200" dirty="0" err="1"/>
              <a:t>BFS</a:t>
            </a:r>
            <a:r>
              <a:rPr lang="en-US" altLang="en-US" sz="3200" dirty="0"/>
              <a:t> traversal of undirected graph</a:t>
            </a:r>
          </a:p>
        </p:txBody>
      </p:sp>
      <p:grpSp>
        <p:nvGrpSpPr>
          <p:cNvPr id="319492" name="Group 4"/>
          <p:cNvGrpSpPr>
            <a:grpSpLocks/>
          </p:cNvGrpSpPr>
          <p:nvPr/>
        </p:nvGrpSpPr>
        <p:grpSpPr bwMode="auto">
          <a:xfrm>
            <a:off x="687990" y="1704181"/>
            <a:ext cx="4648200" cy="1620838"/>
            <a:chOff x="1200" y="1152"/>
            <a:chExt cx="3408" cy="1428"/>
          </a:xfrm>
        </p:grpSpPr>
        <p:sp>
          <p:nvSpPr>
            <p:cNvPr id="319493" name="Oval 5"/>
            <p:cNvSpPr>
              <a:spLocks noChangeArrowheads="1"/>
            </p:cNvSpPr>
            <p:nvPr/>
          </p:nvSpPr>
          <p:spPr bwMode="auto">
            <a:xfrm>
              <a:off x="1200" y="1248"/>
              <a:ext cx="336" cy="336"/>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a</a:t>
              </a:r>
            </a:p>
          </p:txBody>
        </p:sp>
        <p:sp>
          <p:nvSpPr>
            <p:cNvPr id="319494" name="Oval 6"/>
            <p:cNvSpPr>
              <a:spLocks noChangeArrowheads="1"/>
            </p:cNvSpPr>
            <p:nvPr/>
          </p:nvSpPr>
          <p:spPr bwMode="auto">
            <a:xfrm>
              <a:off x="2208" y="1248"/>
              <a:ext cx="336" cy="336"/>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b</a:t>
              </a:r>
            </a:p>
          </p:txBody>
        </p:sp>
        <p:sp>
          <p:nvSpPr>
            <p:cNvPr id="319495" name="Oval 7"/>
            <p:cNvSpPr>
              <a:spLocks noChangeArrowheads="1"/>
            </p:cNvSpPr>
            <p:nvPr/>
          </p:nvSpPr>
          <p:spPr bwMode="auto">
            <a:xfrm>
              <a:off x="1200" y="2112"/>
              <a:ext cx="336" cy="336"/>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e</a:t>
              </a:r>
            </a:p>
          </p:txBody>
        </p:sp>
        <p:sp>
          <p:nvSpPr>
            <p:cNvPr id="319496" name="Oval 8"/>
            <p:cNvSpPr>
              <a:spLocks noChangeArrowheads="1"/>
            </p:cNvSpPr>
            <p:nvPr/>
          </p:nvSpPr>
          <p:spPr bwMode="auto">
            <a:xfrm>
              <a:off x="2208" y="2112"/>
              <a:ext cx="336" cy="336"/>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f</a:t>
              </a:r>
            </a:p>
          </p:txBody>
        </p:sp>
        <p:sp>
          <p:nvSpPr>
            <p:cNvPr id="319497" name="Line 9"/>
            <p:cNvSpPr>
              <a:spLocks noChangeShapeType="1"/>
            </p:cNvSpPr>
            <p:nvPr/>
          </p:nvSpPr>
          <p:spPr bwMode="auto">
            <a:xfrm>
              <a:off x="1536" y="1392"/>
              <a:ext cx="672" cy="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19498" name="Line 10"/>
            <p:cNvSpPr>
              <a:spLocks noChangeShapeType="1"/>
            </p:cNvSpPr>
            <p:nvPr/>
          </p:nvSpPr>
          <p:spPr bwMode="auto">
            <a:xfrm>
              <a:off x="1344" y="1584"/>
              <a:ext cx="0" cy="528"/>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19499" name="Line 11"/>
            <p:cNvSpPr>
              <a:spLocks noChangeShapeType="1"/>
            </p:cNvSpPr>
            <p:nvPr/>
          </p:nvSpPr>
          <p:spPr bwMode="auto">
            <a:xfrm>
              <a:off x="1536" y="2256"/>
              <a:ext cx="672" cy="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19500" name="Line 12"/>
            <p:cNvSpPr>
              <a:spLocks noChangeShapeType="1"/>
            </p:cNvSpPr>
            <p:nvPr/>
          </p:nvSpPr>
          <p:spPr bwMode="auto">
            <a:xfrm>
              <a:off x="2352" y="1584"/>
              <a:ext cx="0" cy="528"/>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19501" name="Line 13"/>
            <p:cNvSpPr>
              <a:spLocks noChangeShapeType="1"/>
            </p:cNvSpPr>
            <p:nvPr/>
          </p:nvSpPr>
          <p:spPr bwMode="auto">
            <a:xfrm>
              <a:off x="1488" y="1536"/>
              <a:ext cx="720" cy="624"/>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19502" name="Text Box 14"/>
            <p:cNvSpPr txBox="1">
              <a:spLocks noChangeArrowheads="1"/>
            </p:cNvSpPr>
            <p:nvPr/>
          </p:nvSpPr>
          <p:spPr bwMode="auto">
            <a:xfrm>
              <a:off x="1227" y="1704"/>
              <a:ext cx="135"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p>
          </p:txBody>
        </p:sp>
        <p:sp>
          <p:nvSpPr>
            <p:cNvPr id="319503" name="Text Box 15"/>
            <p:cNvSpPr txBox="1">
              <a:spLocks noChangeArrowheads="1"/>
            </p:cNvSpPr>
            <p:nvPr/>
          </p:nvSpPr>
          <p:spPr bwMode="auto">
            <a:xfrm>
              <a:off x="1754" y="1152"/>
              <a:ext cx="135"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p>
          </p:txBody>
        </p:sp>
        <p:sp>
          <p:nvSpPr>
            <p:cNvPr id="319504" name="Text Box 16"/>
            <p:cNvSpPr txBox="1">
              <a:spLocks noChangeArrowheads="1"/>
            </p:cNvSpPr>
            <p:nvPr/>
          </p:nvSpPr>
          <p:spPr bwMode="auto">
            <a:xfrm>
              <a:off x="1754" y="2256"/>
              <a:ext cx="135"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p>
          </p:txBody>
        </p:sp>
        <p:sp>
          <p:nvSpPr>
            <p:cNvPr id="319505" name="Text Box 17"/>
            <p:cNvSpPr txBox="1">
              <a:spLocks noChangeArrowheads="1"/>
            </p:cNvSpPr>
            <p:nvPr/>
          </p:nvSpPr>
          <p:spPr bwMode="auto">
            <a:xfrm>
              <a:off x="1610" y="1537"/>
              <a:ext cx="135"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p>
          </p:txBody>
        </p:sp>
        <p:sp>
          <p:nvSpPr>
            <p:cNvPr id="319506" name="Text Box 18"/>
            <p:cNvSpPr txBox="1">
              <a:spLocks noChangeArrowheads="1"/>
            </p:cNvSpPr>
            <p:nvPr/>
          </p:nvSpPr>
          <p:spPr bwMode="auto">
            <a:xfrm>
              <a:off x="2378" y="1681"/>
              <a:ext cx="135"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p>
          </p:txBody>
        </p:sp>
        <p:sp>
          <p:nvSpPr>
            <p:cNvPr id="319507" name="Oval 19"/>
            <p:cNvSpPr>
              <a:spLocks noChangeArrowheads="1"/>
            </p:cNvSpPr>
            <p:nvPr/>
          </p:nvSpPr>
          <p:spPr bwMode="auto">
            <a:xfrm>
              <a:off x="3264" y="1248"/>
              <a:ext cx="336" cy="336"/>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c</a:t>
              </a:r>
            </a:p>
          </p:txBody>
        </p:sp>
        <p:sp>
          <p:nvSpPr>
            <p:cNvPr id="319508" name="Oval 20"/>
            <p:cNvSpPr>
              <a:spLocks noChangeArrowheads="1"/>
            </p:cNvSpPr>
            <p:nvPr/>
          </p:nvSpPr>
          <p:spPr bwMode="auto">
            <a:xfrm>
              <a:off x="4272" y="1248"/>
              <a:ext cx="336" cy="336"/>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d</a:t>
              </a:r>
            </a:p>
          </p:txBody>
        </p:sp>
        <p:sp>
          <p:nvSpPr>
            <p:cNvPr id="319509" name="Oval 21"/>
            <p:cNvSpPr>
              <a:spLocks noChangeArrowheads="1"/>
            </p:cNvSpPr>
            <p:nvPr/>
          </p:nvSpPr>
          <p:spPr bwMode="auto">
            <a:xfrm>
              <a:off x="3264" y="2112"/>
              <a:ext cx="336" cy="336"/>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g</a:t>
              </a:r>
            </a:p>
          </p:txBody>
        </p:sp>
        <p:sp>
          <p:nvSpPr>
            <p:cNvPr id="319510" name="Oval 22"/>
            <p:cNvSpPr>
              <a:spLocks noChangeArrowheads="1"/>
            </p:cNvSpPr>
            <p:nvPr/>
          </p:nvSpPr>
          <p:spPr bwMode="auto">
            <a:xfrm>
              <a:off x="4272" y="2112"/>
              <a:ext cx="336" cy="336"/>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h</a:t>
              </a:r>
            </a:p>
          </p:txBody>
        </p:sp>
        <p:sp>
          <p:nvSpPr>
            <p:cNvPr id="319511" name="Line 23"/>
            <p:cNvSpPr>
              <a:spLocks noChangeShapeType="1"/>
            </p:cNvSpPr>
            <p:nvPr/>
          </p:nvSpPr>
          <p:spPr bwMode="auto">
            <a:xfrm>
              <a:off x="3408" y="1584"/>
              <a:ext cx="0" cy="528"/>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19512" name="Line 24"/>
            <p:cNvSpPr>
              <a:spLocks noChangeShapeType="1"/>
            </p:cNvSpPr>
            <p:nvPr/>
          </p:nvSpPr>
          <p:spPr bwMode="auto">
            <a:xfrm>
              <a:off x="3600" y="2256"/>
              <a:ext cx="672" cy="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19513" name="Line 25"/>
            <p:cNvSpPr>
              <a:spLocks noChangeShapeType="1"/>
            </p:cNvSpPr>
            <p:nvPr/>
          </p:nvSpPr>
          <p:spPr bwMode="auto">
            <a:xfrm>
              <a:off x="4416" y="1584"/>
              <a:ext cx="0" cy="528"/>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19514" name="Line 26"/>
            <p:cNvSpPr>
              <a:spLocks noChangeShapeType="1"/>
            </p:cNvSpPr>
            <p:nvPr/>
          </p:nvSpPr>
          <p:spPr bwMode="auto">
            <a:xfrm flipV="1">
              <a:off x="3600" y="1440"/>
              <a:ext cx="672" cy="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19515" name="Text Box 27"/>
            <p:cNvSpPr txBox="1">
              <a:spLocks noChangeArrowheads="1"/>
            </p:cNvSpPr>
            <p:nvPr/>
          </p:nvSpPr>
          <p:spPr bwMode="auto">
            <a:xfrm>
              <a:off x="3292" y="1704"/>
              <a:ext cx="135"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p>
          </p:txBody>
        </p:sp>
        <p:sp>
          <p:nvSpPr>
            <p:cNvPr id="319516" name="Text Box 28"/>
            <p:cNvSpPr txBox="1">
              <a:spLocks noChangeArrowheads="1"/>
            </p:cNvSpPr>
            <p:nvPr/>
          </p:nvSpPr>
          <p:spPr bwMode="auto">
            <a:xfrm>
              <a:off x="3818" y="1152"/>
              <a:ext cx="135"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p>
          </p:txBody>
        </p:sp>
        <p:sp>
          <p:nvSpPr>
            <p:cNvPr id="319517" name="Text Box 29"/>
            <p:cNvSpPr txBox="1">
              <a:spLocks noChangeArrowheads="1"/>
            </p:cNvSpPr>
            <p:nvPr/>
          </p:nvSpPr>
          <p:spPr bwMode="auto">
            <a:xfrm>
              <a:off x="3818" y="2257"/>
              <a:ext cx="135"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p>
          </p:txBody>
        </p:sp>
        <p:sp>
          <p:nvSpPr>
            <p:cNvPr id="319518" name="Text Box 30"/>
            <p:cNvSpPr txBox="1">
              <a:spLocks noChangeArrowheads="1"/>
            </p:cNvSpPr>
            <p:nvPr/>
          </p:nvSpPr>
          <p:spPr bwMode="auto">
            <a:xfrm>
              <a:off x="3673" y="1537"/>
              <a:ext cx="135"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p>
          </p:txBody>
        </p:sp>
        <p:sp>
          <p:nvSpPr>
            <p:cNvPr id="319519" name="Text Box 31"/>
            <p:cNvSpPr txBox="1">
              <a:spLocks noChangeArrowheads="1"/>
            </p:cNvSpPr>
            <p:nvPr/>
          </p:nvSpPr>
          <p:spPr bwMode="auto">
            <a:xfrm>
              <a:off x="3962" y="1537"/>
              <a:ext cx="135"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p>
          </p:txBody>
        </p:sp>
        <p:sp>
          <p:nvSpPr>
            <p:cNvPr id="319520" name="Text Box 32"/>
            <p:cNvSpPr txBox="1">
              <a:spLocks noChangeArrowheads="1"/>
            </p:cNvSpPr>
            <p:nvPr/>
          </p:nvSpPr>
          <p:spPr bwMode="auto">
            <a:xfrm>
              <a:off x="4442" y="1679"/>
              <a:ext cx="135"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p>
          </p:txBody>
        </p:sp>
        <p:sp>
          <p:nvSpPr>
            <p:cNvPr id="319521" name="Line 33"/>
            <p:cNvSpPr>
              <a:spLocks noChangeShapeType="1"/>
            </p:cNvSpPr>
            <p:nvPr/>
          </p:nvSpPr>
          <p:spPr bwMode="auto">
            <a:xfrm>
              <a:off x="2544" y="1488"/>
              <a:ext cx="768" cy="672"/>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37" name="Rectangle 3"/>
          <p:cNvSpPr txBox="1">
            <a:spLocks noChangeArrowheads="1"/>
          </p:cNvSpPr>
          <p:nvPr/>
        </p:nvSpPr>
        <p:spPr bwMode="auto">
          <a:xfrm>
            <a:off x="687990" y="4038600"/>
            <a:ext cx="3048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panose="020B0604020202020204" pitchFamily="34" charset="0"/>
              <a:buChar char="•"/>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1pPr>
            <a:lvl2pPr marL="742950" indent="-285750" algn="l" rtl="0" eaLnBrk="1" fontAlgn="base" hangingPunct="1">
              <a:spcBef>
                <a:spcPct val="20000"/>
              </a:spcBef>
              <a:spcAft>
                <a:spcPct val="0"/>
              </a:spcAft>
              <a:buFont typeface="Arial" panose="020B0604020202020204" pitchFamily="34" charset="0"/>
              <a:buChar char="–"/>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2pPr>
            <a:lvl3pPr marL="1143000" indent="-228600" algn="l" rtl="0" eaLnBrk="1" fontAlgn="base" hangingPunct="1">
              <a:spcBef>
                <a:spcPct val="20000"/>
              </a:spcBef>
              <a:spcAft>
                <a:spcPct val="0"/>
              </a:spcAft>
              <a:buFont typeface="Arial" panose="020B0604020202020204" pitchFamily="34" charset="0"/>
              <a:buChar char="•"/>
              <a:defRPr sz="22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3pPr>
            <a:lvl4pPr marL="1600200" indent="-228600" algn="l" rtl="0" eaLnBrk="1" fontAlgn="base" hangingPunct="1">
              <a:spcBef>
                <a:spcPct val="20000"/>
              </a:spcBef>
              <a:spcAft>
                <a:spcPct val="0"/>
              </a:spcAft>
              <a:buFont typeface="Arial" panose="020B0604020202020204" pitchFamily="34" charset="0"/>
              <a:buChar char="–"/>
              <a:defRPr sz="18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4pPr>
            <a:lvl5pPr marL="2057400" indent="-228600" algn="l" rtl="0" eaLnBrk="1" fontAlgn="base" hangingPunct="1">
              <a:spcBef>
                <a:spcPct val="20000"/>
              </a:spcBef>
              <a:spcAft>
                <a:spcPct val="0"/>
              </a:spcAft>
              <a:buFont typeface="Arial" panose="020B0604020202020204" pitchFamily="34" charset="0"/>
              <a:buChar char="»"/>
              <a:defRPr sz="18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Monotype Sorts" pitchFamily="2" charset="2"/>
              <a:buNone/>
            </a:pPr>
            <a:r>
              <a:rPr lang="en-US" altLang="en-US"/>
              <a:t>BFS traversal queue:</a:t>
            </a:r>
            <a:endParaRPr lang="en-US" altLang="en-US" dirty="0"/>
          </a:p>
        </p:txBody>
      </p:sp>
      <p:sp>
        <p:nvSpPr>
          <p:cNvPr id="38" name="Rectangle 34"/>
          <p:cNvSpPr>
            <a:spLocks noChangeArrowheads="1"/>
          </p:cNvSpPr>
          <p:nvPr/>
        </p:nvSpPr>
        <p:spPr bwMode="auto">
          <a:xfrm>
            <a:off x="6631590" y="3962400"/>
            <a:ext cx="15240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lgn="l">
              <a:spcBef>
                <a:spcPct val="20000"/>
              </a:spcBef>
              <a:buClr>
                <a:srgbClr val="A50021"/>
              </a:buClr>
              <a:buSzPct val="75000"/>
              <a:buFont typeface="Monotype Sorts" pitchFamily="2" charset="2"/>
              <a:buChar char="b"/>
              <a:defRPr kumimoji="1" sz="2400" b="1">
                <a:solidFill>
                  <a:srgbClr val="FFFF99"/>
                </a:solidFill>
                <a:effectLst>
                  <a:outerShdw blurRad="38100" dist="38100" dir="2700000" algn="tl">
                    <a:srgbClr val="000000"/>
                  </a:outerShdw>
                </a:effectLst>
                <a:latin typeface="Times New Roman" panose="02020603050405020304" pitchFamily="18" charset="0"/>
              </a:defRPr>
            </a:lvl1pPr>
            <a:lvl2pPr marL="742950" indent="-285750" algn="l">
              <a:spcBef>
                <a:spcPct val="20000"/>
              </a:spcBef>
              <a:buClr>
                <a:srgbClr val="A50021"/>
              </a:buClr>
              <a:buChar char="•"/>
              <a:defRPr kumimoji="1" sz="2000" b="1">
                <a:solidFill>
                  <a:srgbClr val="FFFF99"/>
                </a:solidFill>
                <a:effectLst>
                  <a:outerShdw blurRad="38100" dist="38100" dir="2700000" algn="tl">
                    <a:srgbClr val="000000"/>
                  </a:outerShdw>
                </a:effectLst>
                <a:latin typeface="Times New Roman" panose="02020603050405020304" pitchFamily="18" charset="0"/>
              </a:defRPr>
            </a:lvl2pPr>
            <a:lvl3pPr marL="1143000" indent="-228600" algn="l">
              <a:spcBef>
                <a:spcPct val="20000"/>
              </a:spcBef>
              <a:buClr>
                <a:srgbClr val="A50021"/>
              </a:buClr>
              <a:buChar char="–"/>
              <a:defRPr kumimoji="1" b="1">
                <a:solidFill>
                  <a:srgbClr val="FFFF99"/>
                </a:solidFill>
                <a:effectLst>
                  <a:outerShdw blurRad="38100" dist="38100" dir="2700000" algn="tl">
                    <a:srgbClr val="000000"/>
                  </a:outerShdw>
                </a:effectLst>
                <a:latin typeface="Times New Roman" panose="02020603050405020304" pitchFamily="18" charset="0"/>
              </a:defRPr>
            </a:lvl3pPr>
            <a:lvl4pPr marL="1600200" indent="-228600" algn="l">
              <a:spcBef>
                <a:spcPct val="20000"/>
              </a:spcBef>
              <a:buClr>
                <a:srgbClr val="A50021"/>
              </a:buClr>
              <a:buChar char="–"/>
              <a:defRPr kumimoji="1" b="1">
                <a:solidFill>
                  <a:srgbClr val="FFFF99"/>
                </a:solidFill>
                <a:effectLst>
                  <a:outerShdw blurRad="38100" dist="38100" dir="2700000" algn="tl">
                    <a:srgbClr val="000000"/>
                  </a:outerShdw>
                </a:effectLst>
                <a:latin typeface="Times New Roman" panose="02020603050405020304" pitchFamily="18" charset="0"/>
              </a:defRPr>
            </a:lvl4pPr>
            <a:lvl5pPr marL="2057400" indent="-228600" algn="l">
              <a:spcBef>
                <a:spcPct val="20000"/>
              </a:spcBef>
              <a:buClr>
                <a:srgbClr val="A50021"/>
              </a:buClr>
              <a:buChar char="»"/>
              <a:defRPr kumimoji="1" b="1">
                <a:solidFill>
                  <a:srgbClr val="FFFF99"/>
                </a:solidFill>
                <a:effectLst>
                  <a:outerShdw blurRad="38100" dist="38100" dir="2700000" algn="tl">
                    <a:srgbClr val="000000"/>
                  </a:outerShdw>
                </a:effectLst>
                <a:latin typeface="Times New Roman" panose="02020603050405020304"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effectLst>
                  <a:outerShdw blurRad="38100" dist="38100" dir="2700000" algn="tl">
                    <a:srgbClr val="000000"/>
                  </a:outerShdw>
                </a:effectLst>
                <a:latin typeface="Times New Roman" panose="02020603050405020304"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effectLst>
                  <a:outerShdw blurRad="38100" dist="38100" dir="2700000" algn="tl">
                    <a:srgbClr val="000000"/>
                  </a:outerShdw>
                </a:effectLst>
                <a:latin typeface="Times New Roman" panose="02020603050405020304"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effectLst>
                  <a:outerShdw blurRad="38100" dist="38100" dir="2700000" algn="tl">
                    <a:srgbClr val="000000"/>
                  </a:outerShdw>
                </a:effectLst>
                <a:latin typeface="Times New Roman" panose="02020603050405020304"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effectLst>
                  <a:outerShdw blurRad="38100" dist="38100" dir="2700000" algn="tl">
                    <a:srgbClr val="000000"/>
                  </a:outerShdw>
                </a:effectLst>
                <a:latin typeface="Times New Roman" panose="02020603050405020304" pitchFamily="18" charset="0"/>
              </a:defRPr>
            </a:lvl9pPr>
          </a:lstStyle>
          <a:p>
            <a:pPr>
              <a:buFont typeface="Monotype Sorts" pitchFamily="2" charset="2"/>
              <a:buNone/>
            </a:pPr>
            <a:r>
              <a:rPr lang="en-US" altLang="en-US" b="0">
                <a:solidFill>
                  <a:schemeClr val="tx1"/>
                </a:solidFill>
                <a:effectLst>
                  <a:outerShdw blurRad="38100" dist="38100" dir="2700000" algn="tl">
                    <a:srgbClr val="000000">
                      <a:alpha val="43137"/>
                    </a:srgbClr>
                  </a:outerShdw>
                </a:effectLst>
              </a:rPr>
              <a:t>BFS tree: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en-US" altLang="en-US"/>
              <a:t>Notes on BFS</a:t>
            </a:r>
          </a:p>
        </p:txBody>
      </p:sp>
      <p:sp>
        <p:nvSpPr>
          <p:cNvPr id="321539" name="Rectangle 3"/>
          <p:cNvSpPr>
            <a:spLocks noGrp="1" noChangeArrowheads="1"/>
          </p:cNvSpPr>
          <p:nvPr>
            <p:ph idx="1"/>
          </p:nvPr>
        </p:nvSpPr>
        <p:spPr/>
        <p:txBody>
          <a:bodyPr/>
          <a:lstStyle/>
          <a:p>
            <a:r>
              <a:rPr lang="en-US" altLang="en-US" dirty="0" err="1"/>
              <a:t>BFS</a:t>
            </a:r>
            <a:r>
              <a:rPr lang="en-US" altLang="en-US" dirty="0"/>
              <a:t> has same efficiency as DFS and can be implemented with graphs represented as:</a:t>
            </a:r>
          </a:p>
          <a:p>
            <a:pPr lvl="1"/>
            <a:r>
              <a:rPr lang="en-US" altLang="en-US" sz="2400" dirty="0"/>
              <a:t>adjacency matrices: </a:t>
            </a:r>
            <a:r>
              <a:rPr lang="el-GR" altLang="en-US" sz="2400" dirty="0">
                <a:cs typeface="Times New Roman" panose="02020603050405020304" pitchFamily="18" charset="0"/>
              </a:rPr>
              <a:t>Θ</a:t>
            </a:r>
            <a:r>
              <a:rPr lang="en-US" altLang="en-US" sz="2400" dirty="0">
                <a:cs typeface="Times New Roman" panose="02020603050405020304" pitchFamily="18" charset="0"/>
              </a:rPr>
              <a:t>(</a:t>
            </a:r>
            <a:r>
              <a:rPr lang="en-US" altLang="en-US" sz="2400" i="1" dirty="0">
                <a:cs typeface="Times New Roman" panose="02020603050405020304" pitchFamily="18" charset="0"/>
              </a:rPr>
              <a:t>V</a:t>
            </a:r>
            <a:r>
              <a:rPr lang="en-US" altLang="en-US" sz="2400" baseline="30000" dirty="0">
                <a:cs typeface="Times New Roman" panose="02020603050405020304" pitchFamily="18" charset="0"/>
              </a:rPr>
              <a:t>2</a:t>
            </a:r>
            <a:r>
              <a:rPr lang="en-US" altLang="en-US" sz="2400" dirty="0">
                <a:cs typeface="Times New Roman" panose="02020603050405020304" pitchFamily="18" charset="0"/>
              </a:rPr>
              <a:t>)</a:t>
            </a:r>
          </a:p>
          <a:p>
            <a:pPr lvl="1"/>
            <a:r>
              <a:rPr lang="en-US" altLang="en-US" sz="2400" dirty="0"/>
              <a:t>adjacency lists: </a:t>
            </a:r>
            <a:r>
              <a:rPr lang="el-GR" altLang="en-US" sz="2400" dirty="0">
                <a:cs typeface="Times New Roman" panose="02020603050405020304" pitchFamily="18" charset="0"/>
              </a:rPr>
              <a:t>Θ</a:t>
            </a:r>
            <a:r>
              <a:rPr lang="en-US" altLang="en-US" sz="2400" dirty="0">
                <a:cs typeface="Times New Roman" panose="02020603050405020304" pitchFamily="18" charset="0"/>
              </a:rPr>
              <a:t>(|</a:t>
            </a:r>
            <a:r>
              <a:rPr lang="en-US" altLang="en-US" sz="2400" i="1" dirty="0">
                <a:cs typeface="Times New Roman" panose="02020603050405020304" pitchFamily="18" charset="0"/>
              </a:rPr>
              <a:t>V|</a:t>
            </a:r>
            <a:r>
              <a:rPr lang="en-US" altLang="en-US" sz="2400" dirty="0">
                <a:cs typeface="Times New Roman" panose="02020603050405020304" pitchFamily="18" charset="0"/>
              </a:rPr>
              <a:t>+|E|)</a:t>
            </a:r>
          </a:p>
          <a:p>
            <a:pPr lvl="1"/>
            <a:endParaRPr lang="en-US" altLang="en-US" dirty="0"/>
          </a:p>
          <a:p>
            <a:r>
              <a:rPr lang="en-US" altLang="en-US" dirty="0"/>
              <a:t>Yields single ordering of vertices (order added/deleted from queue is the same)</a:t>
            </a:r>
            <a:br>
              <a:rPr lang="en-US" altLang="en-US" dirty="0"/>
            </a:br>
            <a:endParaRPr lang="en-US" altLang="en-US" dirty="0"/>
          </a:p>
          <a:p>
            <a:r>
              <a:rPr lang="en-US" altLang="en-US" dirty="0"/>
              <a:t>Applications: same as DFS, but can also find paths from a vertex to all other vertices with the smallest number of edges</a:t>
            </a:r>
          </a:p>
          <a:p>
            <a:endParaRPr lang="en-US" altLang="en-US" dirty="0"/>
          </a:p>
          <a:p>
            <a:pPr>
              <a:buFont typeface="Monotype Sorts" pitchFamily="2" charset="2"/>
              <a:buNone/>
            </a:pPr>
            <a:endParaRPr lang="en-US"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a:xfrm>
            <a:off x="533400" y="533400"/>
            <a:ext cx="8382000" cy="609600"/>
          </a:xfrm>
        </p:spPr>
        <p:txBody>
          <a:bodyPr/>
          <a:lstStyle/>
          <a:p>
            <a:r>
              <a:rPr lang="en-US" altLang="en-US" sz="4000" dirty="0"/>
              <a:t>Brute-Force Sorting Algorithm</a:t>
            </a:r>
            <a:endParaRPr lang="en-US" altLang="en-US" dirty="0"/>
          </a:p>
        </p:txBody>
      </p:sp>
      <p:sp>
        <p:nvSpPr>
          <p:cNvPr id="269315" name="Rectangle 3"/>
          <p:cNvSpPr>
            <a:spLocks noGrp="1" noChangeArrowheads="1"/>
          </p:cNvSpPr>
          <p:nvPr>
            <p:ph idx="1"/>
          </p:nvPr>
        </p:nvSpPr>
        <p:spPr>
          <a:xfrm>
            <a:off x="304800" y="1571625"/>
            <a:ext cx="8534400" cy="4905375"/>
          </a:xfrm>
        </p:spPr>
        <p:txBody>
          <a:bodyPr/>
          <a:lstStyle/>
          <a:p>
            <a:pPr>
              <a:buFont typeface="Monotype Sorts" pitchFamily="2" charset="2"/>
              <a:buNone/>
            </a:pPr>
            <a:r>
              <a:rPr lang="en-US" altLang="en-US" i="1" u="sng" dirty="0"/>
              <a:t>Selection Sort</a:t>
            </a:r>
            <a:r>
              <a:rPr lang="en-US" altLang="en-US" b="0" dirty="0"/>
              <a:t>   </a:t>
            </a:r>
            <a:r>
              <a:rPr lang="en-US" altLang="en-US" dirty="0"/>
              <a:t>Scan the array to find its smallest element and swap it with the first element.  Then, starting with the second element, scan the elements to the right of it to find the smallest among them and swap it with the second elements.  Generally, on pass </a:t>
            </a:r>
            <a:r>
              <a:rPr lang="en-US" altLang="en-US" i="1" dirty="0" err="1"/>
              <a:t>i</a:t>
            </a:r>
            <a:r>
              <a:rPr lang="en-US" altLang="en-US" i="1" dirty="0"/>
              <a:t> </a:t>
            </a:r>
            <a:r>
              <a:rPr lang="en-US" altLang="en-US" dirty="0"/>
              <a:t>(0 </a:t>
            </a:r>
            <a:r>
              <a:rPr lang="en-US" altLang="en-US" dirty="0">
                <a:sym typeface="Symbol" panose="05050102010706020507" pitchFamily="18" charset="2"/>
              </a:rPr>
              <a:t> </a:t>
            </a:r>
            <a:r>
              <a:rPr lang="en-US" altLang="en-US" i="1" dirty="0" err="1">
                <a:sym typeface="Symbol" panose="05050102010706020507" pitchFamily="18" charset="2"/>
              </a:rPr>
              <a:t>i</a:t>
            </a:r>
            <a:r>
              <a:rPr lang="en-US" altLang="en-US" i="1" dirty="0">
                <a:sym typeface="Symbol" panose="05050102010706020507" pitchFamily="18" charset="2"/>
              </a:rPr>
              <a:t> </a:t>
            </a:r>
            <a:r>
              <a:rPr lang="en-US" altLang="en-US" dirty="0">
                <a:sym typeface="Symbol" panose="05050102010706020507" pitchFamily="18" charset="2"/>
              </a:rPr>
              <a:t> </a:t>
            </a:r>
            <a:r>
              <a:rPr lang="en-US" altLang="en-US" i="1" dirty="0">
                <a:sym typeface="Symbol" panose="05050102010706020507" pitchFamily="18" charset="2"/>
              </a:rPr>
              <a:t>n-</a:t>
            </a:r>
            <a:r>
              <a:rPr lang="en-US" altLang="en-US" dirty="0">
                <a:sym typeface="Symbol" panose="05050102010706020507" pitchFamily="18" charset="2"/>
              </a:rPr>
              <a:t>2), find the smallest element in </a:t>
            </a:r>
            <a:r>
              <a:rPr lang="en-US" altLang="en-US" i="1" dirty="0">
                <a:sym typeface="Symbol" panose="05050102010706020507" pitchFamily="18" charset="2"/>
              </a:rPr>
              <a:t>A</a:t>
            </a:r>
            <a:r>
              <a:rPr lang="en-US" altLang="en-US" dirty="0">
                <a:sym typeface="Symbol" panose="05050102010706020507" pitchFamily="18" charset="2"/>
              </a:rPr>
              <a:t>[</a:t>
            </a:r>
            <a:r>
              <a:rPr lang="en-US" altLang="en-US" i="1" dirty="0">
                <a:sym typeface="Symbol" panose="05050102010706020507" pitchFamily="18" charset="2"/>
              </a:rPr>
              <a:t>i..n-</a:t>
            </a:r>
            <a:r>
              <a:rPr lang="en-US" altLang="en-US" dirty="0">
                <a:sym typeface="Symbol" panose="05050102010706020507" pitchFamily="18" charset="2"/>
              </a:rPr>
              <a:t>1] and swap it with </a:t>
            </a:r>
            <a:r>
              <a:rPr lang="en-US" altLang="en-US" i="1" dirty="0">
                <a:sym typeface="Symbol" panose="05050102010706020507" pitchFamily="18" charset="2"/>
              </a:rPr>
              <a:t>A</a:t>
            </a:r>
            <a:r>
              <a:rPr lang="en-US" altLang="en-US" dirty="0">
                <a:sym typeface="Symbol" panose="05050102010706020507" pitchFamily="18" charset="2"/>
              </a:rPr>
              <a:t>[</a:t>
            </a:r>
            <a:r>
              <a:rPr lang="en-US" altLang="en-US" i="1" dirty="0" err="1">
                <a:sym typeface="Symbol" panose="05050102010706020507" pitchFamily="18" charset="2"/>
              </a:rPr>
              <a:t>i</a:t>
            </a:r>
            <a:r>
              <a:rPr lang="en-US" altLang="en-US" dirty="0">
                <a:sym typeface="Symbol" panose="05050102010706020507" pitchFamily="18" charset="2"/>
              </a:rPr>
              <a:t>]:</a:t>
            </a:r>
            <a:br>
              <a:rPr lang="en-US" altLang="en-US" dirty="0">
                <a:sym typeface="Symbol" panose="05050102010706020507" pitchFamily="18" charset="2"/>
              </a:rPr>
            </a:br>
            <a:br>
              <a:rPr lang="en-US" altLang="en-US" dirty="0">
                <a:sym typeface="Symbol" panose="05050102010706020507" pitchFamily="18" charset="2"/>
              </a:rPr>
            </a:br>
            <a:r>
              <a:rPr lang="en-US" altLang="en-US" dirty="0"/>
              <a:t> </a:t>
            </a:r>
            <a:r>
              <a:rPr lang="en-US" altLang="en-US" i="1" dirty="0">
                <a:sym typeface="Symbol" panose="05050102010706020507" pitchFamily="18" charset="2"/>
              </a:rPr>
              <a:t>A</a:t>
            </a:r>
            <a:r>
              <a:rPr lang="en-US" altLang="en-US" dirty="0">
                <a:sym typeface="Symbol" panose="05050102010706020507" pitchFamily="18" charset="2"/>
              </a:rPr>
              <a:t>[0]     .   .   .    </a:t>
            </a:r>
            <a:r>
              <a:rPr lang="en-US" altLang="en-US" i="1" dirty="0">
                <a:sym typeface="Symbol" panose="05050102010706020507" pitchFamily="18" charset="2"/>
              </a:rPr>
              <a:t>A</a:t>
            </a:r>
            <a:r>
              <a:rPr lang="en-US" altLang="en-US" dirty="0">
                <a:sym typeface="Symbol" panose="05050102010706020507" pitchFamily="18" charset="2"/>
              </a:rPr>
              <a:t>[</a:t>
            </a:r>
            <a:r>
              <a:rPr lang="en-US" altLang="en-US" i="1" dirty="0">
                <a:sym typeface="Symbol" panose="05050102010706020507" pitchFamily="18" charset="2"/>
              </a:rPr>
              <a:t>i</a:t>
            </a:r>
            <a:r>
              <a:rPr lang="en-US" altLang="en-US" dirty="0">
                <a:sym typeface="Symbol" panose="05050102010706020507" pitchFamily="18" charset="2"/>
              </a:rPr>
              <a:t>-1]  |  </a:t>
            </a:r>
            <a:r>
              <a:rPr lang="en-US" altLang="en-US" i="1" dirty="0">
                <a:sym typeface="Symbol" panose="05050102010706020507" pitchFamily="18" charset="2"/>
              </a:rPr>
              <a:t>A</a:t>
            </a:r>
            <a:r>
              <a:rPr lang="en-US" altLang="en-US" dirty="0">
                <a:sym typeface="Symbol" panose="05050102010706020507" pitchFamily="18" charset="2"/>
              </a:rPr>
              <a:t>[</a:t>
            </a:r>
            <a:r>
              <a:rPr lang="en-US" altLang="en-US" i="1" dirty="0" err="1">
                <a:sym typeface="Symbol" panose="05050102010706020507" pitchFamily="18" charset="2"/>
              </a:rPr>
              <a:t>i</a:t>
            </a:r>
            <a:r>
              <a:rPr lang="en-US" altLang="en-US" dirty="0">
                <a:sym typeface="Symbol" panose="05050102010706020507" pitchFamily="18" charset="2"/>
              </a:rPr>
              <a:t>],  .   .   .  , </a:t>
            </a:r>
            <a:r>
              <a:rPr lang="en-US" altLang="en-US" i="1" dirty="0">
                <a:sym typeface="Symbol" panose="05050102010706020507" pitchFamily="18" charset="2"/>
              </a:rPr>
              <a:t>A</a:t>
            </a:r>
            <a:r>
              <a:rPr lang="en-US" altLang="en-US" dirty="0">
                <a:sym typeface="Symbol" panose="05050102010706020507" pitchFamily="18" charset="2"/>
              </a:rPr>
              <a:t>[</a:t>
            </a:r>
            <a:r>
              <a:rPr lang="en-US" altLang="en-US" i="1" dirty="0">
                <a:sym typeface="Symbol" panose="05050102010706020507" pitchFamily="18" charset="2"/>
              </a:rPr>
              <a:t>min</a:t>
            </a:r>
            <a:r>
              <a:rPr lang="en-US" altLang="en-US" dirty="0">
                <a:sym typeface="Symbol" panose="05050102010706020507" pitchFamily="18" charset="2"/>
              </a:rPr>
              <a:t>], .   .   ., </a:t>
            </a:r>
            <a:r>
              <a:rPr lang="en-US" altLang="en-US" i="1" dirty="0">
                <a:sym typeface="Symbol" panose="05050102010706020507" pitchFamily="18" charset="2"/>
              </a:rPr>
              <a:t>A</a:t>
            </a:r>
            <a:r>
              <a:rPr lang="en-US" altLang="en-US" dirty="0">
                <a:sym typeface="Symbol" panose="05050102010706020507" pitchFamily="18" charset="2"/>
              </a:rPr>
              <a:t>[</a:t>
            </a:r>
            <a:r>
              <a:rPr lang="en-US" altLang="en-US" i="1" dirty="0">
                <a:sym typeface="Symbol" panose="05050102010706020507" pitchFamily="18" charset="2"/>
              </a:rPr>
              <a:t>n</a:t>
            </a:r>
            <a:r>
              <a:rPr lang="en-US" altLang="en-US" dirty="0">
                <a:sym typeface="Symbol" panose="05050102010706020507" pitchFamily="18" charset="2"/>
              </a:rPr>
              <a:t>-1]        </a:t>
            </a:r>
          </a:p>
          <a:p>
            <a:pPr>
              <a:buFont typeface="Monotype Sorts" pitchFamily="2" charset="2"/>
              <a:buNone/>
            </a:pPr>
            <a:r>
              <a:rPr lang="en-US" altLang="en-US" dirty="0">
                <a:sym typeface="Symbol" panose="05050102010706020507" pitchFamily="18" charset="2"/>
              </a:rPr>
              <a:t>        </a:t>
            </a:r>
            <a:r>
              <a:rPr lang="en-US" altLang="en-US" sz="2000" dirty="0">
                <a:sym typeface="Symbol" panose="05050102010706020507" pitchFamily="18" charset="2"/>
              </a:rPr>
              <a:t>in their final positions</a:t>
            </a:r>
          </a:p>
          <a:p>
            <a:pPr>
              <a:buFont typeface="Monotype Sorts" pitchFamily="2" charset="2"/>
              <a:buNone/>
            </a:pPr>
            <a:endParaRPr lang="en-US" altLang="en-US" i="1" dirty="0">
              <a:sym typeface="Symbol" panose="05050102010706020507" pitchFamily="18" charset="2"/>
            </a:endParaRPr>
          </a:p>
          <a:p>
            <a:pPr>
              <a:buFont typeface="Monotype Sorts" pitchFamily="2" charset="2"/>
              <a:buNone/>
            </a:pPr>
            <a:r>
              <a:rPr lang="en-US" altLang="en-US" dirty="0">
                <a:sym typeface="Symbol" panose="05050102010706020507" pitchFamily="18" charset="2"/>
              </a:rPr>
              <a:t>Example: 7   3   2   5</a:t>
            </a:r>
            <a:endParaRPr lang="en-US" altLang="en-US" i="1" dirty="0">
              <a:sym typeface="Symbol" panose="05050102010706020507" pitchFamily="18" charset="2"/>
            </a:endParaRPr>
          </a:p>
        </p:txBody>
      </p:sp>
      <p:grpSp>
        <p:nvGrpSpPr>
          <p:cNvPr id="2" name="Group 1"/>
          <p:cNvGrpSpPr/>
          <p:nvPr/>
        </p:nvGrpSpPr>
        <p:grpSpPr>
          <a:xfrm>
            <a:off x="3505200" y="4572000"/>
            <a:ext cx="2819400" cy="228600"/>
            <a:chOff x="3886200" y="4572000"/>
            <a:chExt cx="2819400" cy="228600"/>
          </a:xfrm>
        </p:grpSpPr>
        <p:sp>
          <p:nvSpPr>
            <p:cNvPr id="269316" name="Line 4"/>
            <p:cNvSpPr>
              <a:spLocks noChangeShapeType="1"/>
            </p:cNvSpPr>
            <p:nvPr/>
          </p:nvSpPr>
          <p:spPr bwMode="auto">
            <a:xfrm>
              <a:off x="3886200" y="4800600"/>
              <a:ext cx="2819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69317" name="Line 5"/>
            <p:cNvSpPr>
              <a:spLocks noChangeShapeType="1"/>
            </p:cNvSpPr>
            <p:nvPr/>
          </p:nvSpPr>
          <p:spPr bwMode="auto">
            <a:xfrm flipV="1">
              <a:off x="3886200" y="4572000"/>
              <a:ext cx="0" cy="22860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69318" name="Line 6"/>
            <p:cNvSpPr>
              <a:spLocks noChangeShapeType="1"/>
            </p:cNvSpPr>
            <p:nvPr/>
          </p:nvSpPr>
          <p:spPr bwMode="auto">
            <a:xfrm flipV="1">
              <a:off x="6705600" y="4572000"/>
              <a:ext cx="0" cy="22860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4A4D2-90D0-1645-AA60-CBD5D6BFE7EB}"/>
              </a:ext>
            </a:extLst>
          </p:cNvPr>
          <p:cNvSpPr>
            <a:spLocks noGrp="1"/>
          </p:cNvSpPr>
          <p:nvPr>
            <p:ph type="title"/>
          </p:nvPr>
        </p:nvSpPr>
        <p:spPr/>
        <p:txBody>
          <a:bodyPr/>
          <a:lstStyle/>
          <a:p>
            <a:r>
              <a:rPr lang="en-GH" dirty="0"/>
              <a:t>Reference</a:t>
            </a:r>
          </a:p>
        </p:txBody>
      </p:sp>
      <p:sp>
        <p:nvSpPr>
          <p:cNvPr id="4" name="Content Placeholder 3">
            <a:extLst>
              <a:ext uri="{FF2B5EF4-FFF2-40B4-BE49-F238E27FC236}">
                <a16:creationId xmlns:a16="http://schemas.microsoft.com/office/drawing/2014/main" id="{F165D90A-1358-8A4B-B9BF-CFFBAE2F9280}"/>
              </a:ext>
            </a:extLst>
          </p:cNvPr>
          <p:cNvSpPr>
            <a:spLocks noGrp="1"/>
          </p:cNvSpPr>
          <p:nvPr>
            <p:ph sz="half" idx="2"/>
          </p:nvPr>
        </p:nvSpPr>
        <p:spPr>
          <a:xfrm>
            <a:off x="457200" y="1600200"/>
            <a:ext cx="8229600" cy="4525963"/>
          </a:xfrm>
        </p:spPr>
        <p:txBody>
          <a:bodyPr/>
          <a:lstStyle/>
          <a:p>
            <a:pPr marL="0" indent="0">
              <a:buNone/>
            </a:pPr>
            <a:r>
              <a:rPr lang="en-GH" dirty="0">
                <a:effectLst/>
              </a:rPr>
              <a:t>Levitin, A. (2012).</a:t>
            </a:r>
            <a:r>
              <a:rPr lang="en-GH" i="1" dirty="0">
                <a:effectLst/>
              </a:rPr>
              <a:t> Introduction to the Design and Analysis of Algorithms </a:t>
            </a:r>
            <a:r>
              <a:rPr lang="en-GH" dirty="0">
                <a:effectLst/>
              </a:rPr>
              <a:t>( 3</a:t>
            </a:r>
            <a:r>
              <a:rPr lang="en-GH" baseline="30000" dirty="0">
                <a:effectLst/>
              </a:rPr>
              <a:t>rd</a:t>
            </a:r>
            <a:r>
              <a:rPr lang="en-GH" dirty="0">
                <a:effectLst/>
              </a:rPr>
              <a:t> Edition). Harlow: Addison Wesley. </a:t>
            </a:r>
            <a:endParaRPr lang="en-GH" dirty="0"/>
          </a:p>
        </p:txBody>
      </p:sp>
    </p:spTree>
    <p:extLst>
      <p:ext uri="{BB962C8B-B14F-4D97-AF65-F5344CB8AC3E}">
        <p14:creationId xmlns:p14="http://schemas.microsoft.com/office/powerpoint/2010/main" val="35505548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CDEF3-C5B3-7C47-92F3-6AD13E0E7170}"/>
              </a:ext>
            </a:extLst>
          </p:cNvPr>
          <p:cNvSpPr>
            <a:spLocks noGrp="1"/>
          </p:cNvSpPr>
          <p:nvPr>
            <p:ph type="title"/>
          </p:nvPr>
        </p:nvSpPr>
        <p:spPr/>
        <p:txBody>
          <a:bodyPr/>
          <a:lstStyle/>
          <a:p>
            <a:r>
              <a:rPr lang="en-GH" dirty="0"/>
              <a:t>Acknowledgement</a:t>
            </a:r>
          </a:p>
        </p:txBody>
      </p:sp>
      <p:sp>
        <p:nvSpPr>
          <p:cNvPr id="4" name="Content Placeholder 3">
            <a:extLst>
              <a:ext uri="{FF2B5EF4-FFF2-40B4-BE49-F238E27FC236}">
                <a16:creationId xmlns:a16="http://schemas.microsoft.com/office/drawing/2014/main" id="{43A68899-F02E-8B4B-BB38-A2A4DC6ACFA5}"/>
              </a:ext>
            </a:extLst>
          </p:cNvPr>
          <p:cNvSpPr>
            <a:spLocks noGrp="1"/>
          </p:cNvSpPr>
          <p:nvPr>
            <p:ph sz="half" idx="2"/>
          </p:nvPr>
        </p:nvSpPr>
        <p:spPr>
          <a:xfrm>
            <a:off x="279400" y="1600200"/>
            <a:ext cx="8407400" cy="4525963"/>
          </a:xfrm>
        </p:spPr>
        <p:txBody>
          <a:bodyPr/>
          <a:lstStyle/>
          <a:p>
            <a:pPr marL="0" indent="0">
              <a:buNone/>
            </a:pPr>
            <a:endParaRPr lang="en-US" altLang="en-GH" dirty="0"/>
          </a:p>
          <a:p>
            <a:pPr marL="0" indent="0">
              <a:buNone/>
            </a:pPr>
            <a:endParaRPr lang="en-US" altLang="en-GH" dirty="0"/>
          </a:p>
          <a:p>
            <a:pPr marL="0" indent="0">
              <a:buNone/>
            </a:pPr>
            <a:endParaRPr lang="en-US" altLang="en-GH" dirty="0"/>
          </a:p>
          <a:p>
            <a:pPr marL="0" indent="0">
              <a:buNone/>
            </a:pPr>
            <a:r>
              <a:rPr lang="en-US" altLang="en-GH" dirty="0"/>
              <a:t>Pearson Education, Inc. Upper Saddle River, NJ. </a:t>
            </a:r>
          </a:p>
          <a:p>
            <a:pPr marL="0" indent="0">
              <a:buNone/>
            </a:pPr>
            <a:r>
              <a:rPr lang="en-US" altLang="en-GH" dirty="0"/>
              <a:t>All Rights Reserved. </a:t>
            </a:r>
          </a:p>
          <a:p>
            <a:pPr marL="0" indent="0">
              <a:buNone/>
            </a:pPr>
            <a:endParaRPr lang="en-GH" dirty="0"/>
          </a:p>
        </p:txBody>
      </p:sp>
    </p:spTree>
    <p:extLst>
      <p:ext uri="{BB962C8B-B14F-4D97-AF65-F5344CB8AC3E}">
        <p14:creationId xmlns:p14="http://schemas.microsoft.com/office/powerpoint/2010/main" val="2602077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a:xfrm>
            <a:off x="609600" y="457200"/>
            <a:ext cx="8382000" cy="685800"/>
          </a:xfrm>
        </p:spPr>
        <p:txBody>
          <a:bodyPr/>
          <a:lstStyle/>
          <a:p>
            <a:r>
              <a:rPr lang="en-US" altLang="en-US" sz="4000" dirty="0"/>
              <a:t>Analysis of Selection Sort</a:t>
            </a:r>
            <a:endParaRPr lang="en-US" altLang="en-US" dirty="0"/>
          </a:p>
        </p:txBody>
      </p:sp>
      <p:sp>
        <p:nvSpPr>
          <p:cNvPr id="283651" name="Rectangle 3"/>
          <p:cNvSpPr>
            <a:spLocks noGrp="1" noChangeArrowheads="1"/>
          </p:cNvSpPr>
          <p:nvPr>
            <p:ph type="body" sz="half" idx="1"/>
          </p:nvPr>
        </p:nvSpPr>
        <p:spPr>
          <a:xfrm>
            <a:off x="609600" y="4800600"/>
            <a:ext cx="8305800" cy="1676400"/>
          </a:xfrm>
        </p:spPr>
        <p:txBody>
          <a:bodyPr/>
          <a:lstStyle/>
          <a:p>
            <a:pPr marL="0" indent="0">
              <a:buFont typeface="Monotype Sorts" pitchFamily="2" charset="2"/>
              <a:buNone/>
            </a:pPr>
            <a:r>
              <a:rPr lang="en-US" altLang="en-US" dirty="0">
                <a:sym typeface="Symbol" panose="05050102010706020507" pitchFamily="18" charset="2"/>
              </a:rPr>
              <a:t>Time efficiency:</a:t>
            </a:r>
          </a:p>
          <a:p>
            <a:pPr marL="0" indent="0">
              <a:buFont typeface="Monotype Sorts" pitchFamily="2" charset="2"/>
              <a:buNone/>
            </a:pPr>
            <a:endParaRPr lang="en-US" altLang="en-US" sz="1000" dirty="0">
              <a:sym typeface="Symbol" panose="05050102010706020507" pitchFamily="18" charset="2"/>
            </a:endParaRPr>
          </a:p>
          <a:p>
            <a:pPr marL="0" indent="0">
              <a:buFont typeface="Monotype Sorts" pitchFamily="2" charset="2"/>
              <a:buNone/>
            </a:pPr>
            <a:r>
              <a:rPr lang="en-US" altLang="en-US" dirty="0">
                <a:sym typeface="Symbol" panose="05050102010706020507" pitchFamily="18" charset="2"/>
              </a:rPr>
              <a:t>Space efficiency:</a:t>
            </a:r>
          </a:p>
          <a:p>
            <a:pPr marL="0" indent="0">
              <a:buFont typeface="Monotype Sorts" pitchFamily="2" charset="2"/>
              <a:buNone/>
            </a:pPr>
            <a:endParaRPr lang="en-US" altLang="en-US" sz="1000" dirty="0">
              <a:sym typeface="Symbol" panose="05050102010706020507" pitchFamily="18" charset="2"/>
            </a:endParaRPr>
          </a:p>
          <a:p>
            <a:pPr marL="0" indent="0">
              <a:buFont typeface="Monotype Sorts" pitchFamily="2" charset="2"/>
              <a:buNone/>
            </a:pPr>
            <a:r>
              <a:rPr lang="en-US" altLang="en-US" dirty="0">
                <a:sym typeface="Symbol" panose="05050102010706020507" pitchFamily="18" charset="2"/>
              </a:rPr>
              <a:t>Stability:</a:t>
            </a:r>
            <a:endParaRPr lang="en-US" altLang="en-US" i="1" dirty="0">
              <a:sym typeface="Symbol" panose="05050102010706020507" pitchFamily="18" charset="2"/>
            </a:endParaRPr>
          </a:p>
        </p:txBody>
      </p:sp>
      <p:pic>
        <p:nvPicPr>
          <p:cNvPr id="283652" name="Picture 4" descr="3_1a"/>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609600" y="1482725"/>
            <a:ext cx="6477000" cy="3241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p:txBody>
          <a:bodyPr/>
          <a:lstStyle/>
          <a:p>
            <a:r>
              <a:rPr lang="en-US" altLang="en-US" dirty="0"/>
              <a:t>Brute-Force String Matching</a:t>
            </a:r>
          </a:p>
        </p:txBody>
      </p:sp>
      <p:sp>
        <p:nvSpPr>
          <p:cNvPr id="238595" name="Rectangle 3"/>
          <p:cNvSpPr>
            <a:spLocks noGrp="1" noChangeArrowheads="1"/>
          </p:cNvSpPr>
          <p:nvPr>
            <p:ph idx="1"/>
          </p:nvPr>
        </p:nvSpPr>
        <p:spPr>
          <a:xfrm>
            <a:off x="228600" y="1419225"/>
            <a:ext cx="8686800" cy="5286375"/>
          </a:xfrm>
        </p:spPr>
        <p:txBody>
          <a:bodyPr/>
          <a:lstStyle/>
          <a:p>
            <a:pPr marL="457200" indent="-457200"/>
            <a:r>
              <a:rPr lang="en-US" altLang="en-US" i="1" u="sng" dirty="0"/>
              <a:t>pattern</a:t>
            </a:r>
            <a:r>
              <a:rPr lang="en-US" altLang="en-US" dirty="0"/>
              <a:t>: a string of </a:t>
            </a:r>
            <a:r>
              <a:rPr lang="en-US" altLang="en-US" i="1" dirty="0"/>
              <a:t>m</a:t>
            </a:r>
            <a:r>
              <a:rPr lang="en-US" altLang="en-US" dirty="0"/>
              <a:t> characters to search for</a:t>
            </a:r>
          </a:p>
          <a:p>
            <a:pPr marL="457200" indent="-457200"/>
            <a:r>
              <a:rPr lang="en-US" altLang="en-US" i="1" u="sng" dirty="0"/>
              <a:t>text</a:t>
            </a:r>
            <a:r>
              <a:rPr lang="en-US" altLang="en-US" dirty="0"/>
              <a:t>: a (longer) string of </a:t>
            </a:r>
            <a:r>
              <a:rPr lang="en-US" altLang="en-US" i="1" dirty="0"/>
              <a:t>n</a:t>
            </a:r>
            <a:r>
              <a:rPr lang="en-US" altLang="en-US" dirty="0"/>
              <a:t> characters to search in</a:t>
            </a:r>
          </a:p>
          <a:p>
            <a:pPr marL="457200" indent="-457200"/>
            <a:r>
              <a:rPr lang="en-US" altLang="en-US" dirty="0">
                <a:sym typeface="Symbol" panose="05050102010706020507" pitchFamily="18" charset="2"/>
              </a:rPr>
              <a:t>problem: find a substring in the text that matches the pattern</a:t>
            </a:r>
            <a:endParaRPr lang="en-US" altLang="en-US" dirty="0"/>
          </a:p>
          <a:p>
            <a:pPr marL="457200" indent="-457200"/>
            <a:endParaRPr lang="en-US" altLang="en-US" sz="1600" dirty="0"/>
          </a:p>
          <a:p>
            <a:pPr marL="457200" indent="-457200">
              <a:buFont typeface="Monotype Sorts" pitchFamily="2" charset="2"/>
              <a:buNone/>
            </a:pPr>
            <a:r>
              <a:rPr lang="en-US" altLang="en-US" u="sng" dirty="0"/>
              <a:t>Brute-force algorithm</a:t>
            </a:r>
          </a:p>
          <a:p>
            <a:pPr marL="457200" indent="-457200">
              <a:buFont typeface="Monotype Sorts" pitchFamily="2" charset="2"/>
              <a:buNone/>
            </a:pPr>
            <a:r>
              <a:rPr lang="en-US" altLang="en-US" dirty="0"/>
              <a:t>Step 1  Align pattern at beginning of text</a:t>
            </a:r>
          </a:p>
          <a:p>
            <a:pPr marL="457200" indent="-457200">
              <a:buFont typeface="Monotype Sorts" pitchFamily="2" charset="2"/>
              <a:buNone/>
            </a:pPr>
            <a:r>
              <a:rPr lang="en-US" altLang="en-US" dirty="0"/>
              <a:t>Step 2  Moving from left to right, compare each character of</a:t>
            </a:r>
            <a:br>
              <a:rPr lang="en-US" altLang="en-US" dirty="0"/>
            </a:br>
            <a:r>
              <a:rPr lang="en-US" altLang="en-US" dirty="0"/>
              <a:t>       pattern to the corresponding character in text until</a:t>
            </a:r>
          </a:p>
          <a:p>
            <a:pPr marL="1371600" lvl="2" indent="-342900"/>
            <a:r>
              <a:rPr lang="en-US" altLang="en-US" sz="2000" dirty="0"/>
              <a:t>all characters are found to match (successful search); or</a:t>
            </a:r>
          </a:p>
          <a:p>
            <a:pPr marL="1371600" lvl="2" indent="-342900"/>
            <a:r>
              <a:rPr lang="en-US" altLang="en-US" sz="2000" dirty="0"/>
              <a:t>a mismatch is detected</a:t>
            </a:r>
          </a:p>
          <a:p>
            <a:pPr marL="457200" indent="-457200">
              <a:buFont typeface="Monotype Sorts" pitchFamily="2" charset="2"/>
              <a:buNone/>
            </a:pPr>
            <a:r>
              <a:rPr lang="en-US" altLang="en-US" dirty="0"/>
              <a:t>Step 3  While pattern is not found and the text is not yet</a:t>
            </a:r>
            <a:br>
              <a:rPr lang="en-US" altLang="en-US" dirty="0"/>
            </a:br>
            <a:r>
              <a:rPr lang="en-US" altLang="en-US" dirty="0"/>
              <a:t>       exhausted, realign pattern one position to the right and</a:t>
            </a:r>
            <a:br>
              <a:rPr lang="en-US" altLang="en-US" dirty="0"/>
            </a:br>
            <a:r>
              <a:rPr lang="en-US" altLang="en-US" dirty="0"/>
              <a:t>       repeat Step 2</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a:xfrm>
            <a:off x="152400" y="381000"/>
            <a:ext cx="8839200" cy="685800"/>
          </a:xfrm>
        </p:spPr>
        <p:txBody>
          <a:bodyPr/>
          <a:lstStyle/>
          <a:p>
            <a:r>
              <a:rPr lang="en-US" altLang="en-US" dirty="0"/>
              <a:t>Examples of Brute-Force String Matching</a:t>
            </a:r>
            <a:r>
              <a:rPr lang="en-US" altLang="en-US" sz="3200" dirty="0"/>
              <a:t> </a:t>
            </a:r>
          </a:p>
        </p:txBody>
      </p:sp>
      <p:sp>
        <p:nvSpPr>
          <p:cNvPr id="239619" name="Rectangle 3"/>
          <p:cNvSpPr>
            <a:spLocks noGrp="1" noChangeArrowheads="1"/>
          </p:cNvSpPr>
          <p:nvPr>
            <p:ph idx="1"/>
          </p:nvPr>
        </p:nvSpPr>
        <p:spPr>
          <a:xfrm>
            <a:off x="304800" y="1647825"/>
            <a:ext cx="8686800" cy="4981575"/>
          </a:xfrm>
        </p:spPr>
        <p:txBody>
          <a:bodyPr/>
          <a:lstStyle/>
          <a:p>
            <a:pPr marL="457200" indent="-457200">
              <a:buFont typeface="Monotype Sorts" pitchFamily="2" charset="2"/>
              <a:buNone/>
            </a:pPr>
            <a:r>
              <a:rPr lang="en-US" altLang="en-US" dirty="0"/>
              <a:t>Pattern:   </a:t>
            </a:r>
            <a:r>
              <a:rPr lang="en-US" altLang="en-US" dirty="0">
                <a:latin typeface="SimSun" panose="02010600030101010101" pitchFamily="2" charset="-122"/>
              </a:rPr>
              <a:t> 001011</a:t>
            </a:r>
          </a:p>
          <a:p>
            <a:pPr marL="457200" indent="-457200">
              <a:buFont typeface="Monotype Sorts" pitchFamily="2" charset="2"/>
              <a:buNone/>
            </a:pPr>
            <a:r>
              <a:rPr lang="en-US" altLang="en-US" dirty="0">
                <a:latin typeface="SimSun" panose="02010600030101010101" pitchFamily="2" charset="-122"/>
              </a:rPr>
              <a:t>T</a:t>
            </a:r>
            <a:r>
              <a:rPr lang="en-US" altLang="en-US" dirty="0"/>
              <a:t>ext:           </a:t>
            </a:r>
            <a:r>
              <a:rPr lang="en-US" altLang="en-US" dirty="0">
                <a:latin typeface="SimSun" panose="02010600030101010101" pitchFamily="2" charset="-122"/>
              </a:rPr>
              <a:t>10010101101001100101111010 </a:t>
            </a:r>
            <a:br>
              <a:rPr lang="en-US" altLang="en-US" dirty="0">
                <a:latin typeface="SimSun" panose="02010600030101010101" pitchFamily="2" charset="-122"/>
              </a:rPr>
            </a:br>
            <a:r>
              <a:rPr lang="en-US" altLang="en-US" dirty="0">
                <a:latin typeface="SimSun" panose="02010600030101010101" pitchFamily="2" charset="-122"/>
              </a:rPr>
              <a:t>                                        </a:t>
            </a:r>
          </a:p>
          <a:p>
            <a:pPr marL="457200" indent="-457200">
              <a:buFont typeface="Monotype Sorts" pitchFamily="2" charset="2"/>
              <a:buAutoNum type="arabicPeriod"/>
            </a:pPr>
            <a:endParaRPr lang="en-US" altLang="en-US" dirty="0"/>
          </a:p>
          <a:p>
            <a:pPr marL="457200" indent="-457200">
              <a:buFont typeface="Monotype Sorts" pitchFamily="2" charset="2"/>
              <a:buAutoNum type="arabicPeriod"/>
            </a:pPr>
            <a:endParaRPr lang="en-US" altLang="en-US" dirty="0"/>
          </a:p>
          <a:p>
            <a:pPr marL="457200" indent="-457200">
              <a:buFont typeface="Monotype Sorts" pitchFamily="2" charset="2"/>
              <a:buAutoNum type="arabicPeriod"/>
            </a:pPr>
            <a:endParaRPr lang="en-US" altLang="en-US" dirty="0"/>
          </a:p>
          <a:p>
            <a:pPr marL="457200" indent="-457200">
              <a:buFont typeface="Monotype Sorts" pitchFamily="2" charset="2"/>
              <a:buNone/>
            </a:pPr>
            <a:r>
              <a:rPr lang="en-US" altLang="en-US" dirty="0"/>
              <a:t>Pattern: </a:t>
            </a:r>
            <a:r>
              <a:rPr lang="en-US" altLang="en-US" dirty="0">
                <a:latin typeface="SimSun" panose="02010600030101010101" pitchFamily="2" charset="-122"/>
              </a:rPr>
              <a:t>happy</a:t>
            </a:r>
          </a:p>
          <a:p>
            <a:pPr marL="457200" indent="-457200">
              <a:buFont typeface="Monotype Sorts" pitchFamily="2" charset="2"/>
              <a:buNone/>
            </a:pPr>
            <a:r>
              <a:rPr lang="en-US" altLang="en-US" dirty="0"/>
              <a:t>Text:      </a:t>
            </a:r>
            <a:r>
              <a:rPr lang="en-US" altLang="en-US" dirty="0">
                <a:latin typeface="SimSun" panose="02010600030101010101" pitchFamily="2" charset="-122"/>
              </a:rPr>
              <a:t>It is never too late to have a happy childhood.</a:t>
            </a:r>
          </a:p>
          <a:p>
            <a:pPr marL="457200" indent="-457200">
              <a:buFont typeface="Monotype Sorts" pitchFamily="2" charset="2"/>
              <a:buNone/>
            </a:pPr>
            <a:endParaRPr lang="en-US" altLang="en-US" dirty="0"/>
          </a:p>
          <a:p>
            <a:pPr marL="457200" indent="-457200">
              <a:buFont typeface="Monotype Sorts" pitchFamily="2" charset="2"/>
              <a:buNone/>
            </a:pPr>
            <a:endParaRPr lang="en-US" altLang="en-US" dirty="0"/>
          </a:p>
          <a:p>
            <a:pPr marL="457200" indent="-457200">
              <a:buFont typeface="Monotype Sorts" pitchFamily="2" charset="2"/>
              <a:buNone/>
            </a:pPr>
            <a:endParaRPr lang="en-US" altLang="en-US" dirty="0">
              <a:latin typeface="SimSun" panose="02010600030101010101" pitchFamily="2" charset="-122"/>
            </a:endParaRPr>
          </a:p>
          <a:p>
            <a:pPr marL="457200" indent="-457200">
              <a:buFont typeface="Monotype Sorts" pitchFamily="2" charset="2"/>
              <a:buNone/>
            </a:pPr>
            <a:endParaRPr lang="en-US"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a:xfrm>
            <a:off x="574964" y="457200"/>
            <a:ext cx="8382000" cy="685800"/>
          </a:xfrm>
        </p:spPr>
        <p:txBody>
          <a:bodyPr/>
          <a:lstStyle/>
          <a:p>
            <a:r>
              <a:rPr lang="en-US" altLang="en-US"/>
              <a:t>Pseudocode and Efficiency  </a:t>
            </a:r>
          </a:p>
        </p:txBody>
      </p:sp>
      <p:sp>
        <p:nvSpPr>
          <p:cNvPr id="285699" name="Rectangle 3"/>
          <p:cNvSpPr>
            <a:spLocks noGrp="1" noChangeArrowheads="1"/>
          </p:cNvSpPr>
          <p:nvPr>
            <p:ph type="body" sz="half" idx="1"/>
          </p:nvPr>
        </p:nvSpPr>
        <p:spPr>
          <a:xfrm>
            <a:off x="630382" y="5867400"/>
            <a:ext cx="4076700" cy="685800"/>
          </a:xfrm>
        </p:spPr>
        <p:txBody>
          <a:bodyPr/>
          <a:lstStyle/>
          <a:p>
            <a:pPr marL="457200" indent="-457200">
              <a:buFont typeface="Monotype Sorts" pitchFamily="2" charset="2"/>
              <a:buNone/>
            </a:pPr>
            <a:r>
              <a:rPr lang="en-US" altLang="en-US" dirty="0"/>
              <a:t>Efficiency:</a:t>
            </a:r>
          </a:p>
        </p:txBody>
      </p:sp>
      <p:pic>
        <p:nvPicPr>
          <p:cNvPr id="285700" name="Picture 4" descr="3_2b"/>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609600" y="1587500"/>
            <a:ext cx="8382000" cy="4279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p:txBody>
          <a:bodyPr/>
          <a:lstStyle/>
          <a:p>
            <a:r>
              <a:rPr lang="en-US" altLang="en-US" dirty="0"/>
              <a:t>Brute-Force Polynomial Evaluation</a:t>
            </a:r>
          </a:p>
        </p:txBody>
      </p:sp>
      <p:sp>
        <p:nvSpPr>
          <p:cNvPr id="240643" name="Rectangle 3"/>
          <p:cNvSpPr>
            <a:spLocks noGrp="1" noChangeArrowheads="1"/>
          </p:cNvSpPr>
          <p:nvPr>
            <p:ph idx="1"/>
          </p:nvPr>
        </p:nvSpPr>
        <p:spPr>
          <a:xfrm>
            <a:off x="533400" y="1495425"/>
            <a:ext cx="8305800" cy="5286375"/>
          </a:xfrm>
        </p:spPr>
        <p:txBody>
          <a:bodyPr/>
          <a:lstStyle/>
          <a:p>
            <a:pPr marL="457200" indent="-457200">
              <a:lnSpc>
                <a:spcPct val="90000"/>
              </a:lnSpc>
              <a:buFont typeface="Monotype Sorts" pitchFamily="2" charset="2"/>
              <a:buNone/>
            </a:pPr>
            <a:r>
              <a:rPr lang="en-US" altLang="en-US" dirty="0"/>
              <a:t>Problem: Find the value of  polynomial</a:t>
            </a:r>
          </a:p>
          <a:p>
            <a:pPr marL="457200" indent="-457200" algn="ctr">
              <a:lnSpc>
                <a:spcPct val="90000"/>
              </a:lnSpc>
              <a:buFont typeface="Monotype Sorts" pitchFamily="2" charset="2"/>
              <a:buNone/>
            </a:pPr>
            <a:r>
              <a:rPr lang="en-US" altLang="en-US" dirty="0"/>
              <a:t> </a:t>
            </a:r>
            <a:r>
              <a:rPr lang="en-US" altLang="en-US" i="1" dirty="0"/>
              <a:t>p</a:t>
            </a:r>
            <a:r>
              <a:rPr lang="en-US" altLang="en-US" dirty="0"/>
              <a:t>(</a:t>
            </a:r>
            <a:r>
              <a:rPr lang="en-US" altLang="en-US" i="1" dirty="0"/>
              <a:t>x</a:t>
            </a:r>
            <a:r>
              <a:rPr lang="en-US" altLang="en-US" dirty="0"/>
              <a:t>) = </a:t>
            </a:r>
            <a:r>
              <a:rPr lang="en-US" altLang="en-US" i="1" dirty="0" err="1"/>
              <a:t>a</a:t>
            </a:r>
            <a:r>
              <a:rPr lang="en-US" altLang="en-US" i="1" baseline="-25000" dirty="0" err="1"/>
              <a:t>n</a:t>
            </a:r>
            <a:r>
              <a:rPr lang="en-US" altLang="en-US" i="1" dirty="0" err="1"/>
              <a:t>x</a:t>
            </a:r>
            <a:r>
              <a:rPr lang="en-US" altLang="en-US" i="1" baseline="30000" dirty="0" err="1"/>
              <a:t>n</a:t>
            </a:r>
            <a:r>
              <a:rPr lang="en-US" altLang="en-US" baseline="30000" dirty="0"/>
              <a:t> </a:t>
            </a:r>
            <a:r>
              <a:rPr lang="en-US" altLang="en-US" dirty="0"/>
              <a:t>+ </a:t>
            </a:r>
            <a:r>
              <a:rPr lang="en-US" altLang="en-US" i="1" dirty="0"/>
              <a:t>a</a:t>
            </a:r>
            <a:r>
              <a:rPr lang="en-US" altLang="en-US" i="1" baseline="-25000" dirty="0"/>
              <a:t>n</a:t>
            </a:r>
            <a:r>
              <a:rPr lang="en-US" altLang="en-US" baseline="-25000" dirty="0"/>
              <a:t>-1</a:t>
            </a:r>
            <a:r>
              <a:rPr lang="en-US" altLang="en-US" i="1" dirty="0"/>
              <a:t>x</a:t>
            </a:r>
            <a:r>
              <a:rPr lang="en-US" altLang="en-US" i="1" baseline="30000" dirty="0"/>
              <a:t>n</a:t>
            </a:r>
            <a:r>
              <a:rPr lang="en-US" altLang="en-US" baseline="30000" dirty="0"/>
              <a:t>-1 </a:t>
            </a:r>
            <a:r>
              <a:rPr lang="en-US" altLang="en-US" dirty="0"/>
              <a:t>+… +</a:t>
            </a:r>
            <a:r>
              <a:rPr lang="en-US" altLang="en-US" i="1" dirty="0"/>
              <a:t> a</a:t>
            </a:r>
            <a:r>
              <a:rPr lang="en-US" altLang="en-US" baseline="-25000" dirty="0"/>
              <a:t>1</a:t>
            </a:r>
            <a:r>
              <a:rPr lang="en-US" altLang="en-US" i="1" dirty="0"/>
              <a:t>x</a:t>
            </a:r>
            <a:r>
              <a:rPr lang="en-US" altLang="en-US" baseline="30000" dirty="0"/>
              <a:t>1 </a:t>
            </a:r>
            <a:r>
              <a:rPr lang="en-US" altLang="en-US" dirty="0"/>
              <a:t>+ </a:t>
            </a:r>
            <a:r>
              <a:rPr lang="en-US" altLang="en-US" i="1" dirty="0"/>
              <a:t>a</a:t>
            </a:r>
            <a:r>
              <a:rPr lang="en-US" altLang="en-US" baseline="-25000" dirty="0"/>
              <a:t>0                                                 </a:t>
            </a:r>
          </a:p>
          <a:p>
            <a:pPr marL="457200" indent="-457200">
              <a:lnSpc>
                <a:spcPct val="90000"/>
              </a:lnSpc>
              <a:buFont typeface="Monotype Sorts" pitchFamily="2" charset="2"/>
              <a:buNone/>
            </a:pPr>
            <a:r>
              <a:rPr lang="en-US" altLang="en-US" baseline="-25000" dirty="0"/>
              <a:t> </a:t>
            </a:r>
            <a:r>
              <a:rPr lang="en-US" altLang="en-US" dirty="0"/>
              <a:t>at a point </a:t>
            </a:r>
            <a:r>
              <a:rPr lang="en-US" altLang="en-US" i="1" dirty="0"/>
              <a:t>x</a:t>
            </a:r>
            <a:r>
              <a:rPr lang="en-US" altLang="en-US" dirty="0"/>
              <a:t> = </a:t>
            </a:r>
            <a:r>
              <a:rPr lang="en-US" altLang="en-US" i="1" dirty="0"/>
              <a:t>x</a:t>
            </a:r>
            <a:r>
              <a:rPr lang="en-US" altLang="en-US" baseline="-25000" dirty="0"/>
              <a:t>0</a:t>
            </a:r>
          </a:p>
          <a:p>
            <a:pPr marL="457200" indent="-457200">
              <a:lnSpc>
                <a:spcPct val="90000"/>
              </a:lnSpc>
              <a:buFont typeface="Monotype Sorts" pitchFamily="2" charset="2"/>
              <a:buNone/>
            </a:pPr>
            <a:endParaRPr lang="en-US" altLang="en-US" baseline="-25000" dirty="0"/>
          </a:p>
          <a:p>
            <a:pPr marL="457200" indent="-457200">
              <a:lnSpc>
                <a:spcPct val="90000"/>
              </a:lnSpc>
              <a:buFont typeface="Monotype Sorts" pitchFamily="2" charset="2"/>
              <a:buNone/>
            </a:pPr>
            <a:r>
              <a:rPr lang="en-US" altLang="en-US" u="sng" dirty="0"/>
              <a:t>Brute-force algorithm</a:t>
            </a:r>
          </a:p>
          <a:p>
            <a:pPr marL="457200" indent="-457200">
              <a:lnSpc>
                <a:spcPct val="90000"/>
              </a:lnSpc>
            </a:pPr>
            <a:endParaRPr lang="en-US" altLang="en-US" dirty="0"/>
          </a:p>
          <a:p>
            <a:pPr marL="457200" indent="-457200">
              <a:lnSpc>
                <a:spcPct val="90000"/>
              </a:lnSpc>
            </a:pPr>
            <a:endParaRPr lang="en-US" altLang="en-US" dirty="0"/>
          </a:p>
          <a:p>
            <a:pPr marL="457200" indent="-457200">
              <a:lnSpc>
                <a:spcPct val="90000"/>
              </a:lnSpc>
            </a:pPr>
            <a:endParaRPr lang="en-US" altLang="en-US" dirty="0"/>
          </a:p>
          <a:p>
            <a:pPr marL="457200" indent="-457200">
              <a:lnSpc>
                <a:spcPct val="90000"/>
              </a:lnSpc>
            </a:pPr>
            <a:endParaRPr lang="en-US" altLang="en-US" dirty="0"/>
          </a:p>
          <a:p>
            <a:pPr marL="457200" indent="-457200">
              <a:lnSpc>
                <a:spcPct val="90000"/>
              </a:lnSpc>
            </a:pPr>
            <a:endParaRPr lang="en-US" altLang="en-US" dirty="0"/>
          </a:p>
          <a:p>
            <a:pPr marL="457200" indent="-457200">
              <a:lnSpc>
                <a:spcPct val="90000"/>
              </a:lnSpc>
            </a:pPr>
            <a:endParaRPr lang="en-US" altLang="en-US" dirty="0"/>
          </a:p>
          <a:p>
            <a:pPr marL="457200" indent="-457200">
              <a:lnSpc>
                <a:spcPct val="90000"/>
              </a:lnSpc>
            </a:pPr>
            <a:endParaRPr lang="en-US" altLang="en-US" dirty="0"/>
          </a:p>
          <a:p>
            <a:pPr marL="457200" indent="-457200">
              <a:lnSpc>
                <a:spcPct val="90000"/>
              </a:lnSpc>
              <a:buFont typeface="Monotype Sorts" pitchFamily="2" charset="2"/>
              <a:buNone/>
            </a:pPr>
            <a:r>
              <a:rPr lang="en-US" altLang="en-US" dirty="0"/>
              <a:t>Efficiency:</a:t>
            </a:r>
          </a:p>
        </p:txBody>
      </p:sp>
      <p:sp>
        <p:nvSpPr>
          <p:cNvPr id="240644" name="Text Box 4"/>
          <p:cNvSpPr txBox="1">
            <a:spLocks noChangeArrowheads="1"/>
          </p:cNvSpPr>
          <p:nvPr/>
        </p:nvSpPr>
        <p:spPr bwMode="auto">
          <a:xfrm>
            <a:off x="1066800" y="3584575"/>
            <a:ext cx="5791200" cy="230832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rgbClr val="FF66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defRPr sz="2400">
                <a:solidFill>
                  <a:schemeClr val="tx1"/>
                </a:solidFill>
                <a:latin typeface="Times New Roman" panose="02020603050405020304" pitchFamily="18" charset="0"/>
              </a:defRPr>
            </a:lvl1pPr>
            <a:lvl2pPr marL="114300" indent="342900"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kumimoji="1" lang="en-US" altLang="en-US" i="1" dirty="0">
                <a:effectLst>
                  <a:outerShdw blurRad="38100" dist="38100" dir="2700000" algn="tl">
                    <a:srgbClr val="000000">
                      <a:alpha val="43137"/>
                    </a:srgbClr>
                  </a:outerShdw>
                </a:effectLst>
              </a:rPr>
              <a:t>p</a:t>
            </a:r>
            <a:r>
              <a:rPr kumimoji="1" lang="en-US" altLang="en-US" dirty="0">
                <a:effectLst>
                  <a:outerShdw blurRad="38100" dist="38100" dir="2700000" algn="tl">
                    <a:srgbClr val="000000">
                      <a:alpha val="43137"/>
                    </a:srgbClr>
                  </a:outerShdw>
                </a:effectLst>
              </a:rPr>
              <a:t> </a:t>
            </a:r>
            <a:r>
              <a:rPr kumimoji="1" lang="en-US" altLang="en-US" dirty="0">
                <a:effectLst>
                  <a:outerShdw blurRad="38100" dist="38100" dir="2700000" algn="tl">
                    <a:srgbClr val="000000">
                      <a:alpha val="43137"/>
                    </a:srgbClr>
                  </a:outerShdw>
                </a:effectLst>
                <a:sym typeface="Symbol" panose="05050102010706020507" pitchFamily="18" charset="2"/>
              </a:rPr>
              <a:t></a:t>
            </a:r>
            <a:r>
              <a:rPr kumimoji="1" lang="en-US" altLang="en-US" dirty="0">
                <a:effectLst>
                  <a:outerShdw blurRad="38100" dist="38100" dir="2700000" algn="tl">
                    <a:srgbClr val="000000">
                      <a:alpha val="43137"/>
                    </a:srgbClr>
                  </a:outerShdw>
                </a:effectLst>
              </a:rPr>
              <a:t> 0.0</a:t>
            </a:r>
          </a:p>
          <a:p>
            <a:r>
              <a:rPr kumimoji="1" lang="en-US" altLang="en-US" dirty="0">
                <a:effectLst>
                  <a:outerShdw blurRad="38100" dist="38100" dir="2700000" algn="tl">
                    <a:srgbClr val="000000">
                      <a:alpha val="43137"/>
                    </a:srgbClr>
                  </a:outerShdw>
                </a:effectLst>
              </a:rPr>
              <a:t>for </a:t>
            </a:r>
            <a:r>
              <a:rPr kumimoji="1" lang="en-US" altLang="en-US" i="1" dirty="0" err="1">
                <a:effectLst>
                  <a:outerShdw blurRad="38100" dist="38100" dir="2700000" algn="tl">
                    <a:srgbClr val="000000">
                      <a:alpha val="43137"/>
                    </a:srgbClr>
                  </a:outerShdw>
                </a:effectLst>
              </a:rPr>
              <a:t>i</a:t>
            </a:r>
            <a:r>
              <a:rPr kumimoji="1" lang="en-US" altLang="en-US" dirty="0">
                <a:effectLst>
                  <a:outerShdw blurRad="38100" dist="38100" dir="2700000" algn="tl">
                    <a:srgbClr val="000000">
                      <a:alpha val="43137"/>
                    </a:srgbClr>
                  </a:outerShdw>
                </a:effectLst>
              </a:rPr>
              <a:t> </a:t>
            </a:r>
            <a:r>
              <a:rPr kumimoji="1" lang="en-US" altLang="en-US" dirty="0">
                <a:effectLst>
                  <a:outerShdw blurRad="38100" dist="38100" dir="2700000" algn="tl">
                    <a:srgbClr val="000000">
                      <a:alpha val="43137"/>
                    </a:srgbClr>
                  </a:outerShdw>
                </a:effectLst>
                <a:sym typeface="Symbol" panose="05050102010706020507" pitchFamily="18" charset="2"/>
              </a:rPr>
              <a:t></a:t>
            </a:r>
            <a:r>
              <a:rPr kumimoji="1" lang="en-US" altLang="en-US" dirty="0">
                <a:effectLst>
                  <a:outerShdw blurRad="38100" dist="38100" dir="2700000" algn="tl">
                    <a:srgbClr val="000000">
                      <a:alpha val="43137"/>
                    </a:srgbClr>
                  </a:outerShdw>
                </a:effectLst>
              </a:rPr>
              <a:t> </a:t>
            </a:r>
            <a:r>
              <a:rPr kumimoji="1" lang="en-US" altLang="en-US" i="1" dirty="0">
                <a:effectLst>
                  <a:outerShdw blurRad="38100" dist="38100" dir="2700000" algn="tl">
                    <a:srgbClr val="000000">
                      <a:alpha val="43137"/>
                    </a:srgbClr>
                  </a:outerShdw>
                </a:effectLst>
              </a:rPr>
              <a:t>n</a:t>
            </a:r>
            <a:r>
              <a:rPr kumimoji="1" lang="en-US" altLang="en-US" dirty="0">
                <a:effectLst>
                  <a:outerShdw blurRad="38100" dist="38100" dir="2700000" algn="tl">
                    <a:srgbClr val="000000">
                      <a:alpha val="43137"/>
                    </a:srgbClr>
                  </a:outerShdw>
                </a:effectLst>
              </a:rPr>
              <a:t> </a:t>
            </a:r>
            <a:r>
              <a:rPr kumimoji="1" lang="en-US" altLang="en-US" dirty="0" err="1">
                <a:effectLst>
                  <a:outerShdw blurRad="38100" dist="38100" dir="2700000" algn="tl">
                    <a:srgbClr val="000000">
                      <a:alpha val="43137"/>
                    </a:srgbClr>
                  </a:outerShdw>
                </a:effectLst>
              </a:rPr>
              <a:t>downto</a:t>
            </a:r>
            <a:r>
              <a:rPr kumimoji="1" lang="en-US" altLang="en-US" dirty="0">
                <a:effectLst>
                  <a:outerShdw blurRad="38100" dist="38100" dir="2700000" algn="tl">
                    <a:srgbClr val="000000">
                      <a:alpha val="43137"/>
                    </a:srgbClr>
                  </a:outerShdw>
                </a:effectLst>
              </a:rPr>
              <a:t> 0 do</a:t>
            </a:r>
          </a:p>
          <a:p>
            <a:r>
              <a:rPr kumimoji="1" lang="en-US" altLang="en-US" dirty="0">
                <a:effectLst>
                  <a:outerShdw blurRad="38100" dist="38100" dir="2700000" algn="tl">
                    <a:srgbClr val="000000">
                      <a:alpha val="43137"/>
                    </a:srgbClr>
                  </a:outerShdw>
                </a:effectLst>
              </a:rPr>
              <a:t>      </a:t>
            </a:r>
            <a:r>
              <a:rPr kumimoji="1" lang="en-US" altLang="en-US" i="1" dirty="0">
                <a:effectLst>
                  <a:outerShdw blurRad="38100" dist="38100" dir="2700000" algn="tl">
                    <a:srgbClr val="000000">
                      <a:alpha val="43137"/>
                    </a:srgbClr>
                  </a:outerShdw>
                </a:effectLst>
              </a:rPr>
              <a:t>power</a:t>
            </a:r>
            <a:r>
              <a:rPr kumimoji="1" lang="en-US" altLang="en-US" dirty="0">
                <a:effectLst>
                  <a:outerShdw blurRad="38100" dist="38100" dir="2700000" algn="tl">
                    <a:srgbClr val="000000">
                      <a:alpha val="43137"/>
                    </a:srgbClr>
                  </a:outerShdw>
                </a:effectLst>
              </a:rPr>
              <a:t> </a:t>
            </a:r>
            <a:r>
              <a:rPr kumimoji="1" lang="en-US" altLang="en-US" dirty="0">
                <a:effectLst>
                  <a:outerShdw blurRad="38100" dist="38100" dir="2700000" algn="tl">
                    <a:srgbClr val="000000">
                      <a:alpha val="43137"/>
                    </a:srgbClr>
                  </a:outerShdw>
                </a:effectLst>
                <a:sym typeface="Symbol" panose="05050102010706020507" pitchFamily="18" charset="2"/>
              </a:rPr>
              <a:t></a:t>
            </a:r>
            <a:r>
              <a:rPr kumimoji="1" lang="en-US" altLang="en-US" dirty="0">
                <a:effectLst>
                  <a:outerShdw blurRad="38100" dist="38100" dir="2700000" algn="tl">
                    <a:srgbClr val="000000">
                      <a:alpha val="43137"/>
                    </a:srgbClr>
                  </a:outerShdw>
                </a:effectLst>
              </a:rPr>
              <a:t> 1</a:t>
            </a:r>
          </a:p>
          <a:p>
            <a:pPr lvl="1"/>
            <a:r>
              <a:rPr kumimoji="1" lang="en-US" altLang="en-US" dirty="0">
                <a:effectLst>
                  <a:outerShdw blurRad="38100" dist="38100" dir="2700000" algn="tl">
                    <a:srgbClr val="000000">
                      <a:alpha val="43137"/>
                    </a:srgbClr>
                  </a:outerShdw>
                </a:effectLst>
              </a:rPr>
              <a:t>      for  </a:t>
            </a:r>
            <a:r>
              <a:rPr kumimoji="1" lang="en-US" altLang="en-US" i="1" dirty="0">
                <a:effectLst>
                  <a:outerShdw blurRad="38100" dist="38100" dir="2700000" algn="tl">
                    <a:srgbClr val="000000">
                      <a:alpha val="43137"/>
                    </a:srgbClr>
                  </a:outerShdw>
                </a:effectLst>
              </a:rPr>
              <a:t>j</a:t>
            </a:r>
            <a:r>
              <a:rPr kumimoji="1" lang="en-US" altLang="en-US" dirty="0">
                <a:effectLst>
                  <a:outerShdw blurRad="38100" dist="38100" dir="2700000" algn="tl">
                    <a:srgbClr val="000000">
                      <a:alpha val="43137"/>
                    </a:srgbClr>
                  </a:outerShdw>
                </a:effectLst>
              </a:rPr>
              <a:t> </a:t>
            </a:r>
            <a:r>
              <a:rPr kumimoji="1" lang="en-US" altLang="en-US" dirty="0">
                <a:effectLst>
                  <a:outerShdw blurRad="38100" dist="38100" dir="2700000" algn="tl">
                    <a:srgbClr val="000000">
                      <a:alpha val="43137"/>
                    </a:srgbClr>
                  </a:outerShdw>
                </a:effectLst>
                <a:sym typeface="Symbol" panose="05050102010706020507" pitchFamily="18" charset="2"/>
              </a:rPr>
              <a:t></a:t>
            </a:r>
            <a:r>
              <a:rPr kumimoji="1" lang="en-US" altLang="en-US" dirty="0">
                <a:effectLst>
                  <a:outerShdw blurRad="38100" dist="38100" dir="2700000" algn="tl">
                    <a:srgbClr val="000000">
                      <a:alpha val="43137"/>
                    </a:srgbClr>
                  </a:outerShdw>
                </a:effectLst>
              </a:rPr>
              <a:t> 1 to </a:t>
            </a:r>
            <a:r>
              <a:rPr kumimoji="1" lang="en-US" altLang="en-US" i="1" dirty="0" err="1">
                <a:effectLst>
                  <a:outerShdw blurRad="38100" dist="38100" dir="2700000" algn="tl">
                    <a:srgbClr val="000000">
                      <a:alpha val="43137"/>
                    </a:srgbClr>
                  </a:outerShdw>
                </a:effectLst>
              </a:rPr>
              <a:t>i</a:t>
            </a:r>
            <a:r>
              <a:rPr kumimoji="1" lang="en-US" altLang="en-US" dirty="0">
                <a:effectLst>
                  <a:outerShdw blurRad="38100" dist="38100" dir="2700000" algn="tl">
                    <a:srgbClr val="000000">
                      <a:alpha val="43137"/>
                    </a:srgbClr>
                  </a:outerShdw>
                </a:effectLst>
              </a:rPr>
              <a:t> do	//compute </a:t>
            </a:r>
            <a:r>
              <a:rPr kumimoji="1" lang="en-US" altLang="en-US" i="1" dirty="0">
                <a:effectLst>
                  <a:outerShdw blurRad="38100" dist="38100" dir="2700000" algn="tl">
                    <a:srgbClr val="000000">
                      <a:alpha val="43137"/>
                    </a:srgbClr>
                  </a:outerShdw>
                </a:effectLst>
              </a:rPr>
              <a:t>x</a:t>
            </a:r>
            <a:r>
              <a:rPr kumimoji="1" lang="en-US" altLang="en-US" i="1" baseline="30000" dirty="0">
                <a:effectLst>
                  <a:outerShdw blurRad="38100" dist="38100" dir="2700000" algn="tl">
                    <a:srgbClr val="000000">
                      <a:alpha val="43137"/>
                    </a:srgbClr>
                  </a:outerShdw>
                </a:effectLst>
              </a:rPr>
              <a:t>i</a:t>
            </a:r>
            <a:r>
              <a:rPr kumimoji="1" lang="en-US" altLang="en-US" dirty="0">
                <a:effectLst>
                  <a:outerShdw blurRad="38100" dist="38100" dir="2700000" algn="tl">
                    <a:srgbClr val="000000">
                      <a:alpha val="43137"/>
                    </a:srgbClr>
                  </a:outerShdw>
                </a:effectLst>
              </a:rPr>
              <a:t>  </a:t>
            </a:r>
          </a:p>
          <a:p>
            <a:pPr lvl="1"/>
            <a:r>
              <a:rPr kumimoji="1" lang="en-US" altLang="en-US" dirty="0">
                <a:effectLst>
                  <a:outerShdw blurRad="38100" dist="38100" dir="2700000" algn="tl">
                    <a:srgbClr val="000000">
                      <a:alpha val="43137"/>
                    </a:srgbClr>
                  </a:outerShdw>
                </a:effectLst>
              </a:rPr>
              <a:t>             </a:t>
            </a:r>
            <a:r>
              <a:rPr kumimoji="1" lang="en-US" altLang="en-US" i="1" dirty="0">
                <a:effectLst>
                  <a:outerShdw blurRad="38100" dist="38100" dir="2700000" algn="tl">
                    <a:srgbClr val="000000">
                      <a:alpha val="43137"/>
                    </a:srgbClr>
                  </a:outerShdw>
                </a:effectLst>
              </a:rPr>
              <a:t>power</a:t>
            </a:r>
            <a:r>
              <a:rPr kumimoji="1" lang="en-US" altLang="en-US" dirty="0">
                <a:effectLst>
                  <a:outerShdw blurRad="38100" dist="38100" dir="2700000" algn="tl">
                    <a:srgbClr val="000000">
                      <a:alpha val="43137"/>
                    </a:srgbClr>
                  </a:outerShdw>
                </a:effectLst>
              </a:rPr>
              <a:t> </a:t>
            </a:r>
            <a:r>
              <a:rPr kumimoji="1" lang="en-US" altLang="en-US" dirty="0">
                <a:effectLst>
                  <a:outerShdw blurRad="38100" dist="38100" dir="2700000" algn="tl">
                    <a:srgbClr val="000000">
                      <a:alpha val="43137"/>
                    </a:srgbClr>
                  </a:outerShdw>
                </a:effectLst>
                <a:sym typeface="Symbol" panose="05050102010706020507" pitchFamily="18" charset="2"/>
              </a:rPr>
              <a:t></a:t>
            </a:r>
            <a:r>
              <a:rPr kumimoji="1" lang="en-US" altLang="en-US" dirty="0">
                <a:effectLst>
                  <a:outerShdw blurRad="38100" dist="38100" dir="2700000" algn="tl">
                    <a:srgbClr val="000000">
                      <a:alpha val="43137"/>
                    </a:srgbClr>
                  </a:outerShdw>
                </a:effectLst>
              </a:rPr>
              <a:t> </a:t>
            </a:r>
            <a:r>
              <a:rPr kumimoji="1" lang="en-US" altLang="en-US" i="1" dirty="0">
                <a:effectLst>
                  <a:outerShdw blurRad="38100" dist="38100" dir="2700000" algn="tl">
                    <a:srgbClr val="000000">
                      <a:alpha val="43137"/>
                    </a:srgbClr>
                  </a:outerShdw>
                </a:effectLst>
              </a:rPr>
              <a:t>power</a:t>
            </a:r>
            <a:r>
              <a:rPr kumimoji="1" lang="en-US" altLang="en-US" dirty="0">
                <a:effectLst>
                  <a:outerShdw blurRad="38100" dist="38100" dir="2700000" algn="tl">
                    <a:srgbClr val="000000">
                      <a:alpha val="43137"/>
                    </a:srgbClr>
                  </a:outerShdw>
                </a:effectLst>
              </a:rPr>
              <a:t> </a:t>
            </a:r>
            <a:r>
              <a:rPr kumimoji="1" lang="en-US" altLang="en-US" dirty="0">
                <a:effectLst>
                  <a:outerShdw blurRad="38100" dist="38100" dir="2700000" algn="tl">
                    <a:srgbClr val="000000">
                      <a:alpha val="43137"/>
                    </a:srgbClr>
                  </a:outerShdw>
                </a:effectLst>
                <a:sym typeface="Symbol" panose="05050102010706020507" pitchFamily="18" charset="2"/>
              </a:rPr>
              <a:t></a:t>
            </a:r>
            <a:r>
              <a:rPr kumimoji="1" lang="en-US" altLang="en-US" dirty="0">
                <a:effectLst>
                  <a:outerShdw blurRad="38100" dist="38100" dir="2700000" algn="tl">
                    <a:srgbClr val="000000">
                      <a:alpha val="43137"/>
                    </a:srgbClr>
                  </a:outerShdw>
                </a:effectLst>
              </a:rPr>
              <a:t> </a:t>
            </a:r>
            <a:r>
              <a:rPr kumimoji="1" lang="en-US" altLang="en-US" i="1" dirty="0">
                <a:effectLst>
                  <a:outerShdw blurRad="38100" dist="38100" dir="2700000" algn="tl">
                    <a:srgbClr val="000000">
                      <a:alpha val="43137"/>
                    </a:srgbClr>
                  </a:outerShdw>
                </a:effectLst>
              </a:rPr>
              <a:t>x</a:t>
            </a:r>
          </a:p>
          <a:p>
            <a:pPr lvl="1"/>
            <a:r>
              <a:rPr kumimoji="1" lang="en-US" altLang="en-US" dirty="0">
                <a:effectLst>
                  <a:outerShdw blurRad="38100" dist="38100" dir="2700000" algn="tl">
                    <a:srgbClr val="000000">
                      <a:alpha val="43137"/>
                    </a:srgbClr>
                  </a:outerShdw>
                </a:effectLst>
              </a:rPr>
              <a:t>      </a:t>
            </a:r>
            <a:r>
              <a:rPr kumimoji="1" lang="en-US" altLang="en-US" i="1" dirty="0">
                <a:effectLst>
                  <a:outerShdw blurRad="38100" dist="38100" dir="2700000" algn="tl">
                    <a:srgbClr val="000000">
                      <a:alpha val="43137"/>
                    </a:srgbClr>
                  </a:outerShdw>
                </a:effectLst>
              </a:rPr>
              <a:t>p</a:t>
            </a:r>
            <a:r>
              <a:rPr kumimoji="1" lang="en-US" altLang="en-US" dirty="0">
                <a:effectLst>
                  <a:outerShdw blurRad="38100" dist="38100" dir="2700000" algn="tl">
                    <a:srgbClr val="000000">
                      <a:alpha val="43137"/>
                    </a:srgbClr>
                  </a:outerShdw>
                </a:effectLst>
              </a:rPr>
              <a:t> </a:t>
            </a:r>
            <a:r>
              <a:rPr kumimoji="1" lang="en-US" altLang="en-US" dirty="0">
                <a:effectLst>
                  <a:outerShdw blurRad="38100" dist="38100" dir="2700000" algn="tl">
                    <a:srgbClr val="000000">
                      <a:alpha val="43137"/>
                    </a:srgbClr>
                  </a:outerShdw>
                </a:effectLst>
                <a:sym typeface="Symbol" panose="05050102010706020507" pitchFamily="18" charset="2"/>
              </a:rPr>
              <a:t></a:t>
            </a:r>
            <a:r>
              <a:rPr kumimoji="1" lang="en-US" altLang="en-US" dirty="0">
                <a:effectLst>
                  <a:outerShdw blurRad="38100" dist="38100" dir="2700000" algn="tl">
                    <a:srgbClr val="000000">
                      <a:alpha val="43137"/>
                    </a:srgbClr>
                  </a:outerShdw>
                </a:effectLst>
              </a:rPr>
              <a:t> </a:t>
            </a:r>
            <a:r>
              <a:rPr kumimoji="1" lang="en-US" altLang="en-US" i="1" dirty="0">
                <a:effectLst>
                  <a:outerShdw blurRad="38100" dist="38100" dir="2700000" algn="tl">
                    <a:srgbClr val="000000">
                      <a:alpha val="43137"/>
                    </a:srgbClr>
                  </a:outerShdw>
                </a:effectLst>
              </a:rPr>
              <a:t>p</a:t>
            </a:r>
            <a:r>
              <a:rPr kumimoji="1" lang="en-US" altLang="en-US" dirty="0">
                <a:effectLst>
                  <a:outerShdw blurRad="38100" dist="38100" dir="2700000" algn="tl">
                    <a:srgbClr val="000000">
                      <a:alpha val="43137"/>
                    </a:srgbClr>
                  </a:outerShdw>
                </a:effectLst>
              </a:rPr>
              <a:t> + </a:t>
            </a:r>
            <a:r>
              <a:rPr kumimoji="1" lang="en-US" altLang="en-US" i="1" dirty="0">
                <a:effectLst>
                  <a:outerShdw blurRad="38100" dist="38100" dir="2700000" algn="tl">
                    <a:srgbClr val="000000">
                      <a:alpha val="43137"/>
                    </a:srgbClr>
                  </a:outerShdw>
                </a:effectLst>
              </a:rPr>
              <a:t>a</a:t>
            </a:r>
            <a:r>
              <a:rPr kumimoji="1" lang="en-US" altLang="en-US" dirty="0">
                <a:effectLst>
                  <a:outerShdw blurRad="38100" dist="38100" dir="2700000" algn="tl">
                    <a:srgbClr val="000000">
                      <a:alpha val="43137"/>
                    </a:srgbClr>
                  </a:outerShdw>
                </a:effectLst>
              </a:rPr>
              <a:t>[</a:t>
            </a:r>
            <a:r>
              <a:rPr kumimoji="1" lang="en-US" altLang="en-US" i="1" dirty="0" err="1">
                <a:effectLst>
                  <a:outerShdw blurRad="38100" dist="38100" dir="2700000" algn="tl">
                    <a:srgbClr val="000000">
                      <a:alpha val="43137"/>
                    </a:srgbClr>
                  </a:outerShdw>
                </a:effectLst>
              </a:rPr>
              <a:t>i</a:t>
            </a:r>
            <a:r>
              <a:rPr kumimoji="1" lang="en-US" altLang="en-US" dirty="0">
                <a:effectLst>
                  <a:outerShdw blurRad="38100" dist="38100" dir="2700000" algn="tl">
                    <a:srgbClr val="000000">
                      <a:alpha val="43137"/>
                    </a:srgbClr>
                  </a:outerShdw>
                </a:effectLst>
              </a:rPr>
              <a:t>] </a:t>
            </a:r>
            <a:r>
              <a:rPr kumimoji="1" lang="en-US" altLang="en-US" dirty="0">
                <a:effectLst>
                  <a:outerShdw blurRad="38100" dist="38100" dir="2700000" algn="tl">
                    <a:srgbClr val="000000">
                      <a:alpha val="43137"/>
                    </a:srgbClr>
                  </a:outerShdw>
                </a:effectLst>
                <a:sym typeface="Symbol" panose="05050102010706020507" pitchFamily="18" charset="2"/>
              </a:rPr>
              <a:t></a:t>
            </a:r>
            <a:r>
              <a:rPr kumimoji="1" lang="en-US" altLang="en-US" dirty="0">
                <a:effectLst>
                  <a:outerShdw blurRad="38100" dist="38100" dir="2700000" algn="tl">
                    <a:srgbClr val="000000">
                      <a:alpha val="43137"/>
                    </a:srgbClr>
                  </a:outerShdw>
                </a:effectLst>
              </a:rPr>
              <a:t> </a:t>
            </a:r>
            <a:r>
              <a:rPr kumimoji="1" lang="en-US" altLang="en-US" i="1" dirty="0">
                <a:effectLst>
                  <a:outerShdw blurRad="38100" dist="38100" dir="2700000" algn="tl">
                    <a:srgbClr val="000000">
                      <a:alpha val="43137"/>
                    </a:srgbClr>
                  </a:outerShdw>
                </a:effectLst>
              </a:rPr>
              <a:t>power</a:t>
            </a:r>
          </a:p>
        </p:txBody>
      </p:sp>
      <p:sp>
        <p:nvSpPr>
          <p:cNvPr id="240645" name="Text Box 5"/>
          <p:cNvSpPr txBox="1">
            <a:spLocks noChangeArrowheads="1"/>
          </p:cNvSpPr>
          <p:nvPr/>
        </p:nvSpPr>
        <p:spPr bwMode="auto">
          <a:xfrm>
            <a:off x="1143000" y="5791200"/>
            <a:ext cx="198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b="1" dirty="0">
                <a:effectLst>
                  <a:outerShdw blurRad="38100" dist="38100" dir="2700000" algn="tl">
                    <a:srgbClr val="000000">
                      <a:alpha val="43137"/>
                    </a:srgbClr>
                  </a:outerShdw>
                </a:effectLst>
              </a:rPr>
              <a:t>return </a:t>
            </a:r>
            <a:r>
              <a:rPr kumimoji="1" lang="en-US" altLang="en-US" i="1" dirty="0">
                <a:effectLst>
                  <a:outerShdw blurRad="38100" dist="38100" dir="2700000" algn="tl">
                    <a:srgbClr val="000000">
                      <a:alpha val="43137"/>
                    </a:srgbClr>
                  </a:outerShdw>
                </a:effectLst>
              </a:rPr>
              <a:t>p</a:t>
            </a:r>
            <a:r>
              <a:rPr kumimoji="1" lang="en-US" altLang="en-US" dirty="0">
                <a:effectLst>
                  <a:outerShdw blurRad="38100" dist="38100" dir="2700000" algn="tl">
                    <a:srgbClr val="000000">
                      <a:alpha val="43137"/>
                    </a:srgbClr>
                  </a:outerShdw>
                </a:effectLst>
              </a:rPr>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p:txBody>
          <a:bodyPr/>
          <a:lstStyle/>
          <a:p>
            <a:r>
              <a:rPr lang="en-US" altLang="en-US"/>
              <a:t>Polynomial Evaluation: Improvement</a:t>
            </a:r>
          </a:p>
        </p:txBody>
      </p:sp>
      <p:sp>
        <p:nvSpPr>
          <p:cNvPr id="241667" name="Rectangle 3"/>
          <p:cNvSpPr>
            <a:spLocks noGrp="1" noChangeArrowheads="1"/>
          </p:cNvSpPr>
          <p:nvPr>
            <p:ph idx="1"/>
          </p:nvPr>
        </p:nvSpPr>
        <p:spPr/>
        <p:txBody>
          <a:bodyPr/>
          <a:lstStyle/>
          <a:p>
            <a:pPr>
              <a:buFont typeface="Monotype Sorts" pitchFamily="2" charset="2"/>
              <a:buNone/>
            </a:pPr>
            <a:r>
              <a:rPr lang="en-US" altLang="en-US"/>
              <a:t>We can do better by evaluating from right to left:</a:t>
            </a:r>
          </a:p>
          <a:p>
            <a:pPr>
              <a:buFont typeface="Monotype Sorts" pitchFamily="2" charset="2"/>
              <a:buNone/>
            </a:pPr>
            <a:endParaRPr lang="en-US" altLang="en-US" u="sng"/>
          </a:p>
          <a:p>
            <a:pPr>
              <a:buFont typeface="Monotype Sorts" pitchFamily="2" charset="2"/>
              <a:buNone/>
            </a:pPr>
            <a:r>
              <a:rPr lang="en-US" altLang="en-US" u="sng"/>
              <a:t>Better brute-force algorithm</a:t>
            </a:r>
            <a:r>
              <a:rPr lang="en-US" altLang="en-US"/>
              <a:t> </a:t>
            </a:r>
          </a:p>
          <a:p>
            <a:endParaRPr lang="en-US" altLang="en-US"/>
          </a:p>
          <a:p>
            <a:endParaRPr lang="en-US" altLang="en-US"/>
          </a:p>
          <a:p>
            <a:endParaRPr lang="en-US" altLang="en-US"/>
          </a:p>
          <a:p>
            <a:endParaRPr lang="en-US" altLang="en-US"/>
          </a:p>
          <a:p>
            <a:endParaRPr lang="en-US" altLang="en-US"/>
          </a:p>
          <a:p>
            <a:endParaRPr lang="en-US" altLang="en-US"/>
          </a:p>
          <a:p>
            <a:pPr>
              <a:buFont typeface="Monotype Sorts" pitchFamily="2" charset="2"/>
              <a:buNone/>
            </a:pPr>
            <a:r>
              <a:rPr lang="en-US" altLang="en-US"/>
              <a:t>Efficiency:</a:t>
            </a:r>
          </a:p>
        </p:txBody>
      </p:sp>
      <p:sp>
        <p:nvSpPr>
          <p:cNvPr id="241668" name="Text Box 4"/>
          <p:cNvSpPr txBox="1">
            <a:spLocks noChangeArrowheads="1"/>
          </p:cNvSpPr>
          <p:nvPr/>
        </p:nvSpPr>
        <p:spPr bwMode="auto">
          <a:xfrm>
            <a:off x="838200" y="3046413"/>
            <a:ext cx="47244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66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defRPr sz="2400">
                <a:solidFill>
                  <a:schemeClr val="tx1"/>
                </a:solidFill>
                <a:latin typeface="Times New Roman" panose="02020603050405020304" pitchFamily="18" charset="0"/>
              </a:defRPr>
            </a:lvl1pPr>
            <a:lvl2pPr marL="114300" algn="l">
              <a:defRPr sz="2400">
                <a:solidFill>
                  <a:schemeClr val="tx1"/>
                </a:solidFill>
                <a:latin typeface="Times New Roman" panose="02020603050405020304" pitchFamily="18" charset="0"/>
              </a:defRPr>
            </a:lvl2pPr>
            <a:lvl3pPr marL="228600" algn="l">
              <a:defRPr sz="2400">
                <a:solidFill>
                  <a:schemeClr val="tx1"/>
                </a:solidFill>
                <a:latin typeface="Times New Roman" panose="02020603050405020304" pitchFamily="18" charset="0"/>
              </a:defRPr>
            </a:lvl3pPr>
            <a:lvl4pPr marL="635000" algn="l">
              <a:defRPr sz="2400">
                <a:solidFill>
                  <a:schemeClr val="tx1"/>
                </a:solidFill>
                <a:latin typeface="Times New Roman" panose="02020603050405020304" pitchFamily="18" charset="0"/>
              </a:defRPr>
            </a:lvl4pPr>
            <a:lvl5pPr indent="-55563" algn="l">
              <a:defRPr sz="2400">
                <a:solidFill>
                  <a:schemeClr val="tx1"/>
                </a:solidFill>
                <a:latin typeface="Times New Roman" panose="02020603050405020304" pitchFamily="18" charset="0"/>
              </a:defRPr>
            </a:lvl5pPr>
            <a:lvl6pPr indent="-55563" eaLnBrk="0" fontAlgn="base" hangingPunct="0">
              <a:spcBef>
                <a:spcPct val="0"/>
              </a:spcBef>
              <a:spcAft>
                <a:spcPct val="0"/>
              </a:spcAft>
              <a:defRPr sz="2400">
                <a:solidFill>
                  <a:schemeClr val="tx1"/>
                </a:solidFill>
                <a:latin typeface="Times New Roman" panose="02020603050405020304" pitchFamily="18" charset="0"/>
              </a:defRPr>
            </a:lvl6pPr>
            <a:lvl7pPr indent="-55563" eaLnBrk="0" fontAlgn="base" hangingPunct="0">
              <a:spcBef>
                <a:spcPct val="0"/>
              </a:spcBef>
              <a:spcAft>
                <a:spcPct val="0"/>
              </a:spcAft>
              <a:defRPr sz="2400">
                <a:solidFill>
                  <a:schemeClr val="tx1"/>
                </a:solidFill>
                <a:latin typeface="Times New Roman" panose="02020603050405020304" pitchFamily="18" charset="0"/>
              </a:defRPr>
            </a:lvl7pPr>
            <a:lvl8pPr indent="-55563" eaLnBrk="0" fontAlgn="base" hangingPunct="0">
              <a:spcBef>
                <a:spcPct val="0"/>
              </a:spcBef>
              <a:spcAft>
                <a:spcPct val="0"/>
              </a:spcAft>
              <a:defRPr sz="2400">
                <a:solidFill>
                  <a:schemeClr val="tx1"/>
                </a:solidFill>
                <a:latin typeface="Times New Roman" panose="02020603050405020304" pitchFamily="18" charset="0"/>
              </a:defRPr>
            </a:lvl8pPr>
            <a:lvl9pPr indent="-55563" eaLnBrk="0" fontAlgn="base" hangingPunct="0">
              <a:spcBef>
                <a:spcPct val="0"/>
              </a:spcBef>
              <a:spcAft>
                <a:spcPct val="0"/>
              </a:spcAft>
              <a:defRPr sz="2400">
                <a:solidFill>
                  <a:schemeClr val="tx1"/>
                </a:solidFill>
                <a:latin typeface="Times New Roman" panose="02020603050405020304" pitchFamily="18" charset="0"/>
              </a:defRPr>
            </a:lvl9pPr>
          </a:lstStyle>
          <a:p>
            <a:r>
              <a:rPr kumimoji="1" lang="en-US" altLang="en-US" i="1" dirty="0">
                <a:effectLst>
                  <a:outerShdw blurRad="38100" dist="38100" dir="2700000" algn="tl">
                    <a:srgbClr val="000000">
                      <a:alpha val="43137"/>
                    </a:srgbClr>
                  </a:outerShdw>
                </a:effectLst>
              </a:rPr>
              <a:t>p</a:t>
            </a:r>
            <a:r>
              <a:rPr kumimoji="1" lang="en-US" altLang="en-US" dirty="0">
                <a:effectLst>
                  <a:outerShdw blurRad="38100" dist="38100" dir="2700000" algn="tl">
                    <a:srgbClr val="000000">
                      <a:alpha val="43137"/>
                    </a:srgbClr>
                  </a:outerShdw>
                </a:effectLst>
              </a:rPr>
              <a:t> </a:t>
            </a:r>
            <a:r>
              <a:rPr kumimoji="1" lang="en-US" altLang="en-US" dirty="0">
                <a:effectLst>
                  <a:outerShdw blurRad="38100" dist="38100" dir="2700000" algn="tl">
                    <a:srgbClr val="000000">
                      <a:alpha val="43137"/>
                    </a:srgbClr>
                  </a:outerShdw>
                </a:effectLst>
                <a:sym typeface="Symbol" panose="05050102010706020507" pitchFamily="18" charset="2"/>
              </a:rPr>
              <a:t></a:t>
            </a:r>
            <a:r>
              <a:rPr kumimoji="1" lang="en-US" altLang="en-US" dirty="0">
                <a:effectLst>
                  <a:outerShdw blurRad="38100" dist="38100" dir="2700000" algn="tl">
                    <a:srgbClr val="000000">
                      <a:alpha val="43137"/>
                    </a:srgbClr>
                  </a:outerShdw>
                </a:effectLst>
              </a:rPr>
              <a:t> </a:t>
            </a:r>
            <a:r>
              <a:rPr kumimoji="1" lang="en-US" altLang="en-US" i="1" dirty="0">
                <a:effectLst>
                  <a:outerShdw blurRad="38100" dist="38100" dir="2700000" algn="tl">
                    <a:srgbClr val="000000">
                      <a:alpha val="43137"/>
                    </a:srgbClr>
                  </a:outerShdw>
                </a:effectLst>
              </a:rPr>
              <a:t>a</a:t>
            </a:r>
            <a:r>
              <a:rPr kumimoji="1" lang="en-US" altLang="en-US" dirty="0">
                <a:effectLst>
                  <a:outerShdw blurRad="38100" dist="38100" dir="2700000" algn="tl">
                    <a:srgbClr val="000000">
                      <a:alpha val="43137"/>
                    </a:srgbClr>
                  </a:outerShdw>
                </a:effectLst>
              </a:rPr>
              <a:t>[0]</a:t>
            </a:r>
          </a:p>
          <a:p>
            <a:r>
              <a:rPr kumimoji="1" lang="en-US" altLang="en-US" i="1" dirty="0">
                <a:effectLst>
                  <a:outerShdw blurRad="38100" dist="38100" dir="2700000" algn="tl">
                    <a:srgbClr val="000000">
                      <a:alpha val="43137"/>
                    </a:srgbClr>
                  </a:outerShdw>
                </a:effectLst>
              </a:rPr>
              <a:t>power</a:t>
            </a:r>
            <a:r>
              <a:rPr kumimoji="1" lang="en-US" altLang="en-US" dirty="0">
                <a:effectLst>
                  <a:outerShdw blurRad="38100" dist="38100" dir="2700000" algn="tl">
                    <a:srgbClr val="000000">
                      <a:alpha val="43137"/>
                    </a:srgbClr>
                  </a:outerShdw>
                </a:effectLst>
              </a:rPr>
              <a:t> </a:t>
            </a:r>
            <a:r>
              <a:rPr kumimoji="1" lang="en-US" altLang="en-US" dirty="0">
                <a:effectLst>
                  <a:outerShdw blurRad="38100" dist="38100" dir="2700000" algn="tl">
                    <a:srgbClr val="000000">
                      <a:alpha val="43137"/>
                    </a:srgbClr>
                  </a:outerShdw>
                </a:effectLst>
                <a:sym typeface="Symbol" panose="05050102010706020507" pitchFamily="18" charset="2"/>
              </a:rPr>
              <a:t></a:t>
            </a:r>
            <a:r>
              <a:rPr kumimoji="1" lang="en-US" altLang="en-US" dirty="0">
                <a:effectLst>
                  <a:outerShdw blurRad="38100" dist="38100" dir="2700000" algn="tl">
                    <a:srgbClr val="000000">
                      <a:alpha val="43137"/>
                    </a:srgbClr>
                  </a:outerShdw>
                </a:effectLst>
              </a:rPr>
              <a:t> 1</a:t>
            </a:r>
          </a:p>
          <a:p>
            <a:r>
              <a:rPr kumimoji="1" lang="en-US" altLang="en-US" b="1" dirty="0">
                <a:effectLst>
                  <a:outerShdw blurRad="38100" dist="38100" dir="2700000" algn="tl">
                    <a:srgbClr val="000000">
                      <a:alpha val="43137"/>
                    </a:srgbClr>
                  </a:outerShdw>
                </a:effectLst>
              </a:rPr>
              <a:t>for</a:t>
            </a:r>
            <a:r>
              <a:rPr kumimoji="1" lang="en-US" altLang="en-US" dirty="0">
                <a:effectLst>
                  <a:outerShdw blurRad="38100" dist="38100" dir="2700000" algn="tl">
                    <a:srgbClr val="000000">
                      <a:alpha val="43137"/>
                    </a:srgbClr>
                  </a:outerShdw>
                </a:effectLst>
              </a:rPr>
              <a:t> </a:t>
            </a:r>
            <a:r>
              <a:rPr kumimoji="1" lang="en-US" altLang="en-US" i="1" dirty="0" err="1">
                <a:effectLst>
                  <a:outerShdw blurRad="38100" dist="38100" dir="2700000" algn="tl">
                    <a:srgbClr val="000000">
                      <a:alpha val="43137"/>
                    </a:srgbClr>
                  </a:outerShdw>
                </a:effectLst>
              </a:rPr>
              <a:t>i</a:t>
            </a:r>
            <a:r>
              <a:rPr kumimoji="1" lang="en-US" altLang="en-US" dirty="0">
                <a:effectLst>
                  <a:outerShdw blurRad="38100" dist="38100" dir="2700000" algn="tl">
                    <a:srgbClr val="000000">
                      <a:alpha val="43137"/>
                    </a:srgbClr>
                  </a:outerShdw>
                </a:effectLst>
              </a:rPr>
              <a:t> </a:t>
            </a:r>
            <a:r>
              <a:rPr kumimoji="1" lang="en-US" altLang="en-US" dirty="0">
                <a:effectLst>
                  <a:outerShdw blurRad="38100" dist="38100" dir="2700000" algn="tl">
                    <a:srgbClr val="000000">
                      <a:alpha val="43137"/>
                    </a:srgbClr>
                  </a:outerShdw>
                </a:effectLst>
                <a:sym typeface="Symbol" panose="05050102010706020507" pitchFamily="18" charset="2"/>
              </a:rPr>
              <a:t></a:t>
            </a:r>
            <a:r>
              <a:rPr kumimoji="1" lang="en-US" altLang="en-US" dirty="0">
                <a:effectLst>
                  <a:outerShdw blurRad="38100" dist="38100" dir="2700000" algn="tl">
                    <a:srgbClr val="000000">
                      <a:alpha val="43137"/>
                    </a:srgbClr>
                  </a:outerShdw>
                </a:effectLst>
              </a:rPr>
              <a:t> 1 </a:t>
            </a:r>
            <a:r>
              <a:rPr kumimoji="1" lang="en-US" altLang="en-US" b="1" dirty="0">
                <a:effectLst>
                  <a:outerShdw blurRad="38100" dist="38100" dir="2700000" algn="tl">
                    <a:srgbClr val="000000">
                      <a:alpha val="43137"/>
                    </a:srgbClr>
                  </a:outerShdw>
                </a:effectLst>
              </a:rPr>
              <a:t>to</a:t>
            </a:r>
            <a:r>
              <a:rPr kumimoji="1" lang="en-US" altLang="en-US" dirty="0">
                <a:effectLst>
                  <a:outerShdw blurRad="38100" dist="38100" dir="2700000" algn="tl">
                    <a:srgbClr val="000000">
                      <a:alpha val="43137"/>
                    </a:srgbClr>
                  </a:outerShdw>
                </a:effectLst>
              </a:rPr>
              <a:t> </a:t>
            </a:r>
            <a:r>
              <a:rPr kumimoji="1" lang="en-US" altLang="en-US" i="1" dirty="0">
                <a:effectLst>
                  <a:outerShdw blurRad="38100" dist="38100" dir="2700000" algn="tl">
                    <a:srgbClr val="000000">
                      <a:alpha val="43137"/>
                    </a:srgbClr>
                  </a:outerShdw>
                </a:effectLst>
              </a:rPr>
              <a:t>n</a:t>
            </a:r>
            <a:r>
              <a:rPr kumimoji="1" lang="en-US" altLang="en-US" dirty="0">
                <a:effectLst>
                  <a:outerShdw blurRad="38100" dist="38100" dir="2700000" algn="tl">
                    <a:srgbClr val="000000">
                      <a:alpha val="43137"/>
                    </a:srgbClr>
                  </a:outerShdw>
                </a:effectLst>
              </a:rPr>
              <a:t> </a:t>
            </a:r>
            <a:r>
              <a:rPr kumimoji="1" lang="en-US" altLang="en-US" b="1" dirty="0">
                <a:effectLst>
                  <a:outerShdw blurRad="38100" dist="38100" dir="2700000" algn="tl">
                    <a:srgbClr val="000000">
                      <a:alpha val="43137"/>
                    </a:srgbClr>
                  </a:outerShdw>
                </a:effectLst>
              </a:rPr>
              <a:t>do</a:t>
            </a:r>
          </a:p>
          <a:p>
            <a:pPr lvl="2"/>
            <a:r>
              <a:rPr kumimoji="1" lang="en-US" altLang="en-US" dirty="0">
                <a:effectLst>
                  <a:outerShdw blurRad="38100" dist="38100" dir="2700000" algn="tl">
                    <a:srgbClr val="000000">
                      <a:alpha val="43137"/>
                    </a:srgbClr>
                  </a:outerShdw>
                </a:effectLst>
              </a:rPr>
              <a:t>    </a:t>
            </a:r>
            <a:r>
              <a:rPr kumimoji="1" lang="en-US" altLang="en-US" i="1" dirty="0">
                <a:effectLst>
                  <a:outerShdw blurRad="38100" dist="38100" dir="2700000" algn="tl">
                    <a:srgbClr val="000000">
                      <a:alpha val="43137"/>
                    </a:srgbClr>
                  </a:outerShdw>
                </a:effectLst>
              </a:rPr>
              <a:t>power</a:t>
            </a:r>
            <a:r>
              <a:rPr kumimoji="1" lang="en-US" altLang="en-US" dirty="0">
                <a:effectLst>
                  <a:outerShdw blurRad="38100" dist="38100" dir="2700000" algn="tl">
                    <a:srgbClr val="000000">
                      <a:alpha val="43137"/>
                    </a:srgbClr>
                  </a:outerShdw>
                </a:effectLst>
              </a:rPr>
              <a:t> </a:t>
            </a:r>
            <a:r>
              <a:rPr kumimoji="1" lang="en-US" altLang="en-US" dirty="0">
                <a:effectLst>
                  <a:outerShdw blurRad="38100" dist="38100" dir="2700000" algn="tl">
                    <a:srgbClr val="000000">
                      <a:alpha val="43137"/>
                    </a:srgbClr>
                  </a:outerShdw>
                </a:effectLst>
                <a:sym typeface="Symbol" panose="05050102010706020507" pitchFamily="18" charset="2"/>
              </a:rPr>
              <a:t></a:t>
            </a:r>
            <a:r>
              <a:rPr kumimoji="1" lang="en-US" altLang="en-US" dirty="0">
                <a:effectLst>
                  <a:outerShdw blurRad="38100" dist="38100" dir="2700000" algn="tl">
                    <a:srgbClr val="000000">
                      <a:alpha val="43137"/>
                    </a:srgbClr>
                  </a:outerShdw>
                </a:effectLst>
              </a:rPr>
              <a:t> </a:t>
            </a:r>
            <a:r>
              <a:rPr kumimoji="1" lang="en-US" altLang="en-US" i="1" dirty="0">
                <a:effectLst>
                  <a:outerShdw blurRad="38100" dist="38100" dir="2700000" algn="tl">
                    <a:srgbClr val="000000">
                      <a:alpha val="43137"/>
                    </a:srgbClr>
                  </a:outerShdw>
                </a:effectLst>
              </a:rPr>
              <a:t>power</a:t>
            </a:r>
            <a:r>
              <a:rPr kumimoji="1" lang="en-US" altLang="en-US" dirty="0">
                <a:effectLst>
                  <a:outerShdw blurRad="38100" dist="38100" dir="2700000" algn="tl">
                    <a:srgbClr val="000000">
                      <a:alpha val="43137"/>
                    </a:srgbClr>
                  </a:outerShdw>
                </a:effectLst>
              </a:rPr>
              <a:t> </a:t>
            </a:r>
            <a:r>
              <a:rPr kumimoji="1" lang="en-US" altLang="en-US" dirty="0">
                <a:effectLst>
                  <a:outerShdw blurRad="38100" dist="38100" dir="2700000" algn="tl">
                    <a:srgbClr val="000000">
                      <a:alpha val="43137"/>
                    </a:srgbClr>
                  </a:outerShdw>
                </a:effectLst>
                <a:sym typeface="Symbol" panose="05050102010706020507" pitchFamily="18" charset="2"/>
              </a:rPr>
              <a:t></a:t>
            </a:r>
            <a:r>
              <a:rPr kumimoji="1" lang="en-US" altLang="en-US" i="1" dirty="0">
                <a:effectLst>
                  <a:outerShdw blurRad="38100" dist="38100" dir="2700000" algn="tl">
                    <a:srgbClr val="000000">
                      <a:alpha val="43137"/>
                    </a:srgbClr>
                  </a:outerShdw>
                </a:effectLst>
              </a:rPr>
              <a:t> x</a:t>
            </a:r>
          </a:p>
          <a:p>
            <a:pPr lvl="1"/>
            <a:r>
              <a:rPr kumimoji="1" lang="en-US" altLang="en-US" dirty="0">
                <a:effectLst>
                  <a:outerShdw blurRad="38100" dist="38100" dir="2700000" algn="tl">
                    <a:srgbClr val="000000">
                      <a:alpha val="43137"/>
                    </a:srgbClr>
                  </a:outerShdw>
                </a:effectLst>
              </a:rPr>
              <a:t>      </a:t>
            </a:r>
            <a:r>
              <a:rPr kumimoji="1" lang="en-US" altLang="en-US" i="1" dirty="0">
                <a:effectLst>
                  <a:outerShdw blurRad="38100" dist="38100" dir="2700000" algn="tl">
                    <a:srgbClr val="000000">
                      <a:alpha val="43137"/>
                    </a:srgbClr>
                  </a:outerShdw>
                </a:effectLst>
              </a:rPr>
              <a:t>p</a:t>
            </a:r>
            <a:r>
              <a:rPr kumimoji="1" lang="en-US" altLang="en-US" dirty="0">
                <a:effectLst>
                  <a:outerShdw blurRad="38100" dist="38100" dir="2700000" algn="tl">
                    <a:srgbClr val="000000">
                      <a:alpha val="43137"/>
                    </a:srgbClr>
                  </a:outerShdw>
                </a:effectLst>
              </a:rPr>
              <a:t> </a:t>
            </a:r>
            <a:r>
              <a:rPr kumimoji="1" lang="en-US" altLang="en-US" dirty="0">
                <a:effectLst>
                  <a:outerShdw blurRad="38100" dist="38100" dir="2700000" algn="tl">
                    <a:srgbClr val="000000">
                      <a:alpha val="43137"/>
                    </a:srgbClr>
                  </a:outerShdw>
                </a:effectLst>
                <a:sym typeface="Symbol" panose="05050102010706020507" pitchFamily="18" charset="2"/>
              </a:rPr>
              <a:t></a:t>
            </a:r>
            <a:r>
              <a:rPr kumimoji="1" lang="en-US" altLang="en-US" i="1" dirty="0">
                <a:effectLst>
                  <a:outerShdw blurRad="38100" dist="38100" dir="2700000" algn="tl">
                    <a:srgbClr val="000000">
                      <a:alpha val="43137"/>
                    </a:srgbClr>
                  </a:outerShdw>
                </a:effectLst>
              </a:rPr>
              <a:t> p</a:t>
            </a:r>
            <a:r>
              <a:rPr kumimoji="1" lang="en-US" altLang="en-US" dirty="0">
                <a:effectLst>
                  <a:outerShdw blurRad="38100" dist="38100" dir="2700000" algn="tl">
                    <a:srgbClr val="000000">
                      <a:alpha val="43137"/>
                    </a:srgbClr>
                  </a:outerShdw>
                </a:effectLst>
              </a:rPr>
              <a:t> + </a:t>
            </a:r>
            <a:r>
              <a:rPr kumimoji="1" lang="en-US" altLang="en-US" i="1" dirty="0">
                <a:effectLst>
                  <a:outerShdw blurRad="38100" dist="38100" dir="2700000" algn="tl">
                    <a:srgbClr val="000000">
                      <a:alpha val="43137"/>
                    </a:srgbClr>
                  </a:outerShdw>
                </a:effectLst>
              </a:rPr>
              <a:t>a</a:t>
            </a:r>
            <a:r>
              <a:rPr kumimoji="1" lang="en-US" altLang="en-US" dirty="0">
                <a:effectLst>
                  <a:outerShdw blurRad="38100" dist="38100" dir="2700000" algn="tl">
                    <a:srgbClr val="000000">
                      <a:alpha val="43137"/>
                    </a:srgbClr>
                  </a:outerShdw>
                </a:effectLst>
              </a:rPr>
              <a:t>[</a:t>
            </a:r>
            <a:r>
              <a:rPr kumimoji="1" lang="en-US" altLang="en-US" i="1" dirty="0" err="1">
                <a:effectLst>
                  <a:outerShdw blurRad="38100" dist="38100" dir="2700000" algn="tl">
                    <a:srgbClr val="000000">
                      <a:alpha val="43137"/>
                    </a:srgbClr>
                  </a:outerShdw>
                </a:effectLst>
              </a:rPr>
              <a:t>i</a:t>
            </a:r>
            <a:r>
              <a:rPr kumimoji="1" lang="en-US" altLang="en-US" dirty="0">
                <a:effectLst>
                  <a:outerShdw blurRad="38100" dist="38100" dir="2700000" algn="tl">
                    <a:srgbClr val="000000">
                      <a:alpha val="43137"/>
                    </a:srgbClr>
                  </a:outerShdw>
                </a:effectLst>
              </a:rPr>
              <a:t>] </a:t>
            </a:r>
            <a:r>
              <a:rPr kumimoji="1" lang="en-US" altLang="en-US" dirty="0">
                <a:effectLst>
                  <a:outerShdw blurRad="38100" dist="38100" dir="2700000" algn="tl">
                    <a:srgbClr val="000000">
                      <a:alpha val="43137"/>
                    </a:srgbClr>
                  </a:outerShdw>
                </a:effectLst>
                <a:sym typeface="Symbol" panose="05050102010706020507" pitchFamily="18" charset="2"/>
              </a:rPr>
              <a:t></a:t>
            </a:r>
            <a:r>
              <a:rPr kumimoji="1" lang="en-US" altLang="en-US" dirty="0">
                <a:effectLst>
                  <a:outerShdw blurRad="38100" dist="38100" dir="2700000" algn="tl">
                    <a:srgbClr val="000000">
                      <a:alpha val="43137"/>
                    </a:srgbClr>
                  </a:outerShdw>
                </a:effectLst>
              </a:rPr>
              <a:t> </a:t>
            </a:r>
            <a:r>
              <a:rPr kumimoji="1" lang="en-US" altLang="en-US" i="1" dirty="0">
                <a:effectLst>
                  <a:outerShdw blurRad="38100" dist="38100" dir="2700000" algn="tl">
                    <a:srgbClr val="000000">
                      <a:alpha val="43137"/>
                    </a:srgbClr>
                  </a:outerShdw>
                </a:effectLst>
              </a:rPr>
              <a:t>power</a:t>
            </a:r>
          </a:p>
          <a:p>
            <a:pPr lvl="1"/>
            <a:r>
              <a:rPr kumimoji="1" lang="en-US" altLang="en-US" b="1" dirty="0">
                <a:effectLst>
                  <a:outerShdw blurRad="38100" dist="38100" dir="2700000" algn="tl">
                    <a:srgbClr val="000000">
                      <a:alpha val="43137"/>
                    </a:srgbClr>
                  </a:outerShdw>
                </a:effectLst>
              </a:rPr>
              <a:t>return</a:t>
            </a:r>
            <a:r>
              <a:rPr kumimoji="1" lang="en-US" altLang="en-US" dirty="0">
                <a:effectLst>
                  <a:outerShdw blurRad="38100" dist="38100" dir="2700000" algn="tl">
                    <a:srgbClr val="000000">
                      <a:alpha val="43137"/>
                    </a:srgbClr>
                  </a:outerShdw>
                </a:effectLst>
              </a:rPr>
              <a:t> </a:t>
            </a:r>
            <a:r>
              <a:rPr kumimoji="1" lang="en-US" altLang="en-US" i="1" dirty="0">
                <a:effectLst>
                  <a:outerShdw blurRad="38100" dist="38100" dir="2700000" algn="tl">
                    <a:srgbClr val="000000">
                      <a:alpha val="43137"/>
                    </a:srgbClr>
                  </a:outerShdw>
                </a:effectLst>
              </a:rPr>
              <a:t>p</a:t>
            </a:r>
          </a:p>
        </p:txBody>
      </p:sp>
    </p:spTree>
  </p:cSld>
  <p:clrMapOvr>
    <a:masterClrMapping/>
  </p:clrMapOvr>
</p:sld>
</file>

<file path=ppt/theme/theme1.xml><?xml version="1.0" encoding="utf-8"?>
<a:theme xmlns:a="http://schemas.openxmlformats.org/drawingml/2006/main" name="UG_Template_C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G_Template_CA" id="{8730B0D9-2B38-455B-9CA4-9D1859BD29BB}" vid="{9129032D-EC2B-4867-81A1-C1DF663D9936}"/>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UG_Template_CA</Template>
  <TotalTime>1380</TotalTime>
  <Words>2041</Words>
  <Application>Microsoft Office PowerPoint</Application>
  <PresentationFormat>On-screen Show (4:3)</PresentationFormat>
  <Paragraphs>337</Paragraphs>
  <Slides>31</Slides>
  <Notes>29</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UG_Template_CA</vt:lpstr>
      <vt:lpstr>DCIT 204 Data Structures and Algorithms 1</vt:lpstr>
      <vt:lpstr>Brute Force</vt:lpstr>
      <vt:lpstr>Brute-Force Sorting Algorithm</vt:lpstr>
      <vt:lpstr>Analysis of Selection Sort</vt:lpstr>
      <vt:lpstr>Brute-Force String Matching</vt:lpstr>
      <vt:lpstr>Examples of Brute-Force String Matching </vt:lpstr>
      <vt:lpstr>Pseudocode and Efficiency  </vt:lpstr>
      <vt:lpstr>Brute-Force Polynomial Evaluation</vt:lpstr>
      <vt:lpstr>Polynomial Evaluation: Improvement</vt:lpstr>
      <vt:lpstr>Closest-Pair Problem</vt:lpstr>
      <vt:lpstr>Closest-Pair Brute-Force Algorithm (cont.)</vt:lpstr>
      <vt:lpstr>Brute-Force Strengths and Weaknesses</vt:lpstr>
      <vt:lpstr>Exhaustive Search</vt:lpstr>
      <vt:lpstr>Example 1: Traveling Salesman Problem </vt:lpstr>
      <vt:lpstr>TSP by Exhaustive Search</vt:lpstr>
      <vt:lpstr>Example 2: Knapsack Problem</vt:lpstr>
      <vt:lpstr>Knapsack Problem by Exhaustive Search</vt:lpstr>
      <vt:lpstr>Example 3: The Assignment Problem</vt:lpstr>
      <vt:lpstr>Assignment Problem by Exhaustive Search</vt:lpstr>
      <vt:lpstr>Final Comments on Exhaustive Search</vt:lpstr>
      <vt:lpstr>Graph Traversal Algorithms</vt:lpstr>
      <vt:lpstr>Depth-First Search (DFS) </vt:lpstr>
      <vt:lpstr>Pseudocode of DFS</vt:lpstr>
      <vt:lpstr>Example: DFS traversal of undirected graph</vt:lpstr>
      <vt:lpstr>Notes on DFS</vt:lpstr>
      <vt:lpstr>Breadth-first search (BFS)</vt:lpstr>
      <vt:lpstr>Pseudocode of BFS</vt:lpstr>
      <vt:lpstr>Example of BFS traversal of undirected graph</vt:lpstr>
      <vt:lpstr>Notes on BFS</vt:lpstr>
      <vt:lpstr>Reference</vt:lpstr>
      <vt:lpstr>Acknowledgement</vt:lpstr>
    </vt:vector>
  </TitlesOfParts>
  <Company>Villanova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 Brute Force</dc:title>
  <dc:creator>Anany Levitin</dc:creator>
  <cp:lastModifiedBy>ACQUAH ANGELA</cp:lastModifiedBy>
  <cp:revision>115</cp:revision>
  <dcterms:created xsi:type="dcterms:W3CDTF">1999-08-23T17:38:43Z</dcterms:created>
  <dcterms:modified xsi:type="dcterms:W3CDTF">2024-07-03T15:50:31Z</dcterms:modified>
</cp:coreProperties>
</file>