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0" r:id="rId3"/>
    <p:sldId id="263" r:id="rId4"/>
    <p:sldId id="28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46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1999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194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8518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998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93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674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852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74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5873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9637-D505-4B25-A02C-464B97FD8C5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88A0-5B8D-4C8D-B627-ABC3D944F8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504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Уровни зрелости процесса/проекта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CMMI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2185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2 уровень – Критерии для задания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ru-RU" dirty="0"/>
              <a:t>Распределение обязанностей.</a:t>
            </a:r>
          </a:p>
          <a:p>
            <a:pPr marL="285750" indent="-285750"/>
            <a:r>
              <a:rPr lang="ru-RU" dirty="0"/>
              <a:t>Появляются последовательности действий. </a:t>
            </a:r>
          </a:p>
          <a:p>
            <a:pPr marL="285750" indent="-285750"/>
            <a:r>
              <a:rPr lang="ru-RU" dirty="0"/>
              <a:t>Процесс передаётся договорённостями между людьми, традициями.</a:t>
            </a:r>
          </a:p>
          <a:p>
            <a:pPr marL="285750" indent="-285750"/>
            <a:r>
              <a:rPr lang="ru-RU" dirty="0"/>
              <a:t>Есть понятийное понимание сроков.</a:t>
            </a:r>
          </a:p>
          <a:p>
            <a:pPr marL="285750" indent="-285750"/>
            <a:r>
              <a:rPr lang="ru-RU" dirty="0"/>
              <a:t>Состав сотрудников стабильный.</a:t>
            </a:r>
          </a:p>
          <a:p>
            <a:pPr marL="285750" indent="-285750"/>
            <a:r>
              <a:rPr lang="ru-RU" dirty="0"/>
              <a:t>Обучение есть, но основано на традициях.</a:t>
            </a:r>
          </a:p>
          <a:p>
            <a:pPr marL="285750" indent="-285750"/>
            <a:r>
              <a:rPr lang="ru-RU" dirty="0"/>
              <a:t>Низкий уровень автоматизации.</a:t>
            </a:r>
          </a:p>
          <a:p>
            <a:pPr marL="285750" indent="-285750"/>
            <a:r>
              <a:rPr lang="ru-RU" dirty="0"/>
              <a:t>Низкий уровень отчетности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97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 уровень - Определенный (</a:t>
            </a:r>
            <a:r>
              <a:rPr lang="en-US" b="1" dirty="0"/>
              <a:t>Defined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Признаки:</a:t>
            </a:r>
          </a:p>
          <a:p>
            <a:pPr algn="just"/>
            <a:r>
              <a:rPr lang="ru-RU" dirty="0"/>
              <a:t>Определены и документированы процессы управления проектами, управления качеством и другие критические процессы.</a:t>
            </a:r>
          </a:p>
          <a:p>
            <a:pPr algn="just"/>
            <a:r>
              <a:rPr lang="ru-RU" dirty="0"/>
              <a:t>Процессы управления проектами и качеством стандартизированы и выполняются в соответствии с документированными процедурами.</a:t>
            </a:r>
          </a:p>
          <a:p>
            <a:pPr algn="just"/>
            <a:r>
              <a:rPr lang="ru-RU" dirty="0"/>
              <a:t>Организация использует метрики для оценки эффективности процессов.</a:t>
            </a:r>
          </a:p>
          <a:p>
            <a:pPr algn="just"/>
            <a:r>
              <a:rPr lang="ru-RU" dirty="0"/>
              <a:t>Организация имеет планы улучшения процессов, включая конкретные задачи, сроки и ответственных.</a:t>
            </a:r>
          </a:p>
          <a:p>
            <a:pPr algn="just"/>
            <a:r>
              <a:rPr lang="ru-RU" dirty="0"/>
              <a:t>Сотрудники обучены лучшим практикам и методологиям управления проектами.</a:t>
            </a:r>
          </a:p>
          <a:p>
            <a:pPr algn="just"/>
            <a:r>
              <a:rPr lang="ru-RU" dirty="0"/>
              <a:t>Организация выполняет регулярную оценку и анализ своих процессов, и использует результаты для улучшения процессов.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4795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 уровень – Процессные области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02814623"/>
              </p:ext>
            </p:extLst>
          </p:nvPr>
        </p:nvGraphicFramePr>
        <p:xfrm>
          <a:off x="179512" y="1556792"/>
          <a:ext cx="8568952" cy="4686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6304"/>
                <a:gridCol w="5832648"/>
              </a:tblGrid>
              <a:tr h="293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/>
                        <a:t>Процессные области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000" marR="31000" marT="15500" marB="15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/>
                        <a:t>Цель</a:t>
                      </a:r>
                      <a:endParaRPr lang="ru-RU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000" marR="31000" marT="15500" marB="155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87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Разработка требований</a:t>
                      </a:r>
                      <a:endParaRPr lang="ru-RU" sz="1600" dirty="0"/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Сбор и анализ требований потребителей к продуктам и компонентам продуктов.</a:t>
                      </a:r>
                    </a:p>
                  </a:txBody>
                  <a:tcPr marL="31000" marR="31000" marT="15500" marB="15500"/>
                </a:tc>
              </a:tr>
              <a:tr h="517874">
                <a:tc>
                  <a:txBody>
                    <a:bodyPr/>
                    <a:lstStyle/>
                    <a:p>
                      <a:r>
                        <a:rPr lang="ru-RU" sz="1600" dirty="0"/>
                        <a:t>Техническое решение</a:t>
                      </a:r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Разработка, дизайн и внедрение решений по соответствующим требованиям.</a:t>
                      </a:r>
                    </a:p>
                  </a:txBody>
                  <a:tcPr marL="31000" marR="31000" marT="15500" marB="15500" anchor="ctr"/>
                </a:tc>
              </a:tr>
              <a:tr h="517874">
                <a:tc>
                  <a:txBody>
                    <a:bodyPr/>
                    <a:lstStyle/>
                    <a:p>
                      <a:r>
                        <a:rPr lang="ru-RU" sz="1600"/>
                        <a:t>Интеграция продукта</a:t>
                      </a:r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Сборка (монтирование) продукта из его составляющих, проверка качества интеграции, ее функциональности и выпуск продукта.</a:t>
                      </a:r>
                    </a:p>
                  </a:txBody>
                  <a:tcPr marL="31000" marR="31000" marT="15500" marB="15500" anchor="ctr"/>
                </a:tc>
              </a:tr>
              <a:tr h="517874">
                <a:tc>
                  <a:txBody>
                    <a:bodyPr/>
                    <a:lstStyle/>
                    <a:p>
                      <a:r>
                        <a:rPr lang="ru-RU" sz="1600"/>
                        <a:t>Верификация</a:t>
                      </a:r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Гарантирование того, что выбранные продукты работы отвечают предъявляемым требованиям.</a:t>
                      </a:r>
                    </a:p>
                  </a:txBody>
                  <a:tcPr marL="31000" marR="31000" marT="15500" marB="15500" anchor="ctr"/>
                </a:tc>
              </a:tr>
              <a:tr h="517874">
                <a:tc>
                  <a:txBody>
                    <a:bodyPr/>
                    <a:lstStyle/>
                    <a:p>
                      <a:r>
                        <a:rPr lang="ru-RU" sz="1600"/>
                        <a:t>Валидация</a:t>
                      </a:r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Демонстрация того, что продукт и его компоненты соответствуют его предполагаемому использованию в предполагаемой среде.</a:t>
                      </a:r>
                    </a:p>
                  </a:txBody>
                  <a:tcPr marL="31000" marR="31000" marT="15500" marB="15500" anchor="ctr"/>
                </a:tc>
              </a:tr>
              <a:tr h="761336">
                <a:tc>
                  <a:txBody>
                    <a:bodyPr/>
                    <a:lstStyle/>
                    <a:p>
                      <a:r>
                        <a:rPr lang="ru-RU" sz="1600"/>
                        <a:t>Фокусирование на процессах организации</a:t>
                      </a:r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Установление и поддержание понимания процессов организации и процессных активов, идентификация, планирование и внедрение улучшений связанных с данными областями.</a:t>
                      </a:r>
                    </a:p>
                  </a:txBody>
                  <a:tcPr marL="31000" marR="31000" marT="15500" marB="15500" anchor="ctr"/>
                </a:tc>
              </a:tr>
              <a:tr h="517874">
                <a:tc>
                  <a:txBody>
                    <a:bodyPr/>
                    <a:lstStyle/>
                    <a:p>
                      <a:r>
                        <a:rPr lang="ru-RU" sz="1600"/>
                        <a:t>Описание процессов организации</a:t>
                      </a:r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Установление и поддержание возможного к использованию массива процессов организации.</a:t>
                      </a:r>
                    </a:p>
                  </a:txBody>
                  <a:tcPr marL="31000" marR="31000" marT="15500" marB="15500" anchor="ctr"/>
                </a:tc>
              </a:tr>
              <a:tr h="517874">
                <a:tc>
                  <a:txBody>
                    <a:bodyPr/>
                    <a:lstStyle/>
                    <a:p>
                      <a:r>
                        <a:rPr lang="ru-RU" sz="1600"/>
                        <a:t>Организационный тренинг</a:t>
                      </a:r>
                    </a:p>
                  </a:txBody>
                  <a:tcPr marL="31000" marR="31000" marT="15500" marB="15500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Повышение знаний и способностей людей для выполнения ими своих ролей эффективно и рационально.</a:t>
                      </a:r>
                    </a:p>
                  </a:txBody>
                  <a:tcPr marL="31000" marR="31000" marT="15500" marB="1550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1068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 уровень – </a:t>
            </a:r>
            <a:r>
              <a:rPr lang="ru-RU" b="1" dirty="0" smtClean="0"/>
              <a:t>Процессные </a:t>
            </a:r>
            <a:r>
              <a:rPr lang="ru-RU" b="1" dirty="0"/>
              <a:t>области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90345208"/>
              </p:ext>
            </p:extLst>
          </p:nvPr>
        </p:nvGraphicFramePr>
        <p:xfrm>
          <a:off x="251517" y="1600200"/>
          <a:ext cx="8640962" cy="44353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6347"/>
                <a:gridCol w="5544615"/>
              </a:tblGrid>
              <a:tr h="24462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Процессные области</a:t>
                      </a:r>
                      <a:endParaRPr lang="ru-RU" sz="1600" b="1" dirty="0"/>
                    </a:p>
                  </a:txBody>
                  <a:tcPr marL="37716" marR="37716" marT="18858" marB="1885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Цель</a:t>
                      </a:r>
                      <a:endParaRPr lang="ru-RU" sz="1600" b="1" dirty="0"/>
                    </a:p>
                  </a:txBody>
                  <a:tcPr marL="37716" marR="37716" marT="18858" marB="1885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0588">
                <a:tc>
                  <a:txBody>
                    <a:bodyPr/>
                    <a:lstStyle/>
                    <a:p>
                      <a:r>
                        <a:rPr lang="ru-RU" sz="1600"/>
                        <a:t>Менеджмент интеграции проектов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Установка и управление проектом и всех заинтересованных лиц в интегрированный и определенный процесс.</a:t>
                      </a:r>
                    </a:p>
                  </a:txBody>
                  <a:tcPr marL="37716" marR="37716" marT="18858" marB="18858" anchor="ctr"/>
                </a:tc>
              </a:tr>
              <a:tr h="757059">
                <a:tc>
                  <a:txBody>
                    <a:bodyPr/>
                    <a:lstStyle/>
                    <a:p>
                      <a:r>
                        <a:rPr lang="ru-RU" sz="1600" dirty="0"/>
                        <a:t>Менеджмент рисков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Определение потенциальных проблем до их появления и планирование их снижения на любом этапе разработки продукта или процесса.</a:t>
                      </a:r>
                    </a:p>
                  </a:txBody>
                  <a:tcPr marL="37716" marR="37716" marT="18858" marB="18858" anchor="ctr"/>
                </a:tc>
              </a:tr>
              <a:tr h="550588">
                <a:tc>
                  <a:txBody>
                    <a:bodyPr/>
                    <a:lstStyle/>
                    <a:p>
                      <a:r>
                        <a:rPr lang="ru-RU" sz="1600"/>
                        <a:t>Интегрированные команды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Формирование и поддержание интегрированных команд для разработки продуктов работы.</a:t>
                      </a:r>
                    </a:p>
                  </a:txBody>
                  <a:tcPr marL="37716" marR="37716" marT="18858" marB="18858" anchor="ctr"/>
                </a:tc>
              </a:tr>
              <a:tr h="653824">
                <a:tc>
                  <a:txBody>
                    <a:bodyPr/>
                    <a:lstStyle/>
                    <a:p>
                      <a:r>
                        <a:rPr lang="ru-RU" sz="1600"/>
                        <a:t>Интегрированное управление поставщиками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Мониторинг новых продуктов, оценка источников продуктов и использование данной информации для выбора поставщиков.</a:t>
                      </a:r>
                    </a:p>
                  </a:txBody>
                  <a:tcPr marL="37716" marR="37716" marT="18858" marB="18858" anchor="ctr"/>
                </a:tc>
              </a:tr>
              <a:tr h="860294">
                <a:tc>
                  <a:txBody>
                    <a:bodyPr/>
                    <a:lstStyle/>
                    <a:p>
                      <a:r>
                        <a:rPr lang="ru-RU" sz="1600"/>
                        <a:t>Анализ решений и разрешение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Разработка решений на основе структурированного подхода, который позволяет оценить решения на основе установленных критериев.</a:t>
                      </a:r>
                    </a:p>
                  </a:txBody>
                  <a:tcPr marL="37716" marR="37716" marT="18858" marB="18858" anchor="ctr"/>
                </a:tc>
              </a:tr>
              <a:tr h="757059">
                <a:tc>
                  <a:txBody>
                    <a:bodyPr/>
                    <a:lstStyle/>
                    <a:p>
                      <a:r>
                        <a:rPr lang="ru-RU" sz="1600"/>
                        <a:t>Организационная среда для интеграции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Предоставление инфраструктуры для интегрированной разработки продуктов и процессов и управление людьми (персоналом) в целях интеграции.</a:t>
                      </a:r>
                    </a:p>
                  </a:txBody>
                  <a:tcPr marL="37716" marR="37716" marT="18858" marB="1885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0459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3 уровень – Критерии для задания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just"/>
            <a:r>
              <a:rPr lang="ru-RU" dirty="0"/>
              <a:t>Договорённости формализуются. Появляются инструкции и регламенты работы.</a:t>
            </a:r>
          </a:p>
          <a:p>
            <a:pPr marL="285750" indent="-285750" algn="just"/>
            <a:r>
              <a:rPr lang="ru-RU" dirty="0"/>
              <a:t>Базовая автоматизация.</a:t>
            </a:r>
          </a:p>
          <a:p>
            <a:pPr marL="285750" indent="-285750" algn="just"/>
            <a:r>
              <a:rPr lang="ru-RU" dirty="0"/>
              <a:t>Бизнес планирование на низком уровне.</a:t>
            </a:r>
          </a:p>
          <a:p>
            <a:pPr marL="285750" indent="-285750" algn="just"/>
            <a:r>
              <a:rPr lang="ru-RU" dirty="0"/>
              <a:t>Средний уровень отчётности.</a:t>
            </a:r>
          </a:p>
          <a:p>
            <a:pPr marL="285750" indent="-285750" algn="just"/>
            <a:r>
              <a:rPr lang="ru-RU" dirty="0"/>
              <a:t>Появляются формальные требования к сотрудникам, понимание того, какое у них должно быть обучение.</a:t>
            </a:r>
          </a:p>
          <a:p>
            <a:pPr marL="285750" indent="-285750" algn="just"/>
            <a:r>
              <a:rPr lang="ru-RU" dirty="0"/>
              <a:t>База знаний есть, но на низком уровне. Отсутствует процесс внесения туда новых данных.</a:t>
            </a:r>
          </a:p>
          <a:p>
            <a:pPr marL="285750" indent="-285750" algn="just"/>
            <a:r>
              <a:rPr lang="ru-RU" dirty="0"/>
              <a:t>Нецентрализованные системы ПО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263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/>
              <a:t>4 уровень - Управляемый на основе количественных данных (</a:t>
            </a:r>
            <a:r>
              <a:rPr lang="ru-RU" sz="3000" b="1" dirty="0" err="1"/>
              <a:t>Quantitatively</a:t>
            </a:r>
            <a:r>
              <a:rPr lang="ru-RU" sz="3000" b="1" dirty="0"/>
              <a:t> </a:t>
            </a:r>
            <a:r>
              <a:rPr lang="ru-RU" sz="3000" b="1" dirty="0" err="1"/>
              <a:t>Managed</a:t>
            </a:r>
            <a:r>
              <a:rPr lang="ru-RU" sz="3000" b="1" dirty="0" smtClean="0"/>
              <a:t>)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/>
              <a:t>Признаки:</a:t>
            </a:r>
          </a:p>
          <a:p>
            <a:pPr algn="just"/>
            <a:r>
              <a:rPr lang="ru-RU" sz="2000" dirty="0"/>
              <a:t>Применение статистических методов для измерения процессов и управления </a:t>
            </a:r>
            <a:r>
              <a:rPr lang="ru-RU" sz="2000" dirty="0" smtClean="0"/>
              <a:t>ими.</a:t>
            </a:r>
            <a:endParaRPr lang="ru-RU" sz="2000" dirty="0"/>
          </a:p>
          <a:p>
            <a:pPr algn="just"/>
            <a:r>
              <a:rPr lang="ru-RU" sz="2000" dirty="0"/>
              <a:t>Использование количественных метрик для оценки эффективности </a:t>
            </a:r>
            <a:r>
              <a:rPr lang="ru-RU" sz="2000" dirty="0" smtClean="0"/>
              <a:t>процессов.</a:t>
            </a:r>
            <a:endParaRPr lang="ru-RU" sz="2000" dirty="0"/>
          </a:p>
          <a:p>
            <a:pPr algn="just"/>
            <a:r>
              <a:rPr lang="ru-RU" sz="2000" dirty="0"/>
              <a:t>Управление проектами на основе количественных данных, учитывая риски и изменения в </a:t>
            </a:r>
            <a:r>
              <a:rPr lang="ru-RU" sz="2000" dirty="0" smtClean="0"/>
              <a:t>проекте.</a:t>
            </a:r>
            <a:endParaRPr lang="ru-RU" sz="2000" dirty="0"/>
          </a:p>
          <a:p>
            <a:pPr algn="just"/>
            <a:r>
              <a:rPr lang="ru-RU" sz="2000" dirty="0"/>
              <a:t>Управление качеством на основе количественных данных, включая измерение и анализ дефектов и </a:t>
            </a:r>
            <a:r>
              <a:rPr lang="ru-RU" sz="2000" dirty="0" smtClean="0"/>
              <a:t>ошибок.</a:t>
            </a:r>
            <a:endParaRPr lang="ru-RU" sz="2000" dirty="0"/>
          </a:p>
          <a:p>
            <a:pPr algn="just"/>
            <a:r>
              <a:rPr lang="ru-RU" sz="2000" dirty="0"/>
              <a:t>Использование данных для улучшения процессов и повышения качества </a:t>
            </a:r>
            <a:r>
              <a:rPr lang="ru-RU" sz="2000" dirty="0" smtClean="0"/>
              <a:t>продукта.</a:t>
            </a:r>
            <a:endParaRPr lang="ru-RU" sz="2000" dirty="0"/>
          </a:p>
          <a:p>
            <a:pPr algn="just"/>
            <a:r>
              <a:rPr lang="ru-RU" sz="2000" dirty="0"/>
              <a:t>Разработка и внедрение процессов управления рисками и управления </a:t>
            </a:r>
            <a:r>
              <a:rPr lang="ru-RU" sz="2000" dirty="0" smtClean="0"/>
              <a:t>изменениями.</a:t>
            </a:r>
            <a:endParaRPr lang="ru-RU" sz="2000" dirty="0"/>
          </a:p>
          <a:p>
            <a:pPr algn="just"/>
            <a:r>
              <a:rPr lang="ru-RU" sz="2000" dirty="0"/>
              <a:t>Управление проектами </a:t>
            </a:r>
            <a:r>
              <a:rPr lang="ru-RU" sz="2000" dirty="0" smtClean="0"/>
              <a:t>и </a:t>
            </a:r>
            <a:r>
              <a:rPr lang="ru-RU" sz="2000" dirty="0"/>
              <a:t>процессами на основе доверия к количественным метрикам и </a:t>
            </a:r>
            <a:r>
              <a:rPr lang="ru-RU" sz="2000" dirty="0" smtClean="0"/>
              <a:t>данным.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02585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 уровень – Процессные области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43996440"/>
              </p:ext>
            </p:extLst>
          </p:nvPr>
        </p:nvGraphicFramePr>
        <p:xfrm>
          <a:off x="179512" y="1422379"/>
          <a:ext cx="8784976" cy="30867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92488"/>
                <a:gridCol w="4392488"/>
              </a:tblGrid>
              <a:tr h="3886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Процессные области</a:t>
                      </a:r>
                      <a:endParaRPr lang="ru-RU" sz="1600" b="1" dirty="0"/>
                    </a:p>
                  </a:txBody>
                  <a:tcPr marL="66558" marR="66558" marT="33279" marB="33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Цель</a:t>
                      </a:r>
                      <a:endParaRPr lang="ru-RU" sz="1600" b="1" dirty="0"/>
                    </a:p>
                  </a:txBody>
                  <a:tcPr marL="66558" marR="66558" marT="33279" marB="33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56184">
                <a:tc>
                  <a:txBody>
                    <a:bodyPr/>
                    <a:lstStyle/>
                    <a:p>
                      <a:r>
                        <a:rPr lang="ru-RU" sz="1600" dirty="0"/>
                        <a:t>Производительный организационный процесс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Установление и поддержание количественного понимания производительности набора стандартизированных процессов организации и обеспечение информацией о производительности процессов и моделей для количественного управления организации.</a:t>
                      </a:r>
                    </a:p>
                  </a:txBody>
                  <a:tcPr marL="66558" marR="66558" marT="33279" marB="33279" anchor="ctr"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ru-RU" sz="1600"/>
                        <a:t>Количественный менеджмент проекта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Количественное управление определенным процессом в целях достижения установленного в рамках проекта качества и целей производительности.</a:t>
                      </a:r>
                    </a:p>
                  </a:txBody>
                  <a:tcPr marL="66558" marR="66558" marT="33279" marB="33279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1409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4 уровень – Критерии для задания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 algn="just"/>
            <a:r>
              <a:rPr lang="ru-RU" dirty="0"/>
              <a:t>Отчётность.</a:t>
            </a:r>
          </a:p>
          <a:p>
            <a:pPr marL="285750" indent="-285750" algn="just"/>
            <a:r>
              <a:rPr lang="ru-RU" dirty="0"/>
              <a:t>Регулярно обновляемая база знаний, она же — основной источник данных для молодых стажёров.</a:t>
            </a:r>
          </a:p>
          <a:p>
            <a:pPr marL="285750" indent="-285750" algn="just"/>
            <a:r>
              <a:rPr lang="ru-RU" dirty="0"/>
              <a:t>Инструментальные средства централизованные, ПО стремится к гомогенности.</a:t>
            </a:r>
          </a:p>
          <a:p>
            <a:pPr marL="285750" indent="-285750" algn="just"/>
            <a:r>
              <a:rPr lang="ru-RU" dirty="0"/>
              <a:t>Всё структурировано, присутствует </a:t>
            </a:r>
            <a:r>
              <a:rPr lang="ru-RU" dirty="0" err="1"/>
              <a:t>рефакторинг</a:t>
            </a:r>
            <a:r>
              <a:rPr lang="ru-RU" dirty="0"/>
              <a:t> .</a:t>
            </a:r>
          </a:p>
          <a:p>
            <a:pPr marL="285750" indent="-285750" algn="just"/>
            <a:r>
              <a:rPr lang="ru-RU" dirty="0"/>
              <a:t>Обучение. </a:t>
            </a:r>
          </a:p>
          <a:p>
            <a:pPr marL="285750" indent="-285750" algn="just"/>
            <a:r>
              <a:rPr lang="ru-RU" dirty="0"/>
              <a:t>Важность измеряется и грамотно ставятся приоритеты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1409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5 уровень - Оптимизируемый (</a:t>
            </a:r>
            <a:r>
              <a:rPr lang="en-US" b="1" dirty="0"/>
              <a:t>Optimizing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Признаки:</a:t>
            </a:r>
          </a:p>
          <a:p>
            <a:pPr algn="just"/>
            <a:r>
              <a:rPr lang="ru-RU" dirty="0" smtClean="0"/>
              <a:t>Организация </a:t>
            </a:r>
            <a:r>
              <a:rPr lang="ru-RU" dirty="0"/>
              <a:t>постоянно улучшает свои </a:t>
            </a:r>
            <a:r>
              <a:rPr lang="ru-RU" dirty="0" smtClean="0"/>
              <a:t>процессы.</a:t>
            </a:r>
            <a:endParaRPr lang="ru-RU" dirty="0"/>
          </a:p>
          <a:p>
            <a:pPr algn="just"/>
            <a:r>
              <a:rPr lang="ru-RU" dirty="0"/>
              <a:t>Организация использует новейшие методы и инструменты для управления </a:t>
            </a:r>
            <a:r>
              <a:rPr lang="ru-RU" dirty="0" smtClean="0"/>
              <a:t>процессами.</a:t>
            </a:r>
            <a:endParaRPr lang="ru-RU" dirty="0"/>
          </a:p>
          <a:p>
            <a:pPr algn="just"/>
            <a:r>
              <a:rPr lang="ru-RU" dirty="0"/>
              <a:t>Организация учитывает свои успехи и неудачи и использует их для улучшения процессов в </a:t>
            </a:r>
            <a:r>
              <a:rPr lang="ru-RU" dirty="0" smtClean="0"/>
              <a:t>будущем.</a:t>
            </a:r>
            <a:endParaRPr lang="ru-RU" dirty="0"/>
          </a:p>
          <a:p>
            <a:pPr algn="just"/>
            <a:r>
              <a:rPr lang="ru-RU" dirty="0"/>
              <a:t>Создание программы улучшения процессов, которая включает в себя определение целей и измерения успеха.</a:t>
            </a:r>
          </a:p>
          <a:p>
            <a:pPr algn="just"/>
            <a:r>
              <a:rPr lang="ru-RU" dirty="0"/>
              <a:t>Регулярное проведение аудитов процессов, чтобы оценить их эффективность и выявить области, которые можно улучшить.</a:t>
            </a:r>
          </a:p>
          <a:p>
            <a:pPr algn="just"/>
            <a:r>
              <a:rPr lang="ru-RU" dirty="0"/>
              <a:t>Установление системы отслеживания метрик производительности, которые помогут оценить эффективность процессов и определить области, в которых нужно совершенствоваться.</a:t>
            </a:r>
          </a:p>
          <a:p>
            <a:pPr algn="just"/>
            <a:r>
              <a:rPr lang="ru-RU" dirty="0"/>
              <a:t>Создание процессов для управления инновациями и улучшениями, которые включают в себя планирование, реализацию и измерение успеха изменений.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207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5 уровень – Процессные области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77582680"/>
              </p:ext>
            </p:extLst>
          </p:nvPr>
        </p:nvGraphicFramePr>
        <p:xfrm>
          <a:off x="323528" y="2125821"/>
          <a:ext cx="8568952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84476"/>
                <a:gridCol w="42844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Процессные</a:t>
                      </a:r>
                      <a:r>
                        <a:rPr lang="ru-RU" sz="1800" b="1" baseline="0" dirty="0" smtClean="0"/>
                        <a:t> области</a:t>
                      </a:r>
                      <a:endParaRPr lang="ru-RU" sz="18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Цель</a:t>
                      </a:r>
                      <a:endParaRPr lang="ru-RU" sz="18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dirty="0"/>
                        <a:t>Организационные инновации и внедрение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Выбор и внедрение инноваций и улучшений, которые измеряемо улучшают организационные процессы и технологии.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/>
                        <a:t>Анализ причин и разрешение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Идентификация причин дефектов и других проблем и принятие действий, предотвращающих их появление в будущем.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4824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Другие модели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b="1" dirty="0"/>
              <a:t>PAM</a:t>
            </a:r>
            <a:r>
              <a:rPr lang="ru-RU" dirty="0"/>
              <a:t> является одной из моделей оценки процессов, которая фокусируется на улучшении процессов, а не на уровне зрелости организации. Она позволяет оценить силы и слабости процессов и рекомендовать улучшения на основе практик, которые уже используются в организации.</a:t>
            </a:r>
          </a:p>
          <a:p>
            <a:pPr algn="just"/>
            <a:r>
              <a:rPr lang="ru-RU" b="1" dirty="0"/>
              <a:t>SPICE</a:t>
            </a:r>
            <a:r>
              <a:rPr lang="ru-RU" dirty="0"/>
              <a:t>, в свою очередь, фокусируется на улучшении процессов разработки ПО и определении способностей организации в этой области. Он также помогает определить уровень зрелости процессов и предлагает практики для их улучшения.</a:t>
            </a:r>
          </a:p>
          <a:p>
            <a:pPr algn="just"/>
            <a:r>
              <a:rPr lang="ru-RU" dirty="0"/>
              <a:t>I</a:t>
            </a:r>
            <a:r>
              <a:rPr lang="ru-RU" b="1" dirty="0"/>
              <a:t>SO/IEC 15504</a:t>
            </a:r>
            <a:r>
              <a:rPr lang="ru-RU" dirty="0"/>
              <a:t>, также известный как </a:t>
            </a:r>
            <a:r>
              <a:rPr lang="ru-RU" b="1" dirty="0"/>
              <a:t>SPICE</a:t>
            </a:r>
            <a:r>
              <a:rPr lang="ru-RU" dirty="0"/>
              <a:t> или </a:t>
            </a:r>
            <a:r>
              <a:rPr lang="ru-RU" b="1" dirty="0" err="1"/>
              <a:t>Process</a:t>
            </a:r>
            <a:r>
              <a:rPr lang="ru-RU" b="1" dirty="0"/>
              <a:t> </a:t>
            </a:r>
            <a:r>
              <a:rPr lang="ru-RU" b="1" dirty="0" err="1"/>
              <a:t>Assessment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dirty="0"/>
              <a:t>, является международным стандартом для оценки зрелости процессов. Он позволяет оценить способность организации выполнять различные виды процессов и определить их уровень зрелости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4407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5 уровень – Критерии для задания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ru-RU" dirty="0"/>
              <a:t>CIO и руководители команд знают о планах развития бизнеса, корректируют планы ИТ сообразно. </a:t>
            </a:r>
          </a:p>
          <a:p>
            <a:pPr marL="285750" indent="-285750"/>
            <a:r>
              <a:rPr lang="ru-RU" dirty="0"/>
              <a:t>Постоянно улучшают процессы.</a:t>
            </a:r>
          </a:p>
          <a:p>
            <a:pPr marL="285750" indent="-285750"/>
            <a:r>
              <a:rPr lang="ru-RU" dirty="0"/>
              <a:t>Децентрализация обязанностей. </a:t>
            </a:r>
          </a:p>
          <a:p>
            <a:pPr marL="285750" indent="-285750"/>
            <a:r>
              <a:rPr lang="ru-RU" dirty="0"/>
              <a:t>Внедряются мировые практики по направлениям.</a:t>
            </a:r>
          </a:p>
          <a:p>
            <a:pPr marL="285750" indent="-285750"/>
            <a:r>
              <a:rPr lang="ru-RU" dirty="0"/>
              <a:t>Максимальная автоматизация.</a:t>
            </a:r>
          </a:p>
          <a:p>
            <a:pPr marL="285750" indent="-285750"/>
            <a:r>
              <a:rPr lang="ru-RU" dirty="0"/>
              <a:t>Обмен опытом, внешнее обучение.</a:t>
            </a:r>
          </a:p>
        </p:txBody>
      </p:sp>
    </p:spTree>
    <p:extLst>
      <p:ext uri="{BB962C8B-B14F-4D97-AF65-F5344CB8AC3E}">
        <p14:creationId xmlns="" xmlns:p14="http://schemas.microsoft.com/office/powerpoint/2010/main" val="144866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Применимость </a:t>
            </a:r>
            <a:r>
              <a:rPr lang="en-US" b="1" dirty="0" smtClean="0"/>
              <a:t>CMMI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 помочь улучшить качество продукта. </a:t>
            </a:r>
            <a:endParaRPr lang="ru-RU" dirty="0" smtClean="0"/>
          </a:p>
          <a:p>
            <a:r>
              <a:rPr lang="ru-RU" dirty="0"/>
              <a:t>CMMI может помочь сократить время разработки. </a:t>
            </a:r>
            <a:endParaRPr lang="ru-RU" dirty="0" smtClean="0"/>
          </a:p>
          <a:p>
            <a:r>
              <a:rPr lang="ru-RU" dirty="0"/>
              <a:t>Может помочь снизить затраты на разработку. </a:t>
            </a:r>
            <a:endParaRPr lang="ru-RU" dirty="0" smtClean="0"/>
          </a:p>
          <a:p>
            <a:r>
              <a:rPr lang="ru-RU" dirty="0"/>
              <a:t>Может помочь улучшить коммуникацию между разработчиками и заказчиками. </a:t>
            </a:r>
            <a:endParaRPr lang="ru-RU" dirty="0" smtClean="0"/>
          </a:p>
          <a:p>
            <a:r>
              <a:rPr lang="ru-RU" dirty="0"/>
              <a:t>CMMI может помочь сократить количество ошибок в продукте. </a:t>
            </a:r>
          </a:p>
        </p:txBody>
      </p:sp>
    </p:spTree>
    <p:extLst>
      <p:ext uri="{BB962C8B-B14F-4D97-AF65-F5344CB8AC3E}">
        <p14:creationId xmlns="" xmlns:p14="http://schemas.microsoft.com/office/powerpoint/2010/main" val="194251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err="1"/>
              <a:t>Capability</a:t>
            </a:r>
            <a:r>
              <a:rPr lang="ru-RU" b="1" dirty="0"/>
              <a:t> </a:t>
            </a:r>
            <a:r>
              <a:rPr lang="ru-RU" b="1" dirty="0" err="1"/>
              <a:t>Maturity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 </a:t>
            </a:r>
            <a:r>
              <a:rPr lang="ru-RU" b="1" dirty="0" err="1"/>
              <a:t>Integration</a:t>
            </a:r>
            <a:r>
              <a:rPr lang="ru-RU" b="1" dirty="0"/>
              <a:t> (CMMI)</a:t>
            </a:r>
            <a:r>
              <a:rPr lang="ru-RU" dirty="0"/>
              <a:t> – Комплексная модель производительности и зрелости – набор моделей (методологий) совершенствования процессов в организациях разных размеров и видов деятельности. CMMI содержит набор рекомендаций в виде практик, реализация которых, по мнению разработчиков модели, позволяет реализовать цели, необходимые для полной реализации определенных областей деятельности.</a:t>
            </a:r>
          </a:p>
        </p:txBody>
      </p:sp>
    </p:spTree>
    <p:extLst>
      <p:ext uri="{BB962C8B-B14F-4D97-AF65-F5344CB8AC3E}">
        <p14:creationId xmlns="" xmlns:p14="http://schemas.microsoft.com/office/powerpoint/2010/main" val="142526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b="1" dirty="0"/>
              <a:t>CMM</a:t>
            </a:r>
            <a:r>
              <a:rPr lang="ru-RU" dirty="0"/>
              <a:t> была создана в 1980-х годах для оценки зрелости процессов в области программной инженерии. </a:t>
            </a:r>
            <a:r>
              <a:rPr lang="ru-RU" b="1" dirty="0"/>
              <a:t>CMMI</a:t>
            </a:r>
            <a:r>
              <a:rPr lang="ru-RU" dirty="0"/>
              <a:t> была создана в 2002 году и является более современной моделью оценки зрелости процессов. </a:t>
            </a:r>
            <a:endParaRPr lang="ru-RU" dirty="0" smtClean="0"/>
          </a:p>
          <a:p>
            <a:pPr algn="just"/>
            <a:r>
              <a:rPr lang="ru-RU" dirty="0"/>
              <a:t>Для создания этой модели был проведён анализ ключевых активностей, выполняемых при разработке ПО, и связанных с ними рисков. </a:t>
            </a:r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каждой ключевой активности (или цели) модель предлагает ряд практик, которые позволяют снять или существенно уменьшить соответствующие проектные риски. </a:t>
            </a:r>
            <a:endParaRPr lang="ru-RU" dirty="0" smtClean="0"/>
          </a:p>
          <a:p>
            <a:pPr algn="just"/>
            <a:r>
              <a:rPr lang="ru-RU" dirty="0" smtClean="0"/>
              <a:t>Все </a:t>
            </a:r>
            <a:r>
              <a:rPr lang="ru-RU" dirty="0"/>
              <a:t>активности были сгруппированы в т.н. процессные области. </a:t>
            </a:r>
          </a:p>
        </p:txBody>
      </p:sp>
    </p:spTree>
    <p:extLst>
      <p:ext uri="{BB962C8B-B14F-4D97-AF65-F5344CB8AC3E}">
        <p14:creationId xmlns="" xmlns:p14="http://schemas.microsoft.com/office/powerpoint/2010/main" val="34389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Каждый последующий уровень зрелости включает в себя все практики предыдущих уровней, а также дополнительные практики, которые помогают организации улучшить свои процессы еще больше.</a:t>
            </a:r>
          </a:p>
        </p:txBody>
      </p:sp>
    </p:spTree>
    <p:extLst>
      <p:ext uri="{BB962C8B-B14F-4D97-AF65-F5344CB8AC3E}">
        <p14:creationId xmlns="" xmlns:p14="http://schemas.microsoft.com/office/powerpoint/2010/main" val="347361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1 уровень - Начальный (</a:t>
            </a:r>
            <a:r>
              <a:rPr lang="en-US" b="1" dirty="0"/>
              <a:t>Initial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Признаки:</a:t>
            </a:r>
            <a:endParaRPr lang="ru-RU" dirty="0"/>
          </a:p>
          <a:p>
            <a:pPr algn="just"/>
            <a:r>
              <a:rPr lang="ru-RU" dirty="0"/>
              <a:t>Отсутствие процессов, стандартов и процедур</a:t>
            </a:r>
          </a:p>
          <a:p>
            <a:pPr algn="just"/>
            <a:r>
              <a:rPr lang="ru-RU" dirty="0"/>
              <a:t>Несистемный подход к работе</a:t>
            </a:r>
          </a:p>
          <a:p>
            <a:pPr algn="just"/>
            <a:r>
              <a:rPr lang="ru-RU" dirty="0"/>
              <a:t>Неопределенная ответственность за результаты работы</a:t>
            </a:r>
          </a:p>
          <a:p>
            <a:pPr algn="just"/>
            <a:r>
              <a:rPr lang="ru-RU" dirty="0"/>
              <a:t>Неэффективное использование ресурсов и технологий</a:t>
            </a:r>
          </a:p>
          <a:p>
            <a:pPr algn="just"/>
            <a:r>
              <a:rPr lang="ru-RU" dirty="0"/>
              <a:t>Отсутствие понимания важности процессов и их влияния на качество продукции (в том числе программного обеспечения), производительность и сроки разработки.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262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1 уровень – Критерии для задания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ru-RU" dirty="0"/>
              <a:t>Распределения обязанностей и специализаций нет. </a:t>
            </a:r>
          </a:p>
          <a:p>
            <a:pPr marL="285750" indent="-285750"/>
            <a:r>
              <a:rPr lang="ru-RU" dirty="0"/>
              <a:t>Ответственности нет. </a:t>
            </a:r>
          </a:p>
          <a:p>
            <a:pPr marL="285750" indent="-285750"/>
            <a:r>
              <a:rPr lang="ru-RU" dirty="0"/>
              <a:t>Документации нет.</a:t>
            </a:r>
          </a:p>
          <a:p>
            <a:pPr marL="285750" indent="-285750"/>
            <a:r>
              <a:rPr lang="ru-RU" dirty="0"/>
              <a:t>Автоматизации 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62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 уровень - Управляемый (</a:t>
            </a:r>
            <a:r>
              <a:rPr lang="en-US" b="1" dirty="0"/>
              <a:t>Managed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/>
              <a:t>Признаки:</a:t>
            </a:r>
          </a:p>
          <a:p>
            <a:pPr algn="just"/>
            <a:r>
              <a:rPr lang="ru-RU" sz="2400" dirty="0"/>
              <a:t>Стандартизация процессов управления проектами</a:t>
            </a:r>
          </a:p>
          <a:p>
            <a:pPr algn="just"/>
            <a:r>
              <a:rPr lang="ru-RU" sz="2400" dirty="0"/>
              <a:t>Документирование процессов управления проектами</a:t>
            </a:r>
          </a:p>
          <a:p>
            <a:pPr algn="just"/>
            <a:r>
              <a:rPr lang="ru-RU" sz="2400" dirty="0"/>
              <a:t>Использование формальных методов управления проектами, таких как планирование, управление рисками, управление бюджетом и т.д.</a:t>
            </a:r>
          </a:p>
          <a:p>
            <a:pPr algn="just"/>
            <a:r>
              <a:rPr lang="ru-RU" sz="2400" dirty="0"/>
              <a:t>Применение системного подхода к управлению проектами</a:t>
            </a:r>
          </a:p>
          <a:p>
            <a:pPr algn="just"/>
            <a:r>
              <a:rPr lang="ru-RU" sz="2400" dirty="0"/>
              <a:t>Управление проектами на основе ожидаемых результатов</a:t>
            </a:r>
          </a:p>
          <a:p>
            <a:pPr algn="just"/>
            <a:r>
              <a:rPr lang="ru-RU" sz="2400" dirty="0"/>
              <a:t>Отслеживание проектов по расписанию и бюджету</a:t>
            </a:r>
          </a:p>
          <a:p>
            <a:pPr algn="just"/>
            <a:r>
              <a:rPr lang="ru-RU" sz="2400" dirty="0"/>
              <a:t>Проведение анализа проектов и оценка их эффективности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8799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 уровень – </a:t>
            </a:r>
            <a:r>
              <a:rPr lang="ru-RU" b="1" dirty="0"/>
              <a:t>П</a:t>
            </a:r>
            <a:r>
              <a:rPr lang="ru-RU" b="1" dirty="0" smtClean="0"/>
              <a:t>роцессные области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6823803"/>
              </p:ext>
            </p:extLst>
          </p:nvPr>
        </p:nvGraphicFramePr>
        <p:xfrm>
          <a:off x="323528" y="1556792"/>
          <a:ext cx="8496946" cy="48760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8235"/>
                <a:gridCol w="6408711"/>
              </a:tblGrid>
              <a:tr h="6822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Процессные области</a:t>
                      </a:r>
                      <a:endParaRPr lang="ru-RU" sz="1600" b="1" dirty="0"/>
                    </a:p>
                  </a:txBody>
                  <a:tcPr marL="29776" marR="29776" marT="14888" marB="1488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Цель</a:t>
                      </a:r>
                      <a:endParaRPr lang="ru-RU" sz="1600" b="1" dirty="0"/>
                    </a:p>
                  </a:txBody>
                  <a:tcPr marL="29776" marR="29776" marT="14888" marB="1488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5074">
                <a:tc>
                  <a:txBody>
                    <a:bodyPr/>
                    <a:lstStyle/>
                    <a:p>
                      <a:r>
                        <a:rPr lang="ru-RU" sz="1600" dirty="0"/>
                        <a:t>Менеджмент требований</a:t>
                      </a:r>
                    </a:p>
                  </a:txBody>
                  <a:tcPr marL="29776" marR="29776" marT="14888" marB="1488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Управление требованиями к продуктам проекта, чтобы выявлять несоответствия между требованиями и планами проекта.</a:t>
                      </a:r>
                    </a:p>
                  </a:txBody>
                  <a:tcPr marL="29776" marR="29776" marT="14888" marB="14888" anchor="ctr"/>
                </a:tc>
              </a:tr>
              <a:tr h="387089">
                <a:tc>
                  <a:txBody>
                    <a:bodyPr/>
                    <a:lstStyle/>
                    <a:p>
                      <a:r>
                        <a:rPr lang="ru-RU" sz="1600"/>
                        <a:t>Планирование проекта</a:t>
                      </a:r>
                    </a:p>
                  </a:txBody>
                  <a:tcPr marL="29776" marR="29776" marT="14888" marB="1488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Разработка и поддержание планов, определяющих развитие проекта.</a:t>
                      </a:r>
                    </a:p>
                  </a:txBody>
                  <a:tcPr marL="29776" marR="29776" marT="14888" marB="14888" anchor="ctr"/>
                </a:tc>
              </a:tr>
              <a:tr h="655074">
                <a:tc>
                  <a:txBody>
                    <a:bodyPr/>
                    <a:lstStyle/>
                    <a:p>
                      <a:r>
                        <a:rPr lang="ru-RU" sz="1600"/>
                        <a:t>Мониторинг и контроль проекта</a:t>
                      </a:r>
                    </a:p>
                  </a:txBody>
                  <a:tcPr marL="29776" marR="29776" marT="14888" marB="1488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Понимание стадии разработки проекта для принятия корректирующих действий в случае серьезного отклонения от плана.</a:t>
                      </a:r>
                    </a:p>
                  </a:txBody>
                  <a:tcPr marL="29776" marR="29776" marT="14888" marB="14888" anchor="ctr"/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/>
                        <a:t>Менеджмент договоров с поставщиками</a:t>
                      </a:r>
                    </a:p>
                  </a:txBody>
                  <a:tcPr marL="29776" marR="29776" marT="14888" marB="1488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Управление заключенными договорами на приобретение товаров и услуг от внешних поставщиков.</a:t>
                      </a:r>
                    </a:p>
                  </a:txBody>
                  <a:tcPr marL="29776" marR="29776" marT="14888" marB="14888" anchor="ctr"/>
                </a:tc>
              </a:tr>
              <a:tr h="655074">
                <a:tc>
                  <a:txBody>
                    <a:bodyPr/>
                    <a:lstStyle/>
                    <a:p>
                      <a:r>
                        <a:rPr lang="ru-RU" sz="1600"/>
                        <a:t>Измерение и анализ</a:t>
                      </a:r>
                    </a:p>
                  </a:txBody>
                  <a:tcPr marL="29776" marR="29776" marT="14888" marB="1488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Разработка и поддержание возможности измерения, используемой для поддержки информационного менеджмента.</a:t>
                      </a:r>
                    </a:p>
                  </a:txBody>
                  <a:tcPr marL="29776" marR="29776" marT="14888" marB="14888" anchor="ctr"/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/>
                        <a:t>Оценка качества товаров и процессов</a:t>
                      </a:r>
                    </a:p>
                  </a:txBody>
                  <a:tcPr marL="29776" marR="29776" marT="14888" marB="14888"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Обеспечение поддержки и управления в соответствии с целями процессов и связанными с ними продуктами работы.</a:t>
                      </a:r>
                    </a:p>
                  </a:txBody>
                  <a:tcPr marL="29776" marR="29776" marT="14888" marB="14888" anchor="ctr"/>
                </a:tc>
              </a:tr>
              <a:tr h="923058">
                <a:tc>
                  <a:txBody>
                    <a:bodyPr/>
                    <a:lstStyle/>
                    <a:p>
                      <a:r>
                        <a:rPr lang="ru-RU" sz="1600"/>
                        <a:t>Конфигурационный менеджмент</a:t>
                      </a:r>
                    </a:p>
                  </a:txBody>
                  <a:tcPr marL="29776" marR="29776" marT="14888" marB="14888"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Установка и поддержание целостности продуктов работы в результате использования идентификации конфигураций, конфигурационного контроля и конфигурационного аудита.</a:t>
                      </a:r>
                    </a:p>
                  </a:txBody>
                  <a:tcPr marL="29776" marR="29776" marT="14888" marB="1488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72000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1427</Words>
  <Application>Microsoft Office PowerPoint</Application>
  <PresentationFormat>Экран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Уровни зрелости процесса/проекта CMMI</vt:lpstr>
      <vt:lpstr>Другие модели</vt:lpstr>
      <vt:lpstr>Определение</vt:lpstr>
      <vt:lpstr>Создание</vt:lpstr>
      <vt:lpstr>Слайд 5</vt:lpstr>
      <vt:lpstr>1 уровень - Начальный (Initial)</vt:lpstr>
      <vt:lpstr>1 уровень – Критерии для задания</vt:lpstr>
      <vt:lpstr>2 уровень - Управляемый (Managed)</vt:lpstr>
      <vt:lpstr>2 уровень – Процессные области</vt:lpstr>
      <vt:lpstr>2 уровень – Критерии для задания </vt:lpstr>
      <vt:lpstr>3 уровень - Определенный (Defined)</vt:lpstr>
      <vt:lpstr>3 уровень – Процессные области</vt:lpstr>
      <vt:lpstr>3 уровень – Процессные области</vt:lpstr>
      <vt:lpstr>3 уровень – Критерии для задания</vt:lpstr>
      <vt:lpstr>4 уровень - Управляемый на основе количественных данных (Quantitatively Managed)</vt:lpstr>
      <vt:lpstr>4 уровень – Процессные области</vt:lpstr>
      <vt:lpstr>4 уровень – Критерии для задания</vt:lpstr>
      <vt:lpstr>5 уровень - Оптимизируемый (Optimizing)</vt:lpstr>
      <vt:lpstr>5 уровень – Процессные области</vt:lpstr>
      <vt:lpstr>5 уровень – Критерии для задания</vt:lpstr>
      <vt:lpstr>Применимость CMMI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Уровни зрелости процесса/проекта</dc:title>
  <dc:creator>Anna</dc:creator>
  <cp:lastModifiedBy>Лера Ракина</cp:lastModifiedBy>
  <cp:revision>20</cp:revision>
  <dcterms:created xsi:type="dcterms:W3CDTF">2018-10-02T03:30:09Z</dcterms:created>
  <dcterms:modified xsi:type="dcterms:W3CDTF">2024-03-05T05:41:41Z</dcterms:modified>
</cp:coreProperties>
</file>