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11313"/>
            </a:gs>
            <a:gs pos="100000">
              <a:srgbClr val="f1a19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 cap="all">
                <a:solidFill>
                  <a:srgbClr val="ffffff"/>
                </a:solidFill>
                <a:latin typeface="Century Gothic"/>
              </a:rPr>
              <a:t>Образец заголовка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AF1623-CEF6-4652-9A6D-E159E946F1C5}" type="datetime">
              <a:rPr b="0" lang="ru-UA" sz="1050" spc="-1" strike="noStrike">
                <a:solidFill>
                  <a:srgbClr val="ffffff"/>
                </a:solidFill>
                <a:latin typeface="Century Gothic"/>
              </a:rPr>
              <a:t>15.6.21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E7C0DA-C2B2-4E87-9BAB-9C239AE79A88}" type="slidenum">
              <a:rPr b="0" lang="ru-UA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11313"/>
            </a:gs>
            <a:gs pos="100000">
              <a:srgbClr val="f1a19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ru-RU" sz="4000" spc="-1" strike="noStrike" cap="all">
                <a:solidFill>
                  <a:srgbClr val="ffffff"/>
                </a:solidFill>
                <a:latin typeface="Century Gothic"/>
              </a:rPr>
              <a:t>Образец заголовка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Образец текста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Пятый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655A50-C3FB-42E9-975C-8C998C23139E}" type="datetime">
              <a:rPr b="0" lang="ru-UA" sz="1050" spc="-1" strike="noStrike">
                <a:solidFill>
                  <a:srgbClr val="ffffff"/>
                </a:solidFill>
                <a:latin typeface="Century Gothic"/>
              </a:rPr>
              <a:t>15.6.21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1D8C20-F865-4267-81A2-F095905AC7A2}" type="slidenum">
              <a:rPr b="0" lang="ru-UA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460320" y="1050480"/>
            <a:ext cx="6098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Lucida Sans Unicode"/>
              </a:rPr>
              <a:t>DevOps Project​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022480" y="2805480"/>
            <a:ext cx="85845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49" strike="noStrike">
                <a:solidFill>
                  <a:srgbClr val="fefefd"/>
                </a:solidFill>
                <a:latin typeface="Lucida Sans Unicode"/>
              </a:rPr>
              <a:t>Automated process of deploying site on Amazon Web Services​ Elastic Beanstalk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977520" y="5114880"/>
            <a:ext cx="506412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df2e28"/>
                </a:solidFill>
                <a:latin typeface="Lucida Sans Unicode"/>
              </a:rPr>
              <a:t>Tetiana Dinkievych​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df2e28"/>
                </a:solidFill>
                <a:latin typeface="Lucida Sans Unicode"/>
              </a:rPr>
              <a:t>Epam 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df2e28"/>
                </a:solidFill>
                <a:latin typeface="-apple-system"/>
              </a:rPr>
              <a:t>DevOps_online_Dnipro_2021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57760" y="4114800"/>
            <a:ext cx="5502960" cy="25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419640" y="1588680"/>
            <a:ext cx="535248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7200" spc="49" strike="noStrike">
                <a:solidFill>
                  <a:srgbClr val="fefefd"/>
                </a:solidFill>
                <a:latin typeface="Century Gothic"/>
              </a:rPr>
              <a:t>Thanks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200" spc="49" strike="noStrike">
                <a:solidFill>
                  <a:srgbClr val="fefefd"/>
                </a:solidFill>
                <a:latin typeface="Century Gothic"/>
              </a:rPr>
              <a:t> </a:t>
            </a:r>
            <a:r>
              <a:rPr b="1" lang="en-US" sz="7200" spc="49" strike="noStrike">
                <a:solidFill>
                  <a:srgbClr val="fefefd"/>
                </a:solidFill>
                <a:latin typeface="Century Gothic"/>
              </a:rPr>
              <a:t>you for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200" spc="49" strike="noStrike">
                <a:solidFill>
                  <a:srgbClr val="fefefd"/>
                </a:solidFill>
                <a:latin typeface="Century Gothic"/>
              </a:rPr>
              <a:t> </a:t>
            </a:r>
            <a:r>
              <a:rPr b="1" lang="en-US" sz="7200" spc="49" strike="noStrike">
                <a:solidFill>
                  <a:srgbClr val="fefefd"/>
                </a:solidFill>
                <a:latin typeface="Century Gothic"/>
              </a:rPr>
              <a:t>attention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11313"/>
            </a:gs>
            <a:gs pos="100000">
              <a:srgbClr val="f1a19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0320" y="1594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000" spc="49" strike="noStrike">
                <a:solidFill>
                  <a:srgbClr val="fefefd"/>
                </a:solidFill>
                <a:latin typeface="Century Gothic"/>
              </a:rPr>
              <a:t>Т</a:t>
            </a:r>
            <a:r>
              <a:rPr b="1" lang="en-US" sz="4000" spc="49" strike="noStrike">
                <a:solidFill>
                  <a:srgbClr val="fefefd"/>
                </a:solidFill>
                <a:latin typeface="Century Gothic"/>
              </a:rPr>
              <a:t>echnologies used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0" name="Picture 2" descr="Иконка «GitHub» — скачай бесплатно PNG и векторе"/>
          <p:cNvPicPr/>
          <p:nvPr/>
        </p:nvPicPr>
        <p:blipFill>
          <a:blip r:embed="rId1"/>
          <a:stretch/>
        </p:blipFill>
        <p:spPr>
          <a:xfrm rot="1807200">
            <a:off x="9072000" y="3940560"/>
            <a:ext cx="3180240" cy="3180240"/>
          </a:xfrm>
          <a:prstGeom prst="rect">
            <a:avLst/>
          </a:prstGeom>
          <a:ln>
            <a:noFill/>
          </a:ln>
        </p:spPr>
      </p:pic>
      <p:pic>
        <p:nvPicPr>
          <p:cNvPr id="91" name="Picture 4" descr="Jenkins Logo transparent PNG - StickPNG"/>
          <p:cNvPicPr/>
          <p:nvPr/>
        </p:nvPicPr>
        <p:blipFill>
          <a:blip r:embed="rId2"/>
          <a:stretch/>
        </p:blipFill>
        <p:spPr>
          <a:xfrm>
            <a:off x="3445200" y="1286280"/>
            <a:ext cx="3520080" cy="3520080"/>
          </a:xfrm>
          <a:prstGeom prst="rect">
            <a:avLst/>
          </a:prstGeom>
          <a:ln>
            <a:noFill/>
          </a:ln>
        </p:spPr>
      </p:pic>
      <p:pic>
        <p:nvPicPr>
          <p:cNvPr id="92" name="Picture 6" descr="Установка IonCube loader на Ubuntu - Y.KOVALENKO"/>
          <p:cNvPicPr/>
          <p:nvPr/>
        </p:nvPicPr>
        <p:blipFill>
          <a:blip r:embed="rId3"/>
          <a:stretch/>
        </p:blipFill>
        <p:spPr>
          <a:xfrm rot="20911200">
            <a:off x="-2160" y="3987000"/>
            <a:ext cx="3882240" cy="3882240"/>
          </a:xfrm>
          <a:prstGeom prst="rect">
            <a:avLst/>
          </a:prstGeom>
          <a:ln>
            <a:noFill/>
          </a:ln>
        </p:spPr>
      </p:pic>
      <p:pic>
        <p:nvPicPr>
          <p:cNvPr id="93" name="Picture 8" descr="Иконка «SSH» — скачай бесплатно PNG и векторе"/>
          <p:cNvPicPr/>
          <p:nvPr/>
        </p:nvPicPr>
        <p:blipFill>
          <a:blip r:embed="rId4"/>
          <a:stretch/>
        </p:blipFill>
        <p:spPr>
          <a:xfrm rot="21154800">
            <a:off x="518760" y="1104840"/>
            <a:ext cx="1791360" cy="1791360"/>
          </a:xfrm>
          <a:prstGeom prst="rect">
            <a:avLst/>
          </a:prstGeom>
          <a:ln>
            <a:noFill/>
          </a:ln>
        </p:spPr>
      </p:pic>
      <p:pic>
        <p:nvPicPr>
          <p:cNvPr id="94" name="Picture 10" descr="Десятки AWS API предоставляют информацию, которую можно использовать в  кибератаках"/>
          <p:cNvPicPr/>
          <p:nvPr/>
        </p:nvPicPr>
        <p:blipFill>
          <a:blip r:embed="rId5"/>
          <a:stretch/>
        </p:blipFill>
        <p:spPr>
          <a:xfrm rot="19732200">
            <a:off x="6923520" y="1283040"/>
            <a:ext cx="4591080" cy="3443040"/>
          </a:xfrm>
          <a:prstGeom prst="rect">
            <a:avLst/>
          </a:prstGeom>
          <a:ln>
            <a:noFill/>
          </a:ln>
        </p:spPr>
      </p:pic>
      <p:pic>
        <p:nvPicPr>
          <p:cNvPr id="95" name="Picture 12" descr="Linux логотип PNG"/>
          <p:cNvPicPr/>
          <p:nvPr/>
        </p:nvPicPr>
        <p:blipFill>
          <a:blip r:embed="rId6"/>
          <a:srcRect l="0" t="0" r="0" b="44911"/>
          <a:stretch/>
        </p:blipFill>
        <p:spPr>
          <a:xfrm rot="10800000">
            <a:off x="8926200" y="110160"/>
            <a:ext cx="2657520" cy="1391400"/>
          </a:xfrm>
          <a:prstGeom prst="rect">
            <a:avLst/>
          </a:prstGeom>
          <a:ln>
            <a:noFill/>
          </a:ln>
        </p:spPr>
      </p:pic>
      <p:pic>
        <p:nvPicPr>
          <p:cNvPr id="96" name="Picture 14" descr=""/>
          <p:cNvPicPr/>
          <p:nvPr/>
        </p:nvPicPr>
        <p:blipFill>
          <a:blip r:embed="rId7"/>
          <a:stretch/>
        </p:blipFill>
        <p:spPr>
          <a:xfrm rot="633000">
            <a:off x="392040" y="3463920"/>
            <a:ext cx="3093120" cy="1292760"/>
          </a:xfrm>
          <a:prstGeom prst="rect">
            <a:avLst/>
          </a:prstGeom>
          <a:ln>
            <a:noFill/>
          </a:ln>
        </p:spPr>
      </p:pic>
      <p:pic>
        <p:nvPicPr>
          <p:cNvPr id="97" name="Picture 16" descr="HTML5 — Википедия"/>
          <p:cNvPicPr/>
          <p:nvPr/>
        </p:nvPicPr>
        <p:blipFill>
          <a:blip r:embed="rId8"/>
          <a:stretch/>
        </p:blipFill>
        <p:spPr>
          <a:xfrm>
            <a:off x="7624800" y="4988880"/>
            <a:ext cx="1537920" cy="1537920"/>
          </a:xfrm>
          <a:prstGeom prst="rect">
            <a:avLst/>
          </a:prstGeom>
          <a:ln>
            <a:noFill/>
          </a:ln>
        </p:spPr>
      </p:pic>
      <p:pic>
        <p:nvPicPr>
          <p:cNvPr id="98" name="Picture 18" descr="Download HTML5 Logo PNG, Free Transparent HTML5 images - Free Transparent  PNG Logos"/>
          <p:cNvPicPr/>
          <p:nvPr/>
        </p:nvPicPr>
        <p:blipFill>
          <a:blip r:embed="rId9"/>
          <a:stretch/>
        </p:blipFill>
        <p:spPr>
          <a:xfrm>
            <a:off x="6027480" y="4848840"/>
            <a:ext cx="1786320" cy="178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4" descr="Jenkins Logo transparent PNG - StickPNG"/>
          <p:cNvPicPr/>
          <p:nvPr/>
        </p:nvPicPr>
        <p:blipFill>
          <a:blip r:embed="rId1"/>
          <a:stretch/>
        </p:blipFill>
        <p:spPr>
          <a:xfrm>
            <a:off x="6725520" y="3331800"/>
            <a:ext cx="3328560" cy="3328560"/>
          </a:xfrm>
          <a:prstGeom prst="rect">
            <a:avLst/>
          </a:prstGeom>
          <a:ln>
            <a:noFill/>
          </a:ln>
        </p:spPr>
      </p:pic>
      <p:pic>
        <p:nvPicPr>
          <p:cNvPr id="100" name="Picture 10" descr="Десятки AWS API предоставляют информацию, которую можно использовать в  кибератаках"/>
          <p:cNvPicPr/>
          <p:nvPr/>
        </p:nvPicPr>
        <p:blipFill>
          <a:blip r:embed="rId2"/>
          <a:stretch/>
        </p:blipFill>
        <p:spPr>
          <a:xfrm>
            <a:off x="722160" y="439560"/>
            <a:ext cx="3546720" cy="2660040"/>
          </a:xfrm>
          <a:prstGeom prst="rect">
            <a:avLst/>
          </a:prstGeom>
          <a:ln>
            <a:noFill/>
          </a:ln>
        </p:spPr>
      </p:pic>
      <p:pic>
        <p:nvPicPr>
          <p:cNvPr id="101" name="Picture 2" descr="Иконка «GitHub» — скачай бесплатно PNG и векторе"/>
          <p:cNvPicPr/>
          <p:nvPr/>
        </p:nvPicPr>
        <p:blipFill>
          <a:blip r:embed="rId3"/>
          <a:stretch/>
        </p:blipFill>
        <p:spPr>
          <a:xfrm>
            <a:off x="1478880" y="3576600"/>
            <a:ext cx="2814840" cy="28148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4511880" y="4740480"/>
            <a:ext cx="2459880" cy="511560"/>
          </a:xfrm>
          <a:prstGeom prst="left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2b9b8"/>
              </a:gs>
              <a:gs pos="100000">
                <a:srgbClr val="ea9d9c"/>
              </a:gs>
            </a:gsLst>
            <a:lin ang="5400000"/>
          </a:gradFill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82080" y="4736160"/>
            <a:ext cx="1347120" cy="451440"/>
          </a:xfrm>
          <a:prstGeom prst="stripedRightArrow">
            <a:avLst>
              <a:gd name="adj1" fmla="val 48366"/>
              <a:gd name="adj2" fmla="val 55317"/>
            </a:avLst>
          </a:prstGeom>
          <a:gradFill rotWithShape="0">
            <a:gsLst>
              <a:gs pos="0">
                <a:srgbClr val="f2b9b8"/>
              </a:gs>
              <a:gs pos="100000">
                <a:srgbClr val="ea9d9c"/>
              </a:gs>
            </a:gsLst>
            <a:lin ang="5400000"/>
          </a:gradFill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4" name="Picture 2" descr="Amazon Web Services - Aws Elastic Beanstalk Icon Clipart - Large Size Png  Image - PikPng"/>
          <p:cNvPicPr/>
          <p:nvPr/>
        </p:nvPicPr>
        <p:blipFill>
          <a:blip r:embed="rId4"/>
          <a:stretch/>
        </p:blipFill>
        <p:spPr>
          <a:xfrm>
            <a:off x="3019320" y="436320"/>
            <a:ext cx="1033200" cy="143316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 rot="18092400">
            <a:off x="9018360" y="3266640"/>
            <a:ext cx="969480" cy="32436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d2c2"/>
              </a:gs>
              <a:gs pos="100000">
                <a:srgbClr val="feb89e"/>
              </a:gs>
            </a:gsLst>
            <a:lin ang="1890000"/>
          </a:gradFill>
          <a:ln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06" name="Picture 8" descr="Иконка «SSH» — скачай бесплатно PNG и векторе"/>
          <p:cNvPicPr/>
          <p:nvPr/>
        </p:nvPicPr>
        <p:blipFill>
          <a:blip r:embed="rId5"/>
          <a:stretch/>
        </p:blipFill>
        <p:spPr>
          <a:xfrm>
            <a:off x="5325840" y="4453200"/>
            <a:ext cx="1017720" cy="101772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 rot="10800000">
            <a:off x="8335440" y="1902960"/>
            <a:ext cx="995400" cy="28224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d2c2"/>
              </a:gs>
              <a:gs pos="100000">
                <a:srgbClr val="feb89e"/>
              </a:gs>
            </a:gsLst>
            <a:lin ang="16200000"/>
          </a:gradFill>
          <a:ln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8" name="CustomShape 5"/>
          <p:cNvSpPr/>
          <p:nvPr/>
        </p:nvSpPr>
        <p:spPr>
          <a:xfrm rot="10800000">
            <a:off x="4175640" y="1805040"/>
            <a:ext cx="1920240" cy="45144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d2c2"/>
              </a:gs>
              <a:gs pos="100000">
                <a:srgbClr val="feb89e"/>
              </a:gs>
            </a:gsLst>
            <a:lin ang="16200000"/>
          </a:gradFill>
          <a:ln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9549360" y="1658880"/>
            <a:ext cx="1396080" cy="770040"/>
          </a:xfrm>
          <a:prstGeom prst="round2DiagRect">
            <a:avLst>
              <a:gd name="adj1" fmla="val 16667"/>
              <a:gd name="adj2" fmla="val 0"/>
            </a:avLst>
          </a:prstGeom>
          <a:gradFill rotWithShape="0">
            <a:gsLst>
              <a:gs pos="0">
                <a:srgbClr val="f2b9b8"/>
              </a:gs>
              <a:gs pos="100000">
                <a:srgbClr val="ea9d9c"/>
              </a:gs>
            </a:gsLst>
            <a:lin ang="5400000"/>
          </a:gradFill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Build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6526440" y="1638360"/>
            <a:ext cx="1396080" cy="770040"/>
          </a:xfrm>
          <a:prstGeom prst="round2DiagRect">
            <a:avLst>
              <a:gd name="adj1" fmla="val 16667"/>
              <a:gd name="adj2" fmla="val 0"/>
            </a:avLst>
          </a:prstGeom>
          <a:gradFill rotWithShape="0">
            <a:gsLst>
              <a:gs pos="0">
                <a:srgbClr val="f2b9b8"/>
              </a:gs>
              <a:gs pos="100000">
                <a:srgbClr val="ea9d9c"/>
              </a:gs>
            </a:gsLst>
            <a:lin ang="5400000"/>
          </a:gradFill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Deploy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670480" y="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we did on github?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 rot="21588000">
            <a:off x="1031040" y="1204200"/>
            <a:ext cx="10113120" cy="536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52640" y="1875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Ssh keys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4" name="Рисунок 4" descr=""/>
          <p:cNvPicPr/>
          <p:nvPr/>
        </p:nvPicPr>
        <p:blipFill>
          <a:blip r:embed="rId1"/>
          <a:stretch/>
        </p:blipFill>
        <p:spPr>
          <a:xfrm>
            <a:off x="0" y="1296720"/>
            <a:ext cx="11490120" cy="399240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6" descr=""/>
          <p:cNvPicPr/>
          <p:nvPr/>
        </p:nvPicPr>
        <p:blipFill>
          <a:blip r:embed="rId2"/>
          <a:stretch/>
        </p:blipFill>
        <p:spPr>
          <a:xfrm>
            <a:off x="5589720" y="3569760"/>
            <a:ext cx="6095520" cy="328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332800" y="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 we did on Jenkins?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7" name="Рисунок 3" descr=""/>
          <p:cNvPicPr/>
          <p:nvPr/>
        </p:nvPicPr>
        <p:blipFill>
          <a:blip r:embed="rId1"/>
          <a:srcRect l="0" t="0" r="972" b="0"/>
          <a:stretch/>
        </p:blipFill>
        <p:spPr>
          <a:xfrm>
            <a:off x="0" y="1049400"/>
            <a:ext cx="8511120" cy="3414600"/>
          </a:xfrm>
          <a:prstGeom prst="rect">
            <a:avLst/>
          </a:prstGeom>
          <a:ln>
            <a:noFill/>
          </a:ln>
        </p:spPr>
      </p:pic>
      <p:pic>
        <p:nvPicPr>
          <p:cNvPr id="118" name="Рисунок 5" descr=""/>
          <p:cNvPicPr/>
          <p:nvPr/>
        </p:nvPicPr>
        <p:blipFill>
          <a:blip r:embed="rId2"/>
          <a:srcRect l="0" t="0" r="234" b="21751"/>
          <a:stretch/>
        </p:blipFill>
        <p:spPr>
          <a:xfrm>
            <a:off x="2190600" y="3764520"/>
            <a:ext cx="8059320" cy="309312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7" descr=""/>
          <p:cNvPicPr/>
          <p:nvPr/>
        </p:nvPicPr>
        <p:blipFill>
          <a:blip r:embed="rId3"/>
          <a:srcRect l="0" t="0" r="0" b="20617"/>
          <a:stretch/>
        </p:blipFill>
        <p:spPr>
          <a:xfrm>
            <a:off x="5152320" y="1808640"/>
            <a:ext cx="7039440" cy="29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3" descr=""/>
          <p:cNvPicPr/>
          <p:nvPr/>
        </p:nvPicPr>
        <p:blipFill>
          <a:blip r:embed="rId1"/>
          <a:stretch/>
        </p:blipFill>
        <p:spPr>
          <a:xfrm>
            <a:off x="234360" y="294120"/>
            <a:ext cx="7769880" cy="442224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5" descr=""/>
          <p:cNvPicPr/>
          <p:nvPr/>
        </p:nvPicPr>
        <p:blipFill>
          <a:blip r:embed="rId2"/>
          <a:srcRect l="0" t="7809" r="0" b="0"/>
          <a:stretch/>
        </p:blipFill>
        <p:spPr>
          <a:xfrm>
            <a:off x="3650760" y="3429000"/>
            <a:ext cx="8541000" cy="327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431440" y="1004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we did on AWS?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3" name="Рисунок 8" descr=""/>
          <p:cNvPicPr/>
          <p:nvPr/>
        </p:nvPicPr>
        <p:blipFill>
          <a:blip r:embed="rId1"/>
          <a:stretch/>
        </p:blipFill>
        <p:spPr>
          <a:xfrm>
            <a:off x="157320" y="1578240"/>
            <a:ext cx="11877120" cy="451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4" descr=""/>
          <p:cNvPicPr/>
          <p:nvPr/>
        </p:nvPicPr>
        <p:blipFill>
          <a:blip r:embed="rId1"/>
          <a:stretch/>
        </p:blipFill>
        <p:spPr>
          <a:xfrm>
            <a:off x="7987680" y="0"/>
            <a:ext cx="3842640" cy="672516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2" descr=""/>
          <p:cNvPicPr/>
          <p:nvPr/>
        </p:nvPicPr>
        <p:blipFill>
          <a:blip r:embed="rId2"/>
          <a:stretch/>
        </p:blipFill>
        <p:spPr>
          <a:xfrm>
            <a:off x="484200" y="686160"/>
            <a:ext cx="6876720" cy="53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10545</TotalTime>
  <Application>LibreOffice/6.4.6.2$Linux_X86_64 LibreOffice_project/40$Build-2</Application>
  <Words>57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2021-05-24T17:33:01Z</dcterms:created>
  <dc:creator>Татьяна Динкевич</dc:creator>
  <dc:description/>
  <dc:language>en-US</dc:language>
  <cp:lastModifiedBy/>
  <dcterms:modified xsi:type="dcterms:W3CDTF">2021-06-15T19:56:43Z</dcterms:modified>
  <cp:revision>27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