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24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5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76"/>
  </p:notesMasterIdLst>
  <p:sldIdLst>
    <p:sldId id="280" r:id="rId2"/>
    <p:sldId id="257" r:id="rId3"/>
    <p:sldId id="258" r:id="rId4"/>
    <p:sldId id="281" r:id="rId5"/>
    <p:sldId id="282" r:id="rId6"/>
    <p:sldId id="290" r:id="rId7"/>
    <p:sldId id="346" r:id="rId8"/>
    <p:sldId id="315" r:id="rId9"/>
    <p:sldId id="288" r:id="rId10"/>
    <p:sldId id="319" r:id="rId11"/>
    <p:sldId id="289" r:id="rId12"/>
    <p:sldId id="349" r:id="rId13"/>
    <p:sldId id="316" r:id="rId14"/>
    <p:sldId id="260" r:id="rId15"/>
    <p:sldId id="261" r:id="rId16"/>
    <p:sldId id="262" r:id="rId17"/>
    <p:sldId id="263" r:id="rId18"/>
    <p:sldId id="265" r:id="rId19"/>
    <p:sldId id="266" r:id="rId20"/>
    <p:sldId id="267" r:id="rId21"/>
    <p:sldId id="370" r:id="rId22"/>
    <p:sldId id="371" r:id="rId23"/>
    <p:sldId id="372" r:id="rId24"/>
    <p:sldId id="379" r:id="rId25"/>
    <p:sldId id="380" r:id="rId26"/>
    <p:sldId id="355" r:id="rId27"/>
    <p:sldId id="359" r:id="rId28"/>
    <p:sldId id="360" r:id="rId29"/>
    <p:sldId id="364" r:id="rId30"/>
    <p:sldId id="361" r:id="rId31"/>
    <p:sldId id="362" r:id="rId32"/>
    <p:sldId id="363" r:id="rId33"/>
    <p:sldId id="356" r:id="rId34"/>
    <p:sldId id="381" r:id="rId35"/>
    <p:sldId id="357" r:id="rId36"/>
    <p:sldId id="368" r:id="rId37"/>
    <p:sldId id="358" r:id="rId38"/>
    <p:sldId id="367" r:id="rId39"/>
    <p:sldId id="369" r:id="rId40"/>
    <p:sldId id="293" r:id="rId41"/>
    <p:sldId id="294" r:id="rId42"/>
    <p:sldId id="373" r:id="rId43"/>
    <p:sldId id="375" r:id="rId44"/>
    <p:sldId id="377" r:id="rId45"/>
    <p:sldId id="376" r:id="rId46"/>
    <p:sldId id="374" r:id="rId47"/>
    <p:sldId id="378" r:id="rId48"/>
    <p:sldId id="291" r:id="rId49"/>
    <p:sldId id="269" r:id="rId50"/>
    <p:sldId id="292" r:id="rId51"/>
    <p:sldId id="311" r:id="rId52"/>
    <p:sldId id="350" r:id="rId53"/>
    <p:sldId id="302" r:id="rId54"/>
    <p:sldId id="273" r:id="rId55"/>
    <p:sldId id="274" r:id="rId56"/>
    <p:sldId id="297" r:id="rId57"/>
    <p:sldId id="365" r:id="rId58"/>
    <p:sldId id="298" r:id="rId59"/>
    <p:sldId id="299" r:id="rId60"/>
    <p:sldId id="300" r:id="rId61"/>
    <p:sldId id="301" r:id="rId62"/>
    <p:sldId id="275" r:id="rId63"/>
    <p:sldId id="351" r:id="rId64"/>
    <p:sldId id="366" r:id="rId65"/>
    <p:sldId id="276" r:id="rId66"/>
    <p:sldId id="295" r:id="rId67"/>
    <p:sldId id="303" r:id="rId68"/>
    <p:sldId id="304" r:id="rId69"/>
    <p:sldId id="277" r:id="rId70"/>
    <p:sldId id="324" r:id="rId71"/>
    <p:sldId id="325" r:id="rId72"/>
    <p:sldId id="317" r:id="rId73"/>
    <p:sldId id="313" r:id="rId74"/>
    <p:sldId id="305" r:id="rId7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14.92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16.16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25.91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27.08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14.92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16.16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25.91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27.08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14.92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16.16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25.91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16.16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27.08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14.92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16.16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25.91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27.08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25.91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27.08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14.92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16.16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25.917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27.082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3T13:49:14.928"/>
    </inkml:context>
    <inkml:brush xml:id="br0">
      <inkml:brushProperty name="width" value="0.05" units="cm"/>
      <inkml:brushProperty name="height" value="0.05" units="cm"/>
      <inkml:brushProperty name="color" value="#FF0066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334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14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448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586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60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05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8368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0648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656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008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0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818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337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91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190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17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7309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941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206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0710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75232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72962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64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39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8345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097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60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3681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7278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3276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61327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90555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06645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64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8500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8138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022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76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6433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3885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772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128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362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7445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4181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5004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0410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856574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0159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9624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128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7688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462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040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111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0630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81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205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72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8069766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530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446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r>
              <a:rPr spc="0" dirty="0"/>
              <a:t>/</a:t>
            </a:r>
            <a:r>
              <a:rPr spc="-5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53336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152400"/>
            <a:ext cx="8686800" cy="6096000"/>
            <a:chOff x="0" y="152400"/>
            <a:chExt cx="8686800" cy="6096000"/>
          </a:xfrm>
        </p:grpSpPr>
        <p:sp>
          <p:nvSpPr>
            <p:cNvPr id="7" name="Google Shape;7;p1"/>
            <p:cNvSpPr/>
            <p:nvPr/>
          </p:nvSpPr>
          <p:spPr>
            <a:xfrm>
              <a:off x="381000" y="533400"/>
              <a:ext cx="8305800" cy="5715000"/>
            </a:xfrm>
            <a:prstGeom prst="roundRect">
              <a:avLst>
                <a:gd name="adj" fmla="val 2965"/>
              </a:avLst>
            </a:prstGeom>
            <a:noFill/>
            <a:ln w="50800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152400"/>
              <a:ext cx="8534400" cy="121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60000" y="0"/>
                  </a:lnTo>
                  <a:cubicBezTo>
                    <a:pt x="75840" y="0"/>
                    <a:pt x="91080" y="6240"/>
                    <a:pt x="102360" y="17520"/>
                  </a:cubicBezTo>
                  <a:cubicBezTo>
                    <a:pt x="113640" y="28800"/>
                    <a:pt x="120000" y="44040"/>
                    <a:pt x="120000" y="60000"/>
                  </a:cubicBezTo>
                  <a:cubicBezTo>
                    <a:pt x="120000" y="75840"/>
                    <a:pt x="113640" y="91080"/>
                    <a:pt x="102360" y="102360"/>
                  </a:cubicBezTo>
                  <a:cubicBezTo>
                    <a:pt x="91080" y="113640"/>
                    <a:pt x="75840" y="120000"/>
                    <a:pt x="60000" y="120000"/>
                  </a:cubicBezTo>
                  <a:lnTo>
                    <a:pt x="0" y="120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9;p1"/>
            <p:cNvCxnSpPr/>
            <p:nvPr/>
          </p:nvCxnSpPr>
          <p:spPr>
            <a:xfrm>
              <a:off x="0" y="1219200"/>
              <a:ext cx="80772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30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.xml"/><Relationship Id="rId5" Type="http://schemas.openxmlformats.org/officeDocument/2006/relationships/customXml" Target="../ink/ink18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21.xml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5" Type="http://schemas.openxmlformats.org/officeDocument/2006/relationships/customXml" Target="../ink/ink2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ru.html.net/tutorials/html/lesson7_216websafecolourchart.php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95262" y="212834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b="0" i="0" u="none" strike="noStrike" cap="none" dirty="0">
                <a:solidFill>
                  <a:schemeClr val="dk2"/>
                </a:solidFill>
                <a:sym typeface="Arial"/>
              </a:rPr>
              <a:t>Web-технолог</a:t>
            </a:r>
            <a:r>
              <a:rPr lang="uk-UA" dirty="0"/>
              <a:t>ії та</a:t>
            </a:r>
            <a:r>
              <a:rPr lang="uk-UA" b="0" i="0" u="none" strike="noStrike" cap="none" dirty="0">
                <a:solidFill>
                  <a:schemeClr val="dk2"/>
                </a:solidFill>
                <a:sym typeface="Arial"/>
              </a:rPr>
              <a:t> web-дизайн</a:t>
            </a:r>
            <a:endParaRPr lang="uk-UA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003068" y="1595696"/>
            <a:ext cx="43996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+mj-lt"/>
              </a:rPr>
              <a:t>2024/2025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65485" y="4351872"/>
            <a:ext cx="70895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+mj-lt"/>
              </a:rPr>
              <a:t>Лекції: ст. викладач каф. Штучного інтелекту</a:t>
            </a:r>
          </a:p>
          <a:p>
            <a:r>
              <a:rPr lang="uk-UA" sz="2000" dirty="0">
                <a:latin typeface="+mj-lt"/>
              </a:rPr>
              <a:t>Гриньова Олена Євгенівна</a:t>
            </a:r>
          </a:p>
          <a:p>
            <a:r>
              <a:rPr lang="en-US" sz="2000" dirty="0" err="1">
                <a:latin typeface="+mj-lt"/>
              </a:rPr>
              <a:t>olena.hrynova</a:t>
            </a:r>
            <a:r>
              <a:rPr lang="ru-RU" sz="2000" dirty="0">
                <a:latin typeface="+mj-lt"/>
              </a:rPr>
              <a:t>@nure.ua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52074" y="2772044"/>
            <a:ext cx="56789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dirty="0">
                <a:latin typeface="+mj-lt"/>
              </a:rPr>
              <a:t>Лекція</a:t>
            </a:r>
            <a:r>
              <a:rPr lang="ru-RU" sz="3200" dirty="0">
                <a:latin typeface="+mj-lt"/>
              </a:rPr>
              <a:t> №</a:t>
            </a:r>
            <a:r>
              <a:rPr lang="en-US" sz="3200" dirty="0">
                <a:latin typeface="+mj-lt"/>
              </a:rPr>
              <a:t>2</a:t>
            </a:r>
            <a:endParaRPr lang="ru-RU" sz="3200" dirty="0">
              <a:latin typeface="+mj-lt"/>
            </a:endParaRPr>
          </a:p>
          <a:p>
            <a:pPr algn="ctr"/>
            <a:r>
              <a:rPr lang="de-AT" sz="3200" dirty="0">
                <a:latin typeface="+mj-lt"/>
              </a:rPr>
              <a:t>HTML</a:t>
            </a:r>
            <a:endParaRPr lang="ru-RU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256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Відмінності</a:t>
            </a:r>
            <a:r>
              <a:rPr lang="ru-RU" dirty="0"/>
              <a:t> </a:t>
            </a:r>
            <a:r>
              <a:rPr lang="de-AT" dirty="0"/>
              <a:t>XHTML</a:t>
            </a:r>
            <a:r>
              <a:rPr lang="ru-RU" dirty="0"/>
              <a:t> </a:t>
            </a:r>
            <a:r>
              <a:rPr lang="uk-UA" dirty="0"/>
              <a:t>від</a:t>
            </a:r>
            <a:r>
              <a:rPr lang="ru-RU" dirty="0"/>
              <a:t> </a:t>
            </a:r>
            <a:r>
              <a:rPr lang="de-AT" dirty="0"/>
              <a:t>HTML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ClrTx/>
              <a:buSzPct val="100000"/>
            </a:pPr>
            <a:r>
              <a:rPr lang="uk-UA" sz="2400" dirty="0"/>
              <a:t>Елементи</a:t>
            </a:r>
            <a:r>
              <a:rPr lang="ru-RU" sz="2400" dirty="0"/>
              <a:t> </a:t>
            </a:r>
            <a:r>
              <a:rPr lang="en-US" sz="2400" dirty="0"/>
              <a:t>XHTML </a:t>
            </a:r>
            <a:r>
              <a:rPr lang="uk-UA" sz="2400" dirty="0"/>
              <a:t>повинні бути правильно вкладені</a:t>
            </a:r>
          </a:p>
          <a:p>
            <a:pPr>
              <a:spcBef>
                <a:spcPts val="0"/>
              </a:spcBef>
              <a:buClrTx/>
              <a:buSzPct val="100000"/>
            </a:pPr>
            <a:r>
              <a:rPr lang="uk-UA" sz="2400" dirty="0"/>
              <a:t>Всі елементи повинні бути закриті</a:t>
            </a:r>
            <a:r>
              <a:rPr lang="ru-RU" sz="2400" dirty="0"/>
              <a:t>: &lt;</a:t>
            </a:r>
            <a:r>
              <a:rPr lang="en-US" sz="2400" dirty="0"/>
              <a:t>br /&gt;.</a:t>
            </a:r>
          </a:p>
          <a:p>
            <a:pPr>
              <a:spcBef>
                <a:spcPts val="0"/>
              </a:spcBef>
              <a:buClrTx/>
              <a:buSzPct val="100000"/>
            </a:pPr>
            <a:r>
              <a:rPr lang="uk-UA" sz="2400" dirty="0"/>
              <a:t>Булеві атрибути записуються у повній формі.</a:t>
            </a:r>
          </a:p>
          <a:p>
            <a:pPr>
              <a:spcBef>
                <a:spcPts val="0"/>
              </a:spcBef>
              <a:buClrTx/>
              <a:buSzPct val="100000"/>
            </a:pPr>
            <a:r>
              <a:rPr lang="uk-UA" sz="2400" dirty="0"/>
              <a:t>Імена тегів і атрибутів тільки малими літерами:</a:t>
            </a:r>
          </a:p>
          <a:p>
            <a:pPr>
              <a:spcBef>
                <a:spcPts val="0"/>
              </a:spcBef>
              <a:buClrTx/>
              <a:buSzPct val="100000"/>
            </a:pPr>
            <a:r>
              <a:rPr lang="uk-UA" sz="2400" dirty="0"/>
              <a:t>Кодуванням за замовчуванням </a:t>
            </a:r>
            <a:r>
              <a:rPr lang="ru-RU" sz="2400" dirty="0"/>
              <a:t>є </a:t>
            </a:r>
            <a:r>
              <a:rPr lang="en-US" sz="2400" dirty="0"/>
              <a:t>UTF-8</a:t>
            </a:r>
          </a:p>
          <a:p>
            <a:pPr>
              <a:spcBef>
                <a:spcPts val="0"/>
              </a:spcBef>
              <a:buClrTx/>
              <a:buSzPct val="100000"/>
            </a:pPr>
            <a:r>
              <a:rPr lang="uk-UA" sz="2400" dirty="0"/>
              <a:t>Документи</a:t>
            </a:r>
            <a:r>
              <a:rPr lang="ru-RU" sz="2400" dirty="0"/>
              <a:t> </a:t>
            </a:r>
            <a:r>
              <a:rPr lang="en-US" sz="2400" dirty="0"/>
              <a:t>XHTML </a:t>
            </a:r>
            <a:r>
              <a:rPr lang="uk-UA" sz="2400" dirty="0"/>
              <a:t>повинні мати один кореневий елемент</a:t>
            </a:r>
          </a:p>
          <a:p>
            <a:pPr>
              <a:spcBef>
                <a:spcPts val="0"/>
              </a:spcBef>
              <a:buClrTx/>
              <a:buSzPct val="100000"/>
            </a:pPr>
            <a:r>
              <a:rPr lang="ru-RU" sz="2400" dirty="0"/>
              <a:t>&lt;! </a:t>
            </a:r>
            <a:r>
              <a:rPr lang="en-US" sz="2400" dirty="0"/>
              <a:t>DOCTYPE ....&gt; </a:t>
            </a:r>
            <a:r>
              <a:rPr lang="uk-UA" sz="2400" dirty="0"/>
              <a:t>Обов'язковий</a:t>
            </a:r>
          </a:p>
          <a:p>
            <a:pPr>
              <a:spcBef>
                <a:spcPts val="0"/>
              </a:spcBef>
              <a:buClrTx/>
              <a:buSzPct val="100000"/>
            </a:pPr>
            <a:r>
              <a:rPr lang="ru-RU" sz="2400" dirty="0"/>
              <a:t>Атрибут </a:t>
            </a:r>
            <a:r>
              <a:rPr lang="en-US" sz="2400" dirty="0" err="1"/>
              <a:t>xmlns</a:t>
            </a:r>
            <a:r>
              <a:rPr lang="en-US" sz="2400" dirty="0"/>
              <a:t> </a:t>
            </a:r>
            <a:r>
              <a:rPr lang="ru-RU" sz="2400" dirty="0"/>
              <a:t>в &lt;</a:t>
            </a:r>
            <a:r>
              <a:rPr lang="en-US" sz="2400" dirty="0"/>
              <a:t>html&gt; </a:t>
            </a:r>
            <a:r>
              <a:rPr lang="uk-UA" sz="2400" dirty="0"/>
              <a:t>повинен вказувати простір імен </a:t>
            </a:r>
            <a:r>
              <a:rPr lang="en-US" sz="2400" dirty="0"/>
              <a:t>xml </a:t>
            </a:r>
            <a:r>
              <a:rPr lang="uk-UA" sz="2400" dirty="0"/>
              <a:t>для документа</a:t>
            </a:r>
          </a:p>
          <a:p>
            <a:pPr>
              <a:spcBef>
                <a:spcPts val="0"/>
              </a:spcBef>
              <a:buClrTx/>
              <a:buSzPct val="100000"/>
            </a:pPr>
            <a:r>
              <a:rPr lang="uk-UA" sz="2400" dirty="0"/>
              <a:t>Всі значення атрибутів пишуться в лапках</a:t>
            </a:r>
          </a:p>
        </p:txBody>
      </p:sp>
    </p:spTree>
    <p:extLst>
      <p:ext uri="{BB962C8B-B14F-4D97-AF65-F5344CB8AC3E}">
        <p14:creationId xmlns:p14="http://schemas.microsoft.com/office/powerpoint/2010/main" val="63710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5262" y="228600"/>
            <a:ext cx="8453438" cy="914400"/>
          </a:xfrm>
        </p:spPr>
        <p:txBody>
          <a:bodyPr/>
          <a:lstStyle/>
          <a:p>
            <a:r>
              <a:rPr lang="uk-UA" sz="4000" dirty="0">
                <a:solidFill>
                  <a:schemeClr val="bg1"/>
                </a:solidFill>
                <a:latin typeface="+mj-lt"/>
              </a:rPr>
              <a:t>Структура HTML/</a:t>
            </a:r>
            <a:r>
              <a:rPr lang="uk-UA" sz="4000" dirty="0" err="1">
                <a:solidFill>
                  <a:schemeClr val="bg1"/>
                </a:solidFill>
                <a:latin typeface="+mj-lt"/>
              </a:rPr>
              <a:t>XHTML</a:t>
            </a:r>
            <a:r>
              <a:rPr lang="uk-UA" sz="4000" dirty="0">
                <a:solidFill>
                  <a:schemeClr val="bg1"/>
                </a:solidFill>
                <a:latin typeface="+mj-lt"/>
              </a:rPr>
              <a:t>-сторінки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9581" y="1447800"/>
            <a:ext cx="7924800" cy="4622800"/>
          </a:xfrm>
        </p:spPr>
        <p:txBody>
          <a:bodyPr/>
          <a:lstStyle/>
          <a:p>
            <a:pPr marL="6604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&lt;</a:t>
            </a:r>
            <a:r>
              <a:rPr lang="ru-RU" sz="2000" b="1" dirty="0">
                <a:solidFill>
                  <a:srgbClr val="00B050"/>
                </a:solidFill>
                <a:latin typeface="+mj-lt"/>
              </a:rPr>
              <a:t>!DOCTYPE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HTML PUBLIC "-//W3C//DTD HTML 4.01//EN" </a:t>
            </a:r>
          </a:p>
          <a:p>
            <a:pPr marL="6604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"http://www.w3.org/TR/html4/strict.dtd"&gt;</a:t>
            </a:r>
          </a:p>
          <a:p>
            <a:pPr marL="6604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&lt;html&gt;</a:t>
            </a:r>
          </a:p>
          <a:p>
            <a:pPr marL="6604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&lt;head&gt;</a:t>
            </a:r>
          </a:p>
          <a:p>
            <a:pPr marL="6604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&lt;title&gt;!DOCTYPE&lt;/title&gt;</a:t>
            </a:r>
          </a:p>
          <a:p>
            <a:pPr marL="6604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&lt;meta http-equiv="Content-Type" content="text/html; charset=utf-8"&gt;</a:t>
            </a:r>
          </a:p>
          <a:p>
            <a:pPr marL="6604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&lt;/head&gt;</a:t>
            </a:r>
          </a:p>
          <a:p>
            <a:pPr marL="6604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&lt;body&gt;</a:t>
            </a:r>
          </a:p>
          <a:p>
            <a:pPr marL="6604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&lt;p&gt; ...&lt;/p&gt;</a:t>
            </a:r>
          </a:p>
          <a:p>
            <a:pPr marL="6604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&lt;/body&gt; </a:t>
            </a:r>
          </a:p>
          <a:p>
            <a:pPr marL="66040" indent="0"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592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7168" y="436924"/>
            <a:ext cx="821563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4000" spc="10" dirty="0">
                <a:solidFill>
                  <a:schemeClr val="bg1"/>
                </a:solidFill>
                <a:latin typeface="+mj-lt"/>
                <a:cs typeface="Arial"/>
              </a:rPr>
              <a:t>D</a:t>
            </a:r>
            <a:r>
              <a:rPr sz="4000" dirty="0">
                <a:solidFill>
                  <a:schemeClr val="bg1"/>
                </a:solidFill>
                <a:latin typeface="+mj-lt"/>
                <a:cs typeface="Arial"/>
              </a:rPr>
              <a:t>o</a:t>
            </a:r>
            <a:r>
              <a:rPr sz="4000" spc="5" dirty="0">
                <a:solidFill>
                  <a:schemeClr val="bg1"/>
                </a:solidFill>
                <a:latin typeface="+mj-lt"/>
                <a:cs typeface="Arial"/>
              </a:rPr>
              <a:t>c</a:t>
            </a:r>
            <a:r>
              <a:rPr sz="4000" dirty="0">
                <a:solidFill>
                  <a:schemeClr val="bg1"/>
                </a:solidFill>
                <a:latin typeface="+mj-lt"/>
                <a:cs typeface="Arial"/>
              </a:rPr>
              <a:t>ume</a:t>
            </a:r>
            <a:r>
              <a:rPr sz="4000" spc="10" dirty="0">
                <a:solidFill>
                  <a:schemeClr val="bg1"/>
                </a:solidFill>
                <a:latin typeface="+mj-lt"/>
                <a:cs typeface="Arial"/>
              </a:rPr>
              <a:t>n</a:t>
            </a:r>
            <a:r>
              <a:rPr sz="4000" spc="-10" dirty="0">
                <a:solidFill>
                  <a:schemeClr val="bg1"/>
                </a:solidFill>
                <a:latin typeface="+mj-lt"/>
                <a:cs typeface="Arial"/>
              </a:rPr>
              <a:t>t</a:t>
            </a:r>
            <a:r>
              <a:rPr sz="4000" spc="-55" dirty="0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sz="4000" spc="-160" dirty="0">
                <a:solidFill>
                  <a:schemeClr val="bg1"/>
                </a:solidFill>
                <a:latin typeface="+mj-lt"/>
                <a:cs typeface="Arial"/>
              </a:rPr>
              <a:t>T</a:t>
            </a:r>
            <a:r>
              <a:rPr sz="4000" spc="5" dirty="0">
                <a:solidFill>
                  <a:schemeClr val="bg1"/>
                </a:solidFill>
                <a:latin typeface="+mj-lt"/>
                <a:cs typeface="Arial"/>
              </a:rPr>
              <a:t>y</a:t>
            </a:r>
            <a:r>
              <a:rPr sz="4000" dirty="0">
                <a:solidFill>
                  <a:schemeClr val="bg1"/>
                </a:solidFill>
                <a:latin typeface="+mj-lt"/>
                <a:cs typeface="Arial"/>
              </a:rPr>
              <a:t>pe</a:t>
            </a:r>
            <a:r>
              <a:rPr sz="4000" spc="-5" dirty="0">
                <a:solidFill>
                  <a:schemeClr val="bg1"/>
                </a:solidFill>
                <a:latin typeface="+mj-lt"/>
                <a:cs typeface="Arial"/>
              </a:rPr>
              <a:t> </a:t>
            </a:r>
            <a:r>
              <a:rPr sz="4000" spc="10" dirty="0">
                <a:solidFill>
                  <a:schemeClr val="bg1"/>
                </a:solidFill>
                <a:latin typeface="+mj-lt"/>
                <a:cs typeface="Arial"/>
              </a:rPr>
              <a:t>D</a:t>
            </a:r>
            <a:r>
              <a:rPr sz="4000" dirty="0">
                <a:solidFill>
                  <a:schemeClr val="bg1"/>
                </a:solidFill>
                <a:latin typeface="+mj-lt"/>
                <a:cs typeface="Arial"/>
              </a:rPr>
              <a:t>e</a:t>
            </a:r>
            <a:r>
              <a:rPr sz="4000" spc="-5" dirty="0">
                <a:solidFill>
                  <a:schemeClr val="bg1"/>
                </a:solidFill>
                <a:latin typeface="+mj-lt"/>
                <a:cs typeface="Arial"/>
              </a:rPr>
              <a:t>f</a:t>
            </a:r>
            <a:r>
              <a:rPr sz="4000" spc="-10" dirty="0">
                <a:solidFill>
                  <a:schemeClr val="bg1"/>
                </a:solidFill>
                <a:latin typeface="+mj-lt"/>
                <a:cs typeface="Arial"/>
              </a:rPr>
              <a:t>i</a:t>
            </a:r>
            <a:r>
              <a:rPr sz="4000" spc="10" dirty="0">
                <a:solidFill>
                  <a:schemeClr val="bg1"/>
                </a:solidFill>
                <a:latin typeface="+mj-lt"/>
                <a:cs typeface="Arial"/>
              </a:rPr>
              <a:t>n</a:t>
            </a:r>
            <a:r>
              <a:rPr sz="4000" spc="-10" dirty="0">
                <a:solidFill>
                  <a:schemeClr val="bg1"/>
                </a:solidFill>
                <a:latin typeface="+mj-lt"/>
                <a:cs typeface="Arial"/>
              </a:rPr>
              <a:t>i</a:t>
            </a:r>
            <a:r>
              <a:rPr sz="4000" spc="-5" dirty="0">
                <a:solidFill>
                  <a:schemeClr val="bg1"/>
                </a:solidFill>
                <a:latin typeface="+mj-lt"/>
                <a:cs typeface="Arial"/>
              </a:rPr>
              <a:t>ti</a:t>
            </a:r>
            <a:r>
              <a:rPr sz="4000" dirty="0">
                <a:solidFill>
                  <a:schemeClr val="bg1"/>
                </a:solidFill>
                <a:latin typeface="+mj-lt"/>
                <a:cs typeface="Arial"/>
              </a:rPr>
              <a:t>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619" y="6367773"/>
            <a:ext cx="103505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10" dirty="0">
                <a:latin typeface="OpenSymbol"/>
                <a:cs typeface="OpenSymbol"/>
              </a:rPr>
              <a:t>●</a:t>
            </a:r>
            <a:endParaRPr sz="750" dirty="0">
              <a:latin typeface="OpenSymbol"/>
              <a:cs typeface="OpenSymbo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8000" y="1298712"/>
            <a:ext cx="80645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+mj-lt"/>
              </a:rPr>
              <a:t>&lt;!DOCTYPE&gt; </a:t>
            </a:r>
            <a:r>
              <a:rPr lang="uk-UA" sz="2000" dirty="0">
                <a:latin typeface="+mj-lt"/>
              </a:rPr>
              <a:t>призначений для вказівки </a:t>
            </a:r>
            <a:r>
              <a:rPr lang="uk-UA" sz="2000" b="1" dirty="0">
                <a:latin typeface="+mj-lt"/>
              </a:rPr>
              <a:t>типу</a:t>
            </a:r>
            <a:r>
              <a:rPr lang="uk-UA" sz="2000" dirty="0">
                <a:latin typeface="+mj-lt"/>
              </a:rPr>
              <a:t> поточного документа</a:t>
            </a:r>
            <a:r>
              <a:rPr lang="ru-RU" sz="2000" dirty="0">
                <a:latin typeface="+mj-lt"/>
              </a:rPr>
              <a:t>.</a:t>
            </a:r>
          </a:p>
          <a:p>
            <a:pPr algn="just"/>
            <a:r>
              <a:rPr lang="ru-RU" sz="2000" dirty="0">
                <a:latin typeface="+mj-lt"/>
              </a:rPr>
              <a:t>&lt;!</a:t>
            </a:r>
            <a:r>
              <a:rPr lang="en-US" sz="2000" dirty="0">
                <a:latin typeface="+mj-lt"/>
              </a:rPr>
              <a:t>DOCTYPE&gt; </a:t>
            </a:r>
            <a:r>
              <a:rPr lang="uk-UA" sz="2000" dirty="0">
                <a:latin typeface="+mj-lt"/>
              </a:rPr>
              <a:t>оголошення повинно бути найпершим у вашому </a:t>
            </a:r>
            <a:r>
              <a:rPr lang="en-US" sz="2000" dirty="0">
                <a:latin typeface="+mj-lt"/>
              </a:rPr>
              <a:t>HTML-</a:t>
            </a:r>
            <a:r>
              <a:rPr lang="uk-UA" sz="2000" dirty="0">
                <a:latin typeface="+mj-lt"/>
              </a:rPr>
              <a:t>документі</a:t>
            </a:r>
            <a:r>
              <a:rPr lang="ru-RU" sz="2000" dirty="0">
                <a:latin typeface="+mj-lt"/>
              </a:rPr>
              <a:t>, перед тегом &lt;</a:t>
            </a:r>
            <a:r>
              <a:rPr lang="en-US" sz="2000" dirty="0">
                <a:latin typeface="+mj-lt"/>
              </a:rPr>
              <a:t>html&gt;.</a:t>
            </a:r>
          </a:p>
          <a:p>
            <a:pPr algn="just"/>
            <a:r>
              <a:rPr lang="en-US" sz="2000" dirty="0">
                <a:latin typeface="+mj-lt"/>
              </a:rPr>
              <a:t>&lt;!DOCTYPE&gt; - </a:t>
            </a:r>
            <a:r>
              <a:rPr lang="uk-UA" sz="2000" dirty="0">
                <a:latin typeface="+mj-lt"/>
              </a:rPr>
              <a:t>це інструкція для веб-браузера про те, </a:t>
            </a:r>
            <a:r>
              <a:rPr lang="uk-UA" sz="2000" b="1" dirty="0">
                <a:latin typeface="+mj-lt"/>
              </a:rPr>
              <a:t>в якій версії </a:t>
            </a:r>
            <a:r>
              <a:rPr lang="en-US" sz="2000" b="1" dirty="0">
                <a:latin typeface="+mj-lt"/>
              </a:rPr>
              <a:t>HTML </a:t>
            </a:r>
            <a:r>
              <a:rPr lang="ru-RU" sz="2000" b="1" dirty="0">
                <a:latin typeface="+mj-lt"/>
              </a:rPr>
              <a:t>написана </a:t>
            </a:r>
            <a:r>
              <a:rPr lang="uk-UA" sz="2000" b="1" dirty="0">
                <a:latin typeface="+mj-lt"/>
              </a:rPr>
              <a:t>веб-сторінка</a:t>
            </a:r>
            <a:r>
              <a:rPr lang="ru-RU" sz="2000" b="1" dirty="0">
                <a:latin typeface="+mj-lt"/>
              </a:rPr>
              <a:t>.</a:t>
            </a:r>
            <a:endParaRPr lang="ru-RU" sz="1800" b="1" dirty="0">
              <a:latin typeface="+mj-lt"/>
            </a:endParaRPr>
          </a:p>
          <a:p>
            <a:endParaRPr lang="uk-UA" sz="18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HTML5</a:t>
            </a:r>
            <a:r>
              <a:rPr lang="ru-RU" sz="1800" b="1" dirty="0">
                <a:latin typeface="+mj-lt"/>
              </a:rPr>
              <a:t>:</a:t>
            </a:r>
          </a:p>
          <a:p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&lt;!DOCTYPE html&gt;</a:t>
            </a:r>
          </a:p>
          <a:p>
            <a:r>
              <a:rPr lang="en-US" sz="1800" b="1" dirty="0">
                <a:latin typeface="+mj-lt"/>
              </a:rPr>
              <a:t>HTML 4</a:t>
            </a:r>
            <a:r>
              <a:rPr lang="ru-RU" sz="1800" b="1" dirty="0">
                <a:latin typeface="+mj-lt"/>
              </a:rPr>
              <a:t>.1 (</a:t>
            </a:r>
            <a:r>
              <a:rPr lang="uk-UA" sz="1800" b="1" dirty="0">
                <a:latin typeface="+mj-lt"/>
              </a:rPr>
              <a:t>Перехідний</a:t>
            </a:r>
            <a:r>
              <a:rPr lang="ru-RU" sz="1800" b="1" dirty="0">
                <a:latin typeface="+mj-lt"/>
              </a:rPr>
              <a:t> синтаксис </a:t>
            </a:r>
            <a:r>
              <a:rPr lang="en-US" sz="1800" b="1" dirty="0">
                <a:latin typeface="+mj-lt"/>
              </a:rPr>
              <a:t>HTML)</a:t>
            </a:r>
            <a:r>
              <a:rPr lang="uk-UA" sz="1800" b="1" dirty="0">
                <a:latin typeface="+mj-lt"/>
              </a:rPr>
              <a:t>:</a:t>
            </a:r>
            <a:endParaRPr lang="ru-RU" sz="1800" b="1" dirty="0">
              <a:latin typeface="+mj-lt"/>
            </a:endParaRPr>
          </a:p>
          <a:p>
            <a:r>
              <a:rPr lang="ru-RU" sz="1800" dirty="0">
                <a:latin typeface="+mj-lt"/>
              </a:rPr>
              <a:t>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&lt;!DOCTYPE html PUBLIC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"-//W3C//DTD HTML 4.01 Transitional//EN"</a:t>
            </a:r>
          </a:p>
          <a:p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"http://www.w3.org/TR/html4/loose.dtd"&gt;</a:t>
            </a:r>
          </a:p>
          <a:p>
            <a:r>
              <a:rPr lang="en-US" sz="1800" b="1" dirty="0">
                <a:latin typeface="+mj-lt"/>
              </a:rPr>
              <a:t>Transitional XHTML 1.0</a:t>
            </a:r>
            <a:r>
              <a:rPr lang="ru-RU" sz="1800" b="1" dirty="0">
                <a:latin typeface="+mj-lt"/>
              </a:rPr>
              <a:t> (</a:t>
            </a:r>
            <a:r>
              <a:rPr lang="uk-UA" sz="1800" b="1" dirty="0">
                <a:latin typeface="+mj-lt"/>
              </a:rPr>
              <a:t>Перехідний</a:t>
            </a:r>
            <a:r>
              <a:rPr lang="ru-RU" sz="1800" b="1" dirty="0">
                <a:latin typeface="+mj-lt"/>
              </a:rPr>
              <a:t> синтаксис </a:t>
            </a:r>
            <a:r>
              <a:rPr lang="en-US" sz="1800" b="1" dirty="0">
                <a:latin typeface="+mj-lt"/>
              </a:rPr>
              <a:t>XHTML</a:t>
            </a:r>
            <a:r>
              <a:rPr lang="ru-RU" sz="1800" b="1" dirty="0">
                <a:latin typeface="+mj-lt"/>
              </a:rPr>
              <a:t>):</a:t>
            </a:r>
          </a:p>
          <a:p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&lt;!DOCTYPE html PUBLIC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"-//W3C//DTD XHTML 1.0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Transitional//EN"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</a:p>
          <a:p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"http://www.w3.org/TR/xhtml1/DTD/xhtml1-transitional.dtd"&gt;</a:t>
            </a:r>
          </a:p>
          <a:p>
            <a:r>
              <a:rPr lang="en-US" sz="1800" b="1" dirty="0">
                <a:latin typeface="+mj-lt"/>
              </a:rPr>
              <a:t>Strict XHTML 1.0</a:t>
            </a:r>
            <a:r>
              <a:rPr lang="ru-RU" sz="1800" b="1" dirty="0">
                <a:latin typeface="+mj-lt"/>
              </a:rPr>
              <a:t> (</a:t>
            </a:r>
            <a:r>
              <a:rPr lang="uk-UA" sz="1800" b="1" dirty="0">
                <a:latin typeface="+mj-lt"/>
              </a:rPr>
              <a:t>Суворий</a:t>
            </a:r>
            <a:r>
              <a:rPr lang="ru-RU" sz="1800" b="1" dirty="0">
                <a:latin typeface="+mj-lt"/>
              </a:rPr>
              <a:t> синтаксис </a:t>
            </a:r>
            <a:r>
              <a:rPr lang="en-US" sz="1800" b="1" dirty="0">
                <a:latin typeface="+mj-lt"/>
              </a:rPr>
              <a:t>XHTML</a:t>
            </a:r>
            <a:r>
              <a:rPr lang="ru-RU" sz="1800" b="1" dirty="0">
                <a:latin typeface="+mj-lt"/>
              </a:rPr>
              <a:t>):</a:t>
            </a:r>
          </a:p>
          <a:p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&lt;!DOCTYPE html PUBLIC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"-//W3C//DTD XHTML 1.0 Strict//EN"</a:t>
            </a:r>
          </a:p>
          <a:p>
            <a:r>
              <a:rPr lang="ru-RU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"http://www.w3.org/TR/xhtml1/DTD/xhtml1-strict.dtd"&gt;</a:t>
            </a:r>
            <a:endParaRPr lang="ru-RU" sz="1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354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поняття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4500" y="1346200"/>
            <a:ext cx="8229600" cy="4699000"/>
          </a:xfrm>
        </p:spPr>
        <p:txBody>
          <a:bodyPr/>
          <a:lstStyle/>
          <a:p>
            <a:pPr>
              <a:spcBef>
                <a:spcPts val="0"/>
              </a:spcBef>
              <a:buClrTx/>
            </a:pPr>
            <a:r>
              <a:rPr lang="ru-RU" sz="2800" dirty="0"/>
              <a:t>Документ </a:t>
            </a:r>
          </a:p>
          <a:p>
            <a:pPr>
              <a:spcBef>
                <a:spcPts val="0"/>
              </a:spcBef>
              <a:buClrTx/>
            </a:pPr>
            <a:r>
              <a:rPr lang="uk-UA" sz="2800" dirty="0"/>
              <a:t>Елемент</a:t>
            </a:r>
            <a:endParaRPr lang="uk-UA" sz="2800" i="1" dirty="0"/>
          </a:p>
          <a:p>
            <a:pPr>
              <a:spcBef>
                <a:spcPts val="0"/>
              </a:spcBef>
              <a:buClrTx/>
            </a:pPr>
            <a:r>
              <a:rPr lang="ru-RU" sz="2800" dirty="0"/>
              <a:t>Атрибут</a:t>
            </a:r>
            <a:endParaRPr lang="de-AT" sz="2800" i="1" dirty="0"/>
          </a:p>
          <a:p>
            <a:pPr>
              <a:spcBef>
                <a:spcPts val="0"/>
              </a:spcBef>
              <a:buClrTx/>
            </a:pPr>
            <a:r>
              <a:rPr lang="ru-RU" sz="2800" dirty="0"/>
              <a:t>Тег</a:t>
            </a:r>
          </a:p>
          <a:p>
            <a:pPr marL="66040" indent="0">
              <a:spcBef>
                <a:spcPts val="0"/>
              </a:spcBef>
              <a:buNone/>
            </a:pPr>
            <a:endParaRPr lang="de-AT" sz="2800" dirty="0"/>
          </a:p>
          <a:p>
            <a:pPr>
              <a:spcBef>
                <a:spcPts val="0"/>
              </a:spcBef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2707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Що таке HTML-теги</a:t>
            </a:r>
            <a:endParaRPr lang="uk-UA" dirty="0">
              <a:latin typeface="+mj-lt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Tag</a:t>
            </a:r>
            <a:r>
              <a:rPr lang="en-US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– </a:t>
            </a:r>
            <a:r>
              <a:rPr lang="ru-RU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тег, </a:t>
            </a:r>
            <a:r>
              <a:rPr lang="uk-UA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мітка, команда розмітки тексту</a:t>
            </a:r>
            <a:endParaRPr lang="uk-UA" sz="2400" dirty="0">
              <a:latin typeface="+mj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Pct val="100000"/>
              <a:buFont typeface="Noto Sans Symbols"/>
              <a:buChar char="●"/>
            </a:pPr>
            <a:r>
              <a:rPr lang="uk-UA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Всі теги починаються з </a:t>
            </a:r>
            <a:r>
              <a:rPr lang="uk-UA" sz="2400" b="1" i="0" u="none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uk-UA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и закінчуються </a:t>
            </a:r>
            <a:r>
              <a:rPr lang="uk-UA" sz="2400" b="1" i="0" u="none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&gt;</a:t>
            </a:r>
            <a:endParaRPr lang="uk-UA" sz="2400" b="1" dirty="0">
              <a:solidFill>
                <a:srgbClr val="FF0000"/>
              </a:solidFill>
              <a:latin typeface="+mj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Pct val="100000"/>
              <a:buFont typeface="Noto Sans Symbols"/>
              <a:buChar char="●"/>
            </a:pPr>
            <a:r>
              <a:rPr lang="uk-UA" sz="2400" dirty="0">
                <a:latin typeface="+mj-lt"/>
                <a:ea typeface="Arial"/>
                <a:cs typeface="Arial"/>
              </a:rPr>
              <a:t>Відкриваючий</a:t>
            </a:r>
            <a:r>
              <a:rPr lang="uk-UA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uk-UA" sz="2400" dirty="0">
                <a:latin typeface="+mj-lt"/>
                <a:ea typeface="Arial"/>
                <a:cs typeface="Arial"/>
              </a:rPr>
              <a:t>та</a:t>
            </a:r>
            <a:r>
              <a:rPr lang="uk-UA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закриваючий </a:t>
            </a:r>
            <a:r>
              <a:rPr lang="ru-RU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тег: &lt;</a:t>
            </a:r>
            <a:r>
              <a:rPr lang="ru-RU" sz="2400" b="0" i="0" u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html</a:t>
            </a:r>
            <a:r>
              <a:rPr lang="ru-RU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&gt; и &lt;/</a:t>
            </a:r>
            <a:r>
              <a:rPr lang="ru-RU" sz="2400" b="0" i="0" u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html</a:t>
            </a:r>
            <a:r>
              <a:rPr lang="ru-RU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&gt;</a:t>
            </a:r>
            <a:endParaRPr lang="ru-RU" sz="2400" dirty="0">
              <a:latin typeface="+mj-lt"/>
            </a:endParaRPr>
          </a:p>
          <a:p>
            <a:pPr marL="342900" lvl="0" indent="-342900">
              <a:buClrTx/>
              <a:buSzPct val="100000"/>
            </a:pPr>
            <a:r>
              <a:rPr lang="uk-UA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Поодинокі</a:t>
            </a:r>
            <a:r>
              <a:rPr lang="ru-RU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теги, &lt;br /&gt; </a:t>
            </a:r>
            <a:r>
              <a:rPr lang="ru-RU" sz="2400" b="0" i="0" u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або</a:t>
            </a:r>
            <a:r>
              <a:rPr lang="ru-RU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&lt;</a:t>
            </a:r>
            <a:r>
              <a:rPr lang="ru-RU" sz="2400" dirty="0" err="1">
                <a:latin typeface="+mj-lt"/>
                <a:ea typeface="Arial"/>
                <a:cs typeface="Arial"/>
              </a:rPr>
              <a:t>hr</a:t>
            </a:r>
            <a:r>
              <a:rPr lang="ru-RU" sz="2400" dirty="0">
                <a:latin typeface="+mj-lt"/>
                <a:ea typeface="Arial"/>
                <a:cs typeface="Arial"/>
              </a:rPr>
              <a:t> /&gt;</a:t>
            </a:r>
            <a:endParaRPr lang="ru-RU" sz="2400" b="0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Приклади перших тегів</a:t>
            </a:r>
            <a:endParaRPr lang="uk-UA" dirty="0">
              <a:latin typeface="+mj-l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Font typeface="Noto Sans Symbols"/>
              <a:buChar char="●"/>
            </a:pP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&lt;b&gt;This text must be bold.&lt;/b&gt; </a:t>
            </a:r>
            <a:endParaRPr dirty="0">
              <a:latin typeface="+mj-lt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endParaRPr lang="en-US" sz="3200" b="0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endParaRPr sz="3200" b="0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Pts val="2560"/>
              <a:buFont typeface="Noto Sans Symbols"/>
              <a:buChar char="●"/>
            </a:pP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&lt;h1&gt;</a:t>
            </a:r>
            <a:r>
              <a:rPr lang="uk-UA" dirty="0">
                <a:latin typeface="+mj-lt"/>
                <a:ea typeface="Arial"/>
                <a:cs typeface="Arial"/>
              </a:rPr>
              <a:t>Це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заголовок&lt;/h1&gt;</a:t>
            </a:r>
            <a:b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&lt;h2&gt;</a:t>
            </a:r>
            <a:r>
              <a:rPr lang="uk-UA" dirty="0">
                <a:latin typeface="+mj-lt"/>
                <a:ea typeface="Arial"/>
                <a:cs typeface="Arial"/>
              </a:rPr>
              <a:t>Це 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п</a:t>
            </a:r>
            <a:r>
              <a:rPr lang="uk-UA" sz="3200" b="0" i="0" u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ідзаголовок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&lt;/h2&gt; </a:t>
            </a:r>
            <a:endParaRPr dirty="0">
              <a:latin typeface="+mj-lt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endParaRPr sz="3200" b="0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endParaRPr sz="3200" b="0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AA0615-EDF2-49D5-A57B-A8355E1CF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133" y="2248542"/>
            <a:ext cx="1885950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EB7BF1-1055-43B3-8BBC-DB96E8212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133" y="4402480"/>
            <a:ext cx="2190750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Регістрозалежність</a:t>
            </a:r>
            <a:endParaRPr lang="uk-UA" dirty="0">
              <a:latin typeface="+mj-lt"/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Font typeface="Noto Sans Symbols"/>
              <a:buChar char="●"/>
            </a:pP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&lt;HTML&gt;, &lt;html&gt; </a:t>
            </a:r>
            <a:r>
              <a:rPr lang="uk-UA" dirty="0">
                <a:latin typeface="+mj-lt"/>
                <a:ea typeface="Arial"/>
                <a:cs typeface="Arial"/>
              </a:rPr>
              <a:t>або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&lt;HtMl&gt; </a:t>
            </a:r>
            <a:endParaRPr dirty="0">
              <a:latin typeface="+mj-lt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endParaRPr sz="3200" b="0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2900" lvl="0" indent="-342900" algn="just">
              <a:buClrTx/>
            </a:pP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звикайте друкувати теги в </a:t>
            </a:r>
            <a:r>
              <a:rPr lang="uk-UA" sz="3200" b="1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нижньому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регістрі </a:t>
            </a:r>
            <a:r>
              <a:rPr lang="ru-RU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(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W3C </a:t>
            </a:r>
            <a:r>
              <a:rPr lang="uk-UA" sz="3200" b="1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рекомендує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використовувати малі літери </a:t>
            </a:r>
            <a:r>
              <a:rPr lang="ru-RU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в 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HTML, </a:t>
            </a:r>
            <a:r>
              <a:rPr lang="ru-RU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і </a:t>
            </a:r>
            <a:r>
              <a:rPr lang="uk-UA" sz="3200" b="1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вимагає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малих літер для більш строгих типів документів</a:t>
            </a:r>
            <a:r>
              <a:rPr lang="ru-RU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, таких як 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XHTML)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Як почати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?</a:t>
            </a:r>
            <a:endParaRPr dirty="0">
              <a:latin typeface="+mj-lt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457200" y="1485899"/>
            <a:ext cx="8185094" cy="467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None/>
            </a:pP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&lt;!DOCTYPE </a:t>
            </a:r>
            <a:r>
              <a:rPr lang="uk-UA" sz="2800" b="0" i="0" u="none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html</a:t>
            </a: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None/>
            </a:pP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uk-UA" sz="2800" b="0" i="0" u="none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html</a:t>
            </a: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None/>
            </a:pPr>
            <a:r>
              <a:rPr lang="uk-UA" sz="28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   </a:t>
            </a:r>
            <a:r>
              <a:rPr lang="en-US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&lt;head&gt;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None/>
            </a:pPr>
            <a:r>
              <a:rPr lang="en-US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   </a:t>
            </a: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&lt;title&gt;</a:t>
            </a: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Як почати?</a:t>
            </a:r>
            <a:r>
              <a:rPr lang="en-US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&lt;/title&gt;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None/>
            </a:pPr>
            <a:r>
              <a:rPr lang="uk-UA" sz="28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   </a:t>
            </a:r>
            <a:r>
              <a:rPr lang="en-US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&lt;/head&gt;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None/>
            </a:pPr>
            <a:r>
              <a:rPr lang="uk-UA" sz="28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   </a:t>
            </a: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uk-UA" sz="2800" b="0" i="0" u="none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body</a:t>
            </a: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None/>
            </a:pP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uk-UA" sz="2800" b="0" i="0" u="none" dirty="0">
                <a:solidFill>
                  <a:srgbClr val="00B050"/>
                </a:solidFill>
                <a:latin typeface="+mj-lt"/>
                <a:ea typeface="Arial"/>
                <a:cs typeface="Arial"/>
                <a:sym typeface="Arial"/>
              </a:rPr>
              <a:t>&lt;p&gt;Текст сторінки&lt;/p&gt;</a:t>
            </a: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None/>
            </a:pP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  &lt;/</a:t>
            </a:r>
            <a:r>
              <a:rPr lang="uk-UA" sz="2800" b="0" i="0" u="none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body</a:t>
            </a: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None/>
            </a:pP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&lt;/</a:t>
            </a:r>
            <a:r>
              <a:rPr lang="uk-UA" sz="2800" b="0" i="0" u="none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html</a:t>
            </a:r>
            <a:r>
              <a:rPr lang="uk-UA" sz="28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None/>
            </a:pPr>
            <a:r>
              <a:rPr lang="uk-UA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наполегливо рекомендуємо структурувати ваш HTML за допомогою розриву рядків і відступів</a:t>
            </a:r>
          </a:p>
          <a:p>
            <a:pPr marL="342900" marR="0" lvl="0" indent="-35306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Tx/>
              <a:buSzPts val="2400"/>
              <a:buFont typeface="Noto Sans Symbols"/>
              <a:buChar char="●"/>
            </a:pPr>
            <a:r>
              <a:rPr lang="uk-UA" sz="2400" b="1" dirty="0">
                <a:solidFill>
                  <a:schemeClr val="tx1"/>
                </a:solidFill>
                <a:latin typeface="+mj-lt"/>
              </a:rPr>
              <a:t>у браузері відображається тільки </a:t>
            </a:r>
            <a:r>
              <a:rPr lang="uk-UA" sz="2400" b="1" dirty="0">
                <a:solidFill>
                  <a:srgbClr val="00B050"/>
                </a:solidFill>
                <a:latin typeface="+mj-lt"/>
              </a:rPr>
              <a:t>вміст</a:t>
            </a:r>
            <a:r>
              <a:rPr lang="uk-UA" sz="2400" b="1" dirty="0">
                <a:solidFill>
                  <a:schemeClr val="tx1"/>
                </a:solidFill>
                <a:latin typeface="+mj-lt"/>
              </a:rPr>
              <a:t> розділу &lt;</a:t>
            </a:r>
            <a:r>
              <a:rPr lang="uk-UA" sz="2400" b="1" dirty="0" err="1">
                <a:solidFill>
                  <a:schemeClr val="tx1"/>
                </a:solidFill>
                <a:latin typeface="+mj-lt"/>
              </a:rPr>
              <a:t>body</a:t>
            </a:r>
            <a:r>
              <a:rPr lang="uk-UA" sz="2400" b="1" dirty="0">
                <a:solidFill>
                  <a:schemeClr val="tx1"/>
                </a:solidFill>
                <a:latin typeface="+mj-lt"/>
              </a:rPr>
              <a:t>&gt;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76CDAF-EE05-4E3E-8F8E-81172B135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021" y="2433252"/>
            <a:ext cx="2954571" cy="1619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У розділі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 body</a:t>
            </a:r>
            <a:endParaRPr dirty="0">
              <a:latin typeface="+mj-lt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&lt;p&gt;Параграф&lt;/p&gt;</a:t>
            </a:r>
            <a:b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&lt;b&gt;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Текст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uk-UA" dirty="0">
                <a:latin typeface="+mj-lt"/>
                <a:ea typeface="Arial"/>
                <a:cs typeface="Arial"/>
              </a:rPr>
              <a:t>жирним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шрифтом&lt;/b&gt;</a:t>
            </a:r>
            <a:b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&lt;h1&gt;Заголовок&lt;/h1&gt;</a:t>
            </a:r>
            <a:b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&lt;h2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&gt;</a:t>
            </a:r>
            <a:r>
              <a:rPr lang="uk-UA" dirty="0">
                <a:latin typeface="+mj-lt"/>
                <a:ea typeface="Arial"/>
                <a:cs typeface="Arial"/>
              </a:rPr>
              <a:t>Підзаголовок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&lt;/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h2&gt;</a:t>
            </a:r>
            <a:b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&lt;h3&gt;П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і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д-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підзаголовок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&lt;/h3&gt; </a:t>
            </a:r>
            <a:b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en-US" sz="3200" b="0" i="0" u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&gt;</a:t>
            </a:r>
            <a:r>
              <a:rPr lang="uk-UA" dirty="0">
                <a:latin typeface="+mj-lt"/>
                <a:ea typeface="Arial"/>
                <a:cs typeface="Arial"/>
              </a:rPr>
              <a:t>П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охилий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шрифт&lt;/i&gt;</a:t>
            </a:r>
            <a:b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endParaRPr sz="3200" b="0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Комбінації тегів</a:t>
            </a:r>
            <a:endParaRPr lang="uk-UA" dirty="0">
              <a:latin typeface="+mj-lt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en-US" sz="32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&lt;b&gt;&lt;i&gt;Текст bold </a:t>
            </a:r>
            <a:r>
              <a:rPr lang="uk-UA" sz="32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та</a:t>
            </a:r>
            <a:r>
              <a:rPr lang="en-US" sz="32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italic&lt;/i&gt;&lt;/b&gt; </a:t>
            </a:r>
            <a:endParaRPr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0" lvl="0" indent="0">
              <a:buNone/>
            </a:pPr>
            <a:endParaRPr lang="en-US" dirty="0">
              <a:latin typeface="+mj-lt"/>
              <a:ea typeface="Arial"/>
              <a:cs typeface="Arial"/>
            </a:endParaRPr>
          </a:p>
          <a:p>
            <a:pPr marL="0" lvl="0" indent="0">
              <a:buNone/>
            </a:pPr>
            <a:endParaRPr lang="ru-RU" dirty="0">
              <a:latin typeface="+mj-lt"/>
              <a:ea typeface="Arial"/>
              <a:cs typeface="Arial"/>
            </a:endParaRPr>
          </a:p>
          <a:p>
            <a:pPr marL="0" lvl="0" indent="0">
              <a:buNone/>
            </a:pPr>
            <a:r>
              <a:rPr lang="uk-UA" b="1" dirty="0">
                <a:latin typeface="+mj-lt"/>
                <a:ea typeface="Arial"/>
                <a:cs typeface="Arial"/>
              </a:rPr>
              <a:t>виключено</a:t>
            </a:r>
            <a:r>
              <a:rPr lang="ru-RU" b="1" dirty="0">
                <a:latin typeface="+mj-lt"/>
                <a:ea typeface="Arial"/>
                <a:cs typeface="Arial"/>
              </a:rPr>
              <a:t> </a:t>
            </a:r>
            <a:r>
              <a:rPr lang="uk-UA" b="1" dirty="0">
                <a:latin typeface="+mj-lt"/>
                <a:ea typeface="Arial"/>
                <a:cs typeface="Arial"/>
              </a:rPr>
              <a:t>перекривання</a:t>
            </a:r>
            <a:r>
              <a:rPr lang="ru-RU" b="1" dirty="0">
                <a:latin typeface="+mj-lt"/>
                <a:ea typeface="Arial"/>
                <a:cs typeface="Arial"/>
              </a:rPr>
              <a:t> </a:t>
            </a:r>
            <a:r>
              <a:rPr lang="uk-UA" b="1" dirty="0">
                <a:latin typeface="+mj-lt"/>
                <a:ea typeface="Arial"/>
                <a:cs typeface="Arial"/>
              </a:rPr>
              <a:t>тегів</a:t>
            </a:r>
            <a:r>
              <a:rPr lang="ru-RU" dirty="0">
                <a:latin typeface="+mj-lt"/>
                <a:ea typeface="Arial"/>
                <a:cs typeface="Arial"/>
              </a:rPr>
              <a:t>:</a:t>
            </a:r>
            <a:endParaRPr sz="3200" b="0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Pts val="2560"/>
              <a:buNone/>
            </a:pPr>
            <a:r>
              <a:rPr lang="en-US" sz="3200" b="0" i="0" u="none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&lt;b&gt;&lt;i&gt;Текст bold </a:t>
            </a:r>
            <a:r>
              <a:rPr lang="uk-UA" sz="3200" b="0" i="0" u="none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та</a:t>
            </a:r>
            <a:r>
              <a:rPr lang="en-US" sz="3200" b="0" i="0" u="none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 italic&lt;/b&gt;&lt;/i&gt; </a:t>
            </a:r>
            <a:endParaRPr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937EE8-B904-4728-9506-D78F561D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047" y="2172858"/>
            <a:ext cx="2099506" cy="7186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cs typeface="Arial"/>
              </a:rPr>
              <a:t>Зміст</a:t>
            </a:r>
            <a:endParaRPr lang="uk-UA" dirty="0">
              <a:latin typeface="+mj-lt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449385" y="1384300"/>
            <a:ext cx="8069766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ClrTx/>
              <a:buSzPct val="100000"/>
            </a:pPr>
            <a:r>
              <a:rPr lang="uk-UA" sz="2400" dirty="0">
                <a:latin typeface="+mj-lt"/>
                <a:ea typeface="Arial"/>
                <a:cs typeface="Arial"/>
              </a:rPr>
              <a:t>Мови розмітки</a:t>
            </a:r>
          </a:p>
          <a:p>
            <a:pPr marL="342900" indent="-342900">
              <a:spcBef>
                <a:spcPts val="0"/>
              </a:spcBef>
              <a:buClrTx/>
              <a:buSzPct val="100000"/>
            </a:pPr>
            <a:r>
              <a:rPr lang="uk-UA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Базові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uk-UA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основи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ru-RU" sz="2400" dirty="0">
                <a:latin typeface="+mj-lt"/>
                <a:ea typeface="Arial"/>
                <a:cs typeface="Arial"/>
              </a:rPr>
              <a:t>та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uk-UA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визначення</a:t>
            </a:r>
            <a:r>
              <a:rPr lang="ru-RU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HTML</a:t>
            </a:r>
            <a:endParaRPr lang="ru-RU" sz="2400" dirty="0">
              <a:latin typeface="+mj-lt"/>
            </a:endParaRPr>
          </a:p>
          <a:p>
            <a:pPr marL="342900" indent="-342900" algn="just">
              <a:spcBef>
                <a:spcPts val="0"/>
              </a:spcBef>
              <a:buClrTx/>
              <a:buSzPct val="100000"/>
            </a:pPr>
            <a:r>
              <a:rPr lang="uk-UA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Базові теги форматування </a:t>
            </a:r>
            <a:r>
              <a:rPr lang="uk-UA" sz="2400" dirty="0">
                <a:latin typeface="+mj-lt"/>
                <a:ea typeface="Arial"/>
                <a:cs typeface="Arial"/>
              </a:rPr>
              <a:t>та</a:t>
            </a:r>
            <a:r>
              <a:rPr lang="uk-UA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розміщення тексту</a:t>
            </a:r>
            <a:endParaRPr lang="uk-UA" sz="2400" dirty="0">
              <a:latin typeface="+mj-lt"/>
            </a:endParaRPr>
          </a:p>
          <a:p>
            <a:pPr marL="342900" indent="-342900">
              <a:spcBef>
                <a:spcPts val="0"/>
              </a:spcBef>
              <a:buClrTx/>
              <a:buSzPct val="100000"/>
            </a:pPr>
            <a:r>
              <a:rPr lang="uk-UA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Атрибути тегів</a:t>
            </a:r>
          </a:p>
          <a:p>
            <a:pPr marL="342900" indent="-342900">
              <a:spcBef>
                <a:spcPts val="0"/>
              </a:spcBef>
              <a:buClrTx/>
              <a:buSzPct val="100000"/>
            </a:pPr>
            <a:r>
              <a:rPr lang="ru-RU" sz="2400" dirty="0">
                <a:latin typeface="+mj-lt"/>
                <a:cs typeface="Arial"/>
              </a:rPr>
              <a:t>Заголовки та списки</a:t>
            </a:r>
            <a:endParaRPr lang="ru-RU" sz="2400" dirty="0">
              <a:latin typeface="+mj-lt"/>
            </a:endParaRPr>
          </a:p>
          <a:p>
            <a:pPr marL="342900" indent="-342900">
              <a:spcBef>
                <a:spcPts val="0"/>
              </a:spcBef>
              <a:buClrTx/>
              <a:buSzPct val="100000"/>
            </a:pPr>
            <a:r>
              <a:rPr lang="uk-UA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Гіперпосилання </a:t>
            </a:r>
            <a:r>
              <a:rPr lang="uk-UA" sz="2400" dirty="0">
                <a:latin typeface="+mj-lt"/>
                <a:ea typeface="Arial"/>
                <a:cs typeface="Arial"/>
              </a:rPr>
              <a:t>та</a:t>
            </a:r>
            <a:r>
              <a:rPr lang="uk-UA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зображення</a:t>
            </a:r>
            <a:endParaRPr lang="uk-UA" sz="2400" dirty="0">
              <a:latin typeface="+mj-lt"/>
            </a:endParaRPr>
          </a:p>
          <a:p>
            <a:pPr marL="342900" indent="-342900">
              <a:spcBef>
                <a:spcPts val="0"/>
              </a:spcBef>
              <a:buClrTx/>
              <a:buSzPct val="100000"/>
            </a:pPr>
            <a:r>
              <a:rPr lang="uk-UA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Таблиці</a:t>
            </a:r>
          </a:p>
          <a:p>
            <a:pPr marL="342900" indent="-342900">
              <a:spcBef>
                <a:spcPts val="0"/>
              </a:spcBef>
              <a:buClrTx/>
              <a:buSzPct val="100000"/>
            </a:pPr>
            <a:r>
              <a:rPr lang="uk-UA" sz="2400" dirty="0">
                <a:latin typeface="+mj-lt"/>
                <a:cs typeface="Arial"/>
              </a:rPr>
              <a:t>Форми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Поодиночні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 теги</a:t>
            </a:r>
            <a:endParaRPr dirty="0">
              <a:latin typeface="+mj-lt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Font typeface="Noto Sans Symbols"/>
              <a:buChar char="●"/>
            </a:pPr>
            <a:r>
              <a:rPr lang="uk-UA" dirty="0">
                <a:latin typeface="+mj-lt"/>
                <a:ea typeface="Arial"/>
                <a:cs typeface="Arial"/>
              </a:rPr>
              <a:t>Деякий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текст </a:t>
            </a:r>
            <a:r>
              <a:rPr lang="ru-RU" sz="3200" b="1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ru-RU" sz="3200" b="1" i="0" u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br</a:t>
            </a:r>
            <a:r>
              <a:rPr lang="ru-RU" sz="3200" b="1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/&gt; </a:t>
            </a:r>
            <a:r>
              <a:rPr lang="ru-RU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та </a:t>
            </a:r>
            <a:r>
              <a:rPr lang="uk-UA" dirty="0">
                <a:latin typeface="+mj-lt"/>
                <a:ea typeface="Arial"/>
                <a:cs typeface="Arial"/>
              </a:rPr>
              <a:t>щ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е текст, </a:t>
            </a:r>
            <a:r>
              <a:rPr lang="uk-UA" dirty="0">
                <a:latin typeface="+mj-lt"/>
                <a:ea typeface="Arial"/>
                <a:cs typeface="Arial"/>
              </a:rPr>
              <a:t>але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uk-UA" dirty="0">
                <a:latin typeface="+mj-lt"/>
                <a:ea typeface="Arial"/>
                <a:cs typeface="Arial"/>
              </a:rPr>
              <a:t>в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же на новому рядку</a:t>
            </a:r>
            <a:endParaRPr lang="uk-UA" dirty="0">
              <a:latin typeface="+mj-lt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endParaRPr sz="3200" b="0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Pts val="2560"/>
              <a:buFont typeface="Noto Sans Symbols"/>
              <a:buChar char="●"/>
            </a:pPr>
            <a:r>
              <a:rPr lang="en-US" sz="3200" b="1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en-US" sz="3200" b="1" i="0" u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hr</a:t>
            </a:r>
            <a:r>
              <a:rPr lang="en-US" sz="3200" b="1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/&gt; </a:t>
            </a:r>
            <a:r>
              <a:rPr lang="en-US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uk-UA" dirty="0">
                <a:latin typeface="+mj-lt"/>
                <a:ea typeface="Arial"/>
                <a:cs typeface="Arial"/>
              </a:rPr>
              <a:t>малює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горизонтальну лінію  </a:t>
            </a:r>
            <a:endParaRPr lang="uk-UA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1B03431-F1C8-4863-8938-F680FBB672FE}"/>
                  </a:ext>
                </a:extLst>
              </p14:cNvPr>
              <p14:cNvContentPartPr/>
              <p14:nvPr/>
            </p14:nvContentPartPr>
            <p14:xfrm>
              <a:off x="3929312" y="1865569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1B03431-F1C8-4863-8938-F680FBB672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0312" y="18569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851C9011-7898-4D93-BEBF-908763F8861E}"/>
                  </a:ext>
                </a:extLst>
              </p14:cNvPr>
              <p14:cNvContentPartPr/>
              <p14:nvPr/>
            </p14:nvContentPartPr>
            <p14:xfrm>
              <a:off x="4028312" y="1766569"/>
              <a:ext cx="360" cy="3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851C9011-7898-4D93-BEBF-908763F88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312" y="175792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1D9F576-0618-4EF0-844F-532A39DF7A88}"/>
                  </a:ext>
                </a:extLst>
              </p14:cNvPr>
              <p14:cNvContentPartPr/>
              <p14:nvPr/>
            </p14:nvContentPartPr>
            <p14:xfrm>
              <a:off x="1210592" y="1890409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1D9F576-0618-4EF0-844F-532A39DF7A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592" y="18814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340CBDA-2979-4E65-BDB8-A37CC3E66BB0}"/>
                  </a:ext>
                </a:extLst>
              </p14:cNvPr>
              <p14:cNvContentPartPr/>
              <p14:nvPr/>
            </p14:nvContentPartPr>
            <p14:xfrm>
              <a:off x="3212192" y="1951969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340CBDA-2979-4E65-BDB8-A37CC3E66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3552" y="194332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Елементи </a:t>
            </a:r>
            <a:r>
              <a:rPr lang="en-US" dirty="0">
                <a:latin typeface="+mj-lt"/>
                <a:ea typeface="Arial"/>
                <a:cs typeface="Arial"/>
              </a:rPr>
              <a:t>HTML </a:t>
            </a:r>
            <a:endParaRPr dirty="0">
              <a:latin typeface="+mj-lt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uk-UA" b="1" dirty="0">
                <a:latin typeface="+mj-lt"/>
                <a:ea typeface="Arial"/>
                <a:cs typeface="Arial"/>
              </a:rPr>
              <a:t>Елементи</a:t>
            </a:r>
            <a:r>
              <a:rPr lang="uk-UA" dirty="0">
                <a:latin typeface="+mj-lt"/>
                <a:ea typeface="Arial"/>
                <a:cs typeface="Arial"/>
              </a:rPr>
              <a:t> HTML – це окремі блоки, з яких будується вся сторінка. Вони визначають, як браузер має відображати текст, зображення, відео та інші елементи на екрані.</a:t>
            </a:r>
            <a:endParaRPr lang="uk-UA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1B03431-F1C8-4863-8938-F680FBB672FE}"/>
                  </a:ext>
                </a:extLst>
              </p14:cNvPr>
              <p14:cNvContentPartPr/>
              <p14:nvPr/>
            </p14:nvContentPartPr>
            <p14:xfrm>
              <a:off x="3929312" y="1865569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1B03431-F1C8-4863-8938-F680FBB672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0312" y="18565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851C9011-7898-4D93-BEBF-908763F8861E}"/>
                  </a:ext>
                </a:extLst>
              </p14:cNvPr>
              <p14:cNvContentPartPr/>
              <p14:nvPr/>
            </p14:nvContentPartPr>
            <p14:xfrm>
              <a:off x="4028312" y="1766569"/>
              <a:ext cx="360" cy="3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851C9011-7898-4D93-BEBF-908763F88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312" y="17575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1D9F576-0618-4EF0-844F-532A39DF7A88}"/>
                  </a:ext>
                </a:extLst>
              </p14:cNvPr>
              <p14:cNvContentPartPr/>
              <p14:nvPr/>
            </p14:nvContentPartPr>
            <p14:xfrm>
              <a:off x="1210592" y="1890409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1D9F576-0618-4EF0-844F-532A39DF7A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592" y="18814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340CBDA-2979-4E65-BDB8-A37CC3E66BB0}"/>
                  </a:ext>
                </a:extLst>
              </p14:cNvPr>
              <p14:cNvContentPartPr/>
              <p14:nvPr/>
            </p14:nvContentPartPr>
            <p14:xfrm>
              <a:off x="3212192" y="1951969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340CBDA-2979-4E65-BDB8-A37CC3E66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3192" y="194296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412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Елементи </a:t>
            </a:r>
            <a:r>
              <a:rPr lang="en-US" dirty="0">
                <a:latin typeface="+mj-lt"/>
                <a:ea typeface="Arial"/>
                <a:cs typeface="Arial"/>
              </a:rPr>
              <a:t>HTML</a:t>
            </a:r>
            <a:endParaRPr dirty="0">
              <a:latin typeface="+mj-lt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20130" y="1399403"/>
            <a:ext cx="8015287" cy="433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uk-UA" sz="2400" dirty="0">
                <a:latin typeface="+mj-lt"/>
                <a:ea typeface="Arial"/>
                <a:cs typeface="Arial"/>
              </a:rPr>
              <a:t>Кожен елемент HTML складається з </a:t>
            </a:r>
            <a:r>
              <a:rPr lang="uk-UA" sz="2400" b="1" dirty="0">
                <a:latin typeface="+mj-lt"/>
                <a:ea typeface="Arial"/>
                <a:cs typeface="Arial"/>
              </a:rPr>
              <a:t>відкриваючого тегу </a:t>
            </a:r>
            <a:r>
              <a:rPr lang="uk-UA" sz="2400" dirty="0">
                <a:latin typeface="+mj-lt"/>
                <a:ea typeface="Arial"/>
                <a:cs typeface="Arial"/>
              </a:rPr>
              <a:t>(наприклад, </a:t>
            </a:r>
            <a:r>
              <a:rPr lang="uk-U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&lt;p&gt;</a:t>
            </a:r>
            <a:r>
              <a:rPr lang="uk-UA" sz="2400" dirty="0">
                <a:latin typeface="+mj-lt"/>
                <a:ea typeface="Arial"/>
                <a:cs typeface="Arial"/>
              </a:rPr>
              <a:t>) та </a:t>
            </a:r>
            <a:r>
              <a:rPr lang="uk-UA" sz="2400" b="1" dirty="0">
                <a:latin typeface="+mj-lt"/>
                <a:ea typeface="Arial"/>
                <a:cs typeface="Arial"/>
              </a:rPr>
              <a:t>закриваючого тегу </a:t>
            </a:r>
            <a:r>
              <a:rPr lang="uk-UA" sz="2400" dirty="0">
                <a:latin typeface="+mj-lt"/>
                <a:ea typeface="Arial"/>
                <a:cs typeface="Arial"/>
              </a:rPr>
              <a:t>(наприклад, </a:t>
            </a:r>
            <a:r>
              <a:rPr lang="uk-U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&lt;/p&gt;</a:t>
            </a:r>
            <a:r>
              <a:rPr lang="uk-UA" sz="2400" dirty="0">
                <a:latin typeface="+mj-lt"/>
                <a:ea typeface="Arial"/>
                <a:cs typeface="Arial"/>
              </a:rPr>
              <a:t>).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endParaRPr lang="uk-UA" sz="2400" dirty="0">
              <a:latin typeface="+mj-lt"/>
              <a:ea typeface="Arial"/>
              <a:cs typeface="Arial"/>
            </a:endParaRPr>
          </a:p>
          <a:p>
            <a:pPr marL="0" lvl="0" indent="0" algn="just">
              <a:spcBef>
                <a:spcPts val="0"/>
              </a:spcBef>
              <a:buClrTx/>
              <a:buNone/>
            </a:pPr>
            <a:r>
              <a:rPr lang="uk-UA" sz="2400" dirty="0">
                <a:latin typeface="+mj-lt"/>
                <a:ea typeface="Arial"/>
                <a:cs typeface="Arial"/>
              </a:rPr>
              <a:t>Між відкриваючим та закриваючим тегами розміщується </a:t>
            </a:r>
            <a:r>
              <a:rPr lang="uk-UA" sz="2400" b="1" dirty="0">
                <a:solidFill>
                  <a:srgbClr val="00B050"/>
                </a:solidFill>
                <a:latin typeface="+mj-lt"/>
                <a:ea typeface="Arial"/>
                <a:cs typeface="Arial"/>
              </a:rPr>
              <a:t>вміст елемента</a:t>
            </a:r>
            <a:r>
              <a:rPr lang="uk-UA" sz="2400" dirty="0">
                <a:latin typeface="+mj-lt"/>
                <a:ea typeface="Arial"/>
                <a:cs typeface="Arial"/>
              </a:rPr>
              <a:t>.</a:t>
            </a:r>
          </a:p>
          <a:p>
            <a:pPr marL="0" lvl="0" indent="0" algn="just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&lt;p&gt;</a:t>
            </a:r>
            <a:r>
              <a:rPr lang="uk-UA" sz="2400" dirty="0">
                <a:solidFill>
                  <a:srgbClr val="00B050"/>
                </a:solidFill>
                <a:latin typeface="+mj-lt"/>
                <a:ea typeface="Arial"/>
                <a:cs typeface="Arial"/>
              </a:rPr>
              <a:t>Текст сторінки</a:t>
            </a:r>
            <a:r>
              <a:rPr lang="uk-UA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&lt;/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p&gt;</a:t>
            </a:r>
            <a:endParaRPr lang="uk-UA" sz="2400" dirty="0">
              <a:solidFill>
                <a:schemeClr val="accent5">
                  <a:lumMod val="50000"/>
                </a:schemeClr>
              </a:solidFill>
              <a:latin typeface="+mj-lt"/>
              <a:ea typeface="Arial"/>
              <a:cs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endParaRPr lang="uk-UA" sz="2400" dirty="0">
              <a:latin typeface="+mj-lt"/>
              <a:ea typeface="Arial"/>
              <a:cs typeface="Arial"/>
            </a:endParaRPr>
          </a:p>
          <a:p>
            <a:pPr marL="0" lvl="0" indent="0" algn="just">
              <a:spcBef>
                <a:spcPts val="0"/>
              </a:spcBef>
              <a:buClrTx/>
              <a:buNone/>
            </a:pPr>
            <a:r>
              <a:rPr lang="uk-UA" sz="2400" dirty="0">
                <a:latin typeface="+mj-lt"/>
                <a:ea typeface="Arial"/>
                <a:cs typeface="Arial"/>
              </a:rPr>
              <a:t>Елементи HTML </a:t>
            </a:r>
            <a:r>
              <a:rPr lang="uk-UA" sz="2400" b="1" dirty="0">
                <a:latin typeface="+mj-lt"/>
                <a:ea typeface="Arial"/>
                <a:cs typeface="Arial"/>
              </a:rPr>
              <a:t>структурують</a:t>
            </a:r>
            <a:r>
              <a:rPr lang="uk-UA" sz="2400" dirty="0">
                <a:latin typeface="+mj-lt"/>
                <a:ea typeface="Arial"/>
                <a:cs typeface="Arial"/>
              </a:rPr>
              <a:t> контент вебсторінки.</a:t>
            </a:r>
          </a:p>
          <a:p>
            <a:pPr marL="0" lvl="0" indent="0" algn="just">
              <a:spcBef>
                <a:spcPts val="0"/>
              </a:spcBef>
              <a:buClrTx/>
              <a:buNone/>
            </a:pPr>
            <a:endParaRPr lang="uk-UA" sz="2400" dirty="0">
              <a:latin typeface="+mj-lt"/>
              <a:ea typeface="Arial"/>
              <a:cs typeface="Arial"/>
            </a:endParaRPr>
          </a:p>
          <a:p>
            <a:pPr marL="0" lvl="0" indent="0" algn="just">
              <a:spcBef>
                <a:spcPts val="0"/>
              </a:spcBef>
              <a:buClrTx/>
              <a:buNone/>
            </a:pPr>
            <a:r>
              <a:rPr lang="uk-UA" sz="2400" dirty="0">
                <a:latin typeface="+mj-lt"/>
                <a:ea typeface="Arial"/>
                <a:cs typeface="Arial"/>
              </a:rPr>
              <a:t>Семантичні елементи роблять код більш зрозумілим для браузерів і пошукових систем.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1B03431-F1C8-4863-8938-F680FBB672FE}"/>
                  </a:ext>
                </a:extLst>
              </p14:cNvPr>
              <p14:cNvContentPartPr/>
              <p14:nvPr/>
            </p14:nvContentPartPr>
            <p14:xfrm>
              <a:off x="3929312" y="1865569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1B03431-F1C8-4863-8938-F680FBB672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0312" y="18565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851C9011-7898-4D93-BEBF-908763F8861E}"/>
                  </a:ext>
                </a:extLst>
              </p14:cNvPr>
              <p14:cNvContentPartPr/>
              <p14:nvPr/>
            </p14:nvContentPartPr>
            <p14:xfrm>
              <a:off x="4028312" y="1766569"/>
              <a:ext cx="360" cy="3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851C9011-7898-4D93-BEBF-908763F88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312" y="17575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1D9F576-0618-4EF0-844F-532A39DF7A88}"/>
                  </a:ext>
                </a:extLst>
              </p14:cNvPr>
              <p14:cNvContentPartPr/>
              <p14:nvPr/>
            </p14:nvContentPartPr>
            <p14:xfrm>
              <a:off x="1210592" y="1890409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1D9F576-0618-4EF0-844F-532A39DF7A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592" y="18814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340CBDA-2979-4E65-BDB8-A37CC3E66BB0}"/>
                  </a:ext>
                </a:extLst>
              </p14:cNvPr>
              <p14:cNvContentPartPr/>
              <p14:nvPr/>
            </p14:nvContentPartPr>
            <p14:xfrm>
              <a:off x="3212192" y="1951969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340CBDA-2979-4E65-BDB8-A37CC3E66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3192" y="194296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503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Основні елементи </a:t>
            </a:r>
            <a:r>
              <a:rPr lang="en-US" dirty="0">
                <a:latin typeface="+mj-lt"/>
                <a:ea typeface="Arial"/>
                <a:cs typeface="Arial"/>
              </a:rPr>
              <a:t>HTML</a:t>
            </a:r>
            <a:endParaRPr dirty="0">
              <a:latin typeface="+mj-lt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20129" y="1399403"/>
            <a:ext cx="8180173" cy="482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uk-UA" sz="2200" b="1" dirty="0">
                <a:latin typeface="+mj-lt"/>
                <a:ea typeface="Arial"/>
                <a:cs typeface="Arial"/>
              </a:rPr>
              <a:t>Заголовки</a:t>
            </a:r>
            <a:r>
              <a:rPr lang="uk-UA" sz="2200" dirty="0">
                <a:latin typeface="+mj-lt"/>
                <a:ea typeface="Arial"/>
                <a:cs typeface="Arial"/>
              </a:rPr>
              <a:t>: &lt;</a:t>
            </a:r>
            <a:r>
              <a:rPr lang="en-US" sz="2200" dirty="0">
                <a:latin typeface="+mj-lt"/>
                <a:ea typeface="Arial"/>
                <a:cs typeface="Arial"/>
              </a:rPr>
              <a:t>h1, &lt;h2, ..., &lt;h6&gt; - </a:t>
            </a:r>
            <a:r>
              <a:rPr lang="uk-UA" sz="2200" dirty="0">
                <a:latin typeface="+mj-lt"/>
                <a:ea typeface="Arial"/>
                <a:cs typeface="Arial"/>
              </a:rPr>
              <a:t>використовуються для позначення заголовків різного рівня.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uk-UA" sz="2200" b="1" dirty="0">
                <a:latin typeface="+mj-lt"/>
                <a:ea typeface="Arial"/>
                <a:cs typeface="Arial"/>
              </a:rPr>
              <a:t>Абзаци</a:t>
            </a:r>
            <a:r>
              <a:rPr lang="uk-UA" sz="2200" dirty="0">
                <a:latin typeface="+mj-lt"/>
                <a:ea typeface="Arial"/>
                <a:cs typeface="Arial"/>
              </a:rPr>
              <a:t>: &lt;</a:t>
            </a:r>
            <a:r>
              <a:rPr lang="en-US" sz="2200" dirty="0">
                <a:latin typeface="+mj-lt"/>
                <a:ea typeface="Arial"/>
                <a:cs typeface="Arial"/>
              </a:rPr>
              <a:t>p&gt; - </a:t>
            </a:r>
            <a:r>
              <a:rPr lang="uk-UA" sz="2200" dirty="0">
                <a:latin typeface="+mj-lt"/>
                <a:ea typeface="Arial"/>
                <a:cs typeface="Arial"/>
              </a:rPr>
              <a:t>визначає абзац тексту.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uk-UA" sz="2200" b="1" dirty="0">
                <a:latin typeface="+mj-lt"/>
                <a:ea typeface="Arial"/>
                <a:cs typeface="Arial"/>
              </a:rPr>
              <a:t>Списки</a:t>
            </a:r>
            <a:r>
              <a:rPr lang="uk-UA" sz="2200" dirty="0">
                <a:latin typeface="+mj-lt"/>
                <a:ea typeface="Arial"/>
                <a:cs typeface="Arial"/>
              </a:rPr>
              <a:t>: &lt;</a:t>
            </a:r>
            <a:r>
              <a:rPr lang="en-US" sz="2200" dirty="0">
                <a:latin typeface="+mj-lt"/>
                <a:ea typeface="Arial"/>
                <a:cs typeface="Arial"/>
              </a:rPr>
              <a:t>ul&gt; (unordered list) </a:t>
            </a:r>
            <a:r>
              <a:rPr lang="uk-UA" sz="2200" dirty="0">
                <a:latin typeface="+mj-lt"/>
                <a:ea typeface="Arial"/>
                <a:cs typeface="Arial"/>
              </a:rPr>
              <a:t>для неупорядкованих списків, &lt;</a:t>
            </a:r>
            <a:r>
              <a:rPr lang="en-US" sz="2200" dirty="0" err="1">
                <a:latin typeface="+mj-lt"/>
                <a:ea typeface="Arial"/>
                <a:cs typeface="Arial"/>
              </a:rPr>
              <a:t>ol</a:t>
            </a:r>
            <a:r>
              <a:rPr lang="en-US" sz="2200" dirty="0">
                <a:latin typeface="+mj-lt"/>
                <a:ea typeface="Arial"/>
                <a:cs typeface="Arial"/>
              </a:rPr>
              <a:t>&gt; (ordered list) </a:t>
            </a:r>
            <a:r>
              <a:rPr lang="uk-UA" sz="2200" dirty="0">
                <a:latin typeface="+mj-lt"/>
                <a:ea typeface="Arial"/>
                <a:cs typeface="Arial"/>
              </a:rPr>
              <a:t>для впорядкованих списків, &lt;</a:t>
            </a:r>
            <a:r>
              <a:rPr lang="en-US" sz="2200" dirty="0">
                <a:latin typeface="+mj-lt"/>
                <a:ea typeface="Arial"/>
                <a:cs typeface="Arial"/>
              </a:rPr>
              <a:t>li&gt; (list item) </a:t>
            </a:r>
            <a:r>
              <a:rPr lang="uk-UA" sz="2200" dirty="0">
                <a:latin typeface="+mj-lt"/>
                <a:ea typeface="Arial"/>
                <a:cs typeface="Arial"/>
              </a:rPr>
              <a:t>для елементів списку.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uk-UA" sz="2200" b="1" dirty="0">
                <a:latin typeface="+mj-lt"/>
                <a:ea typeface="Arial"/>
                <a:cs typeface="Arial"/>
              </a:rPr>
              <a:t>Посилання</a:t>
            </a:r>
            <a:r>
              <a:rPr lang="uk-UA" sz="2200" dirty="0">
                <a:latin typeface="+mj-lt"/>
                <a:ea typeface="Arial"/>
                <a:cs typeface="Arial"/>
              </a:rPr>
              <a:t>: &lt;</a:t>
            </a:r>
            <a:r>
              <a:rPr lang="en-US" sz="2200" dirty="0">
                <a:latin typeface="+mj-lt"/>
                <a:ea typeface="Arial"/>
                <a:cs typeface="Arial"/>
              </a:rPr>
              <a:t>a&gt; - </a:t>
            </a:r>
            <a:r>
              <a:rPr lang="uk-UA" sz="2200" dirty="0">
                <a:latin typeface="+mj-lt"/>
                <a:ea typeface="Arial"/>
                <a:cs typeface="Arial"/>
              </a:rPr>
              <a:t>створює посилання на інший документ або ресурс.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uk-UA" sz="2200" b="1" dirty="0">
                <a:latin typeface="+mj-lt"/>
                <a:ea typeface="Arial"/>
                <a:cs typeface="Arial"/>
              </a:rPr>
              <a:t>Зображення</a:t>
            </a:r>
            <a:r>
              <a:rPr lang="uk-UA" sz="2200" dirty="0">
                <a:latin typeface="+mj-lt"/>
                <a:ea typeface="Arial"/>
                <a:cs typeface="Arial"/>
              </a:rPr>
              <a:t>: &lt;</a:t>
            </a:r>
            <a:r>
              <a:rPr lang="en-US" sz="2200" dirty="0" err="1">
                <a:latin typeface="+mj-lt"/>
                <a:ea typeface="Arial"/>
                <a:cs typeface="Arial"/>
              </a:rPr>
              <a:t>img</a:t>
            </a:r>
            <a:r>
              <a:rPr lang="en-US" sz="2200" dirty="0">
                <a:latin typeface="+mj-lt"/>
                <a:ea typeface="Arial"/>
                <a:cs typeface="Arial"/>
              </a:rPr>
              <a:t>&gt; - </a:t>
            </a:r>
            <a:r>
              <a:rPr lang="uk-UA" sz="2200" dirty="0">
                <a:latin typeface="+mj-lt"/>
                <a:ea typeface="Arial"/>
                <a:cs typeface="Arial"/>
              </a:rPr>
              <a:t>вставляє зображення на сторінку.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uk-UA" sz="2200" b="1" dirty="0">
                <a:latin typeface="+mj-lt"/>
                <a:ea typeface="Arial"/>
                <a:cs typeface="Arial"/>
              </a:rPr>
              <a:t>Таблиці</a:t>
            </a:r>
            <a:r>
              <a:rPr lang="uk-UA" sz="2200" dirty="0">
                <a:latin typeface="+mj-lt"/>
                <a:ea typeface="Arial"/>
                <a:cs typeface="Arial"/>
              </a:rPr>
              <a:t>: &lt;</a:t>
            </a:r>
            <a:r>
              <a:rPr lang="en-US" sz="2200" dirty="0">
                <a:latin typeface="+mj-lt"/>
                <a:ea typeface="Arial"/>
                <a:cs typeface="Arial"/>
              </a:rPr>
              <a:t>table&gt;, &lt;tr&gt;, &lt;td&gt; - </a:t>
            </a:r>
            <a:r>
              <a:rPr lang="uk-UA" sz="2200" dirty="0">
                <a:latin typeface="+mj-lt"/>
                <a:ea typeface="Arial"/>
                <a:cs typeface="Arial"/>
              </a:rPr>
              <a:t>використовуються для створення таблиць.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uk-UA" sz="2200" b="1" dirty="0">
                <a:latin typeface="+mj-lt"/>
                <a:ea typeface="Arial"/>
                <a:cs typeface="Arial"/>
              </a:rPr>
              <a:t>Форми</a:t>
            </a:r>
            <a:r>
              <a:rPr lang="uk-UA" sz="2200" dirty="0">
                <a:latin typeface="+mj-lt"/>
                <a:ea typeface="Arial"/>
                <a:cs typeface="Arial"/>
              </a:rPr>
              <a:t>: &lt;</a:t>
            </a:r>
            <a:r>
              <a:rPr lang="en-US" sz="2200" dirty="0">
                <a:latin typeface="+mj-lt"/>
                <a:ea typeface="Arial"/>
                <a:cs typeface="Arial"/>
              </a:rPr>
              <a:t>form&gt; - </a:t>
            </a:r>
            <a:r>
              <a:rPr lang="uk-UA" sz="2200" dirty="0">
                <a:latin typeface="+mj-lt"/>
                <a:ea typeface="Arial"/>
                <a:cs typeface="Arial"/>
              </a:rPr>
              <a:t>створює форму для збору даних від користувача.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uk-UA" sz="2200" b="1" dirty="0">
                <a:latin typeface="+mj-lt"/>
                <a:ea typeface="Arial"/>
                <a:cs typeface="Arial"/>
              </a:rPr>
              <a:t>Контейнер</a:t>
            </a:r>
            <a:r>
              <a:rPr lang="uk-UA" sz="2200" dirty="0">
                <a:latin typeface="+mj-lt"/>
                <a:ea typeface="Arial"/>
                <a:cs typeface="Arial"/>
              </a:rPr>
              <a:t>: &lt;</a:t>
            </a:r>
            <a:r>
              <a:rPr lang="en-US" sz="2200" dirty="0">
                <a:latin typeface="+mj-lt"/>
                <a:ea typeface="Arial"/>
                <a:cs typeface="Arial"/>
              </a:rPr>
              <a:t>div&gt; - </a:t>
            </a:r>
            <a:r>
              <a:rPr lang="uk-UA" sz="2200" dirty="0">
                <a:latin typeface="+mj-lt"/>
                <a:ea typeface="Arial"/>
                <a:cs typeface="Arial"/>
              </a:rPr>
              <a:t>універсальний контейнер для групування інших елементів.</a:t>
            </a:r>
            <a:endParaRPr lang="uk-UA" sz="2200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1B03431-F1C8-4863-8938-F680FBB672FE}"/>
                  </a:ext>
                </a:extLst>
              </p14:cNvPr>
              <p14:cNvContentPartPr/>
              <p14:nvPr/>
            </p14:nvContentPartPr>
            <p14:xfrm>
              <a:off x="3929312" y="1865569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1B03431-F1C8-4863-8938-F680FBB672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0312" y="18565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851C9011-7898-4D93-BEBF-908763F8861E}"/>
                  </a:ext>
                </a:extLst>
              </p14:cNvPr>
              <p14:cNvContentPartPr/>
              <p14:nvPr/>
            </p14:nvContentPartPr>
            <p14:xfrm>
              <a:off x="4028312" y="1766569"/>
              <a:ext cx="360" cy="3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851C9011-7898-4D93-BEBF-908763F88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312" y="17575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1D9F576-0618-4EF0-844F-532A39DF7A88}"/>
                  </a:ext>
                </a:extLst>
              </p14:cNvPr>
              <p14:cNvContentPartPr/>
              <p14:nvPr/>
            </p14:nvContentPartPr>
            <p14:xfrm>
              <a:off x="1210592" y="1890409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1D9F576-0618-4EF0-844F-532A39DF7A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592" y="18814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340CBDA-2979-4E65-BDB8-A37CC3E66BB0}"/>
                  </a:ext>
                </a:extLst>
              </p14:cNvPr>
              <p14:cNvContentPartPr/>
              <p14:nvPr/>
            </p14:nvContentPartPr>
            <p14:xfrm>
              <a:off x="3212192" y="1951969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340CBDA-2979-4E65-BDB8-A37CC3E66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3192" y="194296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9015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Різниця між елементом та тегом</a:t>
            </a:r>
            <a:endParaRPr dirty="0">
              <a:latin typeface="+mj-lt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20130" y="1399402"/>
            <a:ext cx="8015287" cy="477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ru-RU" sz="2200" dirty="0">
                <a:latin typeface="+mj-lt"/>
                <a:ea typeface="Arial"/>
                <a:cs typeface="Arial"/>
              </a:rPr>
              <a:t>Хоча </a:t>
            </a:r>
            <a:r>
              <a:rPr lang="ru-RU" sz="2200" b="1" dirty="0">
                <a:latin typeface="+mj-lt"/>
                <a:ea typeface="Arial"/>
                <a:cs typeface="Arial"/>
              </a:rPr>
              <a:t>теги</a:t>
            </a:r>
            <a:r>
              <a:rPr lang="ru-RU" sz="2200" dirty="0">
                <a:latin typeface="+mj-lt"/>
                <a:ea typeface="Arial"/>
                <a:cs typeface="Arial"/>
              </a:rPr>
              <a:t> та </a:t>
            </a:r>
            <a:r>
              <a:rPr lang="ru-RU" sz="2200" b="1" dirty="0" err="1">
                <a:latin typeface="+mj-lt"/>
                <a:ea typeface="Arial"/>
                <a:cs typeface="Arial"/>
              </a:rPr>
              <a:t>елементи</a:t>
            </a:r>
            <a:r>
              <a:rPr lang="ru-RU" sz="2200" dirty="0">
                <a:latin typeface="+mj-lt"/>
                <a:ea typeface="Arial"/>
                <a:cs typeface="Arial"/>
              </a:rPr>
              <a:t> </a:t>
            </a:r>
            <a:r>
              <a:rPr lang="ru-RU" sz="2200" dirty="0" err="1">
                <a:latin typeface="+mj-lt"/>
                <a:ea typeface="Arial"/>
                <a:cs typeface="Arial"/>
              </a:rPr>
              <a:t>тісно</a:t>
            </a:r>
            <a:r>
              <a:rPr lang="ru-RU" sz="2200" dirty="0">
                <a:latin typeface="+mj-lt"/>
                <a:ea typeface="Arial"/>
                <a:cs typeface="Arial"/>
              </a:rPr>
              <a:t> </a:t>
            </a:r>
            <a:r>
              <a:rPr lang="ru-RU" sz="2200" dirty="0" err="1">
                <a:latin typeface="+mj-lt"/>
                <a:ea typeface="Arial"/>
                <a:cs typeface="Arial"/>
              </a:rPr>
              <a:t>пов'язані</a:t>
            </a:r>
            <a:r>
              <a:rPr lang="ru-RU" sz="2200" dirty="0">
                <a:latin typeface="+mj-lt"/>
                <a:ea typeface="Arial"/>
                <a:cs typeface="Arial"/>
              </a:rPr>
              <a:t>, вони </a:t>
            </a:r>
            <a:r>
              <a:rPr lang="ru-RU" sz="2200" dirty="0" err="1">
                <a:latin typeface="+mj-lt"/>
                <a:ea typeface="Arial"/>
                <a:cs typeface="Arial"/>
              </a:rPr>
              <a:t>виконують</a:t>
            </a:r>
            <a:r>
              <a:rPr lang="ru-RU" sz="2200" dirty="0">
                <a:latin typeface="+mj-lt"/>
                <a:ea typeface="Arial"/>
                <a:cs typeface="Arial"/>
              </a:rPr>
              <a:t> </a:t>
            </a:r>
            <a:r>
              <a:rPr lang="ru-RU" sz="2200" dirty="0" err="1">
                <a:latin typeface="+mj-lt"/>
                <a:ea typeface="Arial"/>
                <a:cs typeface="Arial"/>
              </a:rPr>
              <a:t>різні</a:t>
            </a:r>
            <a:r>
              <a:rPr lang="ru-RU" sz="2200" dirty="0">
                <a:latin typeface="+mj-lt"/>
                <a:ea typeface="Arial"/>
                <a:cs typeface="Arial"/>
              </a:rPr>
              <a:t> </a:t>
            </a:r>
            <a:r>
              <a:rPr lang="ru-RU" sz="2200" dirty="0" err="1">
                <a:latin typeface="+mj-lt"/>
                <a:ea typeface="Arial"/>
                <a:cs typeface="Arial"/>
              </a:rPr>
              <a:t>функції</a:t>
            </a:r>
            <a:r>
              <a:rPr lang="ru-RU" sz="2200" dirty="0">
                <a:latin typeface="+mj-lt"/>
                <a:ea typeface="Arial"/>
                <a:cs typeface="Arial"/>
              </a:rPr>
              <a:t>.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endParaRPr lang="ru-RU" sz="2200" dirty="0">
              <a:latin typeface="+mj-lt"/>
              <a:ea typeface="Arial"/>
              <a:cs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ru-RU" sz="2200" dirty="0">
                <a:latin typeface="+mj-lt"/>
                <a:ea typeface="Arial"/>
                <a:cs typeface="Arial"/>
              </a:rPr>
              <a:t>Теги </a:t>
            </a:r>
            <a:r>
              <a:rPr lang="ru-RU" sz="2200" dirty="0" err="1">
                <a:latin typeface="+mj-lt"/>
                <a:ea typeface="Arial"/>
                <a:cs typeface="Arial"/>
              </a:rPr>
              <a:t>визначають</a:t>
            </a:r>
            <a:r>
              <a:rPr lang="ru-RU" sz="2200" dirty="0">
                <a:latin typeface="+mj-lt"/>
                <a:ea typeface="Arial"/>
                <a:cs typeface="Arial"/>
              </a:rPr>
              <a:t> </a:t>
            </a:r>
            <a:r>
              <a:rPr lang="ru-RU" sz="2200" b="1" dirty="0">
                <a:latin typeface="+mj-lt"/>
                <a:ea typeface="Arial"/>
                <a:cs typeface="Arial"/>
              </a:rPr>
              <a:t>тип</a:t>
            </a:r>
            <a:r>
              <a:rPr lang="ru-RU" sz="2200" dirty="0">
                <a:latin typeface="+mj-lt"/>
                <a:ea typeface="Arial"/>
                <a:cs typeface="Arial"/>
              </a:rPr>
              <a:t> </a:t>
            </a:r>
            <a:r>
              <a:rPr lang="ru-RU" sz="2200" dirty="0" err="1">
                <a:latin typeface="+mj-lt"/>
                <a:ea typeface="Arial"/>
                <a:cs typeface="Arial"/>
              </a:rPr>
              <a:t>елемента</a:t>
            </a:r>
            <a:r>
              <a:rPr lang="ru-RU" sz="2200" dirty="0">
                <a:latin typeface="+mj-lt"/>
                <a:ea typeface="Arial"/>
                <a:cs typeface="Arial"/>
              </a:rPr>
              <a:t>, а </a:t>
            </a:r>
            <a:r>
              <a:rPr lang="ru-RU" sz="2200" dirty="0" err="1">
                <a:latin typeface="+mj-lt"/>
                <a:ea typeface="Arial"/>
                <a:cs typeface="Arial"/>
              </a:rPr>
              <a:t>елементи</a:t>
            </a:r>
            <a:r>
              <a:rPr lang="ru-RU" sz="2200" dirty="0">
                <a:latin typeface="+mj-lt"/>
                <a:ea typeface="Arial"/>
                <a:cs typeface="Arial"/>
              </a:rPr>
              <a:t> є </a:t>
            </a:r>
            <a:r>
              <a:rPr lang="ru-RU" sz="2200" b="1" dirty="0" err="1">
                <a:latin typeface="+mj-lt"/>
                <a:ea typeface="Arial"/>
                <a:cs typeface="Arial"/>
              </a:rPr>
              <a:t>конкретними</a:t>
            </a:r>
            <a:r>
              <a:rPr lang="ru-RU" sz="2200" b="1" dirty="0">
                <a:latin typeface="+mj-lt"/>
                <a:ea typeface="Arial"/>
                <a:cs typeface="Arial"/>
              </a:rPr>
              <a:t> </a:t>
            </a:r>
            <a:r>
              <a:rPr lang="ru-RU" sz="2200" b="1" dirty="0" err="1">
                <a:latin typeface="+mj-lt"/>
                <a:ea typeface="Arial"/>
                <a:cs typeface="Arial"/>
              </a:rPr>
              <a:t>частинами</a:t>
            </a:r>
            <a:r>
              <a:rPr lang="ru-RU" sz="2200" b="1" dirty="0">
                <a:latin typeface="+mj-lt"/>
                <a:ea typeface="Arial"/>
                <a:cs typeface="Arial"/>
              </a:rPr>
              <a:t> веб-</a:t>
            </a:r>
            <a:r>
              <a:rPr lang="ru-RU" sz="2200" b="1" dirty="0" err="1">
                <a:latin typeface="+mj-lt"/>
                <a:ea typeface="Arial"/>
                <a:cs typeface="Arial"/>
              </a:rPr>
              <a:t>сторінки</a:t>
            </a:r>
            <a:r>
              <a:rPr lang="ru-RU" sz="2200" b="1" dirty="0">
                <a:latin typeface="+mj-lt"/>
                <a:ea typeface="Arial"/>
                <a:cs typeface="Arial"/>
              </a:rPr>
              <a:t>. </a:t>
            </a:r>
            <a:endParaRPr lang="ru-RU" sz="2200" dirty="0">
              <a:latin typeface="+mj-lt"/>
              <a:ea typeface="Arial"/>
              <a:cs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endParaRPr lang="uk-UA" sz="2200" dirty="0">
              <a:latin typeface="+mj-lt"/>
              <a:ea typeface="Arial"/>
              <a:cs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uk-UA" sz="2200" b="1" dirty="0">
                <a:latin typeface="+mj-lt"/>
                <a:ea typeface="Arial"/>
                <a:cs typeface="Arial"/>
              </a:rPr>
              <a:t>Тег (</a:t>
            </a:r>
            <a:r>
              <a:rPr lang="en-US" sz="2200" b="1" dirty="0">
                <a:latin typeface="+mj-lt"/>
                <a:ea typeface="Arial"/>
                <a:cs typeface="Arial"/>
              </a:rPr>
              <a:t>Tag)</a:t>
            </a:r>
            <a:r>
              <a:rPr lang="ru-RU" sz="2200" b="1" dirty="0">
                <a:latin typeface="+mj-lt"/>
                <a:ea typeface="Arial"/>
                <a:cs typeface="Arial"/>
              </a:rPr>
              <a:t> </a:t>
            </a:r>
            <a:r>
              <a:rPr lang="ru-RU" sz="2200" dirty="0">
                <a:latin typeface="+mj-lt"/>
                <a:ea typeface="Arial"/>
                <a:cs typeface="Arial"/>
              </a:rPr>
              <a:t>- ц</a:t>
            </a:r>
            <a:r>
              <a:rPr lang="uk-UA" sz="2200" dirty="0">
                <a:latin typeface="+mj-lt"/>
                <a:ea typeface="Arial"/>
                <a:cs typeface="Arial"/>
              </a:rPr>
              <a:t>е </a:t>
            </a:r>
            <a:r>
              <a:rPr lang="uk-UA" sz="2200" b="1" dirty="0">
                <a:latin typeface="+mj-lt"/>
                <a:ea typeface="Arial"/>
                <a:cs typeface="Arial"/>
              </a:rPr>
              <a:t>ключове слово </a:t>
            </a:r>
            <a:r>
              <a:rPr lang="uk-UA" sz="2200" dirty="0">
                <a:latin typeface="+mj-lt"/>
                <a:ea typeface="Arial"/>
                <a:cs typeface="Arial"/>
              </a:rPr>
              <a:t>у мові </a:t>
            </a:r>
            <a:r>
              <a:rPr lang="en-US" sz="2200" dirty="0">
                <a:latin typeface="+mj-lt"/>
                <a:ea typeface="Arial"/>
                <a:cs typeface="Arial"/>
              </a:rPr>
              <a:t>HTML </a:t>
            </a:r>
            <a:r>
              <a:rPr lang="uk-UA" sz="2200" dirty="0">
                <a:latin typeface="+mj-lt"/>
                <a:ea typeface="Arial"/>
                <a:cs typeface="Arial"/>
              </a:rPr>
              <a:t>розмітки. Означає початок чи кінець якогось елемента. Зазвичай пишуться у кутових дужках.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endParaRPr lang="uk-UA" sz="2200" dirty="0">
              <a:latin typeface="+mj-lt"/>
              <a:ea typeface="Arial"/>
              <a:cs typeface="Arial"/>
            </a:endParaRPr>
          </a:p>
          <a:p>
            <a:pPr marL="0" lvl="0" indent="0" algn="just">
              <a:spcBef>
                <a:spcPts val="0"/>
              </a:spcBef>
              <a:buClrTx/>
              <a:buNone/>
            </a:pPr>
            <a:r>
              <a:rPr lang="uk-UA" sz="2200" b="1" dirty="0">
                <a:latin typeface="+mj-lt"/>
                <a:ea typeface="Arial"/>
                <a:cs typeface="Arial"/>
              </a:rPr>
              <a:t>Елемент (</a:t>
            </a:r>
            <a:r>
              <a:rPr lang="en-US" sz="2200" b="1" dirty="0">
                <a:latin typeface="+mj-lt"/>
                <a:ea typeface="Arial"/>
                <a:cs typeface="Arial"/>
              </a:rPr>
              <a:t>Element)</a:t>
            </a:r>
            <a:r>
              <a:rPr lang="ru-RU" sz="2200" b="1" dirty="0">
                <a:latin typeface="+mj-lt"/>
                <a:ea typeface="Arial"/>
                <a:cs typeface="Arial"/>
              </a:rPr>
              <a:t> </a:t>
            </a:r>
            <a:r>
              <a:rPr lang="ru-RU" sz="2200" dirty="0">
                <a:latin typeface="+mj-lt"/>
                <a:ea typeface="Arial"/>
                <a:cs typeface="Arial"/>
              </a:rPr>
              <a:t>- ц</a:t>
            </a:r>
            <a:r>
              <a:rPr lang="uk-UA" sz="2200" dirty="0">
                <a:latin typeface="+mj-lt"/>
                <a:ea typeface="Arial"/>
                <a:cs typeface="Arial"/>
              </a:rPr>
              <a:t>е </a:t>
            </a:r>
            <a:r>
              <a:rPr lang="uk-UA" sz="2200" b="1" dirty="0">
                <a:latin typeface="+mj-lt"/>
                <a:ea typeface="Arial"/>
                <a:cs typeface="Arial"/>
              </a:rPr>
              <a:t>структурна одиниця вебсторінки</a:t>
            </a:r>
            <a:r>
              <a:rPr lang="uk-UA" sz="2200" dirty="0">
                <a:latin typeface="+mj-lt"/>
                <a:ea typeface="Arial"/>
                <a:cs typeface="Arial"/>
              </a:rPr>
              <a:t>. Складається з відкриваючого тегу, вмісту (тексту, інших елементів) і закриваючого тегу. Представляє певну частину документа.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1B03431-F1C8-4863-8938-F680FBB672FE}"/>
                  </a:ext>
                </a:extLst>
              </p14:cNvPr>
              <p14:cNvContentPartPr/>
              <p14:nvPr/>
            </p14:nvContentPartPr>
            <p14:xfrm>
              <a:off x="3929312" y="1865569"/>
              <a:ext cx="360" cy="36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1B03431-F1C8-4863-8938-F680FBB672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0312" y="18565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851C9011-7898-4D93-BEBF-908763F8861E}"/>
                  </a:ext>
                </a:extLst>
              </p14:cNvPr>
              <p14:cNvContentPartPr/>
              <p14:nvPr/>
            </p14:nvContentPartPr>
            <p14:xfrm>
              <a:off x="4028312" y="1766569"/>
              <a:ext cx="360" cy="3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851C9011-7898-4D93-BEBF-908763F88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312" y="17575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1D9F576-0618-4EF0-844F-532A39DF7A88}"/>
                  </a:ext>
                </a:extLst>
              </p14:cNvPr>
              <p14:cNvContentPartPr/>
              <p14:nvPr/>
            </p14:nvContentPartPr>
            <p14:xfrm>
              <a:off x="1210592" y="1890409"/>
              <a:ext cx="360" cy="3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1D9F576-0618-4EF0-844F-532A39DF7A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592" y="18814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340CBDA-2979-4E65-BDB8-A37CC3E66BB0}"/>
                  </a:ext>
                </a:extLst>
              </p14:cNvPr>
              <p14:cNvContentPartPr/>
              <p14:nvPr/>
            </p14:nvContentPartPr>
            <p14:xfrm>
              <a:off x="3212192" y="1951969"/>
              <a:ext cx="360" cy="3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340CBDA-2979-4E65-BDB8-A37CC3E66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3192" y="194296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064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Різниця між елементом та тегом</a:t>
            </a:r>
            <a:endParaRPr dirty="0">
              <a:latin typeface="+mj-lt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20130" y="1399403"/>
            <a:ext cx="8015287" cy="151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uk-UA" sz="2200" dirty="0">
                <a:latin typeface="+mj-lt"/>
                <a:ea typeface="Arial"/>
                <a:cs typeface="Arial"/>
              </a:rPr>
              <a:t>Тег – це будівельний блок, а елемент – це конструкція, створена з цих блоків.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uk-UA" sz="2200" dirty="0">
                <a:latin typeface="+mj-lt"/>
                <a:ea typeface="Arial"/>
                <a:cs typeface="Arial"/>
              </a:rPr>
              <a:t>Тег вказує на тип елемента, а елемент є конкретною реалізацією цього типу.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endParaRPr lang="uk-UA" sz="2200" dirty="0">
              <a:latin typeface="+mj-lt"/>
              <a:ea typeface="Arial"/>
              <a:cs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endParaRPr lang="uk-UA" sz="2200" dirty="0">
              <a:latin typeface="+mj-lt"/>
              <a:ea typeface="Arial"/>
              <a:cs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endParaRPr lang="uk-UA" sz="2200" dirty="0">
              <a:latin typeface="+mj-lt"/>
              <a:ea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1B03431-F1C8-4863-8938-F680FBB672FE}"/>
                  </a:ext>
                </a:extLst>
              </p14:cNvPr>
              <p14:cNvContentPartPr/>
              <p14:nvPr/>
            </p14:nvContentPartPr>
            <p14:xfrm>
              <a:off x="3929312" y="1865569"/>
              <a:ext cx="360" cy="360"/>
            </p14:xfrm>
          </p:contentPart>
        </mc:Choice>
        <mc:Fallback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1B03431-F1C8-4863-8938-F680FBB672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0312" y="18565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851C9011-7898-4D93-BEBF-908763F8861E}"/>
                  </a:ext>
                </a:extLst>
              </p14:cNvPr>
              <p14:cNvContentPartPr/>
              <p14:nvPr/>
            </p14:nvContentPartPr>
            <p14:xfrm>
              <a:off x="4028312" y="1766569"/>
              <a:ext cx="360" cy="36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851C9011-7898-4D93-BEBF-908763F88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9312" y="17575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1D9F576-0618-4EF0-844F-532A39DF7A88}"/>
                  </a:ext>
                </a:extLst>
              </p14:cNvPr>
              <p14:cNvContentPartPr/>
              <p14:nvPr/>
            </p14:nvContentPartPr>
            <p14:xfrm>
              <a:off x="1210592" y="1890409"/>
              <a:ext cx="360" cy="3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1D9F576-0618-4EF0-844F-532A39DF7A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1592" y="188140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340CBDA-2979-4E65-BDB8-A37CC3E66BB0}"/>
                  </a:ext>
                </a:extLst>
              </p14:cNvPr>
              <p14:cNvContentPartPr/>
              <p14:nvPr/>
            </p14:nvContentPartPr>
            <p14:xfrm>
              <a:off x="3212192" y="1951969"/>
              <a:ext cx="360" cy="3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340CBDA-2979-4E65-BDB8-A37CC3E66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3192" y="194296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75E723-53F7-483B-88FD-682AAC21EB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725" y="3172664"/>
            <a:ext cx="7124949" cy="263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39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Атрибути тегів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4652"/>
            <a:ext cx="8069766" cy="4986607"/>
          </a:xfrm>
        </p:spPr>
        <p:txBody>
          <a:bodyPr/>
          <a:lstStyle/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b="1" dirty="0"/>
              <a:t>Атрибути</a:t>
            </a:r>
            <a:r>
              <a:rPr lang="uk-UA" sz="2000" dirty="0"/>
              <a:t> використовуються для надання додаткової інформації про елементи </a:t>
            </a:r>
            <a:r>
              <a:rPr lang="ru-RU" sz="2000" dirty="0"/>
              <a:t>HTML.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Всі елементи</a:t>
            </a:r>
            <a:r>
              <a:rPr lang="ru-RU" sz="2000" dirty="0"/>
              <a:t> HTML </a:t>
            </a:r>
            <a:r>
              <a:rPr lang="uk-UA" sz="2000" dirty="0"/>
              <a:t>можуть мати атрибути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Атрибути завжди вказуються в </a:t>
            </a:r>
            <a:r>
              <a:rPr lang="uk-UA" sz="2000" b="1" dirty="0"/>
              <a:t>початковому</a:t>
            </a:r>
            <a:r>
              <a:rPr lang="uk-UA" sz="2000" dirty="0"/>
              <a:t> тегу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Атрибути, зазвичай, входять в пари </a:t>
            </a:r>
            <a:r>
              <a:rPr lang="uk-UA" sz="2000" b="1" dirty="0">
                <a:solidFill>
                  <a:srgbClr val="FFC000"/>
                </a:solidFill>
              </a:rPr>
              <a:t>ім’я</a:t>
            </a:r>
            <a:r>
              <a:rPr lang="uk-UA" sz="2000" b="1" dirty="0"/>
              <a:t>/</a:t>
            </a:r>
            <a:r>
              <a:rPr lang="uk-UA" sz="2000" b="1" dirty="0">
                <a:solidFill>
                  <a:srgbClr val="00B050"/>
                </a:solidFill>
              </a:rPr>
              <a:t>значення</a:t>
            </a:r>
            <a:r>
              <a:rPr lang="uk-UA" sz="2000" dirty="0"/>
              <a:t>, такі як</a:t>
            </a:r>
            <a:r>
              <a:rPr lang="ru-RU" sz="2000" dirty="0"/>
              <a:t>: name=</a:t>
            </a:r>
            <a:r>
              <a:rPr lang="de-AT" sz="2000" dirty="0"/>
              <a:t>"value"</a:t>
            </a:r>
            <a:endParaRPr lang="ru-RU" sz="2000" dirty="0"/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Атрибути завжди записуються всередині тегу, після них розміщується </a:t>
            </a:r>
            <a:r>
              <a:rPr lang="uk-UA" sz="2000" dirty="0">
                <a:solidFill>
                  <a:srgbClr val="7030A0"/>
                </a:solidFill>
              </a:rPr>
              <a:t>знак рівності </a:t>
            </a:r>
            <a:r>
              <a:rPr lang="uk-UA" sz="2000" dirty="0"/>
              <a:t>і деталі атрибута, які поміщують у подвійні лапки. </a:t>
            </a:r>
            <a:r>
              <a:rPr lang="uk-UA" sz="2000" dirty="0">
                <a:solidFill>
                  <a:srgbClr val="0070C0"/>
                </a:solidFill>
              </a:rPr>
              <a:t>Крапка з комою </a:t>
            </a:r>
            <a:r>
              <a:rPr lang="uk-UA" sz="2000" dirty="0"/>
              <a:t>після атрибута служить для поділу команд різних стилів. У деяких ситуаціях, коли саме значення атрибута містить </a:t>
            </a:r>
            <a:r>
              <a:rPr lang="uk-UA" sz="2000" dirty="0">
                <a:solidFill>
                  <a:srgbClr val="C00000"/>
                </a:solidFill>
              </a:rPr>
              <a:t>подвійні лапки</a:t>
            </a:r>
            <a:r>
              <a:rPr lang="uk-UA" sz="2000" dirty="0"/>
              <a:t>, необхідно використовувати одинарні лапки</a:t>
            </a:r>
            <a:r>
              <a:rPr lang="en-US" sz="2000" dirty="0"/>
              <a:t> </a:t>
            </a:r>
            <a:r>
              <a:rPr lang="ru-RU" sz="2000" dirty="0">
                <a:solidFill>
                  <a:schemeClr val="tx1"/>
                </a:solidFill>
              </a:rPr>
              <a:t>&lt;p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 err="1">
                <a:solidFill>
                  <a:srgbClr val="FFC000"/>
                </a:solidFill>
              </a:rPr>
              <a:t>style</a:t>
            </a:r>
            <a:r>
              <a:rPr lang="ru-RU" sz="2000" dirty="0">
                <a:solidFill>
                  <a:srgbClr val="7030A0"/>
                </a:solidFill>
              </a:rPr>
              <a:t>=</a:t>
            </a:r>
            <a:r>
              <a:rPr lang="ru-RU" sz="2000" dirty="0">
                <a:solidFill>
                  <a:srgbClr val="C00000"/>
                </a:solidFill>
              </a:rPr>
              <a:t>"</a:t>
            </a:r>
            <a:r>
              <a:rPr lang="ru-RU" sz="2000" dirty="0" err="1">
                <a:solidFill>
                  <a:srgbClr val="00B050"/>
                </a:solidFill>
              </a:rPr>
              <a:t>color</a:t>
            </a:r>
            <a:r>
              <a:rPr lang="ru-RU" sz="2000" dirty="0">
                <a:solidFill>
                  <a:srgbClr val="00B050"/>
                </a:solidFill>
              </a:rPr>
              <a:t>:</a:t>
            </a:r>
            <a:r>
              <a:rPr lang="en-US" sz="2000" dirty="0">
                <a:solidFill>
                  <a:srgbClr val="00B050"/>
                </a:solidFill>
              </a:rPr>
              <a:t>red</a:t>
            </a:r>
            <a:r>
              <a:rPr lang="ru-RU" sz="2000" dirty="0">
                <a:solidFill>
                  <a:srgbClr val="0070C0"/>
                </a:solidFill>
              </a:rPr>
              <a:t>;</a:t>
            </a:r>
            <a:r>
              <a:rPr lang="ru-RU" sz="2000" dirty="0">
                <a:solidFill>
                  <a:srgbClr val="C00000"/>
                </a:solidFill>
              </a:rPr>
              <a:t>"</a:t>
            </a:r>
            <a:r>
              <a:rPr lang="ru-RU" sz="2000" dirty="0">
                <a:solidFill>
                  <a:schemeClr val="tx1"/>
                </a:solidFill>
              </a:rPr>
              <a:t>&gt;</a:t>
            </a:r>
            <a:endParaRPr lang="uk-UA" sz="20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пишіть імена атрибутів в </a:t>
            </a:r>
            <a:r>
              <a:rPr lang="uk-UA" sz="2000" b="1" dirty="0"/>
              <a:t>нижньому</a:t>
            </a:r>
            <a:r>
              <a:rPr lang="uk-UA" sz="2000" dirty="0"/>
              <a:t> регістрі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Зверніть увагу, що </a:t>
            </a:r>
            <a:r>
              <a:rPr lang="uk-UA" sz="2000" b="1" dirty="0"/>
              <a:t>деякі теги та атрибути використовують американський різновид англійської мови</a:t>
            </a:r>
            <a:r>
              <a:rPr lang="uk-UA" sz="2000" dirty="0"/>
              <a:t>, тобто </a:t>
            </a:r>
            <a:r>
              <a:rPr lang="uk-UA" sz="2000" b="1" dirty="0" err="1"/>
              <a:t>color</a:t>
            </a:r>
            <a:r>
              <a:rPr lang="uk-UA" sz="2000" dirty="0"/>
              <a:t> замість </a:t>
            </a:r>
            <a:r>
              <a:rPr lang="uk-UA" sz="2000" dirty="0" err="1"/>
              <a:t>colour</a:t>
            </a:r>
            <a:r>
              <a:rPr lang="uk-UA" sz="2000" dirty="0"/>
              <a:t>. 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1099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Атрибути тегів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4652"/>
            <a:ext cx="8069766" cy="4986607"/>
          </a:xfrm>
        </p:spPr>
        <p:txBody>
          <a:bodyPr/>
          <a:lstStyle/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dirty="0"/>
              <a:t>Атрибути можуть застосовуватися для більшості тегів.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uk-UA" sz="20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dirty="0"/>
              <a:t>У таких тегах, як </a:t>
            </a:r>
            <a:r>
              <a:rPr lang="uk-UA" sz="2000" b="1" dirty="0" err="1"/>
              <a:t>body</a:t>
            </a:r>
            <a:r>
              <a:rPr lang="uk-UA" sz="2000" dirty="0"/>
              <a:t>, ви будете часто використовувати атрибути, а в </a:t>
            </a:r>
            <a:r>
              <a:rPr lang="uk-UA" sz="2000" b="1" dirty="0"/>
              <a:t>br</a:t>
            </a:r>
            <a:r>
              <a:rPr lang="uk-UA" sz="2000" dirty="0"/>
              <a:t> - рідко, оскільки перенесення рядка це зазвичай перенесення рядка, без будь-яких уточнюючих параметрів.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uk-UA" sz="10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dirty="0"/>
              <a:t>Є безліч тегів, є і багато атрибутів. Є атрибути, призначені спеціально для якогось певного тегу (</a:t>
            </a:r>
            <a:r>
              <a:rPr lang="uk-UA" sz="2000" b="1" dirty="0"/>
              <a:t>специфічні</a:t>
            </a:r>
            <a:r>
              <a:rPr lang="uk-UA" sz="2000" dirty="0"/>
              <a:t>), а інші можна використовувати в різних тегах (</a:t>
            </a:r>
            <a:r>
              <a:rPr lang="uk-UA" sz="2000" b="1" dirty="0"/>
              <a:t>універсальні</a:t>
            </a:r>
            <a:r>
              <a:rPr lang="uk-UA" sz="2000" dirty="0"/>
              <a:t>). 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uk-UA" sz="20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dirty="0"/>
              <a:t>Деякі теги можуть мати тільки один якийсь певний атрибут, в той час як інші теги - кілька атрибутів.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uk-UA" sz="10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dirty="0"/>
              <a:t>З яких ще частин складається тег? Основна частина тегу називається </a:t>
            </a:r>
            <a:r>
              <a:rPr lang="uk-UA" sz="2000" b="1" dirty="0"/>
              <a:t>елемент</a:t>
            </a:r>
            <a:r>
              <a:rPr lang="uk-UA" sz="2000" dirty="0"/>
              <a:t>. Тег складається з </a:t>
            </a:r>
            <a:r>
              <a:rPr lang="uk-UA" sz="2000" dirty="0">
                <a:solidFill>
                  <a:srgbClr val="00B050"/>
                </a:solidFill>
              </a:rPr>
              <a:t>елемента</a:t>
            </a:r>
            <a:r>
              <a:rPr lang="uk-UA" sz="2000" dirty="0"/>
              <a:t> (наприклад, &lt;</a:t>
            </a:r>
            <a:r>
              <a:rPr lang="uk-UA" sz="2000" dirty="0">
                <a:solidFill>
                  <a:srgbClr val="00B050"/>
                </a:solidFill>
              </a:rPr>
              <a:t>p</a:t>
            </a:r>
            <a:r>
              <a:rPr lang="uk-UA" sz="2000" dirty="0"/>
              <a:t>&gt;), або з </a:t>
            </a:r>
            <a:r>
              <a:rPr lang="uk-UA" sz="2000" dirty="0">
                <a:solidFill>
                  <a:srgbClr val="00B050"/>
                </a:solidFill>
              </a:rPr>
              <a:t>елемента</a:t>
            </a:r>
            <a:r>
              <a:rPr lang="uk-UA" sz="2000" dirty="0"/>
              <a:t> плюс один або більше </a:t>
            </a:r>
            <a:r>
              <a:rPr lang="uk-UA" sz="2000" dirty="0">
                <a:solidFill>
                  <a:srgbClr val="FFC000"/>
                </a:solidFill>
              </a:rPr>
              <a:t>атрибутів</a:t>
            </a:r>
            <a:r>
              <a:rPr lang="uk-UA" sz="2000" dirty="0"/>
              <a:t>. Наприклад</a:t>
            </a:r>
            <a:r>
              <a:rPr lang="ru-RU" sz="2000" dirty="0"/>
              <a:t>,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ru-RU" sz="2000" dirty="0"/>
              <a:t>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ru-RU" sz="2000" dirty="0">
                <a:solidFill>
                  <a:srgbClr val="00B050"/>
                </a:solidFill>
              </a:rPr>
              <a:t>p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000" dirty="0">
                <a:solidFill>
                  <a:srgbClr val="FFC000"/>
                </a:solidFill>
              </a:rPr>
              <a:t>style="</a:t>
            </a:r>
            <a:r>
              <a:rPr lang="ru-RU" sz="2000" dirty="0" err="1">
                <a:solidFill>
                  <a:srgbClr val="FFC000"/>
                </a:solidFill>
              </a:rPr>
              <a:t>background-color</a:t>
            </a:r>
            <a:r>
              <a:rPr lang="ru-RU" sz="2000" dirty="0">
                <a:solidFill>
                  <a:srgbClr val="FFC000"/>
                </a:solidFill>
              </a:rPr>
              <a:t>:#ff0000;"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450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Формат </a:t>
            </a:r>
            <a:r>
              <a:rPr lang="uk-UA" dirty="0">
                <a:solidFill>
                  <a:schemeClr val="bg1"/>
                </a:solidFill>
              </a:rPr>
              <a:t>атрибутів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2440" y="1360852"/>
            <a:ext cx="8069766" cy="4422110"/>
          </a:xfrm>
        </p:spPr>
        <p:txBody>
          <a:bodyPr/>
          <a:lstStyle/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400" dirty="0"/>
              <a:t>Кожний атрибут тегу відноситься до певного </a:t>
            </a:r>
            <a:r>
              <a:rPr lang="uk-UA" sz="2400" b="1" dirty="0"/>
              <a:t>типу даних</a:t>
            </a:r>
            <a:r>
              <a:rPr lang="uk-UA" sz="2400" dirty="0"/>
              <a:t> (наприклад: текст, число, шлях до файлу та ін.), який обов'язково повинен враховуватися при написанні атрибута. 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uk-UA" sz="24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400" dirty="0"/>
              <a:t>Важливий також і </a:t>
            </a:r>
            <a:r>
              <a:rPr lang="uk-UA" sz="2400" b="1" dirty="0"/>
              <a:t>домен припустимих значень</a:t>
            </a:r>
            <a:r>
              <a:rPr lang="uk-UA" sz="2400" dirty="0"/>
              <a:t>.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uk-UA" sz="24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400" dirty="0"/>
              <a:t>Тег &lt;</a:t>
            </a:r>
            <a:r>
              <a:rPr lang="uk-UA" sz="2400" b="1" dirty="0" err="1"/>
              <a:t>img</a:t>
            </a:r>
            <a:r>
              <a:rPr lang="uk-UA" sz="2400" dirty="0"/>
              <a:t>&gt; додає на веб-сторінку малюнок, а його атрибут </a:t>
            </a:r>
            <a:r>
              <a:rPr lang="uk-UA" sz="2400" b="1" dirty="0" err="1"/>
              <a:t>width</a:t>
            </a:r>
            <a:r>
              <a:rPr lang="uk-UA" sz="2400" dirty="0"/>
              <a:t> задає ширину зображення у </a:t>
            </a:r>
            <a:r>
              <a:rPr lang="uk-UA" sz="2400" b="1" dirty="0"/>
              <a:t>пікселях</a:t>
            </a:r>
            <a:r>
              <a:rPr lang="uk-UA" sz="2400" dirty="0"/>
              <a:t>. Якщо поставити не число, а щось інше, то значення буде проігноровано і виникне помилка при валідації документа. 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ru-RU" sz="24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72503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Атрибути тегів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2641012"/>
            <a:ext cx="8069766" cy="1229947"/>
          </a:xfrm>
        </p:spPr>
        <p:txBody>
          <a:bodyPr/>
          <a:lstStyle/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dirty="0"/>
              <a:t>Як буде відображатися елемент, якщо не задані значення атрибутів тегу?</a:t>
            </a:r>
            <a:endParaRPr lang="uk-UA" sz="20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4759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Що необхідно</a:t>
            </a:r>
            <a:r>
              <a:rPr lang="uk-UA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?</a:t>
            </a:r>
            <a:endParaRPr lang="uk-UA" dirty="0">
              <a:latin typeface="+mj-lt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457200" y="2407138"/>
            <a:ext cx="8069766" cy="349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560"/>
              <a:buNone/>
            </a:pPr>
            <a:r>
              <a:rPr lang="ru-RU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Браузер, </a:t>
            </a:r>
            <a:r>
              <a:rPr lang="uk-UA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текстовий</a:t>
            </a:r>
            <a:r>
              <a:rPr lang="ru-RU" sz="32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редактор, </a:t>
            </a:r>
            <a:r>
              <a:rPr lang="uk-UA" dirty="0">
                <a:latin typeface="+mj-lt"/>
                <a:ea typeface="Arial"/>
                <a:cs typeface="Arial"/>
              </a:rPr>
              <a:t>ідеї</a:t>
            </a:r>
            <a:endParaRPr lang="ru-RU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dirty="0"/>
              <a:t>Значення за замовчуванням атрибутів тегів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6720" y="1345612"/>
            <a:ext cx="8069766" cy="4834208"/>
          </a:xfrm>
        </p:spPr>
        <p:txBody>
          <a:bodyPr/>
          <a:lstStyle/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800" dirty="0"/>
              <a:t>Для атрибутів тегів використовуються </a:t>
            </a:r>
            <a:r>
              <a:rPr lang="uk-UA" sz="2800" b="1" dirty="0"/>
              <a:t>значення за замовчуванням</a:t>
            </a:r>
            <a:r>
              <a:rPr lang="uk-UA" sz="2800" dirty="0"/>
              <a:t>.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uk-UA" sz="28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800" dirty="0"/>
              <a:t>Коли для тегу не доданий будь-який допустимий атрибут, це означає, що браузер в цьому випадку буде підставляти </a:t>
            </a:r>
            <a:r>
              <a:rPr lang="uk-UA" sz="2800" b="1" dirty="0"/>
              <a:t>значення, задане за замовчуванням</a:t>
            </a:r>
            <a:r>
              <a:rPr lang="uk-UA" sz="2800" dirty="0"/>
              <a:t>. 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uk-UA" sz="28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800" dirty="0"/>
              <a:t>Якщо ви очікували отримати інший результат на веб-сторінці, перевірте, можливо, слід явно вказати значення деяких атрибутів.</a:t>
            </a:r>
          </a:p>
        </p:txBody>
      </p:sp>
    </p:spTree>
    <p:extLst>
      <p:ext uri="{BB962C8B-B14F-4D97-AF65-F5344CB8AC3E}">
        <p14:creationId xmlns:p14="http://schemas.microsoft.com/office/powerpoint/2010/main" val="753905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dirty="0"/>
              <a:t>Атрибути без значень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6720" y="1345612"/>
            <a:ext cx="8069766" cy="4834208"/>
          </a:xfrm>
        </p:spPr>
        <p:txBody>
          <a:bodyPr/>
          <a:lstStyle/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800" dirty="0"/>
              <a:t>Допустимо використовувати деякі атрибути тегів, які не привласнюють їм </a:t>
            </a:r>
            <a:r>
              <a:rPr lang="uk-UA" sz="2800" dirty="0">
                <a:solidFill>
                  <a:srgbClr val="00B050"/>
                </a:solidFill>
              </a:rPr>
              <a:t>ніякого значення</a:t>
            </a:r>
            <a:r>
              <a:rPr lang="uk-UA" sz="2800" dirty="0"/>
              <a:t>.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uk-UA" sz="28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800" dirty="0">
                <a:solidFill>
                  <a:schemeClr val="accent2">
                    <a:lumMod val="75000"/>
                  </a:schemeClr>
                </a:solidFill>
              </a:rPr>
              <a:t>&lt;p&gt;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800" dirty="0">
                <a:solidFill>
                  <a:schemeClr val="accent2">
                    <a:lumMod val="75000"/>
                  </a:schemeClr>
                </a:solidFill>
              </a:rPr>
              <a:t>&lt;input type="</a:t>
            </a:r>
            <a:r>
              <a:rPr lang="uk-UA" sz="2800" dirty="0" err="1">
                <a:solidFill>
                  <a:schemeClr val="accent2">
                    <a:lumMod val="75000"/>
                  </a:schemeClr>
                </a:solidFill>
              </a:rPr>
              <a:t>submit</a:t>
            </a:r>
            <a:r>
              <a:rPr lang="uk-UA" sz="2800" dirty="0">
                <a:solidFill>
                  <a:schemeClr val="accent2">
                    <a:lumMod val="75000"/>
                  </a:schemeClr>
                </a:solidFill>
              </a:rPr>
              <a:t>" </a:t>
            </a:r>
            <a:r>
              <a:rPr lang="uk-UA" sz="2800" dirty="0" err="1">
                <a:solidFill>
                  <a:srgbClr val="00B050"/>
                </a:solidFill>
              </a:rPr>
              <a:t>disabled</a:t>
            </a:r>
            <a:r>
              <a:rPr lang="uk-UA" sz="28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800" dirty="0">
                <a:solidFill>
                  <a:schemeClr val="accent2">
                    <a:lumMod val="75000"/>
                  </a:schemeClr>
                </a:solidFill>
              </a:rPr>
              <a:t>&lt;/p&gt;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uk-UA" sz="28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800" dirty="0"/>
              <a:t>У даному прикладі використовується атрибут </a:t>
            </a:r>
            <a:r>
              <a:rPr lang="uk-UA" sz="2800" b="1" dirty="0" err="1">
                <a:solidFill>
                  <a:srgbClr val="00B050"/>
                </a:solidFill>
              </a:rPr>
              <a:t>disabled</a:t>
            </a:r>
            <a:r>
              <a:rPr lang="uk-UA" sz="2800" dirty="0"/>
              <a:t>, для якого явно не задано значення. Подібний запис називається «</a:t>
            </a:r>
            <a:r>
              <a:rPr lang="uk-UA" sz="2800" b="1" dirty="0"/>
              <a:t>скорочений атрибут тегу</a:t>
            </a:r>
            <a:r>
              <a:rPr lang="uk-UA" sz="2800" dirty="0"/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1560673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000" dirty="0"/>
              <a:t>Порядок атрибутів </a:t>
            </a:r>
            <a:r>
              <a:rPr lang="ru-RU" sz="4000" dirty="0"/>
              <a:t>в тегах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6720" y="1345612"/>
            <a:ext cx="8069766" cy="4834208"/>
          </a:xfrm>
        </p:spPr>
        <p:txBody>
          <a:bodyPr/>
          <a:lstStyle/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800" dirty="0"/>
              <a:t>Порядок атрибутів в будь-якому тегу </a:t>
            </a:r>
            <a:r>
              <a:rPr lang="uk-UA" sz="2800" b="1" dirty="0"/>
              <a:t>не має значення</a:t>
            </a:r>
            <a:r>
              <a:rPr lang="uk-UA" sz="2800" dirty="0"/>
              <a:t> і на результат відображення елементу не впливає.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uk-UA" sz="28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800" dirty="0"/>
              <a:t>Тому теги виду:</a:t>
            </a:r>
            <a:endParaRPr lang="uk-UA" sz="24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4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uk-UA" sz="2400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uk-UA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uk-UA" sz="2400" dirty="0" err="1">
                <a:solidFill>
                  <a:srgbClr val="00B050"/>
                </a:solidFill>
              </a:rPr>
              <a:t>src</a:t>
            </a:r>
            <a:r>
              <a:rPr lang="uk-UA" sz="2400" dirty="0">
                <a:solidFill>
                  <a:srgbClr val="00B050"/>
                </a:solidFill>
              </a:rPr>
              <a:t>="/</a:t>
            </a:r>
            <a:r>
              <a:rPr lang="uk-UA" sz="2400" dirty="0" err="1">
                <a:solidFill>
                  <a:srgbClr val="00B050"/>
                </a:solidFill>
              </a:rPr>
              <a:t>images</a:t>
            </a:r>
            <a:r>
              <a:rPr lang="uk-UA" sz="2400" dirty="0">
                <a:solidFill>
                  <a:srgbClr val="00B050"/>
                </a:solidFill>
              </a:rPr>
              <a:t>/title.gif" </a:t>
            </a:r>
            <a:r>
              <a:rPr lang="uk-UA" sz="2400" dirty="0" err="1">
                <a:solidFill>
                  <a:srgbClr val="FFC000"/>
                </a:solidFill>
              </a:rPr>
              <a:t>width</a:t>
            </a:r>
            <a:r>
              <a:rPr lang="uk-UA" sz="2400" dirty="0">
                <a:solidFill>
                  <a:srgbClr val="FFC000"/>
                </a:solidFill>
              </a:rPr>
              <a:t>="438" </a:t>
            </a:r>
            <a:r>
              <a:rPr lang="uk-UA" sz="2400" dirty="0" err="1">
                <a:solidFill>
                  <a:srgbClr val="7030A0"/>
                </a:solidFill>
              </a:rPr>
              <a:t>height</a:t>
            </a:r>
            <a:r>
              <a:rPr lang="uk-UA" sz="2400" dirty="0">
                <a:solidFill>
                  <a:srgbClr val="7030A0"/>
                </a:solidFill>
              </a:rPr>
              <a:t>="118"</a:t>
            </a:r>
            <a:r>
              <a:rPr lang="uk-UA" sz="24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400" dirty="0"/>
              <a:t> 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800" dirty="0"/>
              <a:t>та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uk-UA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400" dirty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uk-UA" sz="2400" dirty="0" err="1">
                <a:solidFill>
                  <a:schemeClr val="accent2">
                    <a:lumMod val="75000"/>
                  </a:schemeClr>
                </a:solidFill>
              </a:rPr>
              <a:t>img</a:t>
            </a:r>
            <a:r>
              <a:rPr lang="uk-UA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uk-UA" sz="2400" dirty="0" err="1">
                <a:solidFill>
                  <a:srgbClr val="7030A0"/>
                </a:solidFill>
              </a:rPr>
              <a:t>height</a:t>
            </a:r>
            <a:r>
              <a:rPr lang="uk-UA" sz="2400" dirty="0">
                <a:solidFill>
                  <a:srgbClr val="7030A0"/>
                </a:solidFill>
              </a:rPr>
              <a:t>="118" </a:t>
            </a:r>
            <a:r>
              <a:rPr lang="uk-UA" sz="2400" dirty="0" err="1">
                <a:solidFill>
                  <a:srgbClr val="FFC000"/>
                </a:solidFill>
              </a:rPr>
              <a:t>width</a:t>
            </a:r>
            <a:r>
              <a:rPr lang="uk-UA" sz="2400" dirty="0">
                <a:solidFill>
                  <a:srgbClr val="FFC000"/>
                </a:solidFill>
              </a:rPr>
              <a:t>="438" </a:t>
            </a:r>
            <a:r>
              <a:rPr lang="uk-UA" sz="2400" dirty="0" err="1">
                <a:solidFill>
                  <a:srgbClr val="00B050"/>
                </a:solidFill>
              </a:rPr>
              <a:t>src</a:t>
            </a:r>
            <a:r>
              <a:rPr lang="uk-UA" sz="2400" dirty="0">
                <a:solidFill>
                  <a:srgbClr val="00B050"/>
                </a:solidFill>
              </a:rPr>
              <a:t>="/</a:t>
            </a:r>
            <a:r>
              <a:rPr lang="uk-UA" sz="2400" dirty="0" err="1">
                <a:solidFill>
                  <a:srgbClr val="00B050"/>
                </a:solidFill>
              </a:rPr>
              <a:t>images</a:t>
            </a:r>
            <a:r>
              <a:rPr lang="uk-UA" sz="2400" dirty="0">
                <a:solidFill>
                  <a:srgbClr val="00B050"/>
                </a:solidFill>
              </a:rPr>
              <a:t>/title.gif"</a:t>
            </a:r>
            <a:r>
              <a:rPr lang="uk-UA" sz="24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endParaRPr lang="uk-UA" sz="2400" dirty="0"/>
          </a:p>
          <a:p>
            <a:pPr marL="6604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800" dirty="0"/>
              <a:t>за своєю дією рівні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7961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</a:pPr>
            <a:r>
              <a:rPr lang="uk-UA" dirty="0">
                <a:latin typeface="+mj-lt"/>
                <a:ea typeface="Arial"/>
                <a:cs typeface="Arial"/>
              </a:rPr>
              <a:t>Універсальні </a:t>
            </a:r>
            <a:r>
              <a:rPr lang="uk-UA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атрибути тегів</a:t>
            </a:r>
            <a:endParaRPr lang="uk-UA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413748"/>
            <a:ext cx="80848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000" b="1" dirty="0">
                <a:latin typeface="+mj-lt"/>
              </a:rPr>
              <a:t>Універсальні атрибути </a:t>
            </a:r>
            <a:r>
              <a:rPr lang="uk-UA" sz="2000" dirty="0">
                <a:latin typeface="+mj-lt"/>
              </a:rPr>
              <a:t>застосовуються практично до всіх тегів, тому виділені в окрему групу, щоб не повторювати їх для всіх тегів:</a:t>
            </a:r>
          </a:p>
          <a:p>
            <a:pPr algn="just"/>
            <a:endParaRPr lang="ru-RU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+mj-lt"/>
              </a:rPr>
              <a:t>accesskey</a:t>
            </a:r>
            <a:endParaRPr lang="ru-RU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+mj-lt"/>
              </a:rPr>
              <a:t>class</a:t>
            </a:r>
            <a:endParaRPr lang="ru-RU" sz="20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+mj-lt"/>
              </a:rPr>
              <a:t>contenteditable</a:t>
            </a:r>
            <a:endParaRPr lang="ru-RU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+mj-lt"/>
              </a:rPr>
              <a:t>contextmenu</a:t>
            </a:r>
            <a:endParaRPr lang="ru-RU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</a:rPr>
              <a:t>dir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+mj-lt"/>
              </a:rPr>
              <a:t>hidden</a:t>
            </a:r>
            <a:endParaRPr lang="ru-RU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+mj-lt"/>
              </a:rPr>
              <a:t>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+mj-lt"/>
              </a:rPr>
              <a:t>lang</a:t>
            </a:r>
            <a:endParaRPr lang="ru-RU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+mj-lt"/>
              </a:rPr>
              <a:t>spellcheck</a:t>
            </a:r>
            <a:endParaRPr lang="ru-RU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>
                <a:latin typeface="+mj-lt"/>
              </a:rPr>
              <a:t>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+mj-lt"/>
              </a:rPr>
              <a:t>tabindex</a:t>
            </a:r>
            <a:endParaRPr lang="ru-RU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+mj-lt"/>
              </a:rPr>
              <a:t>title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1137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</a:pPr>
            <a:r>
              <a:rPr lang="uk-UA" dirty="0" err="1">
                <a:latin typeface="+mj-lt"/>
                <a:ea typeface="Arial"/>
                <a:cs typeface="Arial"/>
              </a:rPr>
              <a:t>Подієві</a:t>
            </a:r>
            <a:r>
              <a:rPr lang="uk-UA" dirty="0">
                <a:latin typeface="+mj-lt"/>
                <a:ea typeface="Arial"/>
                <a:cs typeface="Arial"/>
              </a:rPr>
              <a:t> </a:t>
            </a:r>
            <a:r>
              <a:rPr lang="uk-UA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атрибути тегів</a:t>
            </a:r>
            <a:endParaRPr lang="uk-UA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1413748"/>
            <a:ext cx="808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uk-UA" sz="2400" b="1">
                <a:latin typeface="+mj-lt"/>
              </a:rPr>
              <a:t>Атрибути подій </a:t>
            </a:r>
            <a:r>
              <a:rPr lang="uk-UA" sz="2400">
                <a:latin typeface="+mj-lt"/>
              </a:rPr>
              <a:t>пов'язані з JavaScript-подіями. При взаємодії користувача з елементами ці події можуть спрацьовувати та змінювати поведінку об'єктів.</a:t>
            </a:r>
          </a:p>
          <a:p>
            <a:pPr algn="just"/>
            <a:endParaRPr lang="uk-UA" sz="2400">
              <a:latin typeface="+mj-lt"/>
            </a:endParaRPr>
          </a:p>
          <a:p>
            <a:pPr algn="just"/>
            <a:r>
              <a:rPr lang="uk-UA" sz="2400">
                <a:latin typeface="+mj-lt"/>
              </a:rPr>
              <a:t>onclick </a:t>
            </a:r>
          </a:p>
          <a:p>
            <a:pPr algn="just"/>
            <a:r>
              <a:rPr lang="uk-UA" sz="2400">
                <a:latin typeface="+mj-lt"/>
              </a:rPr>
              <a:t>oncopy </a:t>
            </a:r>
          </a:p>
          <a:p>
            <a:pPr algn="just"/>
            <a:r>
              <a:rPr lang="uk-UA" sz="2400">
                <a:latin typeface="+mj-lt"/>
              </a:rPr>
              <a:t>onmousemove </a:t>
            </a:r>
          </a:p>
          <a:p>
            <a:pPr algn="just"/>
            <a:r>
              <a:rPr lang="uk-UA" sz="2400">
                <a:latin typeface="+mj-lt"/>
              </a:rPr>
              <a:t>onfocus </a:t>
            </a:r>
          </a:p>
          <a:p>
            <a:pPr algn="just"/>
            <a:r>
              <a:rPr lang="uk-UA" sz="240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02227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</a:pPr>
            <a:r>
              <a:rPr lang="uk-UA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Атрибути</a:t>
            </a:r>
            <a:r>
              <a:rPr lang="uk-UA" dirty="0">
                <a:latin typeface="+mj-lt"/>
                <a:ea typeface="Arial"/>
                <a:cs typeface="Arial"/>
              </a:rPr>
              <a:t>, приклади</a:t>
            </a:r>
            <a:endParaRPr lang="uk-UA" dirty="0">
              <a:latin typeface="+mj-lt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8069766" cy="55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</a:t>
            </a:r>
            <a:r>
              <a:rPr lang="uk-UA" sz="24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І</a:t>
            </a:r>
            <a:r>
              <a:rPr lang="en-US" sz="2400" b="0" i="0" u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м</a:t>
            </a:r>
            <a:r>
              <a:rPr lang="uk-UA" sz="24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’</a:t>
            </a:r>
            <a:r>
              <a:rPr lang="en-US" sz="2400" b="0" i="0" u="none" dirty="0" err="1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яТег</a:t>
            </a:r>
            <a:r>
              <a:rPr lang="uk-UA" sz="2400" b="0" i="0" u="none" dirty="0">
                <a:solidFill>
                  <a:schemeClr val="tx1"/>
                </a:solidFill>
                <a:latin typeface="+mj-lt"/>
                <a:ea typeface="Arial"/>
                <a:cs typeface="Arial"/>
                <a:sym typeface="Arial"/>
              </a:rPr>
              <a:t>у</a:t>
            </a:r>
            <a:r>
              <a:rPr lang="en-US" sz="2400" b="0" i="0" u="none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uk-UA" sz="2400" dirty="0">
                <a:solidFill>
                  <a:srgbClr val="FF0000"/>
                </a:solidFill>
                <a:latin typeface="+mj-lt"/>
                <a:ea typeface="Arial"/>
                <a:cs typeface="Arial"/>
              </a:rPr>
              <a:t>І</a:t>
            </a:r>
            <a:r>
              <a:rPr lang="en-US" sz="2400" b="0" i="0" u="none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м</a:t>
            </a:r>
            <a:r>
              <a:rPr lang="uk-UA" sz="2400" b="0" i="0" u="none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’</a:t>
            </a:r>
            <a:r>
              <a:rPr lang="en-US" sz="2400" b="0" i="0" u="none" dirty="0" err="1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яАтрибута</a:t>
            </a:r>
            <a:r>
              <a:rPr lang="ru-RU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=</a:t>
            </a:r>
            <a:r>
              <a:rPr lang="en-US" sz="2400" dirty="0">
                <a:latin typeface="+mj-lt"/>
                <a:ea typeface="Arial"/>
                <a:cs typeface="Arial"/>
              </a:rPr>
              <a:t>"</a:t>
            </a:r>
            <a:r>
              <a:rPr lang="ru-RU" sz="2400" dirty="0" err="1">
                <a:solidFill>
                  <a:srgbClr val="00B050"/>
                </a:solidFill>
                <a:latin typeface="+mj-lt"/>
                <a:ea typeface="Arial"/>
                <a:cs typeface="Arial"/>
              </a:rPr>
              <a:t>ДеталіАтрибута</a:t>
            </a:r>
            <a:r>
              <a:rPr lang="ru-RU" sz="2400" dirty="0">
                <a:solidFill>
                  <a:srgbClr val="00B050"/>
                </a:solidFill>
                <a:latin typeface="+mj-lt"/>
                <a:ea typeface="Arial"/>
                <a:cs typeface="Arial"/>
              </a:rPr>
              <a:t>;</a:t>
            </a:r>
            <a:r>
              <a:rPr lang="en-US" sz="2400" dirty="0">
                <a:latin typeface="+mj-lt"/>
                <a:ea typeface="Arial"/>
                <a:cs typeface="Arial"/>
              </a:rPr>
              <a:t>"</a:t>
            </a:r>
            <a:r>
              <a:rPr lang="en-US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&gt;</a:t>
            </a:r>
            <a:endParaRPr sz="2400" dirty="0">
              <a:latin typeface="+mj-lt"/>
            </a:endParaRPr>
          </a:p>
          <a:p>
            <a:pPr marL="342900" marR="0" lvl="0" indent="-1803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None/>
            </a:pPr>
            <a:endParaRPr sz="2400" b="0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7200" y="2164759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uk-UA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Наприклад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&lt;h1&gt;</a:t>
            </a:r>
            <a:r>
              <a:rPr kumimoji="0" lang="ru-R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Мій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друг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&lt;span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style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="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color:red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 size:10;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face:Arial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;"&gt; 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&lt;/span&gt;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&lt;/h1&gt;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&lt;div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style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="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border-radius: 20px; width: 200px; height: 100px; background-color: #ff0000;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&lt;h1&gt;</a:t>
            </a:r>
            <a:r>
              <a:rPr kumimoji="0" lang="ru-RU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Мій</a:t>
            </a: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друг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&lt;span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style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="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color:white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 size:10;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face:Arial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;"&gt;HTML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&lt;/span&gt;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&lt;/h1&gt;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&lt;/div&gt;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17A7D1-47EC-40C0-A277-C4B00E1F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300" y="3815276"/>
            <a:ext cx="25050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85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Колір</a:t>
            </a:r>
            <a:r>
              <a:rPr lang="ru-RU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, атрибут 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color</a:t>
            </a:r>
            <a:endParaRPr dirty="0">
              <a:latin typeface="+mj-lt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457200" y="1423377"/>
            <a:ext cx="8069766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uk-UA" sz="2800" dirty="0">
                <a:latin typeface="+mj-lt"/>
                <a:ea typeface="Arial"/>
                <a:cs typeface="Arial"/>
              </a:rPr>
              <a:t>Значення властивості кольору можна встановити трьома основними способами: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uk-UA" sz="2800" dirty="0">
                <a:latin typeface="+mj-lt"/>
                <a:ea typeface="Arial"/>
                <a:cs typeface="Arial"/>
              </a:rPr>
              <a:t>- за </a:t>
            </a:r>
            <a:r>
              <a:rPr lang="uk-UA" sz="2800" b="1" dirty="0">
                <a:latin typeface="+mj-lt"/>
                <a:ea typeface="Arial"/>
                <a:cs typeface="Arial"/>
              </a:rPr>
              <a:t>назвою</a:t>
            </a:r>
            <a:r>
              <a:rPr lang="uk-UA" sz="2800" dirty="0">
                <a:latin typeface="+mj-lt"/>
                <a:ea typeface="Arial"/>
                <a:cs typeface="Arial"/>
              </a:rPr>
              <a:t> кольору: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red, green, blue, gold, olive, magenta, cyan, brown</a:t>
            </a:r>
            <a:r>
              <a:rPr lang="uk-UA" sz="28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 </a:t>
            </a:r>
            <a:r>
              <a:rPr lang="uk-UA" sz="2800" dirty="0">
                <a:latin typeface="+mj-lt"/>
                <a:ea typeface="Arial"/>
                <a:cs typeface="Arial"/>
              </a:rPr>
              <a:t>і так далі
- </a:t>
            </a:r>
            <a:r>
              <a:rPr lang="uk-UA" sz="2800" b="1" dirty="0" err="1">
                <a:latin typeface="+mj-lt"/>
                <a:ea typeface="Arial"/>
                <a:cs typeface="Arial"/>
              </a:rPr>
              <a:t>шістнадцяткове</a:t>
            </a:r>
            <a:r>
              <a:rPr lang="uk-UA" sz="2800" b="1" dirty="0">
                <a:latin typeface="+mj-lt"/>
                <a:ea typeface="Arial"/>
                <a:cs typeface="Arial"/>
              </a:rPr>
              <a:t> число </a:t>
            </a:r>
            <a:r>
              <a:rPr lang="en-US" sz="2800" b="1" dirty="0">
                <a:latin typeface="+mj-lt"/>
                <a:ea typeface="Arial"/>
                <a:cs typeface="Arial"/>
              </a:rPr>
              <a:t>(hexadecimal number</a:t>
            </a:r>
            <a:r>
              <a:rPr lang="uk-UA" sz="2800" b="1" dirty="0">
                <a:latin typeface="+mj-lt"/>
                <a:ea typeface="Arial"/>
                <a:cs typeface="Arial"/>
              </a:rPr>
              <a:t>)</a:t>
            </a:r>
            <a:r>
              <a:rPr lang="uk-UA" sz="2800" dirty="0">
                <a:latin typeface="+mj-lt"/>
                <a:ea typeface="Arial"/>
                <a:cs typeface="Arial"/>
              </a:rPr>
              <a:t>: від </a:t>
            </a:r>
            <a:r>
              <a:rPr lang="uk-UA" sz="28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#000000 </a:t>
            </a:r>
            <a:r>
              <a:rPr lang="uk-UA" sz="2800" dirty="0">
                <a:latin typeface="+mj-lt"/>
                <a:ea typeface="Arial"/>
                <a:cs typeface="Arial"/>
              </a:rPr>
              <a:t>до </a:t>
            </a:r>
            <a:r>
              <a:rPr lang="uk-UA" sz="28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#ffffff</a:t>
            </a:r>
            <a:r>
              <a:rPr lang="uk-UA" sz="2800" dirty="0">
                <a:latin typeface="+mj-lt"/>
                <a:ea typeface="Arial"/>
                <a:cs typeface="Arial"/>
              </a:rPr>
              <a:t>
- за кодом кольору в палітрі </a:t>
            </a:r>
            <a:r>
              <a:rPr lang="uk-UA" sz="2800" b="1" dirty="0">
                <a:latin typeface="+mj-lt"/>
                <a:ea typeface="Arial"/>
                <a:cs typeface="Arial"/>
              </a:rPr>
              <a:t>RGB</a:t>
            </a:r>
            <a:r>
              <a:rPr lang="uk-UA" sz="2800" dirty="0">
                <a:latin typeface="+mj-lt"/>
                <a:ea typeface="Arial"/>
                <a:cs typeface="Arial"/>
              </a:rPr>
              <a:t>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uk-UA" sz="2800" dirty="0">
                <a:latin typeface="+mj-lt"/>
                <a:ea typeface="Arial"/>
                <a:cs typeface="Arial"/>
              </a:rPr>
              <a:t>     від </a:t>
            </a:r>
            <a:r>
              <a:rPr lang="uk-UA" sz="2800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rgb</a:t>
            </a:r>
            <a:r>
              <a:rPr lang="uk-UA" sz="28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(0, 0, 0) </a:t>
            </a:r>
            <a:r>
              <a:rPr lang="uk-UA" sz="2800" dirty="0">
                <a:latin typeface="+mj-lt"/>
                <a:ea typeface="Arial"/>
                <a:cs typeface="Arial"/>
              </a:rPr>
              <a:t>до </a:t>
            </a:r>
            <a:r>
              <a:rPr lang="uk-UA" sz="2800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rgb</a:t>
            </a:r>
            <a:r>
              <a:rPr lang="uk-UA" sz="28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(255, 255, 255)</a:t>
            </a:r>
          </a:p>
        </p:txBody>
      </p:sp>
    </p:spTree>
    <p:extLst>
      <p:ext uri="{BB962C8B-B14F-4D97-AF65-F5344CB8AC3E}">
        <p14:creationId xmlns:p14="http://schemas.microsoft.com/office/powerpoint/2010/main" val="3026530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Колір</a:t>
            </a:r>
            <a:r>
              <a:rPr lang="ru-RU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, атрибут 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color</a:t>
            </a:r>
            <a:endParaRPr dirty="0">
              <a:latin typeface="+mj-lt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457200" y="1386306"/>
            <a:ext cx="8069766" cy="485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-UA" sz="2800" b="1" dirty="0">
                <a:latin typeface="+mj-lt"/>
                <a:ea typeface="Arial"/>
                <a:cs typeface="Arial"/>
              </a:rPr>
              <a:t>Шістнадцятковий код коліру / </a:t>
            </a:r>
            <a:r>
              <a:rPr lang="en-US" sz="2800" b="1" dirty="0">
                <a:latin typeface="+mj-lt"/>
                <a:ea typeface="Arial"/>
                <a:cs typeface="Arial"/>
              </a:rPr>
              <a:t>HEX </a:t>
            </a:r>
            <a:r>
              <a:rPr lang="uk-UA" sz="2800" b="1" dirty="0">
                <a:latin typeface="+mj-lt"/>
                <a:ea typeface="Arial"/>
                <a:cs typeface="Arial"/>
              </a:rPr>
              <a:t>код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None/>
            </a:pPr>
            <a:endParaRPr lang="uk-UA" sz="2800" dirty="0">
              <a:latin typeface="+mj-lt"/>
              <a:ea typeface="Arial"/>
              <a:cs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None/>
            </a:pPr>
            <a:r>
              <a:rPr lang="uk-UA" sz="2800" dirty="0">
                <a:latin typeface="+mj-lt"/>
                <a:ea typeface="Arial"/>
                <a:cs typeface="Arial"/>
              </a:rPr>
              <a:t>Білий</a:t>
            </a:r>
            <a:r>
              <a:rPr lang="uk-UA" sz="28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: #ffffff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None/>
            </a:pPr>
            <a:r>
              <a:rPr lang="uk-UA" sz="2800" dirty="0">
                <a:latin typeface="+mj-lt"/>
                <a:ea typeface="Arial"/>
                <a:cs typeface="Arial"/>
              </a:rPr>
              <a:t>Значення </a:t>
            </a:r>
            <a:r>
              <a:rPr lang="uk-UA" sz="2800" b="1" dirty="0">
                <a:latin typeface="+mj-lt"/>
                <a:ea typeface="Arial"/>
                <a:cs typeface="Arial"/>
              </a:rPr>
              <a:t>00</a:t>
            </a:r>
            <a:r>
              <a:rPr lang="uk-UA" sz="2800" dirty="0">
                <a:latin typeface="+mj-lt"/>
                <a:ea typeface="Arial"/>
                <a:cs typeface="Arial"/>
              </a:rPr>
              <a:t> - найнижча інтенсивність, </a:t>
            </a:r>
            <a:r>
              <a:rPr lang="en-US" sz="2800" b="1" dirty="0">
                <a:latin typeface="+mj-lt"/>
                <a:ea typeface="Arial"/>
                <a:cs typeface="Arial"/>
              </a:rPr>
              <a:t>ff</a:t>
            </a:r>
            <a:r>
              <a:rPr lang="en-US" sz="2800" dirty="0">
                <a:latin typeface="+mj-lt"/>
                <a:ea typeface="Arial"/>
                <a:cs typeface="Arial"/>
              </a:rPr>
              <a:t> - </a:t>
            </a:r>
            <a:r>
              <a:rPr lang="uk-UA" sz="2800" dirty="0">
                <a:latin typeface="+mj-lt"/>
                <a:ea typeface="Arial"/>
                <a:cs typeface="Arial"/>
              </a:rPr>
              <a:t>найвища. Наприклад, для отримання білого кольору потрібно змішати три основних </a:t>
            </a:r>
            <a:r>
              <a:rPr lang="uk-UA" sz="2800" dirty="0" err="1">
                <a:latin typeface="+mj-lt"/>
                <a:ea typeface="Arial"/>
                <a:cs typeface="Arial"/>
              </a:rPr>
              <a:t>кольора</a:t>
            </a:r>
            <a:r>
              <a:rPr lang="uk-UA" sz="2800" dirty="0">
                <a:latin typeface="+mj-lt"/>
                <a:ea typeface="Arial"/>
                <a:cs typeface="Arial"/>
              </a:rPr>
              <a:t> з максимальною інтенсивністю: </a:t>
            </a:r>
            <a:r>
              <a:rPr lang="uk-UA" sz="2800" b="1" dirty="0">
                <a:latin typeface="+mj-lt"/>
                <a:ea typeface="Arial"/>
                <a:cs typeface="Arial"/>
              </a:rPr>
              <a:t>#</a:t>
            </a:r>
            <a:r>
              <a:rPr lang="en-US" sz="2800" dirty="0" err="1">
                <a:latin typeface="+mj-lt"/>
                <a:ea typeface="Arial"/>
                <a:cs typeface="Arial"/>
              </a:rPr>
              <a:t>ffffff</a:t>
            </a:r>
            <a:r>
              <a:rPr lang="en-US" sz="2800" dirty="0">
                <a:latin typeface="+mj-lt"/>
                <a:ea typeface="Arial"/>
                <a:cs typeface="Arial"/>
              </a:rPr>
              <a:t>. </a:t>
            </a:r>
            <a:r>
              <a:rPr lang="uk-UA" sz="2800" dirty="0">
                <a:latin typeface="+mj-lt"/>
                <a:ea typeface="Arial"/>
                <a:cs typeface="Arial"/>
              </a:rPr>
              <a:t>Для отримання чорного кольору, відповідно, інтенсивність усіх кольорів повинна бути мінімальною: </a:t>
            </a:r>
            <a:r>
              <a:rPr lang="uk-UA" sz="2800" b="1" dirty="0">
                <a:latin typeface="+mj-lt"/>
                <a:ea typeface="Arial"/>
                <a:cs typeface="Arial"/>
              </a:rPr>
              <a:t>#</a:t>
            </a:r>
            <a:r>
              <a:rPr lang="uk-UA" sz="2800" dirty="0">
                <a:latin typeface="+mj-lt"/>
                <a:ea typeface="Arial"/>
                <a:cs typeface="Arial"/>
              </a:rPr>
              <a:t>000000. </a:t>
            </a:r>
            <a:r>
              <a:rPr lang="uk-UA" sz="28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endParaRPr lang="uk-UA" sz="2800" dirty="0">
              <a:latin typeface="+mj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None/>
            </a:pPr>
            <a:r>
              <a:rPr lang="uk-UA" sz="28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216 </a:t>
            </a:r>
            <a:r>
              <a:rPr lang="uk-UA" sz="2800" dirty="0" err="1">
                <a:solidFill>
                  <a:schemeClr val="tx1"/>
                </a:solidFill>
                <a:latin typeface="+mj-lt"/>
                <a:ea typeface="Arial"/>
                <a:cs typeface="Arial"/>
              </a:rPr>
              <a:t>Web</a:t>
            </a:r>
            <a:r>
              <a:rPr lang="uk-UA" sz="28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 </a:t>
            </a:r>
            <a:r>
              <a:rPr lang="uk-UA" sz="2800" dirty="0" err="1">
                <a:solidFill>
                  <a:schemeClr val="tx1"/>
                </a:solidFill>
                <a:latin typeface="+mj-lt"/>
                <a:ea typeface="Arial"/>
                <a:cs typeface="Arial"/>
              </a:rPr>
              <a:t>Safe</a:t>
            </a:r>
            <a:r>
              <a:rPr lang="uk-UA" sz="28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 </a:t>
            </a:r>
            <a:r>
              <a:rPr lang="uk-UA" sz="2800" dirty="0" err="1">
                <a:solidFill>
                  <a:schemeClr val="tx1"/>
                </a:solidFill>
                <a:latin typeface="+mj-lt"/>
                <a:ea typeface="Arial"/>
                <a:cs typeface="Arial"/>
              </a:rPr>
              <a:t>Colour</a:t>
            </a:r>
            <a:r>
              <a:rPr lang="uk-UA" sz="28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 </a:t>
            </a:r>
            <a:r>
              <a:rPr lang="uk-UA" sz="2800" dirty="0" err="1">
                <a:solidFill>
                  <a:schemeClr val="tx1"/>
                </a:solidFill>
                <a:latin typeface="+mj-lt"/>
                <a:ea typeface="Arial"/>
                <a:cs typeface="Arial"/>
              </a:rPr>
              <a:t>Chart</a:t>
            </a:r>
            <a:r>
              <a:rPr lang="uk-UA" sz="28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 (</a:t>
            </a:r>
            <a:r>
              <a:rPr lang="uk-UA" sz="2800" dirty="0">
                <a:solidFill>
                  <a:schemeClr val="tx1"/>
                </a:solidFill>
                <a:latin typeface="+mj-lt"/>
                <a:ea typeface="Arial"/>
                <a:cs typeface="Arial"/>
                <a:hlinkClick r:id="rId3"/>
              </a:rPr>
              <a:t>таблиця кольорів</a:t>
            </a:r>
            <a:r>
              <a:rPr lang="uk-UA" sz="28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):</a:t>
            </a:r>
            <a:endParaRPr lang="uk-UA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B6C1AE-9149-4A21-A0DF-2670D6305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12981"/>
            <a:ext cx="2612167" cy="50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47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Колір</a:t>
            </a:r>
            <a:r>
              <a:rPr lang="ru-RU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, атрибут 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color</a:t>
            </a:r>
            <a:endParaRPr dirty="0">
              <a:latin typeface="+mj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05169"/>
            <a:ext cx="7448549" cy="480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1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Колір</a:t>
            </a:r>
            <a:r>
              <a:rPr lang="ru-RU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, атрибут 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color</a:t>
            </a:r>
            <a:endParaRPr dirty="0">
              <a:latin typeface="+mj-lt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457200" y="1423377"/>
            <a:ext cx="8069766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-UA" sz="2800" b="1" dirty="0">
                <a:latin typeface="+mj-lt"/>
                <a:ea typeface="Arial"/>
                <a:cs typeface="Arial"/>
              </a:rPr>
              <a:t>Палітра </a:t>
            </a:r>
            <a:r>
              <a:rPr lang="en-US" sz="2800" b="1" dirty="0">
                <a:latin typeface="+mj-lt"/>
                <a:ea typeface="Arial"/>
                <a:cs typeface="Arial"/>
              </a:rPr>
              <a:t>RGB </a:t>
            </a:r>
            <a:r>
              <a:rPr lang="uk-UA" sz="2800" b="1" dirty="0">
                <a:latin typeface="+mj-lt"/>
                <a:ea typeface="Arial"/>
                <a:cs typeface="Arial"/>
              </a:rPr>
              <a:t>кольорів </a:t>
            </a:r>
            <a:r>
              <a:rPr lang="en-US" sz="2800" b="1" dirty="0">
                <a:latin typeface="+mj-lt"/>
                <a:ea typeface="Arial"/>
                <a:cs typeface="Arial"/>
              </a:rPr>
              <a:t>HTML</a:t>
            </a:r>
            <a:endParaRPr lang="uk-UA" sz="2800" dirty="0">
              <a:latin typeface="+mj-lt"/>
              <a:ea typeface="Arial"/>
              <a:cs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None/>
            </a:pPr>
            <a:r>
              <a:rPr lang="uk-UA" sz="2800" dirty="0">
                <a:latin typeface="+mj-lt"/>
                <a:ea typeface="Arial"/>
                <a:cs typeface="Arial"/>
              </a:rPr>
              <a:t>У палітрі </a:t>
            </a:r>
            <a:r>
              <a:rPr lang="en-US" sz="2800" dirty="0">
                <a:latin typeface="+mj-lt"/>
                <a:ea typeface="Arial"/>
                <a:cs typeface="Arial"/>
              </a:rPr>
              <a:t>RGB </a:t>
            </a:r>
            <a:r>
              <a:rPr lang="uk-UA" sz="2800" dirty="0">
                <a:latin typeface="+mj-lt"/>
                <a:ea typeface="Arial"/>
                <a:cs typeface="Arial"/>
              </a:rPr>
              <a:t>колір додається по такому  принципу: задається інтенсивність червоного (</a:t>
            </a:r>
            <a:r>
              <a:rPr lang="en-US" sz="2800" dirty="0">
                <a:latin typeface="+mj-lt"/>
                <a:ea typeface="Arial"/>
                <a:cs typeface="Arial"/>
              </a:rPr>
              <a:t>red), </a:t>
            </a:r>
            <a:r>
              <a:rPr lang="uk-UA" sz="2800" dirty="0">
                <a:latin typeface="+mj-lt"/>
                <a:ea typeface="Arial"/>
                <a:cs typeface="Arial"/>
              </a:rPr>
              <a:t>зеленого (</a:t>
            </a:r>
            <a:r>
              <a:rPr lang="en-US" sz="2800" dirty="0">
                <a:latin typeface="+mj-lt"/>
                <a:ea typeface="Arial"/>
                <a:cs typeface="Arial"/>
              </a:rPr>
              <a:t>green) </a:t>
            </a:r>
            <a:r>
              <a:rPr lang="uk-UA" sz="2800" dirty="0">
                <a:latin typeface="+mj-lt"/>
                <a:ea typeface="Arial"/>
                <a:cs typeface="Arial"/>
              </a:rPr>
              <a:t>і синього (</a:t>
            </a:r>
            <a:r>
              <a:rPr lang="en-US" sz="2800" dirty="0">
                <a:latin typeface="+mj-lt"/>
                <a:ea typeface="Arial"/>
                <a:cs typeface="Arial"/>
              </a:rPr>
              <a:t>blue) </a:t>
            </a:r>
            <a:r>
              <a:rPr lang="uk-UA" sz="2800" dirty="0">
                <a:latin typeface="+mj-lt"/>
                <a:ea typeface="Arial"/>
                <a:cs typeface="Arial"/>
              </a:rPr>
              <a:t>кольорів. Від сюди і абревіатура </a:t>
            </a:r>
            <a:r>
              <a:rPr lang="en-US" sz="2800" dirty="0">
                <a:latin typeface="+mj-lt"/>
                <a:ea typeface="Arial"/>
                <a:cs typeface="Arial"/>
              </a:rPr>
              <a:t>RGB. </a:t>
            </a:r>
            <a:r>
              <a:rPr lang="uk-UA" sz="2800" dirty="0">
                <a:latin typeface="+mj-lt"/>
                <a:ea typeface="Arial"/>
                <a:cs typeface="Arial"/>
              </a:rPr>
              <a:t>Тільки інтенсивність зазначається тут числами від </a:t>
            </a:r>
            <a:r>
              <a:rPr lang="uk-UA" sz="2800" b="1" dirty="0">
                <a:latin typeface="+mj-lt"/>
                <a:ea typeface="Arial"/>
                <a:cs typeface="Arial"/>
              </a:rPr>
              <a:t>0</a:t>
            </a:r>
            <a:r>
              <a:rPr lang="uk-UA" sz="2800" dirty="0">
                <a:latin typeface="+mj-lt"/>
                <a:ea typeface="Arial"/>
                <a:cs typeface="Arial"/>
              </a:rPr>
              <a:t> до </a:t>
            </a:r>
            <a:r>
              <a:rPr lang="uk-UA" sz="2800" b="1" dirty="0">
                <a:latin typeface="+mj-lt"/>
                <a:ea typeface="Arial"/>
                <a:cs typeface="Arial"/>
              </a:rPr>
              <a:t>225</a:t>
            </a:r>
            <a:r>
              <a:rPr lang="uk-UA" sz="2800" dirty="0">
                <a:latin typeface="+mj-lt"/>
                <a:ea typeface="Arial"/>
                <a:cs typeface="Arial"/>
              </a:rPr>
              <a:t>, де 0 - найнижча інтенсивність, 225 - найвища. Для прикладу, зелений колір буде виглядати наступним чином: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None/>
            </a:pPr>
            <a:r>
              <a:rPr lang="en-US" sz="280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rgb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+mj-lt"/>
                <a:ea typeface="Arial"/>
                <a:cs typeface="Arial"/>
              </a:rPr>
              <a:t>0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  <a:ea typeface="Arial"/>
                <a:cs typeface="Arial"/>
              </a:rPr>
              <a:t>225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, </a:t>
            </a:r>
            <a:r>
              <a:rPr lang="en-US" sz="2800" dirty="0">
                <a:solidFill>
                  <a:srgbClr val="00B0F0"/>
                </a:solidFill>
                <a:latin typeface="+mj-lt"/>
                <a:ea typeface="Arial"/>
                <a:cs typeface="Arial"/>
              </a:rPr>
              <a:t>0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)</a:t>
            </a:r>
            <a:endParaRPr lang="uk-UA" sz="28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11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Дерево мов розмітки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0542" y="1335060"/>
            <a:ext cx="8202915" cy="1459659"/>
          </a:xfrm>
        </p:spPr>
        <p:txBody>
          <a:bodyPr/>
          <a:lstStyle/>
          <a:p>
            <a:pPr marL="66040" indent="0">
              <a:buNone/>
            </a:pPr>
            <a:r>
              <a:rPr lang="de-AT" sz="2000" dirty="0"/>
              <a:t>1969. </a:t>
            </a:r>
            <a:r>
              <a:rPr lang="en-US" sz="2000" b="1" dirty="0"/>
              <a:t>Generalized Markup Language </a:t>
            </a:r>
            <a:r>
              <a:rPr lang="en-US" sz="2000" dirty="0"/>
              <a:t>(GML) - IBM text formatter, SCRIPT</a:t>
            </a:r>
          </a:p>
          <a:p>
            <a:pPr marL="66040" indent="0">
              <a:buNone/>
            </a:pPr>
            <a:r>
              <a:rPr lang="en-US" sz="2000" dirty="0"/>
              <a:t>ISO 8879:1986 Information processing -Text and office systems - </a:t>
            </a:r>
            <a:r>
              <a:rPr lang="en-US" sz="2000" b="1" dirty="0"/>
              <a:t>Standard Generalized Markup Language</a:t>
            </a:r>
            <a:r>
              <a:rPr lang="en-US" sz="2000" dirty="0"/>
              <a:t> (SGML)</a:t>
            </a:r>
          </a:p>
          <a:p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68" y="2794719"/>
            <a:ext cx="5278124" cy="34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224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5262" y="101600"/>
            <a:ext cx="8015287" cy="1143000"/>
          </a:xfrm>
        </p:spPr>
        <p:txBody>
          <a:bodyPr/>
          <a:lstStyle/>
          <a:p>
            <a:r>
              <a:rPr lang="uk-UA" sz="4000" dirty="0"/>
              <a:t>Заголовки. Форматування</a:t>
            </a:r>
            <a:r>
              <a:rPr lang="ru-RU" sz="4000" dirty="0"/>
              <a:t> тексту за </a:t>
            </a:r>
            <a:r>
              <a:rPr lang="uk-UA" sz="4000" dirty="0"/>
              <a:t>допомогою</a:t>
            </a:r>
            <a:r>
              <a:rPr lang="ru-RU" sz="4000" dirty="0"/>
              <a:t> &lt;h1&gt;…&lt;h6&gt;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93700" y="1244600"/>
            <a:ext cx="8069766" cy="4914900"/>
          </a:xfrm>
        </p:spPr>
        <p:txBody>
          <a:bodyPr/>
          <a:lstStyle/>
          <a:p>
            <a:pPr marL="66040" indent="0">
              <a:spcBef>
                <a:spcPts val="0"/>
              </a:spcBef>
              <a:buNone/>
            </a:pP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&lt;!DOCTYPE html&gt;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&lt;html&gt;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&lt;head&gt;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&lt;meta http-equiv="Content-Type" content="text/html; charset=ut-8" /&gt;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&lt;/head&gt;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&lt;body&gt;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&lt;p&gt;</a:t>
            </a: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Текст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&lt;/p&gt;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66040" indent="0">
              <a:spcBef>
                <a:spcPts val="0"/>
              </a:spcBef>
              <a:buNone/>
            </a:pP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&lt;h1&gt;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Глава 1&lt;/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h1&gt;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&lt;p&gt;</a:t>
            </a: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Текст, який відноситься до глави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&lt;/p&gt;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66040" indent="0">
              <a:spcBef>
                <a:spcPts val="0"/>
              </a:spcBef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     &lt;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h2&gt;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Глава 1.1&lt;/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h2&gt;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&lt;p&gt;</a:t>
            </a: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Текст, який має відношення до глави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1.1&lt;/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p&gt;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&lt;h2&gt;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Глава 1.2&lt;/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h2&gt;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&lt;p&gt;</a:t>
            </a: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Текст,</a:t>
            </a: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який має відношення до глави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1.2&lt;/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p&gt;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&lt;/body&gt;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&lt;/html&gt;</a:t>
            </a:r>
          </a:p>
          <a:p>
            <a:pPr marL="66040" indent="0">
              <a:spcBef>
                <a:spcPts val="0"/>
              </a:spcBef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21479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&lt;h1&gt;…&lt;h6&gt;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19722" y="1455821"/>
            <a:ext cx="44106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Браузери автоматично </a:t>
            </a:r>
            <a:r>
              <a:rPr kumimoji="0" lang="uk-U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додають пробіл</a:t>
            </a: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 (поле) до і після заголовка.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Пошукові системи використовують </a:t>
            </a:r>
            <a:r>
              <a:rPr kumimoji="0" lang="uk-U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заголовки</a:t>
            </a: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 для </a:t>
            </a:r>
            <a:r>
              <a:rPr kumimoji="0" lang="uk-U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індексації структури </a:t>
            </a: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і </a:t>
            </a:r>
            <a:r>
              <a:rPr kumimoji="0" lang="uk-U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змісту</a:t>
            </a: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 ваших веб-сторінок.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Важливо використовувати заголовки, щоб показати </a:t>
            </a:r>
            <a:r>
              <a:rPr kumimoji="0" lang="uk-U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структуру</a:t>
            </a: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 документа.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Використовуйте заголовки HTML тільки для заголовків. Не використовуйте заголовки, щоб зробити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текст </a:t>
            </a: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ВЕЛИКИМ або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 </a:t>
            </a:r>
            <a:r>
              <a:rPr kumimoji="0" lang="uk-U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жирним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cs typeface="Arial"/>
                <a:sym typeface="Arial"/>
              </a:rPr>
              <a:t> 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AE7D86-CC5B-480C-88CE-AC8F98188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02" y="1737797"/>
            <a:ext cx="3067050" cy="3267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26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</a:pPr>
            <a:r>
              <a:rPr lang="uk-UA" dirty="0">
                <a:latin typeface="+mj-lt"/>
                <a:ea typeface="Arial"/>
                <a:cs typeface="Arial"/>
              </a:rPr>
              <a:t>Контейнери в </a:t>
            </a:r>
            <a:r>
              <a:rPr lang="en-US" dirty="0">
                <a:latin typeface="+mj-lt"/>
                <a:ea typeface="Arial"/>
                <a:cs typeface="Arial"/>
              </a:rPr>
              <a:t>HTML </a:t>
            </a:r>
            <a:endParaRPr lang="uk-UA" dirty="0">
              <a:latin typeface="+mj-lt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370703" y="1535327"/>
            <a:ext cx="8069766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b="1" dirty="0">
                <a:latin typeface="+mj-lt"/>
                <a:ea typeface="Arial"/>
                <a:cs typeface="Arial"/>
              </a:rPr>
              <a:t>Контейнери в </a:t>
            </a:r>
            <a:r>
              <a:rPr lang="en-US" b="1" dirty="0">
                <a:latin typeface="+mj-lt"/>
                <a:ea typeface="Arial"/>
                <a:cs typeface="Arial"/>
              </a:rPr>
              <a:t>HTML </a:t>
            </a:r>
            <a:r>
              <a:rPr lang="en-US" dirty="0">
                <a:latin typeface="+mj-lt"/>
                <a:ea typeface="Arial"/>
                <a:cs typeface="Arial"/>
              </a:rPr>
              <a:t>- </a:t>
            </a:r>
            <a:r>
              <a:rPr lang="uk-UA" dirty="0">
                <a:latin typeface="+mj-lt"/>
                <a:ea typeface="Arial"/>
                <a:cs typeface="Arial"/>
              </a:rPr>
              <a:t>це фундаментальний інструмент для структурування та організації вмісту на веб-сторінках. Вони дозволяють групувати різні елементи (текст, зображення, інші контейнери) в логічні блоки, що полегшує управління їхнім зовнішнім виглядом та поведінкою.</a:t>
            </a: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endParaRPr lang="uk-UA" dirty="0">
              <a:latin typeface="+mj-lt"/>
              <a:ea typeface="Arial"/>
              <a:cs typeface="Arial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&lt;div class="container"&gt;  </a:t>
            </a:r>
            <a:endParaRPr lang="uk-UA" dirty="0">
              <a:solidFill>
                <a:schemeClr val="accent5">
                  <a:lumMod val="50000"/>
                </a:schemeClr>
              </a:solidFill>
              <a:latin typeface="+mj-lt"/>
              <a:ea typeface="Arial"/>
              <a:cs typeface="Arial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&lt;h1&gt;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Заголовок&lt;/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h1&gt;  </a:t>
            </a:r>
            <a:endParaRPr lang="uk-UA" dirty="0">
              <a:solidFill>
                <a:schemeClr val="accent5">
                  <a:lumMod val="50000"/>
                </a:schemeClr>
              </a:solidFill>
              <a:latin typeface="+mj-lt"/>
              <a:ea typeface="Arial"/>
              <a:cs typeface="Arial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&lt;p&gt;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Абзац тексту.&lt;/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p&gt;  </a:t>
            </a:r>
            <a:endParaRPr lang="uk-UA" dirty="0">
              <a:solidFill>
                <a:schemeClr val="accent5">
                  <a:lumMod val="50000"/>
                </a:schemeClr>
              </a:solidFill>
              <a:latin typeface="+mj-lt"/>
              <a:ea typeface="Arial"/>
              <a:cs typeface="Arial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 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img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src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="image.jpg" alt="</a:t>
            </a:r>
            <a:r>
              <a:rPr lang="uk-UA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Опис зображення"&gt;</a:t>
            </a: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&lt;/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div&gt;</a:t>
            </a:r>
            <a:endParaRPr lang="uk-UA" dirty="0">
              <a:solidFill>
                <a:schemeClr val="accent5">
                  <a:lumMod val="50000"/>
                </a:schemeClr>
              </a:solidFill>
              <a:latin typeface="+mj-lt"/>
              <a:ea typeface="Arial"/>
              <a:cs typeface="Arial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endParaRPr lang="uk-UA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6998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</a:pPr>
            <a:r>
              <a:rPr lang="uk-UA" dirty="0">
                <a:latin typeface="+mj-lt"/>
                <a:ea typeface="Arial"/>
                <a:cs typeface="Arial"/>
              </a:rPr>
              <a:t>Контейнери в </a:t>
            </a:r>
            <a:r>
              <a:rPr lang="en-US" dirty="0">
                <a:latin typeface="+mj-lt"/>
                <a:ea typeface="Arial"/>
                <a:cs typeface="Arial"/>
              </a:rPr>
              <a:t>HTML </a:t>
            </a:r>
            <a:endParaRPr lang="uk-UA" dirty="0">
              <a:latin typeface="+mj-lt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370703" y="1387044"/>
            <a:ext cx="8069766" cy="487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Контейнери об'єднують різні елементи </a:t>
            </a:r>
            <a:r>
              <a:rPr lang="en-US" dirty="0">
                <a:latin typeface="+mj-lt"/>
                <a:ea typeface="Arial"/>
                <a:cs typeface="Arial"/>
              </a:rPr>
              <a:t>HTML </a:t>
            </a:r>
            <a:r>
              <a:rPr lang="uk-UA" dirty="0">
                <a:latin typeface="+mj-lt"/>
                <a:ea typeface="Arial"/>
                <a:cs typeface="Arial"/>
              </a:rPr>
              <a:t>в єдине ціле, дозволяючи застосовувати до них стилі та маніпулювати ними як одним об'єктом.</a:t>
            </a: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b="1" dirty="0">
                <a:latin typeface="+mj-lt"/>
                <a:ea typeface="Arial"/>
                <a:cs typeface="Arial"/>
              </a:rPr>
              <a:t>Структурування сторінки</a:t>
            </a:r>
            <a:r>
              <a:rPr lang="uk-UA" dirty="0">
                <a:latin typeface="+mj-lt"/>
                <a:ea typeface="Arial"/>
                <a:cs typeface="Arial"/>
              </a:rPr>
              <a:t>: За допомогою контейнерів можна створювати чітку ієрархію елементів на сторінці, що полегшує розуміння її структури як для розробника, так і для браузера.</a:t>
            </a: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b="1" dirty="0">
                <a:latin typeface="+mj-lt"/>
                <a:ea typeface="Arial"/>
                <a:cs typeface="Arial"/>
              </a:rPr>
              <a:t>Застосування стилів</a:t>
            </a:r>
            <a:r>
              <a:rPr lang="uk-UA" dirty="0">
                <a:latin typeface="+mj-lt"/>
                <a:ea typeface="Arial"/>
                <a:cs typeface="Arial"/>
              </a:rPr>
              <a:t>: До контейнерів можна застосовувати стилі </a:t>
            </a:r>
            <a:r>
              <a:rPr lang="en-US" dirty="0">
                <a:latin typeface="+mj-lt"/>
                <a:ea typeface="Arial"/>
                <a:cs typeface="Arial"/>
              </a:rPr>
              <a:t>CSS </a:t>
            </a:r>
            <a:r>
              <a:rPr lang="uk-UA" dirty="0">
                <a:latin typeface="+mj-lt"/>
                <a:ea typeface="Arial"/>
                <a:cs typeface="Arial"/>
              </a:rPr>
              <a:t>для зміни їхнього зовнішнього вигляду (фон, розмір, відступи, вирівнювання тощо).</a:t>
            </a: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en-US" b="1" dirty="0">
                <a:latin typeface="+mj-lt"/>
                <a:ea typeface="Arial"/>
                <a:cs typeface="Arial"/>
              </a:rPr>
              <a:t>JavaScript-</a:t>
            </a:r>
            <a:r>
              <a:rPr lang="uk-UA" b="1" dirty="0">
                <a:latin typeface="+mj-lt"/>
                <a:ea typeface="Arial"/>
                <a:cs typeface="Arial"/>
              </a:rPr>
              <a:t>маніпуляції</a:t>
            </a:r>
            <a:r>
              <a:rPr lang="uk-UA" dirty="0">
                <a:latin typeface="+mj-lt"/>
                <a:ea typeface="Arial"/>
                <a:cs typeface="Arial"/>
              </a:rPr>
              <a:t>: Контейнери часто використовуються як мішені для </a:t>
            </a:r>
            <a:r>
              <a:rPr lang="en-US" dirty="0">
                <a:latin typeface="+mj-lt"/>
                <a:ea typeface="Arial"/>
                <a:cs typeface="Arial"/>
              </a:rPr>
              <a:t>JavaScript-</a:t>
            </a:r>
            <a:r>
              <a:rPr lang="uk-UA" dirty="0">
                <a:latin typeface="+mj-lt"/>
                <a:ea typeface="Arial"/>
                <a:cs typeface="Arial"/>
              </a:rPr>
              <a:t>скриптів, дозволяючи динамічно додавати, видаляти або змінювати їхній вміст.</a:t>
            </a:r>
            <a:endParaRPr lang="uk-UA" i="0" u="none" strike="noStrike" cap="none" dirty="0">
              <a:solidFill>
                <a:schemeClr val="dk1"/>
              </a:solidFill>
              <a:latin typeface="+mj-lt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460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</a:pPr>
            <a:r>
              <a:rPr lang="uk-UA" dirty="0">
                <a:latin typeface="+mj-lt"/>
                <a:ea typeface="Arial"/>
                <a:cs typeface="Arial"/>
              </a:rPr>
              <a:t>Контейнер </a:t>
            </a:r>
            <a:r>
              <a:rPr lang="en-US" dirty="0">
                <a:latin typeface="+mj-lt"/>
                <a:ea typeface="Arial"/>
                <a:cs typeface="Arial"/>
              </a:rPr>
              <a:t>&lt;div&gt; </a:t>
            </a:r>
            <a:endParaRPr lang="uk-UA" dirty="0">
              <a:latin typeface="+mj-lt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370703" y="1473543"/>
            <a:ext cx="8069766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ru-RU" dirty="0" err="1">
                <a:latin typeface="+mj-lt"/>
                <a:ea typeface="Arial"/>
                <a:cs typeface="Arial"/>
              </a:rPr>
              <a:t>Універсальний</a:t>
            </a:r>
            <a:r>
              <a:rPr lang="ru-RU" dirty="0">
                <a:latin typeface="+mj-lt"/>
                <a:ea typeface="Arial"/>
                <a:cs typeface="Arial"/>
              </a:rPr>
              <a:t> контейнер </a:t>
            </a:r>
            <a:r>
              <a:rPr lang="ru-RU" b="1" dirty="0">
                <a:latin typeface="+mj-lt"/>
              </a:rPr>
              <a:t>&lt;</a:t>
            </a:r>
            <a:r>
              <a:rPr lang="ru-RU" b="1" dirty="0" err="1">
                <a:latin typeface="+mj-lt"/>
              </a:rPr>
              <a:t>div</a:t>
            </a:r>
            <a:r>
              <a:rPr lang="ru-RU" b="1" dirty="0">
                <a:latin typeface="+mj-lt"/>
              </a:rPr>
              <a:t>&gt; </a:t>
            </a:r>
            <a:r>
              <a:rPr lang="ru-RU" dirty="0">
                <a:latin typeface="+mj-lt"/>
                <a:ea typeface="Arial"/>
                <a:cs typeface="Arial"/>
              </a:rPr>
              <a:t> - для </a:t>
            </a:r>
            <a:r>
              <a:rPr lang="ru-RU" dirty="0" err="1">
                <a:latin typeface="+mj-lt"/>
                <a:ea typeface="Arial"/>
                <a:cs typeface="Arial"/>
              </a:rPr>
              <a:t>групування</a:t>
            </a:r>
            <a:r>
              <a:rPr lang="ru-RU" dirty="0">
                <a:latin typeface="+mj-lt"/>
                <a:ea typeface="Arial"/>
                <a:cs typeface="Arial"/>
              </a:rPr>
              <a:t> </a:t>
            </a:r>
            <a:r>
              <a:rPr lang="ru-RU" dirty="0" err="1">
                <a:latin typeface="+mj-lt"/>
                <a:ea typeface="Arial"/>
                <a:cs typeface="Arial"/>
              </a:rPr>
              <a:t>інших</a:t>
            </a:r>
            <a:r>
              <a:rPr lang="ru-RU" dirty="0">
                <a:latin typeface="+mj-lt"/>
                <a:ea typeface="Arial"/>
                <a:cs typeface="Arial"/>
              </a:rPr>
              <a:t> </a:t>
            </a:r>
            <a:r>
              <a:rPr lang="ru-RU" dirty="0" err="1">
                <a:latin typeface="+mj-lt"/>
                <a:ea typeface="Arial"/>
                <a:cs typeface="Arial"/>
              </a:rPr>
              <a:t>елементів</a:t>
            </a:r>
            <a:r>
              <a:rPr lang="ru-RU" dirty="0">
                <a:latin typeface="+mj-lt"/>
                <a:ea typeface="Arial"/>
                <a:cs typeface="Arial"/>
              </a:rPr>
              <a:t>. </a:t>
            </a: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endParaRPr lang="ru-RU" dirty="0">
              <a:latin typeface="+mj-lt"/>
              <a:ea typeface="Arial"/>
              <a:cs typeface="Arial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ru-RU" dirty="0">
                <a:latin typeface="+mj-lt"/>
                <a:ea typeface="Arial"/>
                <a:cs typeface="Arial"/>
              </a:rPr>
              <a:t>Хоча сам по </a:t>
            </a:r>
            <a:r>
              <a:rPr lang="ru-RU" dirty="0" err="1">
                <a:latin typeface="+mj-lt"/>
                <a:ea typeface="Arial"/>
                <a:cs typeface="Arial"/>
              </a:rPr>
              <a:t>собі</a:t>
            </a:r>
            <a:r>
              <a:rPr lang="ru-RU" dirty="0">
                <a:latin typeface="+mj-lt"/>
                <a:ea typeface="Arial"/>
                <a:cs typeface="Arial"/>
              </a:rPr>
              <a:t> </a:t>
            </a:r>
            <a:r>
              <a:rPr lang="ru-RU" dirty="0" err="1">
                <a:latin typeface="+mj-lt"/>
                <a:ea typeface="Arial"/>
                <a:cs typeface="Arial"/>
              </a:rPr>
              <a:t>елемент</a:t>
            </a:r>
            <a:r>
              <a:rPr lang="ru-RU" dirty="0">
                <a:latin typeface="+mj-lt"/>
                <a:ea typeface="Arial"/>
                <a:cs typeface="Arial"/>
              </a:rPr>
              <a:t> </a:t>
            </a:r>
            <a:r>
              <a:rPr lang="ru-RU" b="1" dirty="0" err="1">
                <a:latin typeface="+mj-lt"/>
                <a:ea typeface="Arial"/>
                <a:cs typeface="Arial"/>
              </a:rPr>
              <a:t>div</a:t>
            </a:r>
            <a:r>
              <a:rPr lang="ru-RU" dirty="0">
                <a:latin typeface="+mj-lt"/>
                <a:ea typeface="Arial"/>
                <a:cs typeface="Arial"/>
              </a:rPr>
              <a:t> не </a:t>
            </a:r>
            <a:r>
              <a:rPr lang="ru-RU" dirty="0" err="1">
                <a:latin typeface="+mj-lt"/>
                <a:ea typeface="Arial"/>
                <a:cs typeface="Arial"/>
              </a:rPr>
              <a:t>має</a:t>
            </a:r>
            <a:r>
              <a:rPr lang="ru-RU" dirty="0">
                <a:latin typeface="+mj-lt"/>
                <a:ea typeface="Arial"/>
                <a:cs typeface="Arial"/>
              </a:rPr>
              <a:t> </a:t>
            </a:r>
            <a:r>
              <a:rPr lang="ru-RU" dirty="0" err="1">
                <a:latin typeface="+mj-lt"/>
                <a:ea typeface="Arial"/>
                <a:cs typeface="Arial"/>
              </a:rPr>
              <a:t>вбудованого</a:t>
            </a:r>
            <a:r>
              <a:rPr lang="ru-RU" dirty="0">
                <a:latin typeface="+mj-lt"/>
                <a:ea typeface="Arial"/>
                <a:cs typeface="Arial"/>
              </a:rPr>
              <a:t> стилю </a:t>
            </a:r>
            <a:r>
              <a:rPr lang="ru-RU" dirty="0" err="1">
                <a:latin typeface="+mj-lt"/>
                <a:ea typeface="Arial"/>
                <a:cs typeface="Arial"/>
              </a:rPr>
              <a:t>або</a:t>
            </a:r>
            <a:r>
              <a:rPr lang="ru-RU" dirty="0">
                <a:latin typeface="+mj-lt"/>
                <a:ea typeface="Arial"/>
                <a:cs typeface="Arial"/>
              </a:rPr>
              <a:t> семантики, </a:t>
            </a:r>
            <a:r>
              <a:rPr lang="ru-RU" dirty="0" err="1">
                <a:latin typeface="+mj-lt"/>
                <a:ea typeface="Arial"/>
                <a:cs typeface="Arial"/>
              </a:rPr>
              <a:t>він</a:t>
            </a:r>
            <a:r>
              <a:rPr lang="ru-RU" dirty="0">
                <a:latin typeface="+mj-lt"/>
                <a:ea typeface="Arial"/>
                <a:cs typeface="Arial"/>
              </a:rPr>
              <a:t> служить </a:t>
            </a:r>
            <a:r>
              <a:rPr lang="ru-RU" dirty="0" err="1">
                <a:latin typeface="+mj-lt"/>
                <a:ea typeface="Arial"/>
                <a:cs typeface="Arial"/>
              </a:rPr>
              <a:t>універсальним</a:t>
            </a:r>
            <a:r>
              <a:rPr lang="ru-RU" dirty="0">
                <a:latin typeface="+mj-lt"/>
                <a:ea typeface="Arial"/>
                <a:cs typeface="Arial"/>
              </a:rPr>
              <a:t> блоком для </a:t>
            </a:r>
            <a:r>
              <a:rPr lang="ru-RU" dirty="0" err="1">
                <a:latin typeface="+mj-lt"/>
                <a:ea typeface="Arial"/>
                <a:cs typeface="Arial"/>
              </a:rPr>
              <a:t>групування</a:t>
            </a:r>
            <a:r>
              <a:rPr lang="ru-RU" dirty="0">
                <a:latin typeface="+mj-lt"/>
                <a:ea typeface="Arial"/>
                <a:cs typeface="Arial"/>
              </a:rPr>
              <a:t> </a:t>
            </a:r>
            <a:r>
              <a:rPr lang="ru-RU" dirty="0" err="1">
                <a:latin typeface="+mj-lt"/>
                <a:ea typeface="Arial"/>
                <a:cs typeface="Arial"/>
              </a:rPr>
              <a:t>інших</a:t>
            </a:r>
            <a:r>
              <a:rPr lang="ru-RU" dirty="0">
                <a:latin typeface="+mj-lt"/>
                <a:ea typeface="Arial"/>
                <a:cs typeface="Arial"/>
              </a:rPr>
              <a:t> </a:t>
            </a:r>
            <a:r>
              <a:rPr lang="ru-RU" dirty="0" err="1">
                <a:latin typeface="+mj-lt"/>
                <a:ea typeface="Arial"/>
                <a:cs typeface="Arial"/>
              </a:rPr>
              <a:t>елементів</a:t>
            </a:r>
            <a:r>
              <a:rPr lang="ru-RU" dirty="0">
                <a:latin typeface="+mj-lt"/>
                <a:ea typeface="Arial"/>
                <a:cs typeface="Arial"/>
              </a:rPr>
              <a:t> на веб-</a:t>
            </a:r>
            <a:r>
              <a:rPr lang="ru-RU" dirty="0" err="1">
                <a:latin typeface="+mj-lt"/>
                <a:ea typeface="Arial"/>
                <a:cs typeface="Arial"/>
              </a:rPr>
              <a:t>сторінці</a:t>
            </a:r>
            <a:r>
              <a:rPr lang="ru-RU" dirty="0">
                <a:latin typeface="+mj-lt"/>
                <a:ea typeface="Arial"/>
                <a:cs typeface="Arial"/>
              </a:rPr>
              <a:t>. </a:t>
            </a:r>
            <a:r>
              <a:rPr lang="ru-RU" dirty="0" err="1">
                <a:latin typeface="+mj-lt"/>
                <a:ea typeface="Arial"/>
                <a:cs typeface="Arial"/>
              </a:rPr>
              <a:t>Елемент</a:t>
            </a:r>
            <a:r>
              <a:rPr lang="ru-RU" dirty="0">
                <a:latin typeface="+mj-lt"/>
                <a:ea typeface="Arial"/>
                <a:cs typeface="Arial"/>
              </a:rPr>
              <a:t> &lt;</a:t>
            </a:r>
            <a:r>
              <a:rPr lang="ru-RU" dirty="0" err="1">
                <a:latin typeface="+mj-lt"/>
                <a:ea typeface="Arial"/>
                <a:cs typeface="Arial"/>
              </a:rPr>
              <a:t>div</a:t>
            </a:r>
            <a:r>
              <a:rPr lang="ru-RU" dirty="0">
                <a:latin typeface="+mj-lt"/>
                <a:ea typeface="Arial"/>
                <a:cs typeface="Arial"/>
              </a:rPr>
              <a:t>&gt; не </a:t>
            </a:r>
            <a:r>
              <a:rPr lang="ru-RU" dirty="0" err="1">
                <a:latin typeface="+mj-lt"/>
                <a:ea typeface="Arial"/>
                <a:cs typeface="Arial"/>
              </a:rPr>
              <a:t>має</a:t>
            </a:r>
            <a:r>
              <a:rPr lang="ru-RU" dirty="0">
                <a:latin typeface="+mj-lt"/>
                <a:ea typeface="Arial"/>
                <a:cs typeface="Arial"/>
              </a:rPr>
              <a:t> </a:t>
            </a:r>
            <a:r>
              <a:rPr lang="ru-RU" dirty="0" err="1">
                <a:latin typeface="+mj-lt"/>
                <a:ea typeface="Arial"/>
                <a:cs typeface="Arial"/>
              </a:rPr>
              <a:t>жодної</a:t>
            </a:r>
            <a:r>
              <a:rPr lang="ru-RU" dirty="0">
                <a:latin typeface="+mj-lt"/>
                <a:ea typeface="Arial"/>
                <a:cs typeface="Arial"/>
              </a:rPr>
              <a:t> </a:t>
            </a:r>
            <a:r>
              <a:rPr lang="ru-RU" dirty="0" err="1">
                <a:latin typeface="+mj-lt"/>
                <a:ea typeface="Arial"/>
                <a:cs typeface="Arial"/>
              </a:rPr>
              <a:t>прив'язки</a:t>
            </a:r>
            <a:r>
              <a:rPr lang="ru-RU" dirty="0">
                <a:latin typeface="+mj-lt"/>
                <a:ea typeface="Arial"/>
                <a:cs typeface="Arial"/>
              </a:rPr>
              <a:t> до конкретного типу контенту, </a:t>
            </a:r>
            <a:r>
              <a:rPr lang="ru-RU" dirty="0" err="1">
                <a:latin typeface="+mj-lt"/>
                <a:ea typeface="Arial"/>
                <a:cs typeface="Arial"/>
              </a:rPr>
              <a:t>що</a:t>
            </a:r>
            <a:r>
              <a:rPr lang="ru-RU" dirty="0">
                <a:latin typeface="+mj-lt"/>
                <a:ea typeface="Arial"/>
                <a:cs typeface="Arial"/>
              </a:rPr>
              <a:t> робить </a:t>
            </a:r>
            <a:r>
              <a:rPr lang="ru-RU" dirty="0" err="1">
                <a:latin typeface="+mj-lt"/>
                <a:ea typeface="Arial"/>
                <a:cs typeface="Arial"/>
              </a:rPr>
              <a:t>його</a:t>
            </a:r>
            <a:r>
              <a:rPr lang="ru-RU" dirty="0">
                <a:latin typeface="+mj-lt"/>
                <a:ea typeface="Arial"/>
                <a:cs typeface="Arial"/>
              </a:rPr>
              <a:t> </a:t>
            </a:r>
            <a:r>
              <a:rPr lang="ru-RU" dirty="0" err="1">
                <a:latin typeface="+mj-lt"/>
                <a:ea typeface="Arial"/>
                <a:cs typeface="Arial"/>
              </a:rPr>
              <a:t>ідеальним</a:t>
            </a:r>
            <a:r>
              <a:rPr lang="ru-RU" dirty="0">
                <a:latin typeface="+mj-lt"/>
                <a:ea typeface="Arial"/>
                <a:cs typeface="Arial"/>
              </a:rPr>
              <a:t> для </a:t>
            </a:r>
            <a:r>
              <a:rPr lang="ru-RU" dirty="0" err="1">
                <a:latin typeface="+mj-lt"/>
                <a:ea typeface="Arial"/>
                <a:cs typeface="Arial"/>
              </a:rPr>
              <a:t>створення</a:t>
            </a:r>
            <a:r>
              <a:rPr lang="ru-RU" dirty="0">
                <a:latin typeface="+mj-lt"/>
                <a:ea typeface="Arial"/>
                <a:cs typeface="Arial"/>
              </a:rPr>
              <a:t> </a:t>
            </a:r>
            <a:r>
              <a:rPr lang="ru-RU" dirty="0" err="1">
                <a:latin typeface="+mj-lt"/>
                <a:ea typeface="Arial"/>
                <a:cs typeface="Arial"/>
              </a:rPr>
              <a:t>гнучких</a:t>
            </a:r>
            <a:r>
              <a:rPr lang="ru-RU" dirty="0">
                <a:latin typeface="+mj-lt"/>
                <a:ea typeface="Arial"/>
                <a:cs typeface="Arial"/>
              </a:rPr>
              <a:t> і </a:t>
            </a:r>
            <a:r>
              <a:rPr lang="ru-RU" dirty="0" err="1">
                <a:latin typeface="+mj-lt"/>
                <a:ea typeface="Arial"/>
                <a:cs typeface="Arial"/>
              </a:rPr>
              <a:t>багатофункціональних</a:t>
            </a:r>
            <a:r>
              <a:rPr lang="ru-RU" dirty="0">
                <a:latin typeface="+mj-lt"/>
                <a:ea typeface="Arial"/>
                <a:cs typeface="Arial"/>
              </a:rPr>
              <a:t> </a:t>
            </a:r>
            <a:r>
              <a:rPr lang="ru-RU" dirty="0" err="1">
                <a:latin typeface="+mj-lt"/>
                <a:ea typeface="Arial"/>
                <a:cs typeface="Arial"/>
              </a:rPr>
              <a:t>блоків</a:t>
            </a:r>
            <a:r>
              <a:rPr lang="ru-RU" dirty="0">
                <a:latin typeface="+mj-lt"/>
                <a:ea typeface="Arial"/>
                <a:cs typeface="Arial"/>
              </a:rPr>
              <a:t>.</a:t>
            </a: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endParaRPr lang="uk-UA" dirty="0">
              <a:latin typeface="+mj-lt"/>
              <a:ea typeface="Arial"/>
              <a:cs typeface="Arial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en-US" b="1" dirty="0">
                <a:latin typeface="+mj-lt"/>
                <a:ea typeface="Arial"/>
                <a:cs typeface="Arial"/>
              </a:rPr>
              <a:t>div</a:t>
            </a:r>
            <a:r>
              <a:rPr lang="en-US" dirty="0">
                <a:latin typeface="+mj-lt"/>
                <a:ea typeface="Arial"/>
                <a:cs typeface="Arial"/>
              </a:rPr>
              <a:t> </a:t>
            </a:r>
            <a:r>
              <a:rPr lang="uk-UA" dirty="0">
                <a:latin typeface="+mj-lt"/>
                <a:ea typeface="Arial"/>
                <a:cs typeface="Arial"/>
              </a:rPr>
              <a:t>є скороченням від англійського слова '</a:t>
            </a:r>
            <a:r>
              <a:rPr lang="en-US" b="1" dirty="0">
                <a:solidFill>
                  <a:srgbClr val="FF0000"/>
                </a:solidFill>
                <a:latin typeface="+mj-lt"/>
                <a:ea typeface="Arial"/>
                <a:cs typeface="Arial"/>
              </a:rPr>
              <a:t>div</a:t>
            </a:r>
            <a:r>
              <a:rPr lang="en-US" b="1" dirty="0">
                <a:latin typeface="+mj-lt"/>
                <a:ea typeface="Arial"/>
                <a:cs typeface="Arial"/>
              </a:rPr>
              <a:t>ision</a:t>
            </a:r>
            <a:r>
              <a:rPr lang="en-US" dirty="0">
                <a:latin typeface="+mj-lt"/>
                <a:ea typeface="Arial"/>
                <a:cs typeface="Arial"/>
              </a:rPr>
              <a:t>', </a:t>
            </a:r>
            <a:r>
              <a:rPr lang="uk-UA" dirty="0">
                <a:latin typeface="+mj-lt"/>
                <a:ea typeface="Arial"/>
                <a:cs typeface="Arial"/>
              </a:rPr>
              <a:t>що означає розділ, секція. </a:t>
            </a:r>
          </a:p>
        </p:txBody>
      </p:sp>
    </p:spTree>
    <p:extLst>
      <p:ext uri="{BB962C8B-B14F-4D97-AF65-F5344CB8AC3E}">
        <p14:creationId xmlns:p14="http://schemas.microsoft.com/office/powerpoint/2010/main" val="79424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</a:pPr>
            <a:r>
              <a:rPr lang="uk-UA" dirty="0">
                <a:latin typeface="+mj-lt"/>
                <a:ea typeface="Arial"/>
                <a:cs typeface="Arial"/>
              </a:rPr>
              <a:t>Контейнери</a:t>
            </a:r>
            <a:endParaRPr lang="uk-UA" dirty="0">
              <a:latin typeface="+mj-lt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8069766" cy="462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Окрім універсального </a:t>
            </a:r>
            <a:r>
              <a:rPr lang="uk-UA" b="1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&lt;</a:t>
            </a:r>
            <a:r>
              <a:rPr lang="en-US" b="1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div&gt;, </a:t>
            </a: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у веб-розробці використовується цілий спектр контейнерів, кожен з яких має свою специфічну мету та семантику. Обираючи тип контейнера, важливо розуміти, яку роль він відіграватиме у вашому макеті та як він вплине на структуру сторінки.</a:t>
            </a: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endParaRPr lang="uk-UA" b="0" i="0" u="none" strike="noStrike" cap="none" dirty="0">
              <a:solidFill>
                <a:schemeClr val="dk1"/>
              </a:solidFill>
              <a:latin typeface="+mj-lt"/>
              <a:sym typeface="Arial"/>
            </a:endParaRPr>
          </a:p>
          <a:p>
            <a:pPr marL="342900" lvl="2" indent="-342900" algn="just">
              <a:lnSpc>
                <a:spcPct val="90000"/>
              </a:lnSpc>
              <a:spcBef>
                <a:spcPts val="400"/>
              </a:spcBef>
              <a:buSzPts val="1300"/>
            </a:pP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Семантичні контейнери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HTML5</a:t>
            </a:r>
            <a:endParaRPr lang="uk-UA" b="0" i="0" u="none" strike="noStrike" cap="none" dirty="0">
              <a:solidFill>
                <a:schemeClr val="dk1"/>
              </a:solidFill>
              <a:latin typeface="+mj-lt"/>
              <a:sym typeface="Arial"/>
            </a:endParaRPr>
          </a:p>
          <a:p>
            <a:pPr marL="342900" lvl="2" indent="-342900" algn="just">
              <a:lnSpc>
                <a:spcPct val="90000"/>
              </a:lnSpc>
              <a:spcBef>
                <a:spcPts val="400"/>
              </a:spcBef>
              <a:buSzPts val="1300"/>
            </a:pP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Контейнери для створення макетів</a:t>
            </a:r>
          </a:p>
          <a:p>
            <a:pPr marL="342900" lvl="2" indent="-342900" algn="just">
              <a:lnSpc>
                <a:spcPct val="90000"/>
              </a:lnSpc>
              <a:spcBef>
                <a:spcPts val="400"/>
              </a:spcBef>
              <a:buSzPts val="1300"/>
            </a:pP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Контейнери для форм</a:t>
            </a:r>
          </a:p>
          <a:p>
            <a:pPr marL="342900" lvl="2" indent="-342900" algn="just">
              <a:lnSpc>
                <a:spcPct val="90000"/>
              </a:lnSpc>
              <a:spcBef>
                <a:spcPts val="400"/>
              </a:spcBef>
              <a:buSzPts val="1300"/>
            </a:pP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Спеціалізовані контейнери</a:t>
            </a:r>
          </a:p>
          <a:p>
            <a:pPr marL="342900" lvl="2" indent="-342900" algn="just">
              <a:lnSpc>
                <a:spcPct val="90000"/>
              </a:lnSpc>
              <a:spcBef>
                <a:spcPts val="400"/>
              </a:spcBef>
              <a:buSzPts val="1300"/>
            </a:pP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Універсальний контейнер для </a:t>
            </a:r>
            <a:r>
              <a:rPr lang="uk-UA" b="0" i="0" u="none" strike="noStrike" cap="none" dirty="0" err="1">
                <a:solidFill>
                  <a:schemeClr val="dk1"/>
                </a:solidFill>
                <a:latin typeface="+mj-lt"/>
                <a:sym typeface="Arial"/>
              </a:rPr>
              <a:t>інлайн</a:t>
            </a: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-елементів</a:t>
            </a:r>
          </a:p>
        </p:txBody>
      </p:sp>
    </p:spTree>
    <p:extLst>
      <p:ext uri="{BB962C8B-B14F-4D97-AF65-F5344CB8AC3E}">
        <p14:creationId xmlns:p14="http://schemas.microsoft.com/office/powerpoint/2010/main" val="1657521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</a:pPr>
            <a:r>
              <a:rPr lang="uk-UA" dirty="0">
                <a:latin typeface="+mj-lt"/>
                <a:ea typeface="Arial"/>
                <a:cs typeface="Arial"/>
              </a:rPr>
              <a:t>Спеціалізовані контейнери в </a:t>
            </a:r>
            <a:r>
              <a:rPr lang="en-US" dirty="0">
                <a:latin typeface="+mj-lt"/>
                <a:ea typeface="Arial"/>
                <a:cs typeface="Arial"/>
              </a:rPr>
              <a:t>HTML </a:t>
            </a:r>
            <a:endParaRPr lang="uk-UA" dirty="0">
              <a:latin typeface="+mj-lt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8069766" cy="462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b="1" dirty="0">
                <a:latin typeface="+mj-lt"/>
                <a:ea typeface="Arial"/>
                <a:cs typeface="Arial"/>
              </a:rPr>
              <a:t>Спеціалізовані контейнери в </a:t>
            </a:r>
            <a:r>
              <a:rPr lang="en-US" b="1" dirty="0">
                <a:latin typeface="+mj-lt"/>
                <a:ea typeface="Arial"/>
                <a:cs typeface="Arial"/>
              </a:rPr>
              <a:t>HTML</a:t>
            </a:r>
            <a:endParaRPr lang="uk-UA" b="1" dirty="0">
              <a:latin typeface="+mj-lt"/>
              <a:ea typeface="Arial"/>
              <a:cs typeface="Arial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Таблиці: &lt;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table&gt;, &lt;tr&gt;, &lt;td&gt; - </a:t>
            </a: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для структурування даних у табличному вигляді.</a:t>
            </a: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endParaRPr lang="en-US" b="0" i="0" u="none" strike="noStrike" cap="none" dirty="0">
              <a:solidFill>
                <a:schemeClr val="dk1"/>
              </a:solidFill>
              <a:latin typeface="+mj-lt"/>
              <a:sym typeface="Arial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Списки: &lt;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ul&gt; (</a:t>
            </a: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неупорядкований), &lt;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+mj-lt"/>
                <a:sym typeface="Arial"/>
              </a:rPr>
              <a:t>ol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&gt; (</a:t>
            </a: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упорядкований), &lt;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li&gt; (</a:t>
            </a: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елемент списку) - для представлення списків.</a:t>
            </a: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endParaRPr lang="en-US" b="0" i="0" u="none" strike="noStrike" cap="none" dirty="0">
              <a:solidFill>
                <a:schemeClr val="dk1"/>
              </a:solidFill>
              <a:latin typeface="+mj-lt"/>
              <a:sym typeface="Arial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Блоки цитування: &lt;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blockquote&gt;, &lt;q&gt; - </a:t>
            </a:r>
            <a:r>
              <a:rPr lang="uk-UA" b="0" i="0" u="none" strike="noStrike" cap="none" dirty="0">
                <a:solidFill>
                  <a:schemeClr val="dk1"/>
                </a:solidFill>
                <a:latin typeface="+mj-lt"/>
                <a:sym typeface="Arial"/>
              </a:rPr>
              <a:t>для цитування тексту</a:t>
            </a:r>
          </a:p>
        </p:txBody>
      </p:sp>
    </p:spTree>
    <p:extLst>
      <p:ext uri="{BB962C8B-B14F-4D97-AF65-F5344CB8AC3E}">
        <p14:creationId xmlns:p14="http://schemas.microsoft.com/office/powerpoint/2010/main" val="867441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</a:pPr>
            <a:r>
              <a:rPr lang="uk-UA" dirty="0">
                <a:latin typeface="+mj-lt"/>
                <a:ea typeface="Arial"/>
                <a:cs typeface="Arial"/>
              </a:rPr>
              <a:t>Спеціалізовані контейнери в </a:t>
            </a:r>
            <a:r>
              <a:rPr lang="en-US" dirty="0">
                <a:latin typeface="+mj-lt"/>
                <a:ea typeface="Arial"/>
                <a:cs typeface="Arial"/>
              </a:rPr>
              <a:t>HTML </a:t>
            </a:r>
            <a:endParaRPr lang="uk-UA" dirty="0">
              <a:latin typeface="+mj-lt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8069766" cy="462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Тег </a:t>
            </a:r>
            <a:r>
              <a:rPr lang="en-US" b="1" dirty="0">
                <a:latin typeface="+mj-lt"/>
                <a:ea typeface="Arial"/>
                <a:cs typeface="Arial"/>
              </a:rPr>
              <a:t>span</a:t>
            </a:r>
            <a:r>
              <a:rPr lang="en-US" dirty="0">
                <a:latin typeface="+mj-lt"/>
                <a:ea typeface="Arial"/>
                <a:cs typeface="Arial"/>
              </a:rPr>
              <a:t> </a:t>
            </a:r>
            <a:r>
              <a:rPr lang="uk-UA" dirty="0">
                <a:latin typeface="+mj-lt"/>
                <a:ea typeface="Arial"/>
                <a:cs typeface="Arial"/>
              </a:rPr>
              <a:t>є одним з найчастіше використовуваних елементів у </a:t>
            </a:r>
            <a:r>
              <a:rPr lang="en-US" dirty="0">
                <a:latin typeface="+mj-lt"/>
                <a:ea typeface="Arial"/>
                <a:cs typeface="Arial"/>
              </a:rPr>
              <a:t>HTML. </a:t>
            </a:r>
            <a:r>
              <a:rPr lang="uk-UA" dirty="0">
                <a:latin typeface="+mj-lt"/>
                <a:ea typeface="Arial"/>
                <a:cs typeface="Arial"/>
              </a:rPr>
              <a:t>Він є універсальним контейнером для </a:t>
            </a:r>
            <a:r>
              <a:rPr lang="uk-UA" b="1" dirty="0" err="1">
                <a:latin typeface="+mj-lt"/>
                <a:ea typeface="Arial"/>
                <a:cs typeface="Arial"/>
              </a:rPr>
              <a:t>інлайн</a:t>
            </a:r>
            <a:r>
              <a:rPr lang="uk-UA" b="1" dirty="0">
                <a:latin typeface="+mj-lt"/>
                <a:ea typeface="Arial"/>
                <a:cs typeface="Arial"/>
              </a:rPr>
              <a:t>-елементів</a:t>
            </a:r>
            <a:r>
              <a:rPr lang="uk-UA" dirty="0">
                <a:latin typeface="+mj-lt"/>
                <a:ea typeface="Arial"/>
                <a:cs typeface="Arial"/>
              </a:rPr>
              <a:t>, який не має власної семантики. Це означає, що він не несе в собі жодної конкретної інформації про зміст, а служить виключно для угруповання елементів та застосування до них стилів.</a:t>
            </a: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endParaRPr lang="ru-RU" i="0" u="none" strike="noStrike" cap="none" dirty="0">
              <a:solidFill>
                <a:schemeClr val="dk1"/>
              </a:solidFill>
              <a:latin typeface="+mj-lt"/>
              <a:sym typeface="Arial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ru-RU" i="0" u="none" strike="noStrike" cap="none" dirty="0">
                <a:solidFill>
                  <a:schemeClr val="accent5">
                    <a:lumMod val="50000"/>
                  </a:schemeClr>
                </a:solidFill>
                <a:latin typeface="+mj-lt"/>
                <a:sym typeface="Arial"/>
              </a:rPr>
              <a:t>&lt;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p&gt;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Це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звичайний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текст. </a:t>
            </a:r>
            <a:r>
              <a:rPr lang="ru-RU" i="0" u="none" strike="noStrike" cap="none" dirty="0">
                <a:solidFill>
                  <a:schemeClr val="accent5">
                    <a:lumMod val="50000"/>
                  </a:schemeClr>
                </a:solidFill>
                <a:latin typeface="+mj-lt"/>
                <a:sym typeface="Arial"/>
              </a:rPr>
              <a:t>А &lt;</a:t>
            </a:r>
            <a:r>
              <a:rPr lang="ru-RU" b="1" i="0" u="none" strike="noStrike" cap="none" dirty="0" err="1">
                <a:solidFill>
                  <a:schemeClr val="accent5">
                    <a:lumMod val="50000"/>
                  </a:schemeClr>
                </a:solidFill>
                <a:latin typeface="+mj-lt"/>
                <a:sym typeface="Arial"/>
              </a:rPr>
              <a:t>span</a:t>
            </a:r>
            <a:r>
              <a:rPr lang="ru-RU" i="0" u="none" strike="noStrike" cap="none" dirty="0">
                <a:solidFill>
                  <a:schemeClr val="accent5">
                    <a:lumMod val="50000"/>
                  </a:schemeClr>
                </a:solidFill>
                <a:latin typeface="+mj-lt"/>
                <a:sym typeface="Arial"/>
              </a:rPr>
              <a:t> </a:t>
            </a:r>
            <a:r>
              <a:rPr lang="ru-RU" i="0" u="none" strike="noStrike" cap="none" dirty="0" err="1">
                <a:solidFill>
                  <a:schemeClr val="accent5">
                    <a:lumMod val="50000"/>
                  </a:schemeClr>
                </a:solidFill>
                <a:latin typeface="+mj-lt"/>
                <a:sym typeface="Arial"/>
              </a:rPr>
              <a:t>style</a:t>
            </a:r>
            <a:r>
              <a:rPr lang="ru-RU" i="0" u="none" strike="noStrike" cap="none" dirty="0">
                <a:solidFill>
                  <a:schemeClr val="accent5">
                    <a:lumMod val="50000"/>
                  </a:schemeClr>
                </a:solidFill>
                <a:latin typeface="+mj-lt"/>
                <a:sym typeface="Arial"/>
              </a:rPr>
              <a:t>="</a:t>
            </a:r>
            <a:r>
              <a:rPr lang="ru-RU" i="0" u="none" strike="noStrike" cap="none" dirty="0" err="1">
                <a:solidFill>
                  <a:schemeClr val="accent5">
                    <a:lumMod val="50000"/>
                  </a:schemeClr>
                </a:solidFill>
                <a:latin typeface="+mj-lt"/>
                <a:sym typeface="Arial"/>
              </a:rPr>
              <a:t>color</a:t>
            </a:r>
            <a:r>
              <a:rPr lang="ru-RU" i="0" u="none" strike="noStrike" cap="none" dirty="0">
                <a:solidFill>
                  <a:schemeClr val="accent5">
                    <a:lumMod val="50000"/>
                  </a:schemeClr>
                </a:solidFill>
                <a:latin typeface="+mj-lt"/>
                <a:sym typeface="Arial"/>
              </a:rPr>
              <a:t>: </a:t>
            </a:r>
            <a:r>
              <a:rPr lang="ru-RU" i="0" u="none" strike="noStrike" cap="none" dirty="0" err="1">
                <a:solidFill>
                  <a:schemeClr val="accent5">
                    <a:lumMod val="50000"/>
                  </a:schemeClr>
                </a:solidFill>
                <a:latin typeface="+mj-lt"/>
                <a:sym typeface="Arial"/>
              </a:rPr>
              <a:t>blue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;"&gt;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це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</a:t>
            </a:r>
            <a:r>
              <a:rPr lang="ru-RU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виділене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слово&lt;/</a:t>
            </a:r>
            <a:r>
              <a:rPr lang="ru-RU" b="1" i="0" u="none" strike="noStrike" cap="none" dirty="0" err="1">
                <a:solidFill>
                  <a:schemeClr val="accent5">
                    <a:lumMod val="50000"/>
                  </a:schemeClr>
                </a:solidFill>
                <a:latin typeface="+mj-lt"/>
                <a:sym typeface="Arial"/>
              </a:rPr>
              <a:t>span</a:t>
            </a:r>
            <a:r>
              <a:rPr lang="ru-RU" i="0" u="none" strike="noStrike" cap="none" dirty="0">
                <a:solidFill>
                  <a:schemeClr val="accent5">
                    <a:lumMod val="50000"/>
                  </a:schemeClr>
                </a:solidFill>
                <a:latin typeface="+mj-lt"/>
                <a:sym typeface="Arial"/>
              </a:rPr>
              <a:t>&gt;.&lt;/p&gt;</a:t>
            </a:r>
            <a:endParaRPr lang="en-US" i="0" u="none" strike="noStrike" cap="none" dirty="0">
              <a:solidFill>
                <a:schemeClr val="accent5">
                  <a:lumMod val="50000"/>
                </a:schemeClr>
              </a:solidFill>
              <a:latin typeface="+mj-lt"/>
              <a:sym typeface="Arial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endParaRPr lang="uk-UA" i="0" u="none" strike="noStrike" cap="none" dirty="0">
              <a:solidFill>
                <a:schemeClr val="accent5">
                  <a:lumMod val="50000"/>
                </a:schemeClr>
              </a:solidFill>
              <a:latin typeface="+mj-lt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E9E9B9-1981-4F42-B71C-4A9A362FB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16" y="4977262"/>
            <a:ext cx="6135167" cy="789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4134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Списки в </a:t>
            </a:r>
            <a:r>
              <a:rPr lang="de-AT" dirty="0">
                <a:latin typeface="+mj-lt"/>
              </a:rPr>
              <a:t>HTML</a:t>
            </a:r>
            <a:endParaRPr lang="ru-RU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9338" y="1387748"/>
            <a:ext cx="807585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Елементи &lt;</a:t>
            </a:r>
            <a:r>
              <a:rPr lang="ru-RU" sz="2000" b="1" dirty="0" err="1">
                <a:latin typeface="+mj-lt"/>
              </a:rPr>
              <a:t>ul</a:t>
            </a: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&gt;, </a:t>
            </a:r>
            <a:r>
              <a:rPr lang="de-AT" sz="2000" b="1" dirty="0">
                <a:latin typeface="+mj-lt"/>
              </a:rPr>
              <a:t>&lt;</a:t>
            </a:r>
            <a:r>
              <a:rPr lang="de-AT" sz="2000" b="1" dirty="0" err="1">
                <a:latin typeface="+mj-lt"/>
              </a:rPr>
              <a:t>ol</a:t>
            </a:r>
            <a:r>
              <a:rPr lang="de-AT" sz="2000" b="1" dirty="0">
                <a:latin typeface="+mj-lt"/>
              </a:rPr>
              <a:t>&gt; </a:t>
            </a:r>
            <a:r>
              <a:rPr kumimoji="0" lang="uk-UA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є </a:t>
            </a:r>
            <a:r>
              <a:rPr kumimoji="0" lang="uk-UA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контейнерами.</a:t>
            </a:r>
            <a:endParaRPr lang="ru-RU" sz="2200" b="1" dirty="0">
              <a:latin typeface="+mj-lt"/>
            </a:endParaRPr>
          </a:p>
          <a:p>
            <a:r>
              <a:rPr lang="ru-RU" sz="2200" b="1" dirty="0">
                <a:latin typeface="+mj-lt"/>
              </a:rPr>
              <a:t>&lt;ul&gt; </a:t>
            </a:r>
            <a:r>
              <a:rPr lang="de-AT" sz="2200" dirty="0">
                <a:latin typeface="+mj-lt"/>
              </a:rPr>
              <a:t>- </a:t>
            </a:r>
            <a:r>
              <a:rPr lang="uk-UA" sz="2200" dirty="0">
                <a:latin typeface="+mj-lt"/>
              </a:rPr>
              <a:t>скорочення від </a:t>
            </a:r>
            <a:r>
              <a:rPr lang="ru-RU" sz="2200" b="1" dirty="0" err="1">
                <a:solidFill>
                  <a:srgbClr val="FF0000"/>
                </a:solidFill>
                <a:latin typeface="+mj-lt"/>
              </a:rPr>
              <a:t>u</a:t>
            </a:r>
            <a:r>
              <a:rPr lang="ru-RU" sz="2200" b="1" dirty="0" err="1">
                <a:latin typeface="+mj-lt"/>
              </a:rPr>
              <a:t>nordered</a:t>
            </a:r>
            <a:r>
              <a:rPr lang="ru-RU" sz="2200" b="1" dirty="0">
                <a:latin typeface="+mj-lt"/>
              </a:rPr>
              <a:t> </a:t>
            </a:r>
            <a:r>
              <a:rPr lang="ru-RU" sz="2200" b="1" dirty="0" err="1">
                <a:solidFill>
                  <a:srgbClr val="FF0000"/>
                </a:solidFill>
                <a:latin typeface="+mj-lt"/>
              </a:rPr>
              <a:t>l</a:t>
            </a:r>
            <a:r>
              <a:rPr lang="ru-RU" sz="2200" b="1" dirty="0" err="1">
                <a:latin typeface="+mj-lt"/>
              </a:rPr>
              <a:t>ist</a:t>
            </a:r>
            <a:r>
              <a:rPr lang="en-US" sz="2200" b="1" dirty="0">
                <a:latin typeface="+mj-lt"/>
              </a:rPr>
              <a:t> </a:t>
            </a:r>
            <a:r>
              <a:rPr lang="ru-RU" sz="2200" dirty="0">
                <a:latin typeface="+mj-lt"/>
              </a:rPr>
              <a:t>(</a:t>
            </a:r>
            <a:r>
              <a:rPr lang="uk-UA" sz="2200" dirty="0">
                <a:latin typeface="+mj-lt"/>
              </a:rPr>
              <a:t>невпорядкований / ненумерований / маркований список)</a:t>
            </a:r>
          </a:p>
          <a:p>
            <a:r>
              <a:rPr lang="uk-UA" sz="2200" dirty="0">
                <a:latin typeface="+mj-lt"/>
              </a:rPr>
              <a:t>Атрибути</a:t>
            </a:r>
            <a:r>
              <a:rPr lang="ru-RU" sz="2200" dirty="0">
                <a:latin typeface="+mj-lt"/>
              </a:rPr>
              <a:t>:</a:t>
            </a:r>
            <a:endParaRPr lang="en-US" sz="2200" dirty="0">
              <a:latin typeface="+mj-lt"/>
            </a:endParaRPr>
          </a:p>
          <a:p>
            <a:r>
              <a:rPr lang="uk-UA" sz="2200" b="1" dirty="0">
                <a:latin typeface="+mj-lt"/>
              </a:rPr>
              <a:t>    </a:t>
            </a:r>
            <a:r>
              <a:rPr lang="de-AT" sz="2200" b="1" dirty="0">
                <a:latin typeface="+mj-lt"/>
              </a:rPr>
              <a:t>type</a:t>
            </a:r>
            <a:r>
              <a:rPr lang="ru-RU" sz="2200" b="1" dirty="0">
                <a:latin typeface="+mj-lt"/>
              </a:rPr>
              <a:t> </a:t>
            </a:r>
            <a:r>
              <a:rPr lang="de-AT" sz="2200" dirty="0">
                <a:latin typeface="+mj-lt"/>
              </a:rPr>
              <a:t>= disk | circle | square |</a:t>
            </a:r>
            <a:r>
              <a:rPr lang="ru-RU" sz="2200" dirty="0">
                <a:latin typeface="+mj-lt"/>
              </a:rPr>
              <a:t> </a:t>
            </a:r>
            <a:r>
              <a:rPr lang="de-AT" sz="2200" dirty="0">
                <a:latin typeface="+mj-lt"/>
              </a:rPr>
              <a:t>none</a:t>
            </a:r>
          </a:p>
          <a:p>
            <a:endParaRPr lang="de-AT" sz="2200" dirty="0">
              <a:latin typeface="+mj-lt"/>
            </a:endParaRPr>
          </a:p>
          <a:p>
            <a:r>
              <a:rPr lang="de-AT" sz="2200" b="1" dirty="0">
                <a:latin typeface="+mj-lt"/>
              </a:rPr>
              <a:t>&lt;ol&gt; </a:t>
            </a:r>
            <a:r>
              <a:rPr lang="de-AT" sz="2200" dirty="0">
                <a:latin typeface="+mj-lt"/>
              </a:rPr>
              <a:t>- </a:t>
            </a:r>
            <a:r>
              <a:rPr lang="uk-UA" sz="2200" dirty="0">
                <a:latin typeface="+mj-lt"/>
              </a:rPr>
              <a:t>скорочення від </a:t>
            </a:r>
            <a:r>
              <a:rPr lang="de-AT" sz="2200" b="1" dirty="0" err="1">
                <a:solidFill>
                  <a:srgbClr val="FF0000"/>
                </a:solidFill>
                <a:latin typeface="+mj-lt"/>
              </a:rPr>
              <a:t>o</a:t>
            </a:r>
            <a:r>
              <a:rPr lang="de-AT" sz="2200" b="1" dirty="0" err="1">
                <a:latin typeface="+mj-lt"/>
              </a:rPr>
              <a:t>rdered</a:t>
            </a:r>
            <a:r>
              <a:rPr lang="de-AT" sz="2200" b="1" dirty="0">
                <a:latin typeface="+mj-lt"/>
              </a:rPr>
              <a:t> </a:t>
            </a:r>
            <a:r>
              <a:rPr lang="de-AT" sz="2200" b="1" dirty="0" err="1">
                <a:solidFill>
                  <a:srgbClr val="FF0000"/>
                </a:solidFill>
                <a:latin typeface="+mj-lt"/>
              </a:rPr>
              <a:t>l</a:t>
            </a:r>
            <a:r>
              <a:rPr lang="de-AT" sz="2200" b="1" dirty="0" err="1">
                <a:latin typeface="+mj-lt"/>
              </a:rPr>
              <a:t>ist</a:t>
            </a:r>
            <a:r>
              <a:rPr lang="de-AT" sz="2200" b="1" dirty="0">
                <a:latin typeface="+mj-lt"/>
              </a:rPr>
              <a:t> </a:t>
            </a:r>
            <a:r>
              <a:rPr lang="de-AT" sz="2200" dirty="0">
                <a:latin typeface="+mj-lt"/>
              </a:rPr>
              <a:t>(</a:t>
            </a:r>
            <a:r>
              <a:rPr lang="uk-UA" sz="2200" dirty="0">
                <a:latin typeface="+mj-lt"/>
              </a:rPr>
              <a:t>нумерований</a:t>
            </a:r>
            <a:r>
              <a:rPr lang="ru-RU" sz="2200" dirty="0">
                <a:latin typeface="+mj-lt"/>
              </a:rPr>
              <a:t>)</a:t>
            </a:r>
          </a:p>
          <a:p>
            <a:r>
              <a:rPr lang="uk-UA" sz="2200" dirty="0">
                <a:latin typeface="+mj-lt"/>
              </a:rPr>
              <a:t>Атрибути</a:t>
            </a:r>
            <a:r>
              <a:rPr lang="ru-RU" sz="2200" dirty="0">
                <a:latin typeface="+mj-lt"/>
              </a:rPr>
              <a:t>:</a:t>
            </a: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200" b="1" dirty="0">
                <a:latin typeface="+mj-lt"/>
              </a:rPr>
              <a:t>type</a:t>
            </a:r>
            <a:r>
              <a:rPr lang="ru-RU" sz="2200" b="1" dirty="0">
                <a:latin typeface="+mj-lt"/>
              </a:rPr>
              <a:t> </a:t>
            </a:r>
            <a:r>
              <a:rPr lang="de-AT" sz="2200" dirty="0">
                <a:latin typeface="+mj-lt"/>
              </a:rPr>
              <a:t>=  1 | A | a | I | i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de-AT" sz="2200" b="1" dirty="0">
                <a:latin typeface="+mj-lt"/>
              </a:rPr>
              <a:t>start</a:t>
            </a:r>
            <a:r>
              <a:rPr lang="de-AT" sz="2200" dirty="0">
                <a:latin typeface="+mj-lt"/>
              </a:rPr>
              <a:t> – </a:t>
            </a:r>
            <a:r>
              <a:rPr lang="uk-UA" sz="2200" dirty="0">
                <a:latin typeface="+mj-lt"/>
              </a:rPr>
              <a:t>початок нумерації (за замовчуванням упорядкований список починає відлік з 1. Якщо ви хочете почати підрахунок з зазначеного числа, ви можете використовувати </a:t>
            </a:r>
            <a:r>
              <a:rPr lang="ru-RU" sz="2200" b="1" dirty="0" err="1">
                <a:latin typeface="+mj-lt"/>
              </a:rPr>
              <a:t>start</a:t>
            </a:r>
            <a:r>
              <a:rPr lang="ru-RU" sz="2200" dirty="0">
                <a:latin typeface="+mj-lt"/>
              </a:rPr>
              <a:t> атрибут)</a:t>
            </a:r>
            <a:endParaRPr lang="de-AT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r>
              <a:rPr lang="de-AT" sz="2200" b="1" dirty="0">
                <a:latin typeface="+mj-lt"/>
              </a:rPr>
              <a:t>&lt;li&gt;</a:t>
            </a:r>
            <a:r>
              <a:rPr lang="ru-RU" sz="2200" b="1" dirty="0">
                <a:latin typeface="+mj-lt"/>
              </a:rPr>
              <a:t> </a:t>
            </a:r>
            <a:r>
              <a:rPr lang="ru-RU" sz="2200" dirty="0">
                <a:latin typeface="+mj-lt"/>
              </a:rPr>
              <a:t>- </a:t>
            </a:r>
            <a:r>
              <a:rPr lang="uk-UA" sz="2200" dirty="0">
                <a:latin typeface="+mj-lt"/>
              </a:rPr>
              <a:t>скорочення від </a:t>
            </a:r>
            <a:r>
              <a:rPr lang="de-AT" sz="2200" b="1" dirty="0" err="1">
                <a:solidFill>
                  <a:srgbClr val="FF0000"/>
                </a:solidFill>
                <a:latin typeface="+mj-lt"/>
              </a:rPr>
              <a:t>l</a:t>
            </a:r>
            <a:r>
              <a:rPr lang="de-AT" sz="2200" b="1" dirty="0" err="1">
                <a:latin typeface="+mj-lt"/>
              </a:rPr>
              <a:t>ist</a:t>
            </a:r>
            <a:r>
              <a:rPr lang="de-AT" sz="2200" b="1" dirty="0">
                <a:latin typeface="+mj-lt"/>
              </a:rPr>
              <a:t> </a:t>
            </a:r>
            <a:r>
              <a:rPr lang="de-AT" sz="2200" b="1" dirty="0">
                <a:solidFill>
                  <a:srgbClr val="FF0000"/>
                </a:solidFill>
                <a:latin typeface="+mj-lt"/>
              </a:rPr>
              <a:t>i</a:t>
            </a:r>
            <a:r>
              <a:rPr lang="de-AT" sz="2200" b="1" dirty="0">
                <a:latin typeface="+mj-lt"/>
              </a:rPr>
              <a:t>tem</a:t>
            </a:r>
            <a:r>
              <a:rPr lang="ru-RU" sz="2200" b="1" dirty="0">
                <a:latin typeface="+mj-lt"/>
              </a:rPr>
              <a:t> </a:t>
            </a:r>
            <a:r>
              <a:rPr lang="ru-RU" sz="2200" dirty="0">
                <a:latin typeface="+mj-lt"/>
              </a:rPr>
              <a:t>(</a:t>
            </a:r>
            <a:r>
              <a:rPr lang="uk-UA" sz="2200" dirty="0">
                <a:latin typeface="+mj-lt"/>
              </a:rPr>
              <a:t>елемент</a:t>
            </a:r>
            <a:r>
              <a:rPr lang="ru-RU" sz="2200" dirty="0">
                <a:latin typeface="+mj-lt"/>
              </a:rPr>
              <a:t> списку)</a:t>
            </a:r>
            <a:endParaRPr lang="de-AT" sz="2200" dirty="0">
              <a:latin typeface="+mj-lt"/>
            </a:endParaRPr>
          </a:p>
          <a:p>
            <a:endParaRPr lang="ru-RU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9251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Нумеровані</a:t>
            </a:r>
            <a:r>
              <a:rPr lang="ru-RU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 списки</a:t>
            </a:r>
            <a:endParaRPr lang="ru-RU" dirty="0">
              <a:latin typeface="+mj-lt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8069766" cy="1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uk-UA" sz="32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&lt;ol&gt;</a:t>
            </a:r>
            <a:br>
              <a:rPr lang="uk-UA" sz="32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uk-UA" sz="32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&lt;li&gt;</a:t>
            </a: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Перший елемент списку</a:t>
            </a:r>
            <a:r>
              <a:rPr lang="uk-UA" sz="32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&lt;/li&gt;</a:t>
            </a:r>
            <a:br>
              <a:rPr lang="uk-UA" sz="32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uk-UA" sz="32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&lt;li&gt;</a:t>
            </a:r>
            <a:r>
              <a:rPr lang="uk-UA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Другий елемент списку</a:t>
            </a:r>
            <a:r>
              <a:rPr lang="uk-UA" sz="32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&lt;/li&gt;</a:t>
            </a:r>
            <a:br>
              <a:rPr lang="uk-UA" sz="32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uk-UA" sz="32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&lt;/ol&gt; </a:t>
            </a:r>
            <a:endParaRPr lang="uk-UA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</a:pPr>
            <a:endParaRPr lang="uk-UA" sz="28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862" y="4069576"/>
            <a:ext cx="3585495" cy="729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HyperText Markup Language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485899"/>
            <a:ext cx="8069766" cy="4761151"/>
          </a:xfrm>
        </p:spPr>
        <p:txBody>
          <a:bodyPr/>
          <a:lstStyle/>
          <a:p>
            <a:pPr marL="66040" indent="0">
              <a:buNone/>
            </a:pPr>
            <a:r>
              <a:rPr lang="uk-UA" sz="2000" dirty="0"/>
              <a:t>Розробка 1986—1991, </a:t>
            </a:r>
            <a:r>
              <a:rPr lang="uk-UA" sz="2000" dirty="0" err="1"/>
              <a:t>Tim</a:t>
            </a:r>
            <a:r>
              <a:rPr lang="uk-UA" sz="2000" dirty="0"/>
              <a:t> </a:t>
            </a:r>
            <a:r>
              <a:rPr lang="uk-UA" sz="2000" dirty="0" err="1"/>
              <a:t>Berners-Lee</a:t>
            </a:r>
            <a:r>
              <a:rPr lang="uk-UA" sz="2000" dirty="0"/>
              <a:t>, CERN</a:t>
            </a:r>
          </a:p>
          <a:p>
            <a:pPr marL="66040" indent="0">
              <a:buNone/>
            </a:pPr>
            <a:r>
              <a:rPr lang="uk-UA" sz="2000" dirty="0"/>
              <a:t>HTML 2.0 – 22.09.1995,</a:t>
            </a:r>
          </a:p>
          <a:p>
            <a:pPr marL="66040" indent="0">
              <a:buNone/>
            </a:pPr>
            <a:r>
              <a:rPr lang="uk-UA" sz="2000" dirty="0"/>
              <a:t>ETF RFC 1866, RFC 1867, RFC 1942, RFC 1980, RFC 2070</a:t>
            </a:r>
          </a:p>
          <a:p>
            <a:pPr marL="66040" indent="0">
              <a:buNone/>
            </a:pPr>
            <a:r>
              <a:rPr lang="uk-UA" sz="2000" dirty="0"/>
              <a:t>HTML 3.2 – 14.01.1997 W3C </a:t>
            </a:r>
            <a:r>
              <a:rPr lang="uk-UA" sz="2000" dirty="0" err="1"/>
              <a:t>Recommendation</a:t>
            </a:r>
            <a:endParaRPr lang="uk-UA" sz="2000" dirty="0"/>
          </a:p>
          <a:p>
            <a:pPr marL="66040" indent="0">
              <a:buNone/>
            </a:pPr>
            <a:r>
              <a:rPr lang="uk-UA" sz="2000" dirty="0"/>
              <a:t>HTML 4.0[2] – 18.12.1997;</a:t>
            </a:r>
          </a:p>
          <a:p>
            <a:pPr marL="66040" indent="0">
              <a:buNone/>
            </a:pPr>
            <a:r>
              <a:rPr lang="uk-UA" sz="2000" dirty="0"/>
              <a:t>HTML 4.01 – 24.12.1999;</a:t>
            </a:r>
          </a:p>
          <a:p>
            <a:pPr marL="66040" indent="0">
              <a:buNone/>
            </a:pPr>
            <a:r>
              <a:rPr lang="uk-UA" sz="2000" dirty="0"/>
              <a:t>ISO/IEC 15445:2000 – (на основі HTML 4.01 </a:t>
            </a:r>
            <a:r>
              <a:rPr lang="uk-UA" sz="2000" dirty="0" err="1"/>
              <a:t>Strict</a:t>
            </a:r>
            <a:r>
              <a:rPr lang="uk-UA" sz="2000" dirty="0"/>
              <a:t>) – 15.05.2000</a:t>
            </a:r>
          </a:p>
          <a:p>
            <a:pPr marL="66040" indent="0">
              <a:buNone/>
            </a:pPr>
            <a:r>
              <a:rPr lang="uk-UA" sz="2000" b="1" dirty="0"/>
              <a:t>HTML 5 </a:t>
            </a:r>
            <a:r>
              <a:rPr lang="uk-UA" sz="2000" dirty="0"/>
              <a:t>– 28.10.2014 W3C </a:t>
            </a:r>
            <a:r>
              <a:rPr lang="uk-UA" sz="2000" dirty="0" err="1"/>
              <a:t>Recommendation</a:t>
            </a:r>
            <a:endParaRPr lang="uk-UA" sz="2000" dirty="0"/>
          </a:p>
          <a:p>
            <a:pPr marL="66040" indent="0">
              <a:buNone/>
            </a:pPr>
            <a:r>
              <a:rPr lang="uk-UA" sz="2000" dirty="0"/>
              <a:t>HTML 5.1 – 01.11.2016 W3C </a:t>
            </a:r>
            <a:r>
              <a:rPr lang="uk-UA" sz="2000" dirty="0" err="1"/>
              <a:t>Recommendation</a:t>
            </a:r>
            <a:endParaRPr lang="uk-UA" sz="2000" dirty="0"/>
          </a:p>
          <a:p>
            <a:pPr marL="66040" indent="0">
              <a:buNone/>
            </a:pPr>
            <a:r>
              <a:rPr lang="uk-UA" sz="2000" dirty="0"/>
              <a:t>HTML 5.2 – 14.12.2017 W3C </a:t>
            </a:r>
            <a:r>
              <a:rPr lang="uk-UA" sz="2000" dirty="0" err="1"/>
              <a:t>Recommendation</a:t>
            </a:r>
            <a:r>
              <a:rPr lang="uk-UA" sz="2000" dirty="0"/>
              <a:t> </a:t>
            </a:r>
          </a:p>
          <a:p>
            <a:pPr marL="66040" indent="0">
              <a:buNone/>
            </a:pPr>
            <a:r>
              <a:rPr lang="uk-UA" sz="2000" dirty="0"/>
              <a:t>HTML 5.3 був представлений 24 грудня 2018 року.</a:t>
            </a:r>
          </a:p>
          <a:p>
            <a:pPr marL="66040" indent="0">
              <a:buNone/>
            </a:pP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https://www.w3.org/TR/html52/</a:t>
            </a:r>
          </a:p>
          <a:p>
            <a:pPr marL="66040" indent="0">
              <a:buNone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934626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Маркований</a:t>
            </a:r>
            <a:r>
              <a:rPr lang="ru-RU" dirty="0"/>
              <a:t> список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8300" y="1335747"/>
            <a:ext cx="4089400" cy="4878936"/>
          </a:xfrm>
        </p:spPr>
        <p:txBody>
          <a:bodyPr/>
          <a:lstStyle/>
          <a:p>
            <a:pPr marL="66040" indent="0">
              <a:spcBef>
                <a:spcPts val="0"/>
              </a:spcBef>
              <a:buNone/>
            </a:pPr>
            <a:r>
              <a:rPr lang="de-AT" sz="1200" dirty="0"/>
              <a:t>&lt;ul&gt;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200" dirty="0"/>
              <a:t>  </a:t>
            </a:r>
            <a:r>
              <a:rPr lang="de-AT" sz="1200" dirty="0"/>
              <a:t>&lt;li&gt;</a:t>
            </a:r>
            <a:r>
              <a:rPr lang="ru-RU" sz="1200" dirty="0"/>
              <a:t>маркер за </a:t>
            </a:r>
            <a:r>
              <a:rPr lang="ru-RU" sz="1200" dirty="0" err="1"/>
              <a:t>замовчуванням</a:t>
            </a:r>
            <a:r>
              <a:rPr lang="ru-RU" sz="1200" dirty="0"/>
              <a:t>&lt;/</a:t>
            </a:r>
            <a:r>
              <a:rPr lang="de-AT" sz="1200" dirty="0"/>
              <a:t>li&gt;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200" dirty="0"/>
              <a:t>  </a:t>
            </a:r>
            <a:r>
              <a:rPr lang="de-AT" sz="1200" dirty="0"/>
              <a:t>&lt;li&gt;</a:t>
            </a:r>
            <a:r>
              <a:rPr lang="ru-RU" sz="1200" dirty="0"/>
              <a:t>маркер за </a:t>
            </a:r>
            <a:r>
              <a:rPr lang="ru-RU" sz="1200" dirty="0" err="1"/>
              <a:t>замовчуванням</a:t>
            </a:r>
            <a:r>
              <a:rPr lang="ru-RU" sz="1200" dirty="0"/>
              <a:t>&lt;/</a:t>
            </a:r>
            <a:r>
              <a:rPr lang="de-AT" sz="1200" dirty="0"/>
              <a:t>li&gt;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de-AT" sz="1200" dirty="0"/>
              <a:t>&lt;/ul&gt;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de-AT" sz="1200" dirty="0"/>
              <a:t>&lt;ul </a:t>
            </a:r>
            <a:r>
              <a:rPr lang="de-AT" sz="1200" dirty="0">
                <a:solidFill>
                  <a:srgbClr val="FF0000"/>
                </a:solidFill>
              </a:rPr>
              <a:t>type</a:t>
            </a:r>
            <a:r>
              <a:rPr lang="de-AT" sz="1200" dirty="0"/>
              <a:t>="</a:t>
            </a:r>
            <a:r>
              <a:rPr lang="de-AT" sz="1200" dirty="0">
                <a:solidFill>
                  <a:srgbClr val="00B050"/>
                </a:solidFill>
              </a:rPr>
              <a:t>disk</a:t>
            </a:r>
            <a:r>
              <a:rPr lang="de-AT" sz="1200" dirty="0"/>
              <a:t>"&gt;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200" dirty="0"/>
              <a:t>  </a:t>
            </a:r>
            <a:r>
              <a:rPr lang="de-AT" sz="1200" dirty="0"/>
              <a:t>&lt;li&gt;</a:t>
            </a:r>
            <a:r>
              <a:rPr lang="ru-RU" sz="1200" dirty="0"/>
              <a:t>маркер "</a:t>
            </a:r>
            <a:r>
              <a:rPr lang="de-AT" sz="1200" dirty="0"/>
              <a:t>disk"&lt;/li&gt;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200" dirty="0"/>
              <a:t>  </a:t>
            </a:r>
            <a:r>
              <a:rPr lang="de-AT" sz="1200" dirty="0"/>
              <a:t>&lt;li&gt;</a:t>
            </a:r>
            <a:r>
              <a:rPr lang="ru-RU" sz="1200" dirty="0"/>
              <a:t>маркер "</a:t>
            </a:r>
            <a:r>
              <a:rPr lang="de-AT" sz="1200" dirty="0"/>
              <a:t>disk"&lt;/li&gt;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de-AT" sz="1200" dirty="0"/>
              <a:t>&lt;/ul&gt;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de-AT" sz="1200" dirty="0"/>
              <a:t>&lt;ul </a:t>
            </a:r>
            <a:r>
              <a:rPr lang="de-AT" sz="1200" dirty="0">
                <a:solidFill>
                  <a:srgbClr val="FF0000"/>
                </a:solidFill>
              </a:rPr>
              <a:t>type</a:t>
            </a:r>
            <a:r>
              <a:rPr lang="de-AT" sz="1200" dirty="0"/>
              <a:t>="</a:t>
            </a:r>
            <a:r>
              <a:rPr lang="de-AT" sz="1200" dirty="0">
                <a:solidFill>
                  <a:srgbClr val="00B050"/>
                </a:solidFill>
              </a:rPr>
              <a:t>circle</a:t>
            </a:r>
            <a:r>
              <a:rPr lang="de-AT" sz="1200" dirty="0"/>
              <a:t>"&gt;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200" dirty="0"/>
              <a:t>  </a:t>
            </a:r>
            <a:r>
              <a:rPr lang="de-AT" sz="1200" dirty="0"/>
              <a:t>&lt;li&gt;</a:t>
            </a:r>
            <a:r>
              <a:rPr lang="ru-RU" sz="1200" dirty="0"/>
              <a:t>маркер "</a:t>
            </a:r>
            <a:r>
              <a:rPr lang="de-AT" sz="1200" dirty="0"/>
              <a:t>circle"&lt;/li&gt;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200" dirty="0"/>
              <a:t>  </a:t>
            </a:r>
            <a:r>
              <a:rPr lang="de-AT" sz="1200" dirty="0"/>
              <a:t>&lt;li&gt;</a:t>
            </a:r>
            <a:r>
              <a:rPr lang="ru-RU" sz="1200" dirty="0"/>
              <a:t>маркер "</a:t>
            </a:r>
            <a:r>
              <a:rPr lang="de-AT" sz="1200" dirty="0"/>
              <a:t>circle"&lt;/li&gt;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de-AT" sz="1200" dirty="0"/>
              <a:t>&lt;/ul&gt;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de-AT" sz="1200" dirty="0"/>
              <a:t>&lt;ul </a:t>
            </a:r>
            <a:r>
              <a:rPr lang="de-AT" sz="1200" dirty="0">
                <a:solidFill>
                  <a:srgbClr val="FF0000"/>
                </a:solidFill>
              </a:rPr>
              <a:t>type</a:t>
            </a:r>
            <a:r>
              <a:rPr lang="de-AT" sz="1200" dirty="0"/>
              <a:t>="</a:t>
            </a:r>
            <a:r>
              <a:rPr lang="de-AT" sz="1200" dirty="0">
                <a:solidFill>
                  <a:srgbClr val="00B050"/>
                </a:solidFill>
              </a:rPr>
              <a:t>square</a:t>
            </a:r>
            <a:r>
              <a:rPr lang="de-AT" sz="1200" dirty="0"/>
              <a:t>"&gt;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200" dirty="0"/>
              <a:t>  </a:t>
            </a:r>
            <a:r>
              <a:rPr lang="de-AT" sz="1200" dirty="0"/>
              <a:t>&lt;li&gt;</a:t>
            </a:r>
            <a:r>
              <a:rPr lang="ru-RU" sz="1200" dirty="0"/>
              <a:t>маркер "</a:t>
            </a:r>
            <a:r>
              <a:rPr lang="de-AT" sz="1200" dirty="0"/>
              <a:t>square"&lt;/li&gt;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200" dirty="0"/>
              <a:t>  </a:t>
            </a:r>
            <a:r>
              <a:rPr lang="de-AT" sz="1200" dirty="0"/>
              <a:t>&lt;li&gt;</a:t>
            </a:r>
            <a:r>
              <a:rPr lang="ru-RU" sz="1200" dirty="0"/>
              <a:t>маркер "</a:t>
            </a:r>
            <a:r>
              <a:rPr lang="de-AT" sz="1200" dirty="0"/>
              <a:t>square"&lt;/li&gt;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de-AT" sz="1200" dirty="0"/>
              <a:t>&lt;/ul&gt;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de-AT" sz="1200" dirty="0"/>
              <a:t>&lt;ul </a:t>
            </a:r>
            <a:r>
              <a:rPr lang="de-AT" sz="1200" dirty="0">
                <a:solidFill>
                  <a:srgbClr val="FF0000"/>
                </a:solidFill>
              </a:rPr>
              <a:t>type</a:t>
            </a:r>
            <a:r>
              <a:rPr lang="de-AT" sz="1200" dirty="0"/>
              <a:t>="</a:t>
            </a:r>
            <a:r>
              <a:rPr lang="de-AT" sz="1200" dirty="0">
                <a:solidFill>
                  <a:srgbClr val="00B050"/>
                </a:solidFill>
              </a:rPr>
              <a:t>none</a:t>
            </a:r>
            <a:r>
              <a:rPr lang="de-AT" sz="1200" dirty="0"/>
              <a:t>"&gt;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200" dirty="0"/>
              <a:t>  </a:t>
            </a:r>
            <a:r>
              <a:rPr lang="de-AT" sz="1200" dirty="0"/>
              <a:t>&lt;li&gt;</a:t>
            </a:r>
            <a:r>
              <a:rPr lang="ru-RU" sz="1200" dirty="0"/>
              <a:t>маркер "</a:t>
            </a:r>
            <a:r>
              <a:rPr lang="de-AT" sz="1200" dirty="0"/>
              <a:t>none"&lt;/li&gt;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200" dirty="0"/>
              <a:t>  </a:t>
            </a:r>
            <a:r>
              <a:rPr lang="de-AT" sz="1200" dirty="0"/>
              <a:t>&lt;li&gt;</a:t>
            </a:r>
            <a:r>
              <a:rPr lang="ru-RU" sz="1200" dirty="0"/>
              <a:t>маркер "</a:t>
            </a:r>
            <a:r>
              <a:rPr lang="de-AT" sz="1200" dirty="0"/>
              <a:t>none"&lt;/li&gt;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de-AT" sz="1200" dirty="0"/>
              <a:t>&lt;/ul&gt;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895" y="1721708"/>
            <a:ext cx="2295525" cy="33363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9655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Багаторівневі</a:t>
            </a:r>
            <a:r>
              <a:rPr lang="ru-RU" dirty="0"/>
              <a:t> списки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41570" y="1418492"/>
            <a:ext cx="8069766" cy="4028831"/>
          </a:xfrm>
        </p:spPr>
        <p:txBody>
          <a:bodyPr/>
          <a:lstStyle/>
          <a:p>
            <a:pPr marL="66040" indent="0" algn="ctr">
              <a:spcBef>
                <a:spcPts val="0"/>
              </a:spcBef>
              <a:buNone/>
            </a:pPr>
            <a:r>
              <a:rPr lang="en-US" sz="2800" b="1" dirty="0"/>
              <a:t>Nested lists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uk-UA" sz="2800" dirty="0"/>
              <a:t>Спочатку потрібно створити список першого рівня, а потім всередину будь-якого елементу цього списку, між тегами </a:t>
            </a:r>
            <a:r>
              <a:rPr lang="uk-UA" sz="2800" b="1" dirty="0"/>
              <a:t>&lt;li&gt; </a:t>
            </a:r>
            <a:r>
              <a:rPr lang="uk-UA" sz="2800" dirty="0"/>
              <a:t>і </a:t>
            </a:r>
            <a:r>
              <a:rPr lang="uk-UA" sz="2800" b="1" dirty="0"/>
              <a:t>&lt;/ li&gt;</a:t>
            </a:r>
            <a:r>
              <a:rPr lang="uk-UA" sz="2800" dirty="0"/>
              <a:t>,</a:t>
            </a:r>
            <a:r>
              <a:rPr lang="uk-UA" sz="2800" b="1" dirty="0"/>
              <a:t> </a:t>
            </a:r>
            <a:r>
              <a:rPr lang="uk-UA" sz="2800" dirty="0"/>
              <a:t>додати список другого рівня. При цьому необхідно акуратно закривати всі теги.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uk-UA" sz="2800" dirty="0"/>
              <a:t>Кількість рівнів в списках </a:t>
            </a:r>
            <a:r>
              <a:rPr lang="uk-UA" sz="2800" b="1" dirty="0"/>
              <a:t>не обмежена</a:t>
            </a:r>
            <a:r>
              <a:rPr lang="uk-UA" sz="2800" dirty="0"/>
              <a:t>. У багаторівневому списку можна використовувати як впорядковані, так і невпорядковані списки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76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Багаторівневі</a:t>
            </a:r>
            <a:r>
              <a:rPr lang="ru-RU" dirty="0">
                <a:solidFill>
                  <a:schemeClr val="bg1"/>
                </a:solidFill>
              </a:rPr>
              <a:t> списки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41570" y="1418492"/>
            <a:ext cx="2843796" cy="4771915"/>
          </a:xfrm>
        </p:spPr>
        <p:txBody>
          <a:bodyPr/>
          <a:lstStyle/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&lt;!DOCTYPE html&gt;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&lt;html&gt;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&lt;body&gt;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&lt;ul&gt;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&lt;li&gt;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маркер за </a:t>
            </a:r>
            <a:r>
              <a:rPr lang="ru-RU" sz="1400" dirty="0" err="1">
                <a:solidFill>
                  <a:schemeClr val="accent2">
                    <a:lumMod val="50000"/>
                  </a:schemeClr>
                </a:solidFill>
              </a:rPr>
              <a:t>замовчуванням</a:t>
            </a:r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&lt;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ul type="circle"&gt;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 &lt;li&gt;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маркер "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circle"&lt;/li&gt;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 &lt;li&gt;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маркер "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circle"&lt;/li&gt;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&lt;/ul&gt;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&lt;/li&gt;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&lt;li&gt;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маркер за </a:t>
            </a:r>
            <a:r>
              <a:rPr lang="ru-RU" sz="1400" dirty="0" err="1">
                <a:solidFill>
                  <a:schemeClr val="accent2">
                    <a:lumMod val="50000"/>
                  </a:schemeClr>
                </a:solidFill>
              </a:rPr>
              <a:t>замовчуванням</a:t>
            </a:r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ul type="square"&gt;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 &lt;li&gt;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маркер "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square"&lt;/li&gt;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&lt;li&gt;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маркер "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square"&lt;/li&gt;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&lt;/ul&gt;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&lt;/li&gt;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 &lt;/ul&gt;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&lt;/body&gt;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&lt;/html&gt;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92A345-1F0C-4297-8201-5D36CC6B6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833" y="1714498"/>
            <a:ext cx="3925716" cy="265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561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0304" y="142631"/>
            <a:ext cx="8015287" cy="1076569"/>
          </a:xfrm>
        </p:spPr>
        <p:txBody>
          <a:bodyPr/>
          <a:lstStyle/>
          <a:p>
            <a:r>
              <a:rPr lang="ru-RU" sz="4000" dirty="0"/>
              <a:t>Списки </a:t>
            </a:r>
            <a:r>
              <a:rPr lang="uk-UA" sz="4000" dirty="0"/>
              <a:t>визначень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200" y="1392116"/>
            <a:ext cx="8069766" cy="2398346"/>
          </a:xfrm>
        </p:spPr>
        <p:txBody>
          <a:bodyPr/>
          <a:lstStyle/>
          <a:p>
            <a:pPr marL="66040" indent="0">
              <a:buNone/>
            </a:pP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&lt;dl&gt;</a:t>
            </a:r>
          </a:p>
          <a:p>
            <a:pPr marL="66040" indent="0">
              <a:buNone/>
            </a:pP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  &lt;dt&gt;Термін 1&lt;/dt&gt;</a:t>
            </a:r>
          </a:p>
          <a:p>
            <a:pPr marL="66040" indent="0">
              <a:buNone/>
            </a:pP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  &lt;dd&gt;Визначення терміну 1&lt;/dd&gt;</a:t>
            </a:r>
          </a:p>
          <a:p>
            <a:pPr marL="66040" indent="0">
              <a:buNone/>
            </a:pP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  &lt;dt&gt;Термін 2&lt;/dt&gt;</a:t>
            </a:r>
          </a:p>
          <a:p>
            <a:pPr marL="66040" indent="0">
              <a:buNone/>
            </a:pP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  &lt;dd&gt;Визначення терміну 2&lt;/dd&gt;</a:t>
            </a:r>
          </a:p>
          <a:p>
            <a:pPr marL="66040" indent="0">
              <a:buNone/>
            </a:pP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&lt;/dl&gt;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09331" y="4737230"/>
            <a:ext cx="7765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+mj-lt"/>
              </a:rPr>
              <a:t>dl - </a:t>
            </a:r>
            <a:r>
              <a:rPr lang="uk-UA" sz="2000" dirty="0" err="1">
                <a:solidFill>
                  <a:srgbClr val="FF0000"/>
                </a:solidFill>
                <a:latin typeface="+mj-lt"/>
              </a:rPr>
              <a:t>D</a:t>
            </a:r>
            <a:r>
              <a:rPr lang="uk-UA" sz="2000" dirty="0" err="1">
                <a:latin typeface="+mj-lt"/>
              </a:rPr>
              <a:t>escription</a:t>
            </a:r>
            <a:r>
              <a:rPr lang="uk-UA" sz="2000" dirty="0">
                <a:latin typeface="+mj-lt"/>
              </a:rPr>
              <a:t> </a:t>
            </a:r>
            <a:r>
              <a:rPr lang="uk-UA" sz="2000" dirty="0" err="1">
                <a:solidFill>
                  <a:srgbClr val="FF0000"/>
                </a:solidFill>
                <a:latin typeface="+mj-lt"/>
              </a:rPr>
              <a:t>L</a:t>
            </a:r>
            <a:r>
              <a:rPr lang="uk-UA" sz="2000" dirty="0" err="1">
                <a:latin typeface="+mj-lt"/>
              </a:rPr>
              <a:t>ist</a:t>
            </a:r>
            <a:r>
              <a:rPr lang="uk-UA" sz="2000" dirty="0">
                <a:latin typeface="+mj-lt"/>
              </a:rPr>
              <a:t> (список визначень)</a:t>
            </a:r>
          </a:p>
          <a:p>
            <a:r>
              <a:rPr lang="uk-UA" sz="2000" dirty="0">
                <a:latin typeface="+mj-lt"/>
              </a:rPr>
              <a:t>dt - </a:t>
            </a:r>
            <a:r>
              <a:rPr lang="uk-UA" sz="2000" dirty="0" err="1">
                <a:solidFill>
                  <a:srgbClr val="FF0000"/>
                </a:solidFill>
                <a:latin typeface="+mj-lt"/>
              </a:rPr>
              <a:t>D</a:t>
            </a:r>
            <a:r>
              <a:rPr lang="uk-UA" sz="2000" dirty="0" err="1">
                <a:latin typeface="+mj-lt"/>
              </a:rPr>
              <a:t>efinition</a:t>
            </a:r>
            <a:r>
              <a:rPr lang="uk-UA" sz="2000" dirty="0">
                <a:latin typeface="+mj-lt"/>
              </a:rPr>
              <a:t> </a:t>
            </a:r>
            <a:r>
              <a:rPr lang="uk-UA" sz="2000" dirty="0" err="1">
                <a:solidFill>
                  <a:srgbClr val="FF0000"/>
                </a:solidFill>
                <a:latin typeface="+mj-lt"/>
              </a:rPr>
              <a:t>T</a:t>
            </a:r>
            <a:r>
              <a:rPr lang="uk-UA" sz="2000" dirty="0" err="1">
                <a:latin typeface="+mj-lt"/>
              </a:rPr>
              <a:t>erm</a:t>
            </a:r>
            <a:r>
              <a:rPr lang="uk-UA" sz="2000" dirty="0">
                <a:latin typeface="+mj-lt"/>
              </a:rPr>
              <a:t> (термін визначень)</a:t>
            </a:r>
          </a:p>
          <a:p>
            <a:r>
              <a:rPr lang="uk-UA" sz="2000" dirty="0">
                <a:latin typeface="+mj-lt"/>
              </a:rPr>
              <a:t>dd - </a:t>
            </a:r>
            <a:r>
              <a:rPr lang="uk-UA" sz="2000" dirty="0" err="1">
                <a:solidFill>
                  <a:srgbClr val="FF0000"/>
                </a:solidFill>
                <a:latin typeface="+mj-lt"/>
              </a:rPr>
              <a:t>D</a:t>
            </a:r>
            <a:r>
              <a:rPr lang="uk-UA" sz="2000" dirty="0" err="1">
                <a:latin typeface="+mj-lt"/>
              </a:rPr>
              <a:t>escription</a:t>
            </a:r>
            <a:r>
              <a:rPr lang="uk-UA" sz="2000" dirty="0">
                <a:latin typeface="+mj-lt"/>
              </a:rPr>
              <a:t> </a:t>
            </a:r>
            <a:r>
              <a:rPr lang="uk-UA" sz="2000" dirty="0" err="1">
                <a:solidFill>
                  <a:srgbClr val="FF0000"/>
                </a:solidFill>
                <a:latin typeface="+mj-lt"/>
              </a:rPr>
              <a:t>D</a:t>
            </a:r>
            <a:r>
              <a:rPr lang="uk-UA" sz="2000" dirty="0" err="1">
                <a:latin typeface="+mj-lt"/>
              </a:rPr>
              <a:t>etails</a:t>
            </a:r>
            <a:r>
              <a:rPr lang="uk-UA" sz="2000" dirty="0">
                <a:latin typeface="+mj-lt"/>
              </a:rPr>
              <a:t> (опис визначень)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75" y="2165968"/>
            <a:ext cx="2933891" cy="114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45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solidFill>
                  <a:schemeClr val="bg1"/>
                </a:solidFill>
                <a:latin typeface="+mj-lt"/>
              </a:rPr>
              <a:t>Посилання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425384" y="1327102"/>
            <a:ext cx="8192633" cy="504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buClrTx/>
              <a:buSzPct val="100000"/>
            </a:pPr>
            <a:r>
              <a:rPr lang="uk-UA" sz="20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HTML-посилання є гіперпосиланнями – елемент </a:t>
            </a:r>
            <a:r>
              <a:rPr lang="uk-UA" sz="2000" b="1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а</a:t>
            </a:r>
            <a:r>
              <a:rPr lang="uk-UA" sz="20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.</a:t>
            </a:r>
          </a:p>
          <a:p>
            <a:pPr marL="342900" indent="-342900" algn="just">
              <a:spcBef>
                <a:spcPts val="0"/>
              </a:spcBef>
              <a:buClrTx/>
              <a:buSzPct val="100000"/>
            </a:pPr>
            <a:r>
              <a:rPr lang="uk-UA" sz="2000" b="1" dirty="0">
                <a:solidFill>
                  <a:srgbClr val="00B050"/>
                </a:solidFill>
                <a:latin typeface="+mj-lt"/>
                <a:ea typeface="Arial"/>
                <a:cs typeface="Arial"/>
              </a:rPr>
              <a:t>Текст посилання </a:t>
            </a:r>
            <a:r>
              <a:rPr lang="uk-UA" sz="20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є видимою частиною</a:t>
            </a:r>
          </a:p>
          <a:p>
            <a:pPr marL="342900" indent="-342900" algn="just">
              <a:spcBef>
                <a:spcPts val="0"/>
              </a:spcBef>
              <a:buClrTx/>
              <a:buSzPct val="100000"/>
            </a:pPr>
            <a:r>
              <a:rPr lang="uk-UA" sz="2000" dirty="0">
                <a:solidFill>
                  <a:srgbClr val="FFC000"/>
                </a:solidFill>
                <a:latin typeface="+mj-lt"/>
                <a:ea typeface="Arial"/>
                <a:cs typeface="Arial"/>
              </a:rPr>
              <a:t>Посилання</a:t>
            </a:r>
            <a:r>
              <a:rPr lang="uk-UA" sz="20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 не обов'язково повинно бути текстовим. Це може бути зображення або будь-який інший елемент HTML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uk-UA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&lt;a </a:t>
            </a:r>
            <a:r>
              <a:rPr lang="uk-UA" sz="2000" b="0" i="0" u="none" dirty="0" err="1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href</a:t>
            </a:r>
            <a:r>
              <a:rPr lang="uk-UA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=</a:t>
            </a:r>
            <a:r>
              <a:rPr lang="uk-UA" sz="2000" b="0" i="0" u="none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"</a:t>
            </a:r>
            <a:r>
              <a:rPr lang="uk-UA" sz="2000" b="0" i="0" u="none" dirty="0">
                <a:solidFill>
                  <a:srgbClr val="FFC000"/>
                </a:solidFill>
                <a:latin typeface="+mj-lt"/>
                <a:ea typeface="Arial"/>
                <a:cs typeface="Arial"/>
                <a:sym typeface="Arial"/>
              </a:rPr>
              <a:t>http://www.html.net/</a:t>
            </a:r>
            <a:r>
              <a:rPr lang="uk-UA" sz="2000" b="0" i="0" u="none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"</a:t>
            </a:r>
            <a:r>
              <a:rPr lang="uk-UA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&gt;</a:t>
            </a:r>
            <a:r>
              <a:rPr lang="uk-UA" sz="2000" dirty="0">
                <a:solidFill>
                  <a:srgbClr val="00B050"/>
                </a:solidFill>
                <a:latin typeface="+mj-lt"/>
                <a:ea typeface="Arial"/>
                <a:cs typeface="Arial"/>
              </a:rPr>
              <a:t>Це посилання на</a:t>
            </a:r>
            <a:r>
              <a:rPr lang="uk-UA" sz="2000" b="0" i="0" u="none" dirty="0">
                <a:solidFill>
                  <a:srgbClr val="00B050"/>
                </a:solidFill>
                <a:latin typeface="+mj-lt"/>
                <a:ea typeface="Arial"/>
                <a:cs typeface="Arial"/>
                <a:sym typeface="Arial"/>
              </a:rPr>
              <a:t> HTML.net</a:t>
            </a:r>
            <a:r>
              <a:rPr lang="uk-UA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&lt;/a&gt; </a:t>
            </a:r>
            <a:endParaRPr lang="uk-UA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0" lvl="0" indent="0">
              <a:spcBef>
                <a:spcPts val="0"/>
              </a:spcBef>
              <a:buNone/>
            </a:pPr>
            <a:endParaRPr lang="uk-UA" sz="2000" b="1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endParaRPr lang="uk-UA" sz="2000" b="1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uk-UA" sz="200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Елемент</a:t>
            </a:r>
            <a:r>
              <a:rPr lang="uk-UA" sz="2000" b="1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a</a:t>
            </a:r>
            <a:r>
              <a:rPr lang="uk-UA" sz="20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– </a:t>
            </a:r>
            <a:r>
              <a:rPr lang="uk-UA" sz="2000" dirty="0">
                <a:latin typeface="+mj-lt"/>
                <a:ea typeface="Arial"/>
                <a:cs typeface="Arial"/>
              </a:rPr>
              <a:t>скорочення від </a:t>
            </a:r>
            <a:r>
              <a:rPr lang="uk-UA" sz="2000" b="1" i="0" u="none" dirty="0" err="1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a</a:t>
            </a:r>
            <a:r>
              <a:rPr lang="uk-UA" sz="2000" b="1" i="0" u="none" dirty="0" err="1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nchor</a:t>
            </a:r>
            <a:r>
              <a:rPr lang="uk-UA" sz="20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uk-UA" sz="2000" dirty="0">
                <a:latin typeface="+mj-lt"/>
                <a:ea typeface="Arial"/>
                <a:cs typeface="Arial"/>
              </a:rPr>
              <a:t>(якір)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uk-UA" sz="2000" b="1" dirty="0">
              <a:latin typeface="+mj-lt"/>
              <a:ea typeface="Arial"/>
              <a:cs typeface="Arial"/>
            </a:endParaRPr>
          </a:p>
          <a:p>
            <a:pPr marL="0" lvl="0" indent="0" algn="just">
              <a:spcBef>
                <a:spcPts val="0"/>
              </a:spcBef>
              <a:buNone/>
            </a:pPr>
            <a:r>
              <a:rPr lang="uk-UA" sz="2000" dirty="0">
                <a:latin typeface="+mj-lt"/>
                <a:ea typeface="Arial"/>
                <a:cs typeface="Arial"/>
              </a:rPr>
              <a:t>Атрибут</a:t>
            </a:r>
            <a:r>
              <a:rPr lang="uk-UA" sz="2000" b="1" dirty="0">
                <a:latin typeface="+mj-lt"/>
                <a:ea typeface="Arial"/>
                <a:cs typeface="Arial"/>
              </a:rPr>
              <a:t> </a:t>
            </a:r>
            <a:r>
              <a:rPr lang="uk-UA" sz="2000" b="1" dirty="0" err="1">
                <a:latin typeface="+mj-lt"/>
                <a:ea typeface="Arial"/>
                <a:cs typeface="Arial"/>
              </a:rPr>
              <a:t>href</a:t>
            </a:r>
            <a:r>
              <a:rPr lang="uk-UA" sz="2000" dirty="0">
                <a:latin typeface="+mj-lt"/>
                <a:ea typeface="Arial"/>
                <a:cs typeface="Arial"/>
              </a:rPr>
              <a:t> – скорочення від </a:t>
            </a:r>
            <a:r>
              <a:rPr lang="uk-UA" sz="2000" b="1" dirty="0" err="1">
                <a:solidFill>
                  <a:srgbClr val="FF0000"/>
                </a:solidFill>
                <a:latin typeface="+mj-lt"/>
                <a:ea typeface="Arial"/>
                <a:cs typeface="Arial"/>
              </a:rPr>
              <a:t>h</a:t>
            </a:r>
            <a:r>
              <a:rPr lang="uk-UA" sz="2000" b="1" dirty="0" err="1">
                <a:latin typeface="+mj-lt"/>
                <a:ea typeface="Arial"/>
                <a:cs typeface="Arial"/>
              </a:rPr>
              <a:t>ypertext</a:t>
            </a:r>
            <a:r>
              <a:rPr lang="uk-UA" sz="2000" b="1" dirty="0">
                <a:latin typeface="+mj-lt"/>
                <a:ea typeface="Arial"/>
                <a:cs typeface="Arial"/>
              </a:rPr>
              <a:t> </a:t>
            </a:r>
            <a:r>
              <a:rPr lang="uk-UA" sz="2000" b="1" dirty="0" err="1">
                <a:solidFill>
                  <a:srgbClr val="FF0000"/>
                </a:solidFill>
                <a:latin typeface="+mj-lt"/>
                <a:ea typeface="Arial"/>
                <a:cs typeface="Arial"/>
              </a:rPr>
              <a:t>ref</a:t>
            </a:r>
            <a:r>
              <a:rPr lang="uk-UA" sz="2000" b="1" dirty="0" err="1">
                <a:latin typeface="+mj-lt"/>
                <a:ea typeface="Arial"/>
                <a:cs typeface="Arial"/>
              </a:rPr>
              <a:t>erence</a:t>
            </a:r>
            <a:r>
              <a:rPr lang="uk-UA" sz="2000" b="1" dirty="0">
                <a:latin typeface="+mj-lt"/>
                <a:ea typeface="Arial"/>
                <a:cs typeface="Arial"/>
              </a:rPr>
              <a:t> </a:t>
            </a:r>
            <a:r>
              <a:rPr lang="uk-UA" sz="2000" dirty="0">
                <a:latin typeface="+mj-lt"/>
                <a:ea typeface="Arial"/>
                <a:cs typeface="Arial"/>
              </a:rPr>
              <a:t>(гіпертекстове посилання). Адреса посилання може бути </a:t>
            </a:r>
            <a:r>
              <a:rPr lang="uk-UA" sz="2000" b="1" dirty="0">
                <a:latin typeface="+mj-lt"/>
                <a:ea typeface="Arial"/>
                <a:cs typeface="Arial"/>
              </a:rPr>
              <a:t>абсолютною</a:t>
            </a:r>
            <a:r>
              <a:rPr lang="uk-UA" sz="2000" dirty="0">
                <a:latin typeface="+mj-lt"/>
                <a:ea typeface="Arial"/>
                <a:cs typeface="Arial"/>
              </a:rPr>
              <a:t> і </a:t>
            </a:r>
            <a:r>
              <a:rPr lang="uk-UA" sz="2000" b="1" dirty="0">
                <a:latin typeface="+mj-lt"/>
                <a:ea typeface="Arial"/>
                <a:cs typeface="Arial"/>
              </a:rPr>
              <a:t>відносною</a:t>
            </a:r>
            <a:r>
              <a:rPr lang="uk-UA" sz="2000" dirty="0">
                <a:latin typeface="+mj-lt"/>
                <a:ea typeface="Arial"/>
                <a:cs typeface="Arial"/>
              </a:rPr>
              <a:t>. Абсолютні адреси працюють повсюди незалежно від імені сайту або веб-сторінки, де прописане посилання. Відносні посилання, як випливає з їх назви, побудовані щодо поточного документа або кореня сайту.</a:t>
            </a:r>
          </a:p>
          <a:p>
            <a:pPr marL="0" lvl="0" indent="0">
              <a:spcBef>
                <a:spcPts val="0"/>
              </a:spcBef>
              <a:buNone/>
            </a:pPr>
            <a:endParaRPr lang="uk-UA" sz="2000" dirty="0">
              <a:latin typeface="+mj-lt"/>
              <a:ea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uk-UA" sz="2000" b="1" dirty="0">
                <a:latin typeface="+mj-lt"/>
                <a:ea typeface="Arial"/>
                <a:cs typeface="Arial"/>
              </a:rPr>
              <a:t>W3C рекомендує </a:t>
            </a:r>
            <a:r>
              <a:rPr lang="uk-UA" sz="2000" b="1" dirty="0">
                <a:solidFill>
                  <a:srgbClr val="FF0000"/>
                </a:solidFill>
                <a:latin typeface="+mj-lt"/>
                <a:ea typeface="Arial"/>
                <a:cs typeface="Arial"/>
              </a:rPr>
              <a:t>лапки</a:t>
            </a:r>
            <a:r>
              <a:rPr lang="uk-UA" sz="2000" b="1" dirty="0">
                <a:latin typeface="+mj-lt"/>
                <a:ea typeface="Arial"/>
                <a:cs typeface="Arial"/>
              </a:rPr>
              <a:t> (</a:t>
            </a:r>
            <a:r>
              <a:rPr lang="uk-UA" sz="2000" b="0" i="0" u="none" dirty="0">
                <a:solidFill>
                  <a:srgbClr val="FF0000"/>
                </a:solidFill>
                <a:latin typeface="+mj-lt"/>
                <a:ea typeface="Arial"/>
                <a:cs typeface="Arial"/>
                <a:sym typeface="Arial"/>
              </a:rPr>
              <a:t>"</a:t>
            </a:r>
            <a:r>
              <a:rPr lang="uk-UA" sz="2000" b="1" dirty="0">
                <a:latin typeface="+mj-lt"/>
                <a:ea typeface="Arial"/>
                <a:cs typeface="Arial"/>
              </a:rPr>
              <a:t>)навколо </a:t>
            </a:r>
            <a:r>
              <a:rPr lang="uk-UA" sz="2000" b="1" dirty="0">
                <a:solidFill>
                  <a:srgbClr val="FFC000"/>
                </a:solidFill>
                <a:latin typeface="+mj-lt"/>
                <a:ea typeface="Arial"/>
                <a:cs typeface="Arial"/>
              </a:rPr>
              <a:t>значень</a:t>
            </a:r>
            <a:r>
              <a:rPr lang="uk-UA" sz="2000" b="1" dirty="0">
                <a:latin typeface="+mj-lt"/>
                <a:ea typeface="Arial"/>
                <a:cs typeface="Arial"/>
              </a:rPr>
              <a:t> атрибутів в HTML</a:t>
            </a:r>
            <a:endParaRPr lang="uk-UA" sz="2000" b="1" dirty="0">
              <a:latin typeface="+mj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73CA47-9751-403E-98ED-4E1424F4D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730" y="3016078"/>
            <a:ext cx="2085975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Приклади</a:t>
            </a:r>
            <a:r>
              <a:rPr lang="uk-UA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 відносних посилань</a:t>
            </a:r>
            <a:endParaRPr dirty="0">
              <a:latin typeface="+mj-lt"/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457199" y="1327656"/>
            <a:ext cx="8069766" cy="486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&lt;a href="page2.htm"&gt; </a:t>
            </a:r>
            <a:endParaRPr sz="2400" dirty="0">
              <a:latin typeface="+mj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Pct val="10000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&lt;a href="subfolder/page2.htm"&gt; </a:t>
            </a:r>
            <a:endParaRPr sz="2400" dirty="0">
              <a:latin typeface="+mj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Pct val="10000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&lt;a href="</a:t>
            </a:r>
            <a:r>
              <a:rPr lang="en-US" sz="2400" b="0" i="0" u="none" dirty="0">
                <a:solidFill>
                  <a:srgbClr val="00B050"/>
                </a:solidFill>
                <a:latin typeface="+mj-lt"/>
                <a:ea typeface="Arial"/>
                <a:cs typeface="Arial"/>
                <a:sym typeface="Arial"/>
              </a:rPr>
              <a:t>../</a:t>
            </a:r>
            <a:r>
              <a:rPr lang="en-US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page1.htm"&gt; </a:t>
            </a:r>
            <a:endParaRPr sz="2400" dirty="0">
              <a:latin typeface="+mj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Pct val="10000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&lt;h1 id="heading1"&gt;heading1&lt;/h1&gt; </a:t>
            </a:r>
            <a:br>
              <a:rPr lang="en-US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&lt;a href="#heading1"&gt;heading1</a:t>
            </a:r>
            <a:endParaRPr sz="2400" dirty="0">
              <a:latin typeface="+mj-lt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Pct val="100000"/>
              <a:buFont typeface="Noto Sans Symbols"/>
              <a:buChar char="●"/>
            </a:pPr>
            <a:r>
              <a:rPr lang="en-US" sz="2400" b="0" i="0" u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&lt;a href="mailto:nobody@html.net"&gt; </a:t>
            </a:r>
            <a:endParaRPr lang="ru-RU" sz="2400" b="0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just">
              <a:buNone/>
            </a:pPr>
            <a:r>
              <a:rPr lang="uk-UA" sz="2400" dirty="0">
                <a:latin typeface="+mj-lt"/>
              </a:rPr>
              <a:t>Поєднання </a:t>
            </a:r>
            <a:r>
              <a:rPr lang="uk-UA" sz="2400" dirty="0">
                <a:solidFill>
                  <a:srgbClr val="00B050"/>
                </a:solidFill>
                <a:latin typeface="+mj-lt"/>
              </a:rPr>
              <a:t>"../"</a:t>
            </a:r>
            <a:r>
              <a:rPr lang="uk-UA" sz="2400" dirty="0">
                <a:latin typeface="+mj-lt"/>
              </a:rPr>
              <a:t> вказує на папку, розташовану на один рівень вище від даної позиції файлу, з якого робиться посилання. Можна також вказати на два рівня вище </a:t>
            </a:r>
            <a:r>
              <a:rPr lang="uk-UA" sz="2400" dirty="0">
                <a:solidFill>
                  <a:srgbClr val="00B050"/>
                </a:solidFill>
                <a:latin typeface="+mj-lt"/>
              </a:rPr>
              <a:t>"../../"</a:t>
            </a:r>
            <a:r>
              <a:rPr lang="uk-UA" sz="2400" dirty="0">
                <a:latin typeface="+mj-lt"/>
              </a:rPr>
              <a:t> або більше.</a:t>
            </a:r>
          </a:p>
          <a:p>
            <a:pPr marL="0" lvl="0" indent="0" algn="just">
              <a:buNone/>
            </a:pPr>
            <a:r>
              <a:rPr lang="uk-UA" sz="2400" dirty="0">
                <a:latin typeface="+mj-lt"/>
              </a:rPr>
              <a:t>Альтернативно ви завжди можете вказати повну адресу файлу </a:t>
            </a:r>
            <a:r>
              <a:rPr lang="ru-RU" sz="2400" dirty="0">
                <a:latin typeface="+mj-lt"/>
              </a:rPr>
              <a:t>(URL).</a:t>
            </a:r>
            <a:endParaRPr sz="2400" dirty="0">
              <a:latin typeface="+mj-l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/>
              <a:t>Посилання. Атрибути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0556" y="1243137"/>
            <a:ext cx="8193186" cy="4971545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b="1" dirty="0" err="1">
                <a:latin typeface="+mj-lt"/>
              </a:rPr>
              <a:t>accesskey</a:t>
            </a:r>
            <a:r>
              <a:rPr lang="uk-UA" sz="2000" dirty="0">
                <a:latin typeface="+mj-lt"/>
              </a:rPr>
              <a:t>     Активація посилання за допомогою комбінації клавіш. </a:t>
            </a:r>
          </a:p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b="1" dirty="0" err="1">
                <a:latin typeface="+mj-lt"/>
              </a:rPr>
              <a:t>coords</a:t>
            </a:r>
            <a:r>
              <a:rPr lang="uk-UA" sz="2000" dirty="0">
                <a:latin typeface="+mj-lt"/>
              </a:rPr>
              <a:t>          Встановлює координати  активної області.</a:t>
            </a:r>
          </a:p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b="1" dirty="0" err="1">
                <a:latin typeface="+mj-lt"/>
              </a:rPr>
              <a:t>download</a:t>
            </a:r>
            <a:r>
              <a:rPr lang="uk-UA" sz="2000" dirty="0">
                <a:latin typeface="+mj-lt"/>
              </a:rPr>
              <a:t>     Пропонує завантажити вказаний за посиланням файл.</a:t>
            </a:r>
          </a:p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b="1" dirty="0">
                <a:latin typeface="+mj-lt"/>
              </a:rPr>
              <a:t>href</a:t>
            </a:r>
            <a:r>
              <a:rPr lang="uk-UA" sz="2000" dirty="0">
                <a:latin typeface="+mj-lt"/>
              </a:rPr>
              <a:t>              Задає адрес документу, на який треба перейти. </a:t>
            </a:r>
          </a:p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b="1" dirty="0" err="1">
                <a:latin typeface="+mj-lt"/>
              </a:rPr>
              <a:t>hreflang</a:t>
            </a:r>
            <a:r>
              <a:rPr lang="uk-UA" sz="2000" dirty="0">
                <a:latin typeface="+mj-lt"/>
              </a:rPr>
              <a:t>       Ідентифікує мову тексту за посиланням. </a:t>
            </a:r>
          </a:p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b="1" dirty="0">
                <a:latin typeface="+mj-lt"/>
              </a:rPr>
              <a:t>name</a:t>
            </a:r>
            <a:r>
              <a:rPr lang="uk-UA" sz="2000" dirty="0">
                <a:latin typeface="+mj-lt"/>
              </a:rPr>
              <a:t>            Встановлює ім’я якоря усередині документа.</a:t>
            </a:r>
          </a:p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b="1" dirty="0" err="1">
                <a:latin typeface="+mj-lt"/>
              </a:rPr>
              <a:t>rel</a:t>
            </a:r>
            <a:r>
              <a:rPr lang="uk-UA" sz="2000" dirty="0">
                <a:latin typeface="+mj-lt"/>
              </a:rPr>
              <a:t>              Відносини між  документами, на які посилаються, і поточним.</a:t>
            </a:r>
          </a:p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b="1" dirty="0" err="1">
                <a:latin typeface="+mj-lt"/>
              </a:rPr>
              <a:t>rev</a:t>
            </a:r>
            <a:r>
              <a:rPr lang="uk-UA" sz="2000" dirty="0">
                <a:latin typeface="+mj-lt"/>
              </a:rPr>
              <a:t>         Відношення між поточними документами та на які посилаються.</a:t>
            </a:r>
          </a:p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b="1" dirty="0" err="1">
                <a:latin typeface="+mj-lt"/>
              </a:rPr>
              <a:t>shape</a:t>
            </a:r>
            <a:r>
              <a:rPr lang="uk-UA" sz="2000" dirty="0">
                <a:latin typeface="+mj-lt"/>
              </a:rPr>
              <a:t>           Задає форму активної області посилання для зображень.</a:t>
            </a:r>
          </a:p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b="1" dirty="0" err="1">
                <a:latin typeface="+mj-lt"/>
              </a:rPr>
              <a:t>tabindex</a:t>
            </a:r>
            <a:r>
              <a:rPr lang="uk-UA" sz="2000" dirty="0">
                <a:latin typeface="+mj-lt"/>
              </a:rPr>
              <a:t>  Визначає послідовність переходу між посиланнями при натисканні на кнопку </a:t>
            </a:r>
            <a:r>
              <a:rPr lang="uk-UA" sz="2000" dirty="0" err="1">
                <a:latin typeface="+mj-lt"/>
              </a:rPr>
              <a:t>Tab</a:t>
            </a:r>
            <a:r>
              <a:rPr lang="uk-UA" sz="2000" dirty="0">
                <a:latin typeface="+mj-lt"/>
              </a:rPr>
              <a:t>.</a:t>
            </a:r>
          </a:p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b="1" dirty="0" err="1">
                <a:latin typeface="+mj-lt"/>
              </a:rPr>
              <a:t>target</a:t>
            </a:r>
            <a:r>
              <a:rPr lang="uk-UA" sz="2000" dirty="0">
                <a:latin typeface="+mj-lt"/>
              </a:rPr>
              <a:t>     Ім’я вікна або фрейму, куди браузер буде завантажувати документ.</a:t>
            </a:r>
          </a:p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b="1" dirty="0" err="1">
                <a:latin typeface="+mj-lt"/>
              </a:rPr>
              <a:t>title</a:t>
            </a:r>
            <a:r>
              <a:rPr lang="uk-UA" sz="2000" dirty="0">
                <a:latin typeface="+mj-lt"/>
              </a:rPr>
              <a:t>             Додає спливаючу підказку до тексту посилання.</a:t>
            </a:r>
          </a:p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b="1" dirty="0" err="1">
                <a:latin typeface="+mj-lt"/>
              </a:rPr>
              <a:t>type</a:t>
            </a:r>
            <a:r>
              <a:rPr lang="uk-UA" sz="2000" dirty="0">
                <a:latin typeface="+mj-lt"/>
              </a:rPr>
              <a:t>            Вказує MIME-тип документу, на який вказує посилання.</a:t>
            </a:r>
          </a:p>
          <a:p>
            <a:pPr marL="0" indent="0" algn="just">
              <a:spcBef>
                <a:spcPts val="0"/>
              </a:spcBef>
              <a:buClrTx/>
              <a:buSzPct val="100000"/>
              <a:buNone/>
            </a:pPr>
            <a:r>
              <a:rPr lang="uk-UA" sz="2000" dirty="0">
                <a:latin typeface="+mj-lt"/>
              </a:rPr>
              <a:t>Також для цього тегу доступні </a:t>
            </a:r>
            <a:r>
              <a:rPr lang="uk-UA" sz="2000" b="1" dirty="0">
                <a:latin typeface="+mj-lt"/>
              </a:rPr>
              <a:t>універсальні</a:t>
            </a:r>
            <a:r>
              <a:rPr lang="uk-UA" sz="2000" dirty="0">
                <a:latin typeface="+mj-lt"/>
              </a:rPr>
              <a:t> </a:t>
            </a:r>
            <a:r>
              <a:rPr lang="uk-UA" sz="2000" b="1" dirty="0">
                <a:latin typeface="+mj-lt"/>
              </a:rPr>
              <a:t>атрибути</a:t>
            </a:r>
            <a:r>
              <a:rPr lang="uk-UA" sz="2000" dirty="0">
                <a:latin typeface="+mj-lt"/>
              </a:rPr>
              <a:t> та </a:t>
            </a:r>
            <a:r>
              <a:rPr lang="uk-UA" sz="2000" b="1" dirty="0">
                <a:latin typeface="+mj-lt"/>
              </a:rPr>
              <a:t>події</a:t>
            </a:r>
            <a:r>
              <a:rPr lang="uk-UA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8161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/>
              <a:t>Посилання  у середині сторінки</a:t>
            </a:r>
            <a:r>
              <a:rPr lang="ru-RU" sz="3600" dirty="0"/>
              <a:t>. </a:t>
            </a:r>
            <a:br>
              <a:rPr lang="ru-RU" sz="3600" dirty="0"/>
            </a:br>
            <a:r>
              <a:rPr lang="de-AT" sz="3600" dirty="0"/>
              <a:t>HTML </a:t>
            </a:r>
            <a:r>
              <a:rPr lang="en-US" sz="3600" dirty="0"/>
              <a:t>bookmarks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0556" y="1243137"/>
            <a:ext cx="8193186" cy="4971545"/>
          </a:xfrm>
          <a:ln w="3175">
            <a:solidFill>
              <a:schemeClr val="tx1"/>
            </a:solidFill>
          </a:ln>
        </p:spPr>
        <p:txBody>
          <a:bodyPr/>
          <a:lstStyle/>
          <a:p>
            <a:pPr marL="0" indent="266700" algn="just">
              <a:spcBef>
                <a:spcPts val="0"/>
              </a:spcBef>
              <a:buClrTx/>
              <a:buSzPct val="100000"/>
            </a:pPr>
            <a:r>
              <a:rPr lang="ru-RU" sz="2000" dirty="0">
                <a:latin typeface="+mj-lt"/>
              </a:rPr>
              <a:t>Атрибут </a:t>
            </a:r>
            <a:r>
              <a:rPr lang="ru-RU" sz="2000" b="1" dirty="0">
                <a:latin typeface="+mj-lt"/>
              </a:rPr>
              <a:t>id</a:t>
            </a:r>
            <a:r>
              <a:rPr lang="ru-RU" sz="2000" dirty="0">
                <a:latin typeface="+mj-lt"/>
              </a:rPr>
              <a:t> (</a:t>
            </a:r>
            <a:r>
              <a:rPr lang="ru-RU" sz="2000" dirty="0" err="1">
                <a:latin typeface="+mj-lt"/>
              </a:rPr>
              <a:t>id</a:t>
            </a:r>
            <a:r>
              <a:rPr lang="ru-RU" sz="2000" dirty="0">
                <a:latin typeface="+mj-lt"/>
              </a:rPr>
              <a:t>="</a:t>
            </a:r>
            <a:r>
              <a:rPr lang="ru-RU" sz="2000" dirty="0" err="1">
                <a:latin typeface="+mj-lt"/>
              </a:rPr>
              <a:t>value</a:t>
            </a:r>
            <a:r>
              <a:rPr lang="ru-RU" sz="2000" dirty="0">
                <a:latin typeface="+mj-lt"/>
              </a:rPr>
              <a:t>") </a:t>
            </a:r>
            <a:r>
              <a:rPr lang="uk-UA" sz="2000" dirty="0">
                <a:latin typeface="+mj-lt"/>
              </a:rPr>
              <a:t>використовується для визначення закладок на сторінці, </a:t>
            </a:r>
            <a:r>
              <a:rPr lang="uk-UA" sz="2000" b="1" dirty="0">
                <a:latin typeface="+mj-lt"/>
              </a:rPr>
              <a:t>елемент</a:t>
            </a:r>
            <a:r>
              <a:rPr lang="ru-RU" sz="2000" b="1" dirty="0">
                <a:latin typeface="+mj-lt"/>
              </a:rPr>
              <a:t> </a:t>
            </a:r>
            <a:r>
              <a:rPr lang="en-US" sz="2000" b="1" dirty="0">
                <a:latin typeface="+mj-lt"/>
              </a:rPr>
              <a:t>HTML </a:t>
            </a:r>
            <a:r>
              <a:rPr lang="uk-UA" sz="2000" b="1" dirty="0">
                <a:latin typeface="+mj-lt"/>
              </a:rPr>
              <a:t>може мати тільки один унікальний ідентифікатор </a:t>
            </a:r>
            <a:r>
              <a:rPr lang="uk-UA" sz="2000" dirty="0">
                <a:latin typeface="+mj-lt"/>
              </a:rPr>
              <a:t>(заборонено різним елементам мати однакові ідентифікатори).</a:t>
            </a:r>
          </a:p>
          <a:p>
            <a:pPr marL="0" indent="266700" algn="just">
              <a:spcBef>
                <a:spcPts val="0"/>
              </a:spcBef>
              <a:buClrTx/>
              <a:buSzPct val="100000"/>
            </a:pPr>
            <a:r>
              <a:rPr lang="uk-UA" sz="2000" dirty="0">
                <a:latin typeface="+mj-lt"/>
              </a:rPr>
              <a:t>Значення </a:t>
            </a:r>
            <a:r>
              <a:rPr lang="en-US" sz="2000" b="1" dirty="0">
                <a:latin typeface="+mj-lt"/>
              </a:rPr>
              <a:t>id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чутливе до регістру.</a:t>
            </a:r>
          </a:p>
          <a:p>
            <a:pPr marL="0" indent="266700" algn="just">
              <a:spcBef>
                <a:spcPts val="0"/>
              </a:spcBef>
              <a:buClrTx/>
              <a:buSzPct val="100000"/>
            </a:pPr>
            <a:r>
              <a:rPr lang="uk-UA" sz="2000" dirty="0">
                <a:latin typeface="+mj-lt"/>
              </a:rPr>
              <a:t>Значення </a:t>
            </a:r>
            <a:r>
              <a:rPr lang="en-US" sz="2000" b="1" dirty="0">
                <a:latin typeface="+mj-lt"/>
              </a:rPr>
              <a:t>id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повинне містити щонайменше </a:t>
            </a:r>
            <a:r>
              <a:rPr lang="uk-UA" sz="2000" b="1" dirty="0">
                <a:latin typeface="+mj-lt"/>
              </a:rPr>
              <a:t>один символ і не повинно містити пробілів</a:t>
            </a:r>
          </a:p>
          <a:p>
            <a:pPr marL="0" indent="266700" algn="just">
              <a:spcBef>
                <a:spcPts val="0"/>
              </a:spcBef>
              <a:buClrTx/>
              <a:buSzPct val="100000"/>
            </a:pPr>
            <a:r>
              <a:rPr lang="uk-UA" sz="2000" dirty="0">
                <a:latin typeface="+mj-lt"/>
              </a:rPr>
              <a:t>Значення</a:t>
            </a:r>
            <a:r>
              <a:rPr lang="ru-RU" sz="2000" dirty="0">
                <a:latin typeface="+mj-lt"/>
              </a:rPr>
              <a:t> кожного атрибута </a:t>
            </a:r>
            <a:r>
              <a:rPr lang="en-US" sz="2000" b="1" dirty="0">
                <a:latin typeface="+mj-lt"/>
              </a:rPr>
              <a:t>id</a:t>
            </a:r>
            <a:r>
              <a:rPr lang="en-US" sz="2000" dirty="0">
                <a:latin typeface="+mj-lt"/>
              </a:rPr>
              <a:t> </a:t>
            </a:r>
            <a:r>
              <a:rPr lang="uk-UA" sz="2000" dirty="0">
                <a:latin typeface="+mj-lt"/>
              </a:rPr>
              <a:t>має бути </a:t>
            </a:r>
            <a:r>
              <a:rPr lang="uk-UA" sz="2000" b="1" dirty="0">
                <a:latin typeface="+mj-lt"/>
              </a:rPr>
              <a:t>унікальним</a:t>
            </a:r>
            <a:r>
              <a:rPr lang="uk-UA" sz="2000" dirty="0">
                <a:latin typeface="+mj-lt"/>
              </a:rPr>
              <a:t> </a:t>
            </a:r>
            <a:r>
              <a:rPr lang="uk-UA" sz="2000" b="1" dirty="0">
                <a:latin typeface="+mj-lt"/>
              </a:rPr>
              <a:t>в межах поточного документу</a:t>
            </a:r>
            <a:r>
              <a:rPr lang="de-AT" sz="1600" dirty="0">
                <a:latin typeface="+mj-lt"/>
              </a:rPr>
              <a:t>	</a:t>
            </a:r>
            <a:endParaRPr lang="ru-RU" sz="1600" dirty="0">
              <a:latin typeface="+mj-lt"/>
            </a:endParaRPr>
          </a:p>
          <a:p>
            <a:pPr marL="65088" indent="477838">
              <a:spcBef>
                <a:spcPts val="0"/>
              </a:spcBef>
              <a:buNone/>
            </a:pPr>
            <a:r>
              <a:rPr lang="de-AT" sz="1600" dirty="0">
                <a:latin typeface="+mj-lt"/>
              </a:rPr>
              <a:t>&lt;body&gt;</a:t>
            </a:r>
          </a:p>
          <a:p>
            <a:pPr marL="65088" indent="477838">
              <a:spcBef>
                <a:spcPts val="0"/>
              </a:spcBef>
              <a:buNone/>
            </a:pPr>
            <a:r>
              <a:rPr lang="de-AT" sz="1600" dirty="0">
                <a:latin typeface="+mj-lt"/>
              </a:rPr>
              <a:t> </a:t>
            </a:r>
            <a:r>
              <a:rPr lang="ru-RU" sz="1600" dirty="0">
                <a:latin typeface="+mj-lt"/>
              </a:rPr>
              <a:t>	   </a:t>
            </a:r>
            <a:r>
              <a:rPr lang="de-AT" sz="1600" dirty="0">
                <a:latin typeface="+mj-lt"/>
              </a:rPr>
              <a:t>&lt;p&gt;&lt;a href="#</a:t>
            </a:r>
            <a:r>
              <a:rPr lang="de-AT" sz="1600" dirty="0">
                <a:solidFill>
                  <a:srgbClr val="FFC000"/>
                </a:solidFill>
                <a:latin typeface="+mj-lt"/>
              </a:rPr>
              <a:t>heading1</a:t>
            </a:r>
            <a:r>
              <a:rPr lang="de-AT" sz="1600" dirty="0">
                <a:latin typeface="+mj-lt"/>
              </a:rPr>
              <a:t>"&gt;</a:t>
            </a:r>
            <a:r>
              <a:rPr lang="ru-RU" sz="1600" dirty="0" err="1">
                <a:latin typeface="+mj-lt"/>
              </a:rPr>
              <a:t>Посилання</a:t>
            </a:r>
            <a:r>
              <a:rPr lang="ru-RU" sz="1600" dirty="0">
                <a:latin typeface="+mj-lt"/>
              </a:rPr>
              <a:t> на </a:t>
            </a:r>
            <a:r>
              <a:rPr lang="de-AT" sz="1600" dirty="0">
                <a:latin typeface="+mj-lt"/>
              </a:rPr>
              <a:t>heading 1&lt;/a&gt;&lt;/p&gt;</a:t>
            </a:r>
          </a:p>
          <a:p>
            <a:pPr marL="65088" indent="477838">
              <a:spcBef>
                <a:spcPts val="0"/>
              </a:spcBef>
              <a:buNone/>
            </a:pPr>
            <a:r>
              <a:rPr lang="de-AT" sz="1600" dirty="0">
                <a:latin typeface="+mj-lt"/>
              </a:rPr>
              <a:t>	</a:t>
            </a:r>
            <a:r>
              <a:rPr lang="ru-RU" sz="1600" dirty="0">
                <a:latin typeface="+mj-lt"/>
              </a:rPr>
              <a:t>   </a:t>
            </a:r>
            <a:r>
              <a:rPr lang="de-AT" sz="1600" dirty="0">
                <a:latin typeface="+mj-lt"/>
              </a:rPr>
              <a:t>&lt;p&gt;&lt;a href="#</a:t>
            </a:r>
            <a:r>
              <a:rPr lang="de-AT" sz="1600" dirty="0">
                <a:solidFill>
                  <a:srgbClr val="00B050"/>
                </a:solidFill>
                <a:latin typeface="+mj-lt"/>
              </a:rPr>
              <a:t>heading2</a:t>
            </a:r>
            <a:r>
              <a:rPr lang="de-AT" sz="1600" dirty="0">
                <a:latin typeface="+mj-lt"/>
              </a:rPr>
              <a:t>"&gt;</a:t>
            </a:r>
            <a:r>
              <a:rPr lang="ru-RU" sz="1600" dirty="0" err="1">
                <a:latin typeface="+mj-lt"/>
              </a:rPr>
              <a:t>Посилання</a:t>
            </a:r>
            <a:r>
              <a:rPr lang="ru-RU" sz="1600" dirty="0">
                <a:latin typeface="+mj-lt"/>
              </a:rPr>
              <a:t> на </a:t>
            </a:r>
            <a:r>
              <a:rPr lang="de-AT" sz="1600" dirty="0">
                <a:latin typeface="+mj-lt"/>
              </a:rPr>
              <a:t>heading 2&lt;/a&gt;&lt;/p&gt;</a:t>
            </a:r>
          </a:p>
          <a:p>
            <a:pPr marL="65088" indent="477838">
              <a:spcBef>
                <a:spcPts val="0"/>
              </a:spcBef>
              <a:buNone/>
            </a:pPr>
            <a:r>
              <a:rPr lang="de-AT" sz="1600" dirty="0">
                <a:latin typeface="+mj-lt"/>
              </a:rPr>
              <a:t> 	</a:t>
            </a:r>
            <a:r>
              <a:rPr lang="ru-RU" sz="1600" dirty="0">
                <a:latin typeface="+mj-lt"/>
              </a:rPr>
              <a:t>   </a:t>
            </a:r>
            <a:r>
              <a:rPr lang="de-AT" sz="1600" dirty="0">
                <a:latin typeface="+mj-lt"/>
              </a:rPr>
              <a:t>&lt;h1 </a:t>
            </a:r>
            <a:r>
              <a:rPr lang="de-AT" sz="1600" dirty="0">
                <a:solidFill>
                  <a:srgbClr val="FF0000"/>
                </a:solidFill>
                <a:latin typeface="+mj-lt"/>
              </a:rPr>
              <a:t>id</a:t>
            </a:r>
            <a:r>
              <a:rPr lang="de-AT" sz="1600" dirty="0">
                <a:latin typeface="+mj-lt"/>
              </a:rPr>
              <a:t>="</a:t>
            </a:r>
            <a:r>
              <a:rPr lang="de-AT" sz="1600" dirty="0">
                <a:solidFill>
                  <a:srgbClr val="FFC000"/>
                </a:solidFill>
                <a:latin typeface="+mj-lt"/>
              </a:rPr>
              <a:t>heading1</a:t>
            </a:r>
            <a:r>
              <a:rPr lang="de-AT" sz="1600" dirty="0">
                <a:latin typeface="+mj-lt"/>
              </a:rPr>
              <a:t>"&gt;heading 1&lt;/h1&gt;</a:t>
            </a:r>
          </a:p>
          <a:p>
            <a:pPr marL="65088" indent="477838">
              <a:spcBef>
                <a:spcPts val="0"/>
              </a:spcBef>
              <a:buNone/>
            </a:pPr>
            <a:r>
              <a:rPr lang="de-AT" sz="1600" dirty="0">
                <a:latin typeface="+mj-lt"/>
              </a:rPr>
              <a:t>	</a:t>
            </a:r>
            <a:r>
              <a:rPr lang="ru-RU" sz="1600" dirty="0">
                <a:latin typeface="+mj-lt"/>
              </a:rPr>
              <a:t>   </a:t>
            </a:r>
            <a:r>
              <a:rPr lang="de-AT" sz="1600" dirty="0">
                <a:latin typeface="+mj-lt"/>
              </a:rPr>
              <a:t>&lt;p&gt;Text text text text&lt;/p&gt;</a:t>
            </a:r>
          </a:p>
          <a:p>
            <a:pPr marL="65088" indent="477838">
              <a:spcBef>
                <a:spcPts val="0"/>
              </a:spcBef>
              <a:buNone/>
            </a:pPr>
            <a:r>
              <a:rPr lang="de-AT" sz="1600" dirty="0">
                <a:latin typeface="+mj-lt"/>
              </a:rPr>
              <a:t> 	</a:t>
            </a:r>
            <a:r>
              <a:rPr lang="ru-RU" sz="1600" dirty="0">
                <a:latin typeface="+mj-lt"/>
              </a:rPr>
              <a:t>   </a:t>
            </a:r>
            <a:r>
              <a:rPr lang="de-AT" sz="1600" dirty="0">
                <a:latin typeface="+mj-lt"/>
              </a:rPr>
              <a:t>&lt;h1 </a:t>
            </a:r>
            <a:r>
              <a:rPr lang="de-AT" sz="1600" dirty="0">
                <a:solidFill>
                  <a:srgbClr val="FF0000"/>
                </a:solidFill>
                <a:latin typeface="+mj-lt"/>
              </a:rPr>
              <a:t>id</a:t>
            </a:r>
            <a:r>
              <a:rPr lang="de-AT" sz="1600" dirty="0">
                <a:latin typeface="+mj-lt"/>
              </a:rPr>
              <a:t>="</a:t>
            </a:r>
            <a:r>
              <a:rPr lang="de-AT" sz="1600" dirty="0">
                <a:solidFill>
                  <a:srgbClr val="00B050"/>
                </a:solidFill>
                <a:latin typeface="+mj-lt"/>
              </a:rPr>
              <a:t>heading2</a:t>
            </a:r>
            <a:r>
              <a:rPr lang="de-AT" sz="1600" dirty="0">
                <a:latin typeface="+mj-lt"/>
              </a:rPr>
              <a:t>"&gt;heading 2&lt;/h1&gt;</a:t>
            </a:r>
          </a:p>
          <a:p>
            <a:pPr marL="65088" indent="477838">
              <a:spcBef>
                <a:spcPts val="0"/>
              </a:spcBef>
              <a:buNone/>
            </a:pPr>
            <a:r>
              <a:rPr lang="de-AT" sz="1600" dirty="0">
                <a:latin typeface="+mj-lt"/>
              </a:rPr>
              <a:t>	</a:t>
            </a:r>
            <a:r>
              <a:rPr lang="ru-RU" sz="1600" dirty="0">
                <a:latin typeface="+mj-lt"/>
              </a:rPr>
              <a:t>   </a:t>
            </a:r>
            <a:r>
              <a:rPr lang="de-AT" sz="1600" dirty="0">
                <a:latin typeface="+mj-lt"/>
              </a:rPr>
              <a:t>&lt;p&gt;Text text text text&lt;/p&gt;</a:t>
            </a:r>
          </a:p>
          <a:p>
            <a:pPr marL="65088" indent="477838">
              <a:spcBef>
                <a:spcPts val="0"/>
              </a:spcBef>
              <a:buNone/>
            </a:pPr>
            <a:r>
              <a:rPr lang="de-AT" sz="1600" dirty="0">
                <a:latin typeface="+mj-lt"/>
              </a:rPr>
              <a:t>&lt;/body&gt;</a:t>
            </a:r>
          </a:p>
          <a:p>
            <a:pPr marL="66040" indent="0">
              <a:spcBef>
                <a:spcPts val="0"/>
              </a:spcBef>
              <a:buNone/>
            </a:pP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34693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Посилання у середині сторінки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33" y="1641797"/>
            <a:ext cx="3369743" cy="4302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8436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Посилання</a:t>
            </a:r>
            <a:r>
              <a:rPr lang="en-US" dirty="0"/>
              <a:t>. </a:t>
            </a:r>
            <a:r>
              <a:rPr lang="ru-RU" dirty="0"/>
              <a:t>Атрибут </a:t>
            </a:r>
            <a:r>
              <a:rPr lang="de-AT" dirty="0"/>
              <a:t>title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200" y="1415561"/>
            <a:ext cx="8069766" cy="4782937"/>
          </a:xfrm>
        </p:spPr>
        <p:txBody>
          <a:bodyPr/>
          <a:lstStyle/>
          <a:p>
            <a:pPr marL="66040" indent="0" algn="just">
              <a:buNone/>
            </a:pPr>
            <a:r>
              <a:rPr lang="uk-UA" sz="2800" dirty="0"/>
              <a:t>Атрибут </a:t>
            </a:r>
            <a:r>
              <a:rPr lang="uk-UA" sz="2800" b="1" dirty="0" err="1">
                <a:solidFill>
                  <a:srgbClr val="00B050"/>
                </a:solidFill>
              </a:rPr>
              <a:t>title</a:t>
            </a:r>
            <a:r>
              <a:rPr lang="uk-UA" sz="2800" dirty="0"/>
              <a:t> використовується для короткого опису посилання (</a:t>
            </a:r>
            <a:r>
              <a:rPr lang="uk-UA" sz="2800" dirty="0">
                <a:solidFill>
                  <a:srgbClr val="FFC000"/>
                </a:solidFill>
              </a:rPr>
              <a:t>інформація найчастіше відображається у вигляді підказки, коли миша переміщується над елементом</a:t>
            </a:r>
            <a:r>
              <a:rPr lang="uk-UA" sz="2800" dirty="0"/>
              <a:t>).</a:t>
            </a:r>
          </a:p>
          <a:p>
            <a:pPr marL="66040" indent="0">
              <a:buNone/>
            </a:pPr>
            <a:endParaRPr lang="uk-UA" sz="1400" dirty="0">
              <a:solidFill>
                <a:schemeClr val="accent2">
                  <a:lumMod val="50000"/>
                </a:schemeClr>
              </a:solidFill>
            </a:endParaRPr>
          </a:p>
          <a:p>
            <a:pPr marL="66040" indent="0">
              <a:buNone/>
            </a:pPr>
            <a:r>
              <a:rPr lang="uk-UA" sz="2800" dirty="0">
                <a:solidFill>
                  <a:schemeClr val="accent2">
                    <a:lumMod val="50000"/>
                  </a:schemeClr>
                </a:solidFill>
              </a:rPr>
              <a:t>&lt;a href="http://www.html.net/" </a:t>
            </a:r>
            <a:r>
              <a:rPr lang="uk-UA" sz="2800" dirty="0" err="1">
                <a:solidFill>
                  <a:srgbClr val="00B050"/>
                </a:solidFill>
              </a:rPr>
              <a:t>title</a:t>
            </a:r>
            <a:r>
              <a:rPr lang="uk-UA" sz="2800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uk-UA" sz="2800" dirty="0" err="1">
                <a:solidFill>
                  <a:srgbClr val="FFC000"/>
                </a:solidFill>
              </a:rPr>
              <a:t>Visit</a:t>
            </a:r>
            <a:r>
              <a:rPr lang="uk-UA" sz="2800" dirty="0">
                <a:solidFill>
                  <a:srgbClr val="FFC000"/>
                </a:solidFill>
              </a:rPr>
              <a:t> HTML.net </a:t>
            </a:r>
            <a:r>
              <a:rPr lang="uk-UA" sz="2800" dirty="0" err="1">
                <a:solidFill>
                  <a:srgbClr val="FFC000"/>
                </a:solidFill>
              </a:rPr>
              <a:t>and</a:t>
            </a:r>
            <a:r>
              <a:rPr lang="uk-UA" sz="2800" dirty="0">
                <a:solidFill>
                  <a:srgbClr val="FFC000"/>
                </a:solidFill>
              </a:rPr>
              <a:t> </a:t>
            </a:r>
            <a:r>
              <a:rPr lang="uk-UA" sz="2800" dirty="0" err="1">
                <a:solidFill>
                  <a:srgbClr val="FFC000"/>
                </a:solidFill>
              </a:rPr>
              <a:t>learn</a:t>
            </a:r>
            <a:r>
              <a:rPr lang="uk-UA" sz="2800" dirty="0">
                <a:solidFill>
                  <a:srgbClr val="FFC000"/>
                </a:solidFill>
              </a:rPr>
              <a:t> HTML</a:t>
            </a:r>
            <a:r>
              <a:rPr lang="uk-UA" sz="2800" dirty="0">
                <a:solidFill>
                  <a:schemeClr val="accent2">
                    <a:lumMod val="50000"/>
                  </a:schemeClr>
                </a:solidFill>
              </a:rPr>
              <a:t>"&gt;HTML.net&lt;/a&gt;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487" y="4606526"/>
            <a:ext cx="4216985" cy="1492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37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44500" y="1346200"/>
            <a:ext cx="8229600" cy="4699000"/>
          </a:xfrm>
        </p:spPr>
        <p:txBody>
          <a:bodyPr/>
          <a:lstStyle/>
          <a:p>
            <a:pPr marL="66040" indent="0" algn="ctr">
              <a:spcBef>
                <a:spcPts val="0"/>
              </a:spcBef>
              <a:buNone/>
            </a:pPr>
            <a:r>
              <a:rPr lang="uk-UA" sz="2000" dirty="0"/>
              <a:t>Що таке HTML?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HTML є стандартною </a:t>
            </a:r>
            <a:r>
              <a:rPr lang="uk-UA" sz="2000" b="1" dirty="0"/>
              <a:t>мовою розмітки </a:t>
            </a:r>
            <a:r>
              <a:rPr lang="uk-UA" sz="2000" dirty="0"/>
              <a:t>для створення веб-сторінок.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HTML розшифровується як </a:t>
            </a:r>
            <a:r>
              <a:rPr lang="uk-UA" sz="2000" b="1" dirty="0" err="1"/>
              <a:t>Hyper</a:t>
            </a:r>
            <a:r>
              <a:rPr lang="uk-UA" sz="2000" b="1" dirty="0"/>
              <a:t> Text </a:t>
            </a:r>
            <a:r>
              <a:rPr lang="uk-UA" sz="2000" b="1" dirty="0" err="1"/>
              <a:t>Markup</a:t>
            </a:r>
            <a:r>
              <a:rPr lang="uk-UA" sz="2000" b="1" dirty="0"/>
              <a:t> </a:t>
            </a:r>
            <a:r>
              <a:rPr lang="uk-UA" sz="2000" b="1" dirty="0" err="1"/>
              <a:t>Language</a:t>
            </a:r>
            <a:endParaRPr lang="uk-UA" sz="2000" b="1" dirty="0"/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HTML описує </a:t>
            </a:r>
            <a:r>
              <a:rPr lang="uk-UA" sz="2000" b="1" dirty="0"/>
              <a:t>структуру</a:t>
            </a:r>
            <a:r>
              <a:rPr lang="uk-UA" sz="2000" dirty="0"/>
              <a:t> веб-сторінки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HTML складається із серій </a:t>
            </a:r>
            <a:r>
              <a:rPr lang="uk-UA" sz="2000" b="1" dirty="0"/>
              <a:t>елементів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HTML-елементи повідомляють браузеру, як відображати </a:t>
            </a:r>
            <a:r>
              <a:rPr lang="uk-UA" sz="2000" b="1" dirty="0"/>
              <a:t>контент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HTML-елементи представлені </a:t>
            </a:r>
            <a:r>
              <a:rPr lang="uk-UA" sz="2000" b="1" dirty="0"/>
              <a:t>тегами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HTML-теги позначають </a:t>
            </a:r>
            <a:r>
              <a:rPr lang="uk-UA" sz="2000" b="1" dirty="0"/>
              <a:t>фрагменти контенту</a:t>
            </a:r>
            <a:r>
              <a:rPr lang="uk-UA" sz="2000" dirty="0"/>
              <a:t>, такі як «</a:t>
            </a:r>
            <a:r>
              <a:rPr lang="uk-UA" sz="2000" b="1" dirty="0"/>
              <a:t>заголовок</a:t>
            </a:r>
            <a:r>
              <a:rPr lang="uk-UA" sz="2000" dirty="0"/>
              <a:t>», «</a:t>
            </a:r>
            <a:r>
              <a:rPr lang="uk-UA" sz="2000" b="1" dirty="0"/>
              <a:t>абзац</a:t>
            </a:r>
            <a:r>
              <a:rPr lang="uk-UA" sz="2000" dirty="0"/>
              <a:t>», «</a:t>
            </a:r>
            <a:r>
              <a:rPr lang="uk-UA" sz="2000" b="1" dirty="0"/>
              <a:t>таблиця</a:t>
            </a:r>
            <a:r>
              <a:rPr lang="uk-UA" sz="2000" dirty="0"/>
              <a:t>», «</a:t>
            </a:r>
            <a:r>
              <a:rPr lang="uk-UA" sz="2000" b="1" dirty="0"/>
              <a:t>зображення</a:t>
            </a:r>
            <a:r>
              <a:rPr lang="uk-UA" sz="2000" dirty="0"/>
              <a:t>» і т. д.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Браузери не відображають теги HTML, але використовують їх для відображення контенту сторінки</a:t>
            </a:r>
          </a:p>
        </p:txBody>
      </p:sp>
    </p:spTree>
    <p:extLst>
      <p:ext uri="{BB962C8B-B14F-4D97-AF65-F5344CB8AC3E}">
        <p14:creationId xmlns:p14="http://schemas.microsoft.com/office/powerpoint/2010/main" val="2747380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Посилання</a:t>
            </a:r>
            <a:r>
              <a:rPr lang="ru-RU" dirty="0"/>
              <a:t>. Атрибут </a:t>
            </a:r>
            <a:r>
              <a:rPr lang="en-US" dirty="0"/>
              <a:t>target</a:t>
            </a:r>
            <a:r>
              <a:rPr lang="ru-RU" dirty="0"/>
              <a:t>. </a:t>
            </a:r>
            <a:br>
              <a:rPr lang="ru-RU" dirty="0"/>
            </a:br>
            <a:r>
              <a:rPr lang="ru-RU" dirty="0"/>
              <a:t>Тег </a:t>
            </a:r>
            <a:r>
              <a:rPr lang="en-US" dirty="0"/>
              <a:t>base</a:t>
            </a:r>
            <a:r>
              <a:rPr lang="ru-RU" dirty="0"/>
              <a:t>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200" y="1353038"/>
            <a:ext cx="8202246" cy="5276362"/>
          </a:xfrm>
        </p:spPr>
        <p:txBody>
          <a:bodyPr/>
          <a:lstStyle/>
          <a:p>
            <a:pPr marL="66040" indent="0">
              <a:spcBef>
                <a:spcPts val="0"/>
              </a:spcBef>
              <a:buNone/>
            </a:pPr>
            <a:r>
              <a:rPr lang="uk-UA" sz="1800" dirty="0"/>
              <a:t>Атрибут </a:t>
            </a:r>
            <a:r>
              <a:rPr lang="uk-UA" sz="1800" b="1" dirty="0" err="1"/>
              <a:t>target</a:t>
            </a:r>
            <a:r>
              <a:rPr lang="uk-UA" sz="1800" dirty="0"/>
              <a:t> може приймати наступні значення:</a:t>
            </a:r>
          </a:p>
          <a:p>
            <a:pPr>
              <a:spcBef>
                <a:spcPts val="0"/>
              </a:spcBef>
              <a:buClrTx/>
              <a:buSzPct val="100000"/>
            </a:pPr>
            <a:r>
              <a:rPr lang="uk-UA" sz="1800" dirty="0">
                <a:solidFill>
                  <a:srgbClr val="00B050"/>
                </a:solidFill>
              </a:rPr>
              <a:t>_</a:t>
            </a:r>
            <a:r>
              <a:rPr lang="uk-UA" sz="1800" dirty="0" err="1">
                <a:solidFill>
                  <a:srgbClr val="00B050"/>
                </a:solidFill>
              </a:rPr>
              <a:t>blank</a:t>
            </a:r>
            <a:r>
              <a:rPr lang="uk-UA" sz="1800" dirty="0">
                <a:solidFill>
                  <a:srgbClr val="00B050"/>
                </a:solidFill>
              </a:rPr>
              <a:t> </a:t>
            </a:r>
            <a:r>
              <a:rPr lang="uk-UA" sz="1800" dirty="0"/>
              <a:t>— завантажує сторінку у </a:t>
            </a:r>
            <a:r>
              <a:rPr lang="uk-UA" sz="1800" b="1" dirty="0"/>
              <a:t>нове вікно/</a:t>
            </a:r>
            <a:r>
              <a:rPr lang="uk-UA" sz="1800" b="1" dirty="0" err="1"/>
              <a:t>вкладинку</a:t>
            </a:r>
            <a:r>
              <a:rPr lang="uk-UA" sz="1800" b="1" dirty="0"/>
              <a:t> </a:t>
            </a:r>
            <a:r>
              <a:rPr lang="uk-UA" sz="1800" dirty="0"/>
              <a:t>браузера;</a:t>
            </a:r>
          </a:p>
          <a:p>
            <a:pPr>
              <a:spcBef>
                <a:spcPts val="0"/>
              </a:spcBef>
              <a:buClrTx/>
              <a:buSzPct val="100000"/>
            </a:pPr>
            <a:r>
              <a:rPr lang="uk-UA" sz="1800" dirty="0">
                <a:solidFill>
                  <a:srgbClr val="00B050"/>
                </a:solidFill>
              </a:rPr>
              <a:t>_</a:t>
            </a:r>
            <a:r>
              <a:rPr lang="uk-UA" sz="1800" dirty="0" err="1">
                <a:solidFill>
                  <a:srgbClr val="00B050"/>
                </a:solidFill>
              </a:rPr>
              <a:t>self</a:t>
            </a:r>
            <a:r>
              <a:rPr lang="uk-UA" sz="1800" dirty="0">
                <a:solidFill>
                  <a:srgbClr val="00B050"/>
                </a:solidFill>
              </a:rPr>
              <a:t> </a:t>
            </a:r>
            <a:r>
              <a:rPr lang="uk-UA" sz="1800" dirty="0"/>
              <a:t>— завантажує сторінку у </a:t>
            </a:r>
            <a:r>
              <a:rPr lang="uk-UA" sz="1800" b="1" dirty="0"/>
              <a:t>поточне вікно</a:t>
            </a:r>
            <a:r>
              <a:rPr lang="uk-UA" sz="1800" dirty="0"/>
              <a:t>;</a:t>
            </a:r>
          </a:p>
          <a:p>
            <a:pPr>
              <a:spcBef>
                <a:spcPts val="0"/>
              </a:spcBef>
              <a:buClrTx/>
              <a:buSzPct val="100000"/>
            </a:pPr>
            <a:r>
              <a:rPr lang="uk-UA" sz="1800" dirty="0">
                <a:solidFill>
                  <a:srgbClr val="00B050"/>
                </a:solidFill>
              </a:rPr>
              <a:t>_</a:t>
            </a:r>
            <a:r>
              <a:rPr lang="uk-UA" sz="1800" dirty="0" err="1">
                <a:solidFill>
                  <a:srgbClr val="00B050"/>
                </a:solidFill>
              </a:rPr>
              <a:t>parent</a:t>
            </a:r>
            <a:r>
              <a:rPr lang="uk-UA" sz="1800" dirty="0">
                <a:solidFill>
                  <a:srgbClr val="00B050"/>
                </a:solidFill>
              </a:rPr>
              <a:t> </a:t>
            </a:r>
            <a:r>
              <a:rPr lang="uk-UA" sz="1800" dirty="0"/>
              <a:t>— завантажує сторінку до </a:t>
            </a:r>
            <a:r>
              <a:rPr lang="uk-UA" sz="1800" b="1" dirty="0"/>
              <a:t>батьківського</a:t>
            </a:r>
            <a:r>
              <a:rPr lang="uk-UA" sz="1800" dirty="0"/>
              <a:t> </a:t>
            </a:r>
            <a:r>
              <a:rPr lang="uk-UA" sz="1800" b="1" dirty="0"/>
              <a:t>фрейму</a:t>
            </a:r>
            <a:r>
              <a:rPr lang="uk-UA" sz="1800" dirty="0"/>
              <a:t>;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1800" dirty="0">
                <a:solidFill>
                  <a:srgbClr val="00B050"/>
                </a:solidFill>
              </a:rPr>
              <a:t>_</a:t>
            </a:r>
            <a:r>
              <a:rPr lang="uk-UA" sz="1800" dirty="0" err="1">
                <a:solidFill>
                  <a:srgbClr val="00B050"/>
                </a:solidFill>
              </a:rPr>
              <a:t>top</a:t>
            </a:r>
            <a:r>
              <a:rPr lang="uk-UA" sz="1800" dirty="0">
                <a:solidFill>
                  <a:srgbClr val="00B050"/>
                </a:solidFill>
              </a:rPr>
              <a:t> </a:t>
            </a:r>
            <a:r>
              <a:rPr lang="uk-UA" sz="1800" dirty="0"/>
              <a:t>— </a:t>
            </a:r>
            <a:r>
              <a:rPr lang="uk-UA" sz="1800" b="1" dirty="0"/>
              <a:t>відмінює усі фрейми </a:t>
            </a:r>
            <a:r>
              <a:rPr lang="uk-UA" sz="1800" dirty="0"/>
              <a:t>та завантажує сторінку у повному вікні браузеру.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800" dirty="0"/>
              <a:t>Відкриття документу у новому вікні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&lt;a href="http://www.htmlbook.ru" </a:t>
            </a:r>
            <a:r>
              <a:rPr lang="uk-UA" sz="1800" dirty="0" err="1">
                <a:solidFill>
                  <a:srgbClr val="FF0000"/>
                </a:solidFill>
              </a:rPr>
              <a:t>target</a:t>
            </a: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uk-UA" sz="1800" dirty="0">
                <a:solidFill>
                  <a:srgbClr val="00B050"/>
                </a:solidFill>
              </a:rPr>
              <a:t>_</a:t>
            </a:r>
            <a:r>
              <a:rPr lang="uk-UA" sz="1800" dirty="0" err="1">
                <a:solidFill>
                  <a:srgbClr val="00B050"/>
                </a:solidFill>
              </a:rPr>
              <a:t>blank</a:t>
            </a: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"&gt;Посилання відкриває нове вікно/вкладку на сайт htmlbook.ru&lt;/a&gt;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800" dirty="0"/>
              <a:t>Щоб усі посилання відкривались у новому вікні – використовуйте тег &lt;</a:t>
            </a:r>
            <a:r>
              <a:rPr lang="uk-UA" sz="1800" b="1" dirty="0" err="1">
                <a:solidFill>
                  <a:srgbClr val="FFC000"/>
                </a:solidFill>
              </a:rPr>
              <a:t>base</a:t>
            </a:r>
            <a:r>
              <a:rPr lang="uk-UA" sz="1800" dirty="0"/>
              <a:t>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uk-UA" sz="1800" dirty="0" err="1">
                <a:solidFill>
                  <a:schemeClr val="accent2">
                    <a:lumMod val="50000"/>
                  </a:schemeClr>
                </a:solidFill>
              </a:rPr>
              <a:t>head</a:t>
            </a: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   &lt;</a:t>
            </a:r>
            <a:r>
              <a:rPr lang="uk-UA" sz="1800" b="1" dirty="0" err="1">
                <a:solidFill>
                  <a:srgbClr val="FFC000"/>
                </a:solidFill>
              </a:rPr>
              <a:t>base</a:t>
            </a: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uk-UA" sz="1800" dirty="0" err="1">
                <a:solidFill>
                  <a:srgbClr val="FF0000"/>
                </a:solidFill>
              </a:rPr>
              <a:t>target</a:t>
            </a: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uk-UA" sz="1800" dirty="0">
                <a:solidFill>
                  <a:srgbClr val="00B050"/>
                </a:solidFill>
              </a:rPr>
              <a:t>_</a:t>
            </a:r>
            <a:r>
              <a:rPr lang="uk-UA" sz="1800" dirty="0" err="1">
                <a:solidFill>
                  <a:srgbClr val="00B050"/>
                </a:solidFill>
              </a:rPr>
              <a:t>blank</a:t>
            </a: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"&gt;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uk-UA" sz="1800" dirty="0" err="1">
                <a:solidFill>
                  <a:schemeClr val="accent2">
                    <a:lumMod val="50000"/>
                  </a:schemeClr>
                </a:solidFill>
              </a:rPr>
              <a:t>head</a:t>
            </a: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uk-UA" sz="1800" dirty="0" err="1">
                <a:solidFill>
                  <a:schemeClr val="accent2">
                    <a:lumMod val="50000"/>
                  </a:schemeClr>
                </a:solidFill>
              </a:rPr>
              <a:t>body</a:t>
            </a: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   &lt;p&gt;&lt;a href="1.html"&gt;Посилання відкриється у новому вікні &lt;/a&gt;&lt;/p&gt;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   &lt;p&gt;&lt;a href="2.html"&gt; Посилання відкриється у новому вікні&lt;/a&gt;&lt;/p&gt;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 &lt;/</a:t>
            </a:r>
            <a:r>
              <a:rPr lang="uk-UA" sz="1800" dirty="0" err="1">
                <a:solidFill>
                  <a:schemeClr val="accent2">
                    <a:lumMod val="50000"/>
                  </a:schemeClr>
                </a:solidFill>
              </a:rPr>
              <a:t>body</a:t>
            </a: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910029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Відкриття посилання у поточному вікні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200" y="1485900"/>
            <a:ext cx="8069766" cy="4680438"/>
          </a:xfrm>
        </p:spPr>
        <p:txBody>
          <a:bodyPr/>
          <a:lstStyle/>
          <a:p>
            <a:pPr marL="66040" indent="0">
              <a:spcBef>
                <a:spcPts val="0"/>
              </a:spcBef>
              <a:buNone/>
            </a:pPr>
            <a:r>
              <a:rPr lang="uk-UA" sz="2000" dirty="0">
                <a:solidFill>
                  <a:schemeClr val="tx1"/>
                </a:solidFill>
              </a:rPr>
              <a:t>Відкриття документу у поточному вікні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&lt;a href="2.html" </a:t>
            </a:r>
            <a:r>
              <a:rPr lang="de-AT" sz="2000" dirty="0">
                <a:solidFill>
                  <a:srgbClr val="FF0000"/>
                </a:solidFill>
              </a:rPr>
              <a:t>target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de-AT" sz="2000" dirty="0">
                <a:solidFill>
                  <a:srgbClr val="00B050"/>
                </a:solidFill>
              </a:rPr>
              <a:t>_</a:t>
            </a:r>
            <a:r>
              <a:rPr lang="de-AT" sz="2000" dirty="0" err="1">
                <a:solidFill>
                  <a:srgbClr val="00B050"/>
                </a:solidFill>
              </a:rPr>
              <a:t>self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"&gt;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uk-UA" sz="2000" dirty="0">
                <a:solidFill>
                  <a:schemeClr val="accent2">
                    <a:lumMod val="50000"/>
                  </a:schemeClr>
                </a:solidFill>
              </a:rPr>
              <a:t>Посилання відкриється у поточному вікні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&lt;/</a:t>
            </a:r>
            <a:r>
              <a:rPr lang="de-AT" sz="2000" dirty="0">
                <a:solidFill>
                  <a:schemeClr val="accent2">
                    <a:lumMod val="50000"/>
                  </a:schemeClr>
                </a:solidFill>
              </a:rPr>
              <a:t>a&gt;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66040" indent="0">
              <a:spcBef>
                <a:spcPts val="0"/>
              </a:spcBef>
              <a:buNone/>
            </a:pPr>
            <a:r>
              <a:rPr lang="de-AT" sz="2000" dirty="0"/>
              <a:t> </a:t>
            </a:r>
            <a:endParaRPr lang="ru-RU" sz="2000" dirty="0"/>
          </a:p>
          <a:p>
            <a:pPr marL="66040" indent="0" algn="just">
              <a:spcBef>
                <a:spcPts val="0"/>
              </a:spcBef>
              <a:buNone/>
            </a:pPr>
            <a:r>
              <a:rPr lang="uk-UA" sz="2000" dirty="0"/>
              <a:t>Щоб усі посилання відкривались у поточному вікні – використовуйте тег </a:t>
            </a:r>
            <a:r>
              <a:rPr lang="ru-RU" sz="2000" dirty="0">
                <a:solidFill>
                  <a:schemeClr val="tx1"/>
                </a:solidFill>
              </a:rPr>
              <a:t>&lt;</a:t>
            </a:r>
            <a:r>
              <a:rPr lang="ru-RU" sz="2000" b="1" dirty="0" err="1">
                <a:solidFill>
                  <a:srgbClr val="FFC000"/>
                </a:solidFill>
              </a:rPr>
              <a:t>base</a:t>
            </a:r>
            <a:r>
              <a:rPr lang="ru-RU" sz="2000" dirty="0">
                <a:solidFill>
                  <a:schemeClr val="tx1"/>
                </a:solidFill>
              </a:rPr>
              <a:t>&gt;.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&lt;head&gt;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&lt;</a:t>
            </a:r>
            <a:r>
              <a:rPr lang="en-US" sz="2000" b="1" dirty="0">
                <a:solidFill>
                  <a:srgbClr val="FFC000"/>
                </a:solidFill>
              </a:rPr>
              <a:t>base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target</a:t>
            </a:r>
            <a:r>
              <a:rPr lang="en-US" sz="2000" dirty="0">
                <a:solidFill>
                  <a:schemeClr val="tx1"/>
                </a:solidFill>
              </a:rPr>
              <a:t>="</a:t>
            </a:r>
            <a:r>
              <a:rPr lang="en-US" sz="2000" dirty="0">
                <a:solidFill>
                  <a:srgbClr val="00B050"/>
                </a:solidFill>
              </a:rPr>
              <a:t>_self</a:t>
            </a:r>
            <a:r>
              <a:rPr lang="en-US" sz="2000" dirty="0">
                <a:solidFill>
                  <a:schemeClr val="tx1"/>
                </a:solidFill>
              </a:rPr>
              <a:t>"&gt;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&lt;/head&gt;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&lt;body&gt;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&lt;p&gt;&lt;a href="1.html"&gt;</a:t>
            </a:r>
            <a:r>
              <a:rPr lang="uk-UA" sz="2000" dirty="0">
                <a:solidFill>
                  <a:schemeClr val="tx1"/>
                </a:solidFill>
              </a:rPr>
              <a:t>Посилання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відкриється у поточному вікні</a:t>
            </a:r>
            <a:r>
              <a:rPr lang="ru-RU" sz="2000" dirty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a&gt;&lt;/p&gt;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  &lt;p&gt;&lt;a href="2.html"&gt;</a:t>
            </a:r>
            <a:r>
              <a:rPr lang="uk-UA" sz="2000" dirty="0">
                <a:solidFill>
                  <a:schemeClr val="tx1"/>
                </a:solidFill>
              </a:rPr>
              <a:t>Посилання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uk-UA" sz="2000" dirty="0">
                <a:solidFill>
                  <a:schemeClr val="tx1"/>
                </a:solidFill>
              </a:rPr>
              <a:t>відкриється у поточному вікні</a:t>
            </a:r>
            <a:r>
              <a:rPr lang="ru-RU" sz="2000" dirty="0">
                <a:solidFill>
                  <a:schemeClr val="tx1"/>
                </a:solidFill>
              </a:rPr>
              <a:t>&lt;/</a:t>
            </a:r>
            <a:r>
              <a:rPr lang="en-US" sz="2000" dirty="0">
                <a:solidFill>
                  <a:schemeClr val="tx1"/>
                </a:solidFill>
              </a:rPr>
              <a:t>a&gt;&lt;/p&gt;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</a:rPr>
              <a:t> &lt;/body&gt;</a:t>
            </a:r>
          </a:p>
          <a:p>
            <a:pPr marL="66040" indent="0" algn="just">
              <a:spcBef>
                <a:spcPts val="0"/>
              </a:spcBef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66040" indent="0">
              <a:spcBef>
                <a:spcPts val="0"/>
              </a:spcBef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66040" indent="0">
              <a:spcBef>
                <a:spcPts val="0"/>
              </a:spcBef>
              <a:buNone/>
            </a:pP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5458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З</a:t>
            </a:r>
            <a:r>
              <a:rPr lang="uk-UA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ображення</a:t>
            </a:r>
            <a:r>
              <a:rPr lang="ru-RU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тег img</a:t>
            </a:r>
            <a:endParaRPr dirty="0">
              <a:latin typeface="+mj-lt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394676" y="1313961"/>
            <a:ext cx="8069766" cy="479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ru-RU" sz="22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Тег </a:t>
            </a:r>
            <a:r>
              <a:rPr lang="ru-RU" sz="2200" b="1" dirty="0" err="1">
                <a:solidFill>
                  <a:schemeClr val="tx1"/>
                </a:solidFill>
                <a:latin typeface="+mj-lt"/>
                <a:ea typeface="Arial"/>
                <a:cs typeface="Arial"/>
              </a:rPr>
              <a:t>img</a:t>
            </a:r>
            <a:r>
              <a:rPr lang="ru-RU" sz="22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 </a:t>
            </a:r>
            <a:r>
              <a:rPr lang="uk-UA" sz="220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не потребує наявності закриваючого тегу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&lt;img src="logo.png" width="141" height="32"&gt;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2200" b="1" dirty="0" err="1">
                <a:latin typeface="+mj-lt"/>
                <a:ea typeface="Arial"/>
                <a:cs typeface="Arial"/>
              </a:rPr>
              <a:t>img</a:t>
            </a:r>
            <a:r>
              <a:rPr lang="ru-RU" sz="2200" dirty="0">
                <a:latin typeface="+mj-lt"/>
                <a:ea typeface="Arial"/>
                <a:cs typeface="Arial"/>
              </a:rPr>
              <a:t> – </a:t>
            </a:r>
            <a:r>
              <a:rPr lang="uk-UA" sz="2200" dirty="0">
                <a:latin typeface="+mj-lt"/>
                <a:ea typeface="Arial"/>
                <a:cs typeface="Arial"/>
              </a:rPr>
              <a:t>скорочення від </a:t>
            </a:r>
            <a:r>
              <a:rPr lang="de-AT" sz="2200" b="1" dirty="0" err="1">
                <a:solidFill>
                  <a:srgbClr val="FF0000"/>
                </a:solidFill>
                <a:latin typeface="+mj-lt"/>
                <a:ea typeface="Arial"/>
                <a:cs typeface="Arial"/>
              </a:rPr>
              <a:t>im</a:t>
            </a:r>
            <a:r>
              <a:rPr lang="de-AT" sz="2200" b="1" dirty="0" err="1">
                <a:latin typeface="+mj-lt"/>
                <a:ea typeface="Arial"/>
                <a:cs typeface="Arial"/>
              </a:rPr>
              <a:t>a</a:t>
            </a:r>
            <a:r>
              <a:rPr lang="de-AT" sz="2200" b="1" dirty="0" err="1">
                <a:solidFill>
                  <a:srgbClr val="FF0000"/>
                </a:solidFill>
                <a:latin typeface="+mj-lt"/>
                <a:ea typeface="Arial"/>
                <a:cs typeface="Arial"/>
              </a:rPr>
              <a:t>g</a:t>
            </a:r>
            <a:r>
              <a:rPr lang="de-AT" sz="2200" b="1" dirty="0" err="1">
                <a:latin typeface="+mj-lt"/>
                <a:ea typeface="Arial"/>
                <a:cs typeface="Arial"/>
              </a:rPr>
              <a:t>e</a:t>
            </a:r>
            <a:r>
              <a:rPr lang="ru-RU" sz="2200" dirty="0">
                <a:latin typeface="+mj-lt"/>
                <a:ea typeface="Arial"/>
                <a:cs typeface="Arial"/>
              </a:rPr>
              <a:t> (</a:t>
            </a:r>
            <a:r>
              <a:rPr lang="uk-UA" sz="2200" dirty="0">
                <a:latin typeface="+mj-lt"/>
                <a:ea typeface="Arial"/>
                <a:cs typeface="Arial"/>
              </a:rPr>
              <a:t>зображення</a:t>
            </a:r>
            <a:r>
              <a:rPr lang="ru-RU" sz="2200" dirty="0">
                <a:latin typeface="+mj-lt"/>
                <a:ea typeface="Arial"/>
                <a:cs typeface="Arial"/>
              </a:rPr>
              <a:t>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200" b="1" dirty="0" err="1">
                <a:latin typeface="+mj-lt"/>
                <a:ea typeface="Arial"/>
                <a:cs typeface="Arial"/>
              </a:rPr>
              <a:t>src</a:t>
            </a:r>
            <a:r>
              <a:rPr lang="ru-RU" sz="2200" dirty="0">
                <a:latin typeface="+mj-lt"/>
                <a:ea typeface="Arial"/>
                <a:cs typeface="Arial"/>
              </a:rPr>
              <a:t> – </a:t>
            </a:r>
            <a:r>
              <a:rPr lang="uk-UA" sz="2200" dirty="0">
                <a:latin typeface="+mj-lt"/>
                <a:ea typeface="Arial"/>
                <a:cs typeface="Arial"/>
              </a:rPr>
              <a:t>скорочення від </a:t>
            </a:r>
            <a:r>
              <a:rPr lang="de-AT" sz="2200" b="1" dirty="0">
                <a:solidFill>
                  <a:srgbClr val="FF0000"/>
                </a:solidFill>
                <a:latin typeface="+mj-lt"/>
                <a:ea typeface="Arial"/>
                <a:cs typeface="Arial"/>
              </a:rPr>
              <a:t>s</a:t>
            </a:r>
            <a:r>
              <a:rPr lang="de-AT" sz="2200" b="1" dirty="0">
                <a:latin typeface="+mj-lt"/>
                <a:ea typeface="Arial"/>
                <a:cs typeface="Arial"/>
              </a:rPr>
              <a:t>ou</a:t>
            </a:r>
            <a:r>
              <a:rPr lang="de-AT" sz="2200" b="1" dirty="0">
                <a:solidFill>
                  <a:srgbClr val="FF0000"/>
                </a:solidFill>
                <a:latin typeface="+mj-lt"/>
                <a:ea typeface="Arial"/>
                <a:cs typeface="Arial"/>
              </a:rPr>
              <a:t>rc</a:t>
            </a:r>
            <a:r>
              <a:rPr lang="de-AT" sz="2200" b="1" dirty="0">
                <a:latin typeface="+mj-lt"/>
                <a:ea typeface="Arial"/>
                <a:cs typeface="Arial"/>
              </a:rPr>
              <a:t>e</a:t>
            </a:r>
            <a:r>
              <a:rPr lang="ru-RU" sz="2200" dirty="0">
                <a:latin typeface="+mj-lt"/>
                <a:ea typeface="Arial"/>
                <a:cs typeface="Arial"/>
              </a:rPr>
              <a:t> (</a:t>
            </a:r>
            <a:r>
              <a:rPr lang="uk-UA" sz="2200" dirty="0">
                <a:latin typeface="+mj-lt"/>
                <a:ea typeface="Arial"/>
                <a:cs typeface="Arial"/>
              </a:rPr>
              <a:t>джерело), ​​може вказувати як на повний, так і відносний шлях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uk-UA" sz="2200" b="1" dirty="0" err="1">
                <a:latin typeface="+mj-lt"/>
                <a:ea typeface="Arial"/>
                <a:cs typeface="Arial"/>
              </a:rPr>
              <a:t>alt</a:t>
            </a:r>
            <a:r>
              <a:rPr lang="uk-UA" sz="2200" dirty="0">
                <a:latin typeface="+mj-lt"/>
                <a:ea typeface="Arial"/>
                <a:cs typeface="Arial"/>
              </a:rPr>
              <a:t> - альтернативний опис зображення при відключеному у браузері показі картинок або під час їх завантаження, а також, якщо зображення не може бути відображене (наприклад, якщо воно не існує)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uk-UA" sz="2200" b="1" dirty="0" err="1">
                <a:latin typeface="+mj-lt"/>
                <a:ea typeface="Arial"/>
                <a:cs typeface="Arial"/>
              </a:rPr>
              <a:t>title</a:t>
            </a:r>
            <a:r>
              <a:rPr lang="uk-UA" sz="2200" dirty="0">
                <a:latin typeface="+mj-lt"/>
                <a:ea typeface="Arial"/>
                <a:cs typeface="Arial"/>
              </a:rPr>
              <a:t> - короткий опис/назва зображення (не всі браузери відображають альтернативний текст у вигляді підказки)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uk-UA" sz="2200" b="1" dirty="0" err="1">
                <a:latin typeface="+mj-lt"/>
                <a:ea typeface="Arial"/>
                <a:cs typeface="Arial"/>
              </a:rPr>
              <a:t>width</a:t>
            </a:r>
            <a:r>
              <a:rPr lang="uk-UA" sz="2200" dirty="0">
                <a:latin typeface="+mj-lt"/>
                <a:ea typeface="Arial"/>
                <a:cs typeface="Arial"/>
              </a:rPr>
              <a:t> - установка ширини зображення у пікселях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uk-UA" sz="2200" b="1" dirty="0" err="1">
                <a:latin typeface="+mj-lt"/>
                <a:ea typeface="Arial"/>
                <a:cs typeface="Arial"/>
              </a:rPr>
              <a:t>height</a:t>
            </a:r>
            <a:r>
              <a:rPr lang="uk-UA" sz="2200" dirty="0">
                <a:latin typeface="+mj-lt"/>
                <a:ea typeface="Arial"/>
                <a:cs typeface="Arial"/>
              </a:rPr>
              <a:t> - установка висоти зображення у пікселях</a:t>
            </a:r>
            <a:endParaRPr lang="uk-UA" sz="2200" b="0" i="0" u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З</a:t>
            </a:r>
            <a:r>
              <a:rPr lang="uk-UA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ображення</a:t>
            </a:r>
            <a:r>
              <a:rPr lang="ru-RU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тег img</a:t>
            </a:r>
            <a:endParaRPr dirty="0">
              <a:latin typeface="+mj-lt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394675" y="1313960"/>
            <a:ext cx="4873239" cy="497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&lt;h2&gt;vertical-align: bottom&lt;/h2&gt;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&lt;p&gt;This is some text. &lt;img src="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1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.gif" alt="Square" width="42" height="42" style="vertical-align:bottom"&gt; This is some text.&lt;/p&gt;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dirty="0">
              <a:solidFill>
                <a:schemeClr val="accent2">
                  <a:lumMod val="50000"/>
                </a:schemeClr>
              </a:solidFill>
              <a:latin typeface="+mj-lt"/>
              <a:ea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&lt;h2&gt;vertical-align: middle&lt;/h2&gt;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&lt;p&gt;This is some text. &lt;img src="1.gif" alt="Square" width="42" height="42" style="vertical-align:middle"&gt; This is some text.&lt;/p&gt;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dirty="0">
              <a:solidFill>
                <a:schemeClr val="accent2">
                  <a:lumMod val="50000"/>
                </a:schemeClr>
              </a:solidFill>
              <a:latin typeface="+mj-lt"/>
              <a:ea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&lt;h2&gt;vertical-align: top&lt;/h2&gt;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&lt;p&gt;This is some text. &lt;img src="1.gif" alt="Square" width="42" height="42" style="vertical-align:top"&gt; This is some text.&lt;/p&gt;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dirty="0">
              <a:solidFill>
                <a:schemeClr val="accent2">
                  <a:lumMod val="50000"/>
                </a:schemeClr>
              </a:solidFill>
              <a:latin typeface="+mj-lt"/>
              <a:ea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&lt;h2&gt;float: right&lt;/h2&gt;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&lt;p&gt;This is some text. &lt;img src="1.gif" alt="Square" width="42" height="42" style="float:right"&gt;This is some text.&lt;/p&gt;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400" dirty="0">
              <a:solidFill>
                <a:schemeClr val="accent2">
                  <a:lumMod val="50000"/>
                </a:schemeClr>
              </a:solidFill>
              <a:latin typeface="+mj-lt"/>
              <a:ea typeface="Arial"/>
              <a:cs typeface="Arial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&lt;h2&gt;float: left&lt;/h2&gt;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&lt;p&gt;This is some text. &lt;img src="1.gif" alt="Square" width="42" height="42" style="float:left"&gt;This is some text.&lt;/p&gt;</a:t>
            </a:r>
            <a:endParaRPr lang="ru-RU" sz="1400" b="0" i="0" u="none" dirty="0">
              <a:solidFill>
                <a:schemeClr val="accent2">
                  <a:lumMod val="50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498" y="1775460"/>
            <a:ext cx="3003294" cy="35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84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Зображення</a:t>
            </a:r>
            <a:r>
              <a:rPr lang="ru-RU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тег img</a:t>
            </a:r>
            <a:endParaRPr dirty="0">
              <a:latin typeface="+mj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485900"/>
            <a:ext cx="3147060" cy="4419600"/>
          </a:xfrm>
        </p:spPr>
        <p:txBody>
          <a:bodyPr/>
          <a:lstStyle/>
          <a:p>
            <a:pPr marL="66040" indent="0">
              <a:buNone/>
            </a:pPr>
            <a:r>
              <a:rPr lang="uk-UA" sz="2800" dirty="0"/>
              <a:t>Якщо не завантажується малюнок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5" y="1516380"/>
            <a:ext cx="3730752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215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2"/>
              </a:buClr>
            </a:pPr>
            <a:r>
              <a:rPr lang="uk-UA" dirty="0">
                <a:latin typeface="+mj-lt"/>
                <a:ea typeface="Arial"/>
                <a:cs typeface="Arial"/>
              </a:rPr>
              <a:t>Типи зображень</a:t>
            </a:r>
            <a:endParaRPr lang="uk-UA" dirty="0">
              <a:latin typeface="+mj-lt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8069766" cy="4625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2" indent="0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dirty="0">
                <a:latin typeface="+mj-lt"/>
                <a:ea typeface="Arial"/>
                <a:cs typeface="Arial"/>
              </a:rPr>
              <a:t>Типи зображень:</a:t>
            </a:r>
          </a:p>
          <a:p>
            <a:pPr marL="342900" lvl="2" indent="-342900">
              <a:lnSpc>
                <a:spcPct val="90000"/>
              </a:lnSpc>
              <a:spcBef>
                <a:spcPts val="400"/>
              </a:spcBef>
              <a:buClrTx/>
              <a:buSzPct val="50000"/>
            </a:pPr>
            <a:r>
              <a:rPr lang="de-AT" dirty="0">
                <a:latin typeface="+mj-lt"/>
              </a:rPr>
              <a:t>APNG 	</a:t>
            </a:r>
            <a:r>
              <a:rPr lang="de-AT" dirty="0" err="1">
                <a:latin typeface="+mj-lt"/>
              </a:rPr>
              <a:t>Animated</a:t>
            </a:r>
            <a:r>
              <a:rPr lang="de-AT" dirty="0">
                <a:latin typeface="+mj-lt"/>
              </a:rPr>
              <a:t> Portable Network Graphics .</a:t>
            </a:r>
            <a:r>
              <a:rPr lang="de-AT" b="1" dirty="0" err="1">
                <a:latin typeface="+mj-lt"/>
              </a:rPr>
              <a:t>apng</a:t>
            </a:r>
            <a:endParaRPr lang="de-AT" b="1" dirty="0">
              <a:latin typeface="+mj-lt"/>
            </a:endParaRPr>
          </a:p>
          <a:p>
            <a:pPr marL="342900" lvl="2" indent="-342900">
              <a:lnSpc>
                <a:spcPct val="90000"/>
              </a:lnSpc>
              <a:spcBef>
                <a:spcPts val="400"/>
              </a:spcBef>
              <a:buClrTx/>
              <a:buSzPct val="50000"/>
            </a:pPr>
            <a:r>
              <a:rPr lang="de-AT" dirty="0">
                <a:latin typeface="+mj-lt"/>
              </a:rPr>
              <a:t>GIF 	Graphics Interchange Format 	</a:t>
            </a:r>
            <a:r>
              <a:rPr lang="de-AT" b="1" dirty="0">
                <a:latin typeface="+mj-lt"/>
              </a:rPr>
              <a:t>.</a:t>
            </a:r>
            <a:r>
              <a:rPr lang="de-AT" b="1" dirty="0" err="1">
                <a:latin typeface="+mj-lt"/>
              </a:rPr>
              <a:t>gif</a:t>
            </a:r>
            <a:endParaRPr lang="de-AT" b="1" dirty="0">
              <a:latin typeface="+mj-lt"/>
            </a:endParaRPr>
          </a:p>
          <a:p>
            <a:pPr marL="342900" lvl="2" indent="-342900">
              <a:lnSpc>
                <a:spcPct val="90000"/>
              </a:lnSpc>
              <a:spcBef>
                <a:spcPts val="400"/>
              </a:spcBef>
              <a:buClrTx/>
              <a:buSzPct val="50000"/>
            </a:pPr>
            <a:r>
              <a:rPr lang="de-AT" dirty="0">
                <a:latin typeface="+mj-lt"/>
              </a:rPr>
              <a:t>ICO 	Microsoft Icon </a:t>
            </a:r>
            <a:r>
              <a:rPr lang="de-AT" b="1" dirty="0">
                <a:latin typeface="+mj-lt"/>
              </a:rPr>
              <a:t>.</a:t>
            </a:r>
            <a:r>
              <a:rPr lang="de-AT" b="1" dirty="0" err="1">
                <a:latin typeface="+mj-lt"/>
              </a:rPr>
              <a:t>ico</a:t>
            </a:r>
            <a:r>
              <a:rPr lang="de-AT" b="1" dirty="0">
                <a:latin typeface="+mj-lt"/>
              </a:rPr>
              <a:t>, .</a:t>
            </a:r>
            <a:r>
              <a:rPr lang="de-AT" b="1" dirty="0" err="1">
                <a:latin typeface="+mj-lt"/>
              </a:rPr>
              <a:t>cur</a:t>
            </a:r>
            <a:endParaRPr lang="de-AT" b="1" dirty="0">
              <a:latin typeface="+mj-lt"/>
            </a:endParaRPr>
          </a:p>
          <a:p>
            <a:pPr marL="342900" lvl="2" indent="-342900">
              <a:lnSpc>
                <a:spcPct val="90000"/>
              </a:lnSpc>
              <a:spcBef>
                <a:spcPts val="400"/>
              </a:spcBef>
              <a:buClrTx/>
              <a:buSzPct val="50000"/>
            </a:pPr>
            <a:r>
              <a:rPr lang="de-AT" dirty="0">
                <a:latin typeface="+mj-lt"/>
              </a:rPr>
              <a:t>JPEG 	Joint </a:t>
            </a:r>
            <a:r>
              <a:rPr lang="de-AT" dirty="0" err="1">
                <a:latin typeface="+mj-lt"/>
              </a:rPr>
              <a:t>Photographic</a:t>
            </a:r>
            <a:r>
              <a:rPr lang="de-AT" dirty="0">
                <a:latin typeface="+mj-lt"/>
              </a:rPr>
              <a:t> Expert Group </a:t>
            </a:r>
            <a:r>
              <a:rPr lang="de-AT" dirty="0" err="1">
                <a:latin typeface="+mj-lt"/>
              </a:rPr>
              <a:t>image</a:t>
            </a:r>
            <a:r>
              <a:rPr lang="de-AT" dirty="0">
                <a:latin typeface="+mj-lt"/>
              </a:rPr>
              <a:t> </a:t>
            </a:r>
            <a:r>
              <a:rPr lang="de-AT" b="1" dirty="0">
                <a:latin typeface="+mj-lt"/>
              </a:rPr>
              <a:t>.jpg, .</a:t>
            </a:r>
            <a:r>
              <a:rPr lang="de-AT" b="1" dirty="0" err="1">
                <a:latin typeface="+mj-lt"/>
              </a:rPr>
              <a:t>jpeg</a:t>
            </a:r>
            <a:r>
              <a:rPr lang="de-AT" b="1" dirty="0">
                <a:latin typeface="+mj-lt"/>
              </a:rPr>
              <a:t>, .</a:t>
            </a:r>
            <a:r>
              <a:rPr lang="de-AT" b="1" dirty="0" err="1">
                <a:latin typeface="+mj-lt"/>
              </a:rPr>
              <a:t>jfif</a:t>
            </a:r>
            <a:r>
              <a:rPr lang="de-AT" b="1" dirty="0">
                <a:latin typeface="+mj-lt"/>
              </a:rPr>
              <a:t>, .</a:t>
            </a:r>
            <a:r>
              <a:rPr lang="de-AT" b="1" dirty="0" err="1">
                <a:latin typeface="+mj-lt"/>
              </a:rPr>
              <a:t>pjpeg</a:t>
            </a:r>
            <a:r>
              <a:rPr lang="de-AT" b="1" dirty="0">
                <a:latin typeface="+mj-lt"/>
              </a:rPr>
              <a:t>, .</a:t>
            </a:r>
            <a:r>
              <a:rPr lang="de-AT" b="1" dirty="0" err="1">
                <a:latin typeface="+mj-lt"/>
              </a:rPr>
              <a:t>pjp</a:t>
            </a:r>
            <a:endParaRPr lang="de-AT" b="1" dirty="0">
              <a:latin typeface="+mj-lt"/>
            </a:endParaRPr>
          </a:p>
          <a:p>
            <a:pPr marL="342900" lvl="2" indent="-342900">
              <a:lnSpc>
                <a:spcPct val="90000"/>
              </a:lnSpc>
              <a:spcBef>
                <a:spcPts val="400"/>
              </a:spcBef>
              <a:buClrTx/>
              <a:buSzPct val="50000"/>
            </a:pPr>
            <a:r>
              <a:rPr lang="de-AT" dirty="0">
                <a:latin typeface="+mj-lt"/>
              </a:rPr>
              <a:t>PNG 	Portable Network Graphics 	</a:t>
            </a:r>
            <a:r>
              <a:rPr lang="de-AT" b="1" dirty="0">
                <a:latin typeface="+mj-lt"/>
              </a:rPr>
              <a:t>.png</a:t>
            </a:r>
          </a:p>
          <a:p>
            <a:pPr marL="342900" lvl="2" indent="-342900">
              <a:lnSpc>
                <a:spcPct val="90000"/>
              </a:lnSpc>
              <a:spcBef>
                <a:spcPts val="400"/>
              </a:spcBef>
              <a:buClrTx/>
              <a:buSzPct val="50000"/>
            </a:pPr>
            <a:r>
              <a:rPr lang="de-AT" dirty="0">
                <a:latin typeface="+mj-lt"/>
              </a:rPr>
              <a:t>SVG 	Scalable Vector Graphics 	.</a:t>
            </a:r>
            <a:r>
              <a:rPr lang="de-AT" b="1" dirty="0">
                <a:latin typeface="+mj-lt"/>
              </a:rPr>
              <a:t>svg</a:t>
            </a:r>
            <a:endParaRPr lang="ru-RU" b="1" dirty="0">
              <a:latin typeface="+mj-lt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endParaRPr lang="uk-UA" b="1" dirty="0">
              <a:latin typeface="+mj-lt"/>
            </a:endParaRPr>
          </a:p>
          <a:p>
            <a:pPr marL="0" lvl="2" indent="0" algn="just">
              <a:lnSpc>
                <a:spcPct val="90000"/>
              </a:lnSpc>
              <a:spcBef>
                <a:spcPts val="400"/>
              </a:spcBef>
              <a:buSzPts val="1300"/>
              <a:buNone/>
            </a:pPr>
            <a:r>
              <a:rPr lang="uk-UA" b="1" dirty="0">
                <a:latin typeface="+mj-lt"/>
              </a:rPr>
              <a:t>Завжди вказуйте ширину і висоту зображення</a:t>
            </a:r>
            <a:r>
              <a:rPr lang="uk-UA" dirty="0">
                <a:latin typeface="+mj-lt"/>
              </a:rPr>
              <a:t>. Якщо ширина і висота не вказані, при завантаженні зображення сторінка може мерехтіти.</a:t>
            </a:r>
            <a:endParaRPr lang="uk-UA" b="0" i="0" u="none" strike="noStrike" cap="none" dirty="0">
              <a:solidFill>
                <a:schemeClr val="dk1"/>
              </a:solidFill>
              <a:latin typeface="+mj-lt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Елементи розмітки таблиць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49385" y="1384300"/>
            <a:ext cx="8069766" cy="4813300"/>
          </a:xfrm>
        </p:spPr>
        <p:txBody>
          <a:bodyPr/>
          <a:lstStyle/>
          <a:p>
            <a:pPr marL="66040" indent="0" algn="just">
              <a:spcBef>
                <a:spcPts val="0"/>
              </a:spcBef>
              <a:buNone/>
            </a:pPr>
            <a:r>
              <a:rPr lang="uk-UA" sz="2000" dirty="0"/>
              <a:t>Елемент &lt;</a:t>
            </a:r>
            <a:r>
              <a:rPr lang="uk-UA" sz="2000" b="1" dirty="0" err="1"/>
              <a:t>table</a:t>
            </a:r>
            <a:r>
              <a:rPr lang="uk-UA" sz="2000" dirty="0"/>
              <a:t>&gt; є </a:t>
            </a:r>
            <a:r>
              <a:rPr lang="uk-UA" sz="2000" b="1" dirty="0"/>
              <a:t>контейнером</a:t>
            </a:r>
            <a:r>
              <a:rPr lang="uk-UA" sz="2000" dirty="0"/>
              <a:t> для </a:t>
            </a:r>
            <a:r>
              <a:rPr lang="uk-UA" sz="2000" dirty="0">
                <a:solidFill>
                  <a:srgbClr val="00B050"/>
                </a:solidFill>
              </a:rPr>
              <a:t>елементів</a:t>
            </a:r>
            <a:r>
              <a:rPr lang="uk-UA" sz="2000" dirty="0"/>
              <a:t>, визначаючих контент таблиці.</a:t>
            </a:r>
          </a:p>
          <a:p>
            <a:pPr marL="66040" indent="0" algn="just">
              <a:spcBef>
                <a:spcPts val="0"/>
              </a:spcBef>
              <a:buNone/>
            </a:pPr>
            <a:r>
              <a:rPr lang="uk-UA" sz="2000" dirty="0"/>
              <a:t>Усередині контейнеру &lt;</a:t>
            </a:r>
            <a:r>
              <a:rPr lang="uk-UA" sz="2000" dirty="0" err="1"/>
              <a:t>table</a:t>
            </a:r>
            <a:r>
              <a:rPr lang="uk-UA" sz="2000" dirty="0"/>
              <a:t>&gt; допустимо використовувати наступні елементи: </a:t>
            </a:r>
            <a:r>
              <a:rPr lang="uk-UA" sz="2000" b="1" dirty="0">
                <a:solidFill>
                  <a:srgbClr val="00B050"/>
                </a:solidFill>
              </a:rPr>
              <a:t>&lt;</a:t>
            </a:r>
            <a:r>
              <a:rPr lang="uk-UA" sz="2000" b="1" dirty="0" err="1">
                <a:solidFill>
                  <a:srgbClr val="00B050"/>
                </a:solidFill>
              </a:rPr>
              <a:t>caption</a:t>
            </a:r>
            <a:r>
              <a:rPr lang="uk-UA" sz="2000" b="1" dirty="0">
                <a:solidFill>
                  <a:srgbClr val="00B050"/>
                </a:solidFill>
              </a:rPr>
              <a:t>&gt;, &lt;</a:t>
            </a:r>
            <a:r>
              <a:rPr lang="uk-UA" sz="2000" b="1" dirty="0" err="1">
                <a:solidFill>
                  <a:srgbClr val="00B050"/>
                </a:solidFill>
              </a:rPr>
              <a:t>col</a:t>
            </a:r>
            <a:r>
              <a:rPr lang="uk-UA" sz="2000" b="1" dirty="0">
                <a:solidFill>
                  <a:srgbClr val="00B050"/>
                </a:solidFill>
              </a:rPr>
              <a:t>&gt;, &lt;</a:t>
            </a:r>
            <a:r>
              <a:rPr lang="uk-UA" sz="2000" b="1" dirty="0" err="1">
                <a:solidFill>
                  <a:srgbClr val="00B050"/>
                </a:solidFill>
              </a:rPr>
              <a:t>colgroup</a:t>
            </a:r>
            <a:r>
              <a:rPr lang="uk-UA" sz="2000" b="1" dirty="0">
                <a:solidFill>
                  <a:srgbClr val="00B050"/>
                </a:solidFill>
              </a:rPr>
              <a:t>&gt;, &lt;tbody&gt;, &lt;</a:t>
            </a:r>
            <a:r>
              <a:rPr lang="uk-UA" sz="2000" b="1" dirty="0" err="1">
                <a:solidFill>
                  <a:srgbClr val="00B050"/>
                </a:solidFill>
              </a:rPr>
              <a:t>td</a:t>
            </a:r>
            <a:r>
              <a:rPr lang="uk-UA" sz="2000" b="1" dirty="0">
                <a:solidFill>
                  <a:srgbClr val="00B050"/>
                </a:solidFill>
              </a:rPr>
              <a:t>&gt;, &lt;tfoot&gt;, &lt;th&gt;, &lt;thead&gt; и &lt;tr&gt;.</a:t>
            </a:r>
          </a:p>
          <a:p>
            <a:pPr marL="66040" indent="0" algn="just">
              <a:spcBef>
                <a:spcPts val="0"/>
              </a:spcBef>
              <a:buNone/>
            </a:pPr>
            <a:endParaRPr lang="uk-UA" sz="2000" b="1" dirty="0"/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&lt;</a:t>
            </a:r>
            <a:r>
              <a:rPr lang="uk-UA" sz="2000" b="1" dirty="0"/>
              <a:t>tr</a:t>
            </a:r>
            <a:r>
              <a:rPr lang="uk-UA" sz="2000" dirty="0"/>
              <a:t>&gt;  - скорочення від </a:t>
            </a:r>
            <a:r>
              <a:rPr lang="uk-UA" sz="2000" b="1" dirty="0" err="1">
                <a:solidFill>
                  <a:srgbClr val="FF0000"/>
                </a:solidFill>
              </a:rPr>
              <a:t>t</a:t>
            </a:r>
            <a:r>
              <a:rPr lang="uk-UA" sz="2000" dirty="0" err="1"/>
              <a:t>able</a:t>
            </a:r>
            <a:r>
              <a:rPr lang="uk-UA" sz="2000" dirty="0"/>
              <a:t> </a:t>
            </a:r>
            <a:r>
              <a:rPr lang="uk-UA" sz="2000" b="1" dirty="0" err="1">
                <a:solidFill>
                  <a:srgbClr val="FF0000"/>
                </a:solidFill>
              </a:rPr>
              <a:t>r</a:t>
            </a:r>
            <a:r>
              <a:rPr lang="uk-UA" sz="2000" dirty="0" err="1"/>
              <a:t>ow</a:t>
            </a:r>
            <a:r>
              <a:rPr lang="uk-UA" sz="2000" dirty="0"/>
              <a:t> (ряд таблиці)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&lt;</a:t>
            </a:r>
            <a:r>
              <a:rPr lang="uk-UA" sz="2000" b="1" dirty="0" err="1"/>
              <a:t>td</a:t>
            </a:r>
            <a:r>
              <a:rPr lang="uk-UA" sz="2000" dirty="0"/>
              <a:t>&gt;  - скорочення від </a:t>
            </a:r>
            <a:r>
              <a:rPr lang="uk-UA" sz="2000" b="1" dirty="0" err="1">
                <a:solidFill>
                  <a:srgbClr val="FF0000"/>
                </a:solidFill>
              </a:rPr>
              <a:t>t</a:t>
            </a:r>
            <a:r>
              <a:rPr lang="uk-UA" sz="2000" dirty="0" err="1"/>
              <a:t>able</a:t>
            </a:r>
            <a:r>
              <a:rPr lang="uk-UA" sz="2000" dirty="0"/>
              <a:t> </a:t>
            </a:r>
            <a:r>
              <a:rPr lang="uk-UA" sz="2000" b="1" dirty="0" err="1">
                <a:solidFill>
                  <a:srgbClr val="FF0000"/>
                </a:solidFill>
              </a:rPr>
              <a:t>d</a:t>
            </a:r>
            <a:r>
              <a:rPr lang="uk-UA" sz="2000" dirty="0" err="1"/>
              <a:t>ata</a:t>
            </a:r>
            <a:r>
              <a:rPr lang="uk-UA" sz="2000" dirty="0"/>
              <a:t> </a:t>
            </a:r>
            <a:r>
              <a:rPr lang="uk-UA" sz="2000" dirty="0" err="1"/>
              <a:t>cell</a:t>
            </a:r>
            <a:r>
              <a:rPr lang="uk-UA" sz="2000" dirty="0"/>
              <a:t> (табличні дані комірок)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uk-UA" sz="2000" dirty="0"/>
              <a:t>&lt;</a:t>
            </a:r>
            <a:r>
              <a:rPr lang="uk-UA" sz="2000" b="1" dirty="0"/>
              <a:t>th</a:t>
            </a:r>
            <a:r>
              <a:rPr lang="uk-UA" sz="2000" dirty="0"/>
              <a:t>&gt;  - скорочення від </a:t>
            </a:r>
            <a:r>
              <a:rPr lang="uk-UA" sz="2000" b="1" dirty="0" err="1">
                <a:solidFill>
                  <a:srgbClr val="FF0000"/>
                </a:solidFill>
              </a:rPr>
              <a:t>t</a:t>
            </a:r>
            <a:r>
              <a:rPr lang="uk-UA" sz="2000" dirty="0" err="1"/>
              <a:t>able</a:t>
            </a:r>
            <a:r>
              <a:rPr lang="uk-UA" sz="2000" dirty="0"/>
              <a:t> </a:t>
            </a:r>
            <a:r>
              <a:rPr lang="uk-UA" sz="2000" b="1" dirty="0" err="1">
                <a:solidFill>
                  <a:srgbClr val="FF0000"/>
                </a:solidFill>
              </a:rPr>
              <a:t>h</a:t>
            </a:r>
            <a:r>
              <a:rPr lang="uk-UA" sz="2000" dirty="0" err="1"/>
              <a:t>eader</a:t>
            </a:r>
            <a:r>
              <a:rPr lang="uk-UA" sz="2000" dirty="0"/>
              <a:t> </a:t>
            </a:r>
            <a:r>
              <a:rPr lang="uk-UA" sz="2000" dirty="0" err="1"/>
              <a:t>cell</a:t>
            </a:r>
            <a:r>
              <a:rPr lang="uk-UA" sz="2000" dirty="0"/>
              <a:t> (заголовок таблиці), призначений для створення однієї комірки таблиці, яка позначається як заголовна. Текст в такій клітинці відображається браузером зазвичай </a:t>
            </a:r>
            <a:r>
              <a:rPr lang="uk-UA" sz="2000" b="1" dirty="0"/>
              <a:t>жирним</a:t>
            </a:r>
            <a:r>
              <a:rPr lang="uk-UA" sz="2000" dirty="0"/>
              <a:t> шрифтом. Тег &lt;</a:t>
            </a:r>
            <a:r>
              <a:rPr lang="uk-UA" sz="2000" b="1" dirty="0"/>
              <a:t>th</a:t>
            </a:r>
            <a:r>
              <a:rPr lang="uk-UA" sz="2000" dirty="0"/>
              <a:t>&gt; повинен розміщуватися всередині контейнера </a:t>
            </a:r>
            <a:r>
              <a:rPr lang="uk-UA" sz="2000" b="1" dirty="0"/>
              <a:t>&lt;tr&gt;, </a:t>
            </a:r>
            <a:r>
              <a:rPr lang="uk-UA" sz="2000" dirty="0"/>
              <a:t>який в свою чергу розташовується всередині тегу &lt;</a:t>
            </a:r>
            <a:r>
              <a:rPr lang="uk-UA" sz="2000" dirty="0" err="1"/>
              <a:t>table</a:t>
            </a:r>
            <a:r>
              <a:rPr lang="uk-UA" sz="2000" dirty="0"/>
              <a:t>&gt;.</a:t>
            </a:r>
          </a:p>
          <a:p>
            <a:pPr marL="66040" indent="0">
              <a:spcBef>
                <a:spcPts val="0"/>
              </a:spcBef>
              <a:buNone/>
            </a:pPr>
            <a:endParaRPr lang="uk-UA" sz="2000" dirty="0"/>
          </a:p>
          <a:p>
            <a:pPr marL="66040" indent="0">
              <a:spcBef>
                <a:spcPts val="0"/>
              </a:spcBef>
              <a:buNone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1321605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Таблиці. Атрибути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26329" y="1316696"/>
            <a:ext cx="8069766" cy="4855503"/>
          </a:xfrm>
        </p:spPr>
        <p:txBody>
          <a:bodyPr/>
          <a:lstStyle/>
          <a:p>
            <a:pPr algn="just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uk-UA" sz="2400" b="1" dirty="0" err="1"/>
              <a:t>border</a:t>
            </a:r>
            <a:r>
              <a:rPr lang="uk-UA" sz="2400" dirty="0"/>
              <a:t> - товщина рамки навколо таблиці в пікселях</a:t>
            </a:r>
          </a:p>
          <a:p>
            <a:pPr algn="just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uk-UA" sz="2400" b="1" dirty="0" err="1"/>
              <a:t>аlign</a:t>
            </a:r>
            <a:r>
              <a:rPr lang="uk-UA" sz="2400" b="1" dirty="0"/>
              <a:t> </a:t>
            </a:r>
            <a:r>
              <a:rPr lang="uk-UA" sz="2400" dirty="0"/>
              <a:t>- вирівнювання вмісту всієї таблиці </a:t>
            </a:r>
            <a:r>
              <a:rPr lang="uk-UA" sz="2400" b="1" dirty="0"/>
              <a:t>по горизонталі</a:t>
            </a:r>
            <a:r>
              <a:rPr lang="uk-UA" sz="2400" dirty="0"/>
              <a:t>, в рядку або в окремій клітинці (</a:t>
            </a:r>
            <a:r>
              <a:rPr lang="uk-UA" sz="2400" dirty="0">
                <a:solidFill>
                  <a:srgbClr val="00B050"/>
                </a:solidFill>
              </a:rPr>
              <a:t>left, center </a:t>
            </a:r>
            <a:r>
              <a:rPr lang="uk-UA" sz="2400" dirty="0" err="1"/>
              <a:t>или</a:t>
            </a:r>
            <a:r>
              <a:rPr lang="uk-UA" sz="2400" dirty="0"/>
              <a:t> </a:t>
            </a:r>
            <a:r>
              <a:rPr lang="uk-UA" sz="2400" dirty="0" err="1">
                <a:solidFill>
                  <a:srgbClr val="00B050"/>
                </a:solidFill>
              </a:rPr>
              <a:t>right</a:t>
            </a:r>
            <a:r>
              <a:rPr lang="uk-UA" sz="2400" dirty="0"/>
              <a:t>)</a:t>
            </a:r>
          </a:p>
          <a:p>
            <a:pPr algn="just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uk-UA" sz="2400" b="1" dirty="0" err="1"/>
              <a:t>valign</a:t>
            </a:r>
            <a:r>
              <a:rPr lang="uk-UA" sz="2400" dirty="0"/>
              <a:t> - специфікує вирівнювання </a:t>
            </a:r>
            <a:r>
              <a:rPr lang="uk-UA" sz="2400" b="1" dirty="0"/>
              <a:t>по вертикалі </a:t>
            </a:r>
            <a:r>
              <a:rPr lang="uk-UA" sz="2400" dirty="0"/>
              <a:t>в комірці (</a:t>
            </a:r>
            <a:r>
              <a:rPr lang="uk-UA" sz="2400" dirty="0" err="1">
                <a:solidFill>
                  <a:srgbClr val="00B050"/>
                </a:solidFill>
              </a:rPr>
              <a:t>top</a:t>
            </a:r>
            <a:r>
              <a:rPr lang="uk-UA" sz="2400" dirty="0">
                <a:solidFill>
                  <a:srgbClr val="00B050"/>
                </a:solidFill>
              </a:rPr>
              <a:t>, </a:t>
            </a:r>
            <a:r>
              <a:rPr lang="uk-UA" sz="2400" dirty="0" err="1">
                <a:solidFill>
                  <a:srgbClr val="00B050"/>
                </a:solidFill>
              </a:rPr>
              <a:t>middle</a:t>
            </a:r>
            <a:r>
              <a:rPr lang="uk-UA" sz="2400" dirty="0"/>
              <a:t> </a:t>
            </a:r>
            <a:r>
              <a:rPr lang="uk-UA" sz="2400" dirty="0" err="1"/>
              <a:t>или</a:t>
            </a:r>
            <a:r>
              <a:rPr lang="uk-UA" sz="2400" dirty="0"/>
              <a:t> </a:t>
            </a:r>
            <a:r>
              <a:rPr lang="uk-UA" sz="2400" dirty="0" err="1">
                <a:solidFill>
                  <a:srgbClr val="00B050"/>
                </a:solidFill>
              </a:rPr>
              <a:t>bottom</a:t>
            </a:r>
            <a:r>
              <a:rPr lang="uk-UA" sz="2400" dirty="0"/>
              <a:t>)</a:t>
            </a:r>
          </a:p>
          <a:p>
            <a:pPr algn="just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uk-UA" sz="2400" b="1" dirty="0" err="1"/>
              <a:t>colspan</a:t>
            </a:r>
            <a:r>
              <a:rPr lang="uk-UA" sz="2400" dirty="0"/>
              <a:t> – скорочення від </a:t>
            </a:r>
            <a:r>
              <a:rPr lang="uk-UA" sz="2400" b="1" dirty="0" err="1">
                <a:solidFill>
                  <a:srgbClr val="FF0000"/>
                </a:solidFill>
              </a:rPr>
              <a:t>col</a:t>
            </a:r>
            <a:r>
              <a:rPr lang="uk-UA" sz="2400" dirty="0" err="1"/>
              <a:t>umn</a:t>
            </a:r>
            <a:r>
              <a:rPr lang="uk-UA" sz="2400" dirty="0"/>
              <a:t> </a:t>
            </a:r>
            <a:r>
              <a:rPr lang="uk-UA" sz="2400" b="1" dirty="0" err="1">
                <a:solidFill>
                  <a:srgbClr val="FF0000"/>
                </a:solidFill>
              </a:rPr>
              <a:t>span</a:t>
            </a:r>
            <a:r>
              <a:rPr lang="uk-UA" sz="2400" dirty="0"/>
              <a:t> (злиття стовпців), використовується в &lt;</a:t>
            </a:r>
            <a:r>
              <a:rPr lang="uk-UA" sz="2400" b="1" dirty="0" err="1"/>
              <a:t>td</a:t>
            </a:r>
            <a:r>
              <a:rPr lang="uk-UA" sz="2400" dirty="0"/>
              <a:t>&gt; для специфікації того, скільки </a:t>
            </a:r>
            <a:r>
              <a:rPr lang="uk-UA" sz="2400" b="1" dirty="0"/>
              <a:t>стовпців</a:t>
            </a:r>
            <a:r>
              <a:rPr lang="uk-UA" sz="2400" dirty="0"/>
              <a:t> охоплює ця група</a:t>
            </a:r>
          </a:p>
          <a:p>
            <a:pPr algn="just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uk-UA" sz="2400" b="1" dirty="0" err="1"/>
              <a:t>rowspan</a:t>
            </a:r>
            <a:r>
              <a:rPr lang="uk-UA" sz="2400" dirty="0"/>
              <a:t> – скорочення від </a:t>
            </a:r>
            <a:r>
              <a:rPr lang="uk-UA" sz="2400" dirty="0" err="1"/>
              <a:t>row</a:t>
            </a:r>
            <a:r>
              <a:rPr lang="uk-UA" sz="2400" dirty="0"/>
              <a:t> </a:t>
            </a:r>
            <a:r>
              <a:rPr lang="uk-UA" sz="2400" dirty="0" err="1"/>
              <a:t>span</a:t>
            </a:r>
            <a:r>
              <a:rPr lang="uk-UA" sz="2400" dirty="0"/>
              <a:t> (злиття рядків), специфікує, скільки </a:t>
            </a:r>
            <a:r>
              <a:rPr lang="uk-UA" sz="2400" b="1" dirty="0"/>
              <a:t>рядів</a:t>
            </a:r>
            <a:r>
              <a:rPr lang="uk-UA" sz="2400" dirty="0"/>
              <a:t> охоплює ця група</a:t>
            </a:r>
          </a:p>
        </p:txBody>
      </p:sp>
    </p:spTree>
    <p:extLst>
      <p:ext uri="{BB962C8B-B14F-4D97-AF65-F5344CB8AC3E}">
        <p14:creationId xmlns:p14="http://schemas.microsoft.com/office/powerpoint/2010/main" val="7785312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Таблиці. Атрибути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25939" y="1337408"/>
            <a:ext cx="8069766" cy="4789854"/>
          </a:xfrm>
        </p:spPr>
        <p:txBody>
          <a:bodyPr/>
          <a:lstStyle/>
          <a:p>
            <a:pPr algn="just">
              <a:spcBef>
                <a:spcPts val="0"/>
              </a:spcBef>
              <a:buClrTx/>
              <a:buSzPct val="100000"/>
            </a:pPr>
            <a:r>
              <a:rPr lang="de-AT" sz="2200" b="1" dirty="0"/>
              <a:t>background</a:t>
            </a:r>
            <a:r>
              <a:rPr lang="ru-RU" sz="2200" dirty="0"/>
              <a:t> - </a:t>
            </a:r>
            <a:r>
              <a:rPr lang="uk-UA" sz="2200" dirty="0"/>
              <a:t>задає фоновий малюнок у таблиці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de-AT" sz="2200" b="1" dirty="0" err="1"/>
              <a:t>bgcolor</a:t>
            </a:r>
            <a:r>
              <a:rPr lang="ru-RU" sz="2200" dirty="0"/>
              <a:t> – </a:t>
            </a:r>
            <a:r>
              <a:rPr lang="uk-UA" sz="2200" dirty="0"/>
              <a:t>колір фону таблиці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de-AT" sz="2200" b="1" dirty="0" err="1"/>
              <a:t>bordercolor</a:t>
            </a:r>
            <a:r>
              <a:rPr lang="ru-RU" sz="2200" dirty="0"/>
              <a:t> – </a:t>
            </a:r>
            <a:r>
              <a:rPr lang="uk-UA" sz="2200" dirty="0"/>
              <a:t>колір рамки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de-AT" sz="2200" b="1" dirty="0" err="1"/>
              <a:t>cellpadding</a:t>
            </a:r>
            <a:r>
              <a:rPr lang="ru-RU" sz="2200" dirty="0"/>
              <a:t> – </a:t>
            </a:r>
            <a:r>
              <a:rPr lang="uk-UA" sz="2200" dirty="0"/>
              <a:t>відступ від рамки до вмісту комірки</a:t>
            </a:r>
            <a:endParaRPr lang="ru-RU" sz="2200" dirty="0"/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de-AT" sz="2200" b="1" dirty="0" err="1"/>
              <a:t>cellspacing</a:t>
            </a:r>
            <a:r>
              <a:rPr lang="ru-RU" sz="2200" dirty="0"/>
              <a:t> – </a:t>
            </a:r>
            <a:r>
              <a:rPr lang="uk-UA" sz="2200" dirty="0"/>
              <a:t>відстань між комірками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de-AT" sz="2200" b="1" dirty="0" err="1"/>
              <a:t>cols</a:t>
            </a:r>
            <a:r>
              <a:rPr lang="ru-RU" sz="2200" dirty="0"/>
              <a:t> - </a:t>
            </a:r>
            <a:r>
              <a:rPr lang="uk-UA" sz="2200" dirty="0"/>
              <a:t>число колонок у таблиці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de-AT" sz="2200" b="1" dirty="0"/>
              <a:t>frame</a:t>
            </a:r>
            <a:r>
              <a:rPr lang="ru-RU" sz="2200" dirty="0"/>
              <a:t> – </a:t>
            </a:r>
            <a:r>
              <a:rPr lang="uk-UA" sz="2200" dirty="0"/>
              <a:t>сповіщує браузер, як відображати границі навколо таблиці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de-AT" sz="2200" b="1" dirty="0"/>
              <a:t>height</a:t>
            </a:r>
            <a:r>
              <a:rPr lang="ru-RU" sz="2200" dirty="0"/>
              <a:t> - </a:t>
            </a:r>
            <a:r>
              <a:rPr lang="uk-UA" sz="2200" dirty="0"/>
              <a:t>висота таблиці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de-AT" sz="2200" b="1" dirty="0"/>
              <a:t>width</a:t>
            </a:r>
            <a:r>
              <a:rPr lang="ru-RU" sz="2200" dirty="0"/>
              <a:t> - </a:t>
            </a:r>
            <a:r>
              <a:rPr lang="uk-UA" sz="2200" dirty="0"/>
              <a:t>ширина таблиці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de-AT" sz="2200" b="1" dirty="0" err="1"/>
              <a:t>rules</a:t>
            </a:r>
            <a:r>
              <a:rPr lang="ru-RU" sz="2200" dirty="0"/>
              <a:t> – </a:t>
            </a:r>
            <a:r>
              <a:rPr lang="uk-UA" sz="2200" dirty="0"/>
              <a:t>сповіщує браузер, де відображати границі між комірками</a:t>
            </a:r>
          </a:p>
          <a:p>
            <a:pPr algn="just">
              <a:spcBef>
                <a:spcPts val="0"/>
              </a:spcBef>
              <a:buClrTx/>
              <a:buSzPct val="100000"/>
            </a:pPr>
            <a:r>
              <a:rPr lang="de-AT" sz="2200" b="1" dirty="0" err="1"/>
              <a:t>summary</a:t>
            </a:r>
            <a:r>
              <a:rPr lang="ru-RU" sz="2200" dirty="0"/>
              <a:t> – </a:t>
            </a:r>
            <a:r>
              <a:rPr lang="uk-UA" sz="2200" noProof="1"/>
              <a:t>короткий опис таблиці</a:t>
            </a:r>
          </a:p>
        </p:txBody>
      </p:sp>
    </p:spTree>
    <p:extLst>
      <p:ext uri="{BB962C8B-B14F-4D97-AF65-F5344CB8AC3E}">
        <p14:creationId xmlns:p14="http://schemas.microsoft.com/office/powerpoint/2010/main" val="5936937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uk-UA" sz="4200" b="0" i="0" u="none" strike="noStrike" cap="none" dirty="0">
                <a:solidFill>
                  <a:schemeClr val="dk2"/>
                </a:solidFill>
                <a:latin typeface="+mj-lt"/>
                <a:ea typeface="Arial"/>
                <a:cs typeface="Arial"/>
                <a:sym typeface="Arial"/>
              </a:rPr>
              <a:t>Таблиці</a:t>
            </a:r>
            <a:endParaRPr lang="uk-UA" dirty="0">
              <a:latin typeface="+mj-lt"/>
            </a:endParaRPr>
          </a:p>
        </p:txBody>
      </p:sp>
      <p:sp>
        <p:nvSpPr>
          <p:cNvPr id="189" name="Google Shape;189;p25"/>
          <p:cNvSpPr txBox="1">
            <a:spLocks noGrp="1"/>
          </p:cNvSpPr>
          <p:nvPr>
            <p:ph type="body" idx="1"/>
          </p:nvPr>
        </p:nvSpPr>
        <p:spPr>
          <a:xfrm>
            <a:off x="457200" y="1485900"/>
            <a:ext cx="2340708" cy="3250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None/>
            </a:pPr>
            <a: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&lt;table&gt;</a:t>
            </a:r>
            <a:b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ru-RU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&lt;tr&gt;</a:t>
            </a:r>
            <a:b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ru-RU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&lt;td&gt;Cell 1&lt;/td&gt;</a:t>
            </a:r>
            <a:b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ru-RU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&lt;td&gt;Cell 2&lt;/td&gt;</a:t>
            </a:r>
            <a:b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ru-RU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&lt;/tr&gt;</a:t>
            </a:r>
            <a:b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ru-RU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&lt;tr&gt;</a:t>
            </a:r>
            <a:b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ru-RU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&lt;td&gt;Cell 3&lt;/td&gt;</a:t>
            </a:r>
            <a:endParaRPr lang="ru-RU" sz="2000" b="0" i="0" u="none" dirty="0">
              <a:solidFill>
                <a:schemeClr val="accent2">
                  <a:lumMod val="50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None/>
            </a:pP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    </a:t>
            </a:r>
            <a: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&lt;td&gt;Cell 4&lt;/td&gt;</a:t>
            </a:r>
            <a:b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ru-RU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&lt;/tr&gt;</a:t>
            </a:r>
            <a:b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chemeClr val="accent2">
                    <a:lumMod val="5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&lt;/table&gt; </a:t>
            </a:r>
            <a:endParaRPr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456723" y="1485900"/>
            <a:ext cx="2477477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&lt;table&gt;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&lt;tr&gt;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&lt;th&gt;column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1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&lt;/th&gt;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&lt;th&gt;column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2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&lt;/th&gt;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&lt;/tr&gt;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&lt;tr&gt;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&lt;td&gt;Cell 1&lt;/td&gt;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&lt;td&gt;Cell 2&lt;/td&gt;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&lt;/tr&gt;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&lt;tr&gt;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&lt;td&gt;Cell 3&lt;/td&gt;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  &lt;td&gt;Cell 4&lt;/td&gt;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  &lt;/tr&gt;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</a:b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&lt;/table&gt;</a:t>
            </a:r>
            <a:endParaRPr lang="ru-RU" sz="20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953" y="3310264"/>
            <a:ext cx="137160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43" y="5079023"/>
            <a:ext cx="1344058" cy="7366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XML. http://www.w3.org/XML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485899"/>
            <a:ext cx="8069766" cy="4761151"/>
          </a:xfrm>
        </p:spPr>
        <p:txBody>
          <a:bodyPr/>
          <a:lstStyle/>
          <a:p>
            <a:pPr marL="66040" indent="0" algn="just">
              <a:buNone/>
            </a:pPr>
            <a:r>
              <a:rPr lang="en-US" sz="2800" b="1" dirty="0"/>
              <a:t>XML</a:t>
            </a:r>
            <a:r>
              <a:rPr lang="en-US" sz="2800" dirty="0"/>
              <a:t> (</a:t>
            </a:r>
            <a:r>
              <a:rPr lang="ru-RU" sz="2800" dirty="0"/>
              <a:t>англ. </a:t>
            </a:r>
            <a:r>
              <a:rPr lang="en-US" sz="2800" dirty="0"/>
              <a:t>eXtensible Markup Language — </a:t>
            </a:r>
            <a:r>
              <a:rPr lang="uk-UA" sz="2800" b="1" dirty="0"/>
              <a:t>розширювана мова розмітки</a:t>
            </a:r>
            <a:r>
              <a:rPr lang="ru-RU" sz="2800" dirty="0"/>
              <a:t>)</a:t>
            </a:r>
          </a:p>
          <a:p>
            <a:pPr marL="66040" indent="0">
              <a:buNone/>
            </a:pPr>
            <a:endParaRPr lang="ru-RU" sz="2400" dirty="0"/>
          </a:p>
          <a:p>
            <a:pPr marL="66040" indent="0">
              <a:buNone/>
            </a:pPr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&lt;?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xml version="1.0" encoding="UTF-8"?&gt;</a:t>
            </a:r>
          </a:p>
          <a:p>
            <a:pPr marL="6604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&lt;note&gt;</a:t>
            </a:r>
          </a:p>
          <a:p>
            <a:pPr marL="6604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&lt;to&gt;</a:t>
            </a:r>
            <a:r>
              <a:rPr lang="uk-UA" sz="2400" dirty="0">
                <a:solidFill>
                  <a:schemeClr val="accent2">
                    <a:lumMod val="50000"/>
                  </a:schemeClr>
                </a:solidFill>
              </a:rPr>
              <a:t>Іванов</a:t>
            </a:r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to&gt;</a:t>
            </a:r>
          </a:p>
          <a:p>
            <a:pPr marL="6604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&lt;from&gt;</a:t>
            </a:r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Петров&lt;/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from&gt;</a:t>
            </a:r>
          </a:p>
          <a:p>
            <a:pPr marL="6604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&lt;heading&gt;</a:t>
            </a:r>
            <a:r>
              <a:rPr lang="uk-UA" sz="2400" dirty="0">
                <a:solidFill>
                  <a:schemeClr val="accent2">
                    <a:lumMod val="50000"/>
                  </a:schemeClr>
                </a:solidFill>
              </a:rPr>
              <a:t>Нагадування</a:t>
            </a:r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&lt;/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heading&gt;</a:t>
            </a:r>
          </a:p>
          <a:p>
            <a:pPr marL="6604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&lt;body&gt;</a:t>
            </a:r>
            <a:r>
              <a:rPr lang="uk-UA" sz="2400" dirty="0">
                <a:solidFill>
                  <a:schemeClr val="accent2">
                    <a:lumMod val="50000"/>
                  </a:schemeClr>
                </a:solidFill>
              </a:rPr>
              <a:t>Завтра нарада о 10 годині!&lt;/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body&gt;</a:t>
            </a:r>
          </a:p>
          <a:p>
            <a:pPr marL="6604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&lt;/note&gt;</a:t>
            </a:r>
          </a:p>
          <a:p>
            <a:pPr marL="6604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99060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Columns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457200" y="1396999"/>
            <a:ext cx="3619500" cy="4807155"/>
          </a:xfrm>
        </p:spPr>
        <p:txBody>
          <a:bodyPr/>
          <a:lstStyle/>
          <a:p>
            <a:pPr marL="6604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&lt;table width="400" cellpadding="10" cellspacing="5" border="2" bgcolor="#efefef" bordercolor="red"&gt;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&lt;tr&gt;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&lt;th width="150"&gt;&lt;/th&gt;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&lt;th&gt;07:45-09:20&lt;/th&gt;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&lt;th&gt;09:30-11:05&lt;/th&gt;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&lt;th width="150"&gt;11:15-12:50&lt;/th&gt;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&lt;th width="150"&gt;13:10- 14:45&lt;/th&gt;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&lt;/tr&gt;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&lt;tr&gt;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&lt;th&gt;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Пн&lt;/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th&gt;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&lt;td </a:t>
            </a:r>
            <a:r>
              <a:rPr lang="en-US" sz="1400" b="1" dirty="0">
                <a:solidFill>
                  <a:srgbClr val="FF0000"/>
                </a:solidFill>
              </a:rPr>
              <a:t>colspan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en-US" sz="1400" dirty="0">
                <a:solidFill>
                  <a:srgbClr val="00B050"/>
                </a:solidFill>
              </a:rPr>
              <a:t>2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"&gt; Web-t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Пз&lt;/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td&gt;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&lt;td&gt;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ОБД Лк&lt;/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td&gt;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&lt;td&gt;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ІКС Лк&lt;/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td&gt;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&lt;/tr&gt;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&lt;tr&gt;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&lt;th&gt;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Вт&lt;/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th&gt;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&lt;td </a:t>
            </a:r>
            <a:r>
              <a:rPr lang="en-US" sz="1400" b="1" dirty="0">
                <a:solidFill>
                  <a:srgbClr val="FF0000"/>
                </a:solidFill>
              </a:rPr>
              <a:t>colspan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="</a:t>
            </a:r>
            <a:r>
              <a:rPr lang="en-US" sz="1400" dirty="0">
                <a:solidFill>
                  <a:srgbClr val="00B050"/>
                </a:solidFill>
              </a:rPr>
              <a:t>3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"&gt;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ФВ Пз&lt;/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td&gt;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&lt;td&gt;Web-t </a:t>
            </a:r>
            <a:r>
              <a:rPr lang="ru-RU" sz="1400" dirty="0">
                <a:solidFill>
                  <a:schemeClr val="accent2">
                    <a:lumMod val="50000"/>
                  </a:schemeClr>
                </a:solidFill>
              </a:rPr>
              <a:t>Лк&lt;/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td&gt;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&lt;/tr&gt;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&lt;/table&gt;</a:t>
            </a:r>
            <a:endParaRPr lang="ru-RU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674" y="2434866"/>
            <a:ext cx="4953000" cy="2066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AE6516-E723-4100-8221-CF274AF766D6}"/>
              </a:ext>
            </a:extLst>
          </p:cNvPr>
          <p:cNvSpPr txBox="1"/>
          <p:nvPr/>
        </p:nvSpPr>
        <p:spPr>
          <a:xfrm>
            <a:off x="3855308" y="1980812"/>
            <a:ext cx="428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latin typeface="+mj-lt"/>
              </a:rPr>
              <a:t>Об'єднані комірки по стовпцям</a:t>
            </a:r>
            <a:endParaRPr lang="ru-RU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37253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Rows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93700" y="1371600"/>
            <a:ext cx="3543986" cy="4800600"/>
          </a:xfrm>
        </p:spPr>
        <p:txBody>
          <a:bodyPr/>
          <a:lstStyle/>
          <a:p>
            <a:pPr marL="66040" indent="0">
              <a:spcBef>
                <a:spcPts val="0"/>
              </a:spcBef>
              <a:buNone/>
            </a:pPr>
            <a:r>
              <a:rPr lang="en-US" sz="1600" dirty="0"/>
              <a:t>&lt;table border="2" bgcolor="#efefef"&gt;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</a:t>
            </a:r>
            <a:r>
              <a:rPr lang="en-US" sz="1600" dirty="0"/>
              <a:t>&lt;tr&gt;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  </a:t>
            </a:r>
            <a:r>
              <a:rPr lang="en-US" sz="1600" dirty="0"/>
              <a:t>&lt;th&gt;&lt;/th&gt;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  </a:t>
            </a:r>
            <a:r>
              <a:rPr lang="en-US" sz="1600" dirty="0"/>
              <a:t>&lt;th&gt;ABC&lt;/th&gt;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  </a:t>
            </a:r>
            <a:r>
              <a:rPr lang="en-US" sz="1600" dirty="0"/>
              <a:t>&lt;th&gt;BBC&lt;/th&gt;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  </a:t>
            </a:r>
            <a:r>
              <a:rPr lang="en-US" sz="1600" dirty="0"/>
              <a:t>&lt;th&gt;CNN&lt;/th&gt;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</a:t>
            </a:r>
            <a:r>
              <a:rPr lang="en-US" sz="1600" dirty="0"/>
              <a:t>&lt;/tr&gt;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</a:t>
            </a:r>
            <a:r>
              <a:rPr lang="en-US" sz="1600" dirty="0"/>
              <a:t>&lt;tr&gt;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  </a:t>
            </a:r>
            <a:r>
              <a:rPr lang="en-US" sz="1600" dirty="0"/>
              <a:t>&lt;th&gt;6pm - 7pm&lt;/th&gt;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  </a:t>
            </a:r>
            <a:r>
              <a:rPr lang="en-US" sz="1600" dirty="0"/>
              <a:t>&lt;td </a:t>
            </a:r>
            <a:r>
              <a:rPr lang="en-US" sz="1600" b="1" dirty="0">
                <a:solidFill>
                  <a:srgbClr val="FF0000"/>
                </a:solidFill>
              </a:rPr>
              <a:t>rowspan</a:t>
            </a:r>
            <a:r>
              <a:rPr lang="en-US" sz="1600" dirty="0"/>
              <a:t>="</a:t>
            </a:r>
            <a:r>
              <a:rPr lang="en-US" sz="1600" dirty="0">
                <a:solidFill>
                  <a:srgbClr val="00B050"/>
                </a:solidFill>
              </a:rPr>
              <a:t>2</a:t>
            </a:r>
            <a:r>
              <a:rPr lang="en-US" sz="1600" dirty="0"/>
              <a:t>"&gt;Movie&lt;/td&gt;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  </a:t>
            </a:r>
            <a:r>
              <a:rPr lang="en-US" sz="1600" dirty="0"/>
              <a:t>&lt;td&gt;Comedy&lt;/td&gt;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  </a:t>
            </a:r>
            <a:r>
              <a:rPr lang="en-US" sz="1600" dirty="0"/>
              <a:t>&lt;td&gt;News&lt;/td&gt;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</a:t>
            </a:r>
            <a:r>
              <a:rPr lang="en-US" sz="1600" dirty="0"/>
              <a:t>&lt;/tr&gt;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</a:t>
            </a:r>
            <a:r>
              <a:rPr lang="en-US" sz="1600" dirty="0"/>
              <a:t>&lt;tr&gt;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  </a:t>
            </a:r>
            <a:r>
              <a:rPr lang="en-US" sz="1600" dirty="0"/>
              <a:t>&lt;th&gt;7pm - 8pm&lt;/th&gt;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  </a:t>
            </a:r>
            <a:r>
              <a:rPr lang="en-US" sz="1600" dirty="0"/>
              <a:t>&lt;td&gt;Sport&lt;/td&gt;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  </a:t>
            </a:r>
            <a:r>
              <a:rPr lang="en-US" sz="1600" dirty="0"/>
              <a:t>&lt;td&gt;Current Affairs&lt;/td&gt;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uk-UA" sz="1600" dirty="0"/>
              <a:t>  </a:t>
            </a:r>
            <a:r>
              <a:rPr lang="en-US" sz="1600" dirty="0"/>
              <a:t>&lt;/tr&gt;</a:t>
            </a:r>
          </a:p>
          <a:p>
            <a:pPr marL="66040" indent="0">
              <a:spcBef>
                <a:spcPts val="0"/>
              </a:spcBef>
              <a:buNone/>
            </a:pPr>
            <a:r>
              <a:rPr lang="en-US" sz="1600" dirty="0"/>
              <a:t>&lt;/table&gt;</a:t>
            </a:r>
            <a:endParaRPr lang="ru-RU" sz="1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631" y="2350063"/>
            <a:ext cx="4387882" cy="1287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67E4C-FD27-47EC-8BB6-B81628DD2B59}"/>
              </a:ext>
            </a:extLst>
          </p:cNvPr>
          <p:cNvSpPr txBox="1"/>
          <p:nvPr/>
        </p:nvSpPr>
        <p:spPr>
          <a:xfrm>
            <a:off x="4016631" y="1835653"/>
            <a:ext cx="428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latin typeface="+mj-lt"/>
              </a:rPr>
              <a:t>Об'єднані комірки по рядкам</a:t>
            </a:r>
            <a:endParaRPr lang="ru-RU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18549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HTML</a:t>
            </a:r>
            <a:r>
              <a:rPr lang="uk-UA" dirty="0"/>
              <a:t>-коментарі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45988" y="1337618"/>
            <a:ext cx="8241957" cy="4803689"/>
          </a:xfrm>
        </p:spPr>
        <p:txBody>
          <a:bodyPr/>
          <a:lstStyle/>
          <a:p>
            <a:pPr marL="66040" indent="0" algn="just">
              <a:buNone/>
            </a:pPr>
            <a:r>
              <a:rPr lang="uk-UA" sz="2400" dirty="0"/>
              <a:t>HTML-коментарі – це частини коду, які </a:t>
            </a:r>
            <a:r>
              <a:rPr lang="uk-UA" sz="2400" b="1" dirty="0"/>
              <a:t>призначені для розробників</a:t>
            </a:r>
            <a:r>
              <a:rPr lang="uk-UA" sz="2400" dirty="0"/>
              <a:t>, а не для браузера. </a:t>
            </a:r>
          </a:p>
          <a:p>
            <a:pPr marL="66040" indent="0" algn="just">
              <a:buNone/>
            </a:pPr>
            <a:r>
              <a:rPr lang="uk-UA" sz="2400" dirty="0"/>
              <a:t>Теги коментарів використовуються для вставки коментарів у вихідний код HTML.</a:t>
            </a:r>
          </a:p>
          <a:p>
            <a:pPr marL="66040" indent="0">
              <a:buNone/>
            </a:pPr>
            <a:r>
              <a:rPr lang="uk-UA" sz="2400" dirty="0">
                <a:solidFill>
                  <a:schemeClr val="accent2">
                    <a:lumMod val="50000"/>
                  </a:schemeClr>
                </a:solidFill>
              </a:rPr>
              <a:t>&lt;!-- </a:t>
            </a:r>
            <a:r>
              <a:rPr lang="uk-UA" sz="2400" dirty="0" err="1">
                <a:solidFill>
                  <a:srgbClr val="00B050"/>
                </a:solidFill>
              </a:rPr>
              <a:t>Write</a:t>
            </a:r>
            <a:r>
              <a:rPr lang="uk-UA" sz="2400" dirty="0">
                <a:solidFill>
                  <a:srgbClr val="00B050"/>
                </a:solidFill>
              </a:rPr>
              <a:t> </a:t>
            </a:r>
            <a:r>
              <a:rPr lang="uk-UA" sz="2400" dirty="0" err="1">
                <a:solidFill>
                  <a:srgbClr val="00B050"/>
                </a:solidFill>
              </a:rPr>
              <a:t>your</a:t>
            </a:r>
            <a:r>
              <a:rPr lang="uk-UA" sz="2400" dirty="0">
                <a:solidFill>
                  <a:srgbClr val="00B050"/>
                </a:solidFill>
              </a:rPr>
              <a:t> </a:t>
            </a:r>
            <a:r>
              <a:rPr lang="uk-UA" sz="2400" dirty="0" err="1">
                <a:solidFill>
                  <a:srgbClr val="00B050"/>
                </a:solidFill>
              </a:rPr>
              <a:t>comments</a:t>
            </a:r>
            <a:r>
              <a:rPr lang="uk-UA" sz="2400" dirty="0">
                <a:solidFill>
                  <a:srgbClr val="00B050"/>
                </a:solidFill>
              </a:rPr>
              <a:t> </a:t>
            </a:r>
            <a:r>
              <a:rPr lang="uk-UA" sz="2400" dirty="0" err="1">
                <a:solidFill>
                  <a:srgbClr val="00B050"/>
                </a:solidFill>
              </a:rPr>
              <a:t>here</a:t>
            </a:r>
            <a:r>
              <a:rPr lang="uk-UA" sz="2400" dirty="0">
                <a:solidFill>
                  <a:srgbClr val="00B050"/>
                </a:solidFill>
              </a:rPr>
              <a:t> </a:t>
            </a:r>
            <a:r>
              <a:rPr lang="uk-UA" sz="2400" dirty="0">
                <a:solidFill>
                  <a:schemeClr val="accent2">
                    <a:lumMod val="50000"/>
                  </a:schemeClr>
                </a:solidFill>
              </a:rPr>
              <a:t>--&gt;</a:t>
            </a:r>
          </a:p>
          <a:p>
            <a:pPr marL="66040" indent="0" algn="just">
              <a:buNone/>
            </a:pPr>
            <a:r>
              <a:rPr lang="uk-UA" sz="2400" dirty="0">
                <a:solidFill>
                  <a:srgbClr val="00B050"/>
                </a:solidFill>
              </a:rPr>
              <a:t>Коментарі</a:t>
            </a:r>
            <a:r>
              <a:rPr lang="uk-UA" sz="2400" dirty="0">
                <a:solidFill>
                  <a:schemeClr val="tx1"/>
                </a:solidFill>
              </a:rPr>
              <a:t> </a:t>
            </a:r>
            <a:r>
              <a:rPr lang="uk-UA" sz="2400" b="1" dirty="0">
                <a:solidFill>
                  <a:schemeClr val="tx1"/>
                </a:solidFill>
              </a:rPr>
              <a:t>не відображаються </a:t>
            </a:r>
            <a:r>
              <a:rPr lang="uk-UA" sz="2400" dirty="0">
                <a:solidFill>
                  <a:schemeClr val="tx1"/>
                </a:solidFill>
              </a:rPr>
              <a:t>в браузері, але можуть допомогти задокументувати вихідний код HTML. </a:t>
            </a:r>
          </a:p>
          <a:p>
            <a:pPr marL="66040" indent="0" algn="just">
              <a:buNone/>
            </a:pPr>
            <a:endParaRPr lang="uk-UA" sz="2400" dirty="0">
              <a:solidFill>
                <a:schemeClr val="tx1"/>
              </a:solidFill>
            </a:endParaRPr>
          </a:p>
          <a:p>
            <a:pPr marL="66040" indent="0" algn="just">
              <a:buNone/>
            </a:pPr>
            <a:r>
              <a:rPr lang="uk-UA" sz="2400" dirty="0">
                <a:solidFill>
                  <a:schemeClr val="tx1"/>
                </a:solidFill>
              </a:rPr>
              <a:t>Тег </a:t>
            </a:r>
            <a:r>
              <a:rPr lang="uk-UA" sz="2400" b="1" dirty="0">
                <a:solidFill>
                  <a:schemeClr val="tx1"/>
                </a:solidFill>
              </a:rPr>
              <a:t>&lt;! -- ... --&gt; </a:t>
            </a:r>
            <a:r>
              <a:rPr lang="uk-UA" sz="2400" dirty="0">
                <a:solidFill>
                  <a:schemeClr val="tx1"/>
                </a:solidFill>
              </a:rPr>
              <a:t>може містити будь які інші теги, але заборонено один коментар вкладати в інший!</a:t>
            </a:r>
          </a:p>
          <a:p>
            <a:pPr marL="66040" indent="0" algn="just">
              <a:buNone/>
            </a:pPr>
            <a:r>
              <a:rPr lang="uk-UA" sz="2400" dirty="0">
                <a:solidFill>
                  <a:schemeClr val="tx1"/>
                </a:solidFill>
              </a:rPr>
              <a:t>У теґа </a:t>
            </a:r>
            <a:r>
              <a:rPr lang="uk-UA" sz="2400" b="1" dirty="0">
                <a:solidFill>
                  <a:schemeClr val="tx1"/>
                </a:solidFill>
              </a:rPr>
              <a:t>&lt;!-- ... --&gt;</a:t>
            </a:r>
            <a:r>
              <a:rPr lang="uk-UA" sz="2400" dirty="0">
                <a:solidFill>
                  <a:schemeClr val="tx1"/>
                </a:solidFill>
              </a:rPr>
              <a:t> відсутні атрибути!</a:t>
            </a:r>
          </a:p>
        </p:txBody>
      </p:sp>
    </p:spTree>
    <p:extLst>
      <p:ext uri="{BB962C8B-B14F-4D97-AF65-F5344CB8AC3E}">
        <p14:creationId xmlns:p14="http://schemas.microsoft.com/office/powerpoint/2010/main" val="604878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Питання для самоконтролю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040" indent="0" algn="just">
              <a:buNone/>
            </a:pPr>
            <a:r>
              <a:rPr lang="uk-UA" dirty="0"/>
              <a:t>Мови розмітки, основні поняття</a:t>
            </a:r>
            <a:r>
              <a:rPr lang="ru-RU" dirty="0"/>
              <a:t> </a:t>
            </a:r>
            <a:r>
              <a:rPr lang="en-US" dirty="0"/>
              <a:t>HTML, </a:t>
            </a:r>
            <a:r>
              <a:rPr lang="ru-RU" dirty="0"/>
              <a:t>теги, структура </a:t>
            </a:r>
            <a:r>
              <a:rPr lang="en-US" dirty="0"/>
              <a:t>HTML-</a:t>
            </a:r>
            <a:r>
              <a:rPr lang="uk-UA" dirty="0"/>
              <a:t>документу, посилання, форматування, заголовки, списки, таблиці. Стандартні атрибути тегів. Робота з графічними об'єктами та їх розміщенням на сайті.</a:t>
            </a:r>
          </a:p>
        </p:txBody>
      </p:sp>
    </p:spTree>
    <p:extLst>
      <p:ext uri="{BB962C8B-B14F-4D97-AF65-F5344CB8AC3E}">
        <p14:creationId xmlns:p14="http://schemas.microsoft.com/office/powerpoint/2010/main" val="4484038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193800" y="2540000"/>
            <a:ext cx="6743700" cy="1130300"/>
          </a:xfrm>
        </p:spPr>
        <p:txBody>
          <a:bodyPr/>
          <a:lstStyle/>
          <a:p>
            <a:pPr marL="66040" indent="0" algn="ctr">
              <a:buNone/>
            </a:pPr>
            <a:r>
              <a:rPr lang="uk-UA" sz="5400" dirty="0"/>
              <a:t>Дякую</a:t>
            </a:r>
            <a:r>
              <a:rPr lang="ru-RU" sz="5400" dirty="0"/>
              <a:t> за </a:t>
            </a:r>
            <a:r>
              <a:rPr lang="uk-UA" sz="5400" dirty="0"/>
              <a:t>увагу</a:t>
            </a:r>
            <a:r>
              <a:rPr lang="ru-RU" sz="5400" dirty="0"/>
              <a:t>!</a:t>
            </a:r>
          </a:p>
          <a:p>
            <a:pPr marL="66040" indent="0">
              <a:buNone/>
            </a:pP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423701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MathML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040" indent="0" algn="just">
              <a:buNone/>
            </a:pPr>
            <a:r>
              <a:rPr lang="uk-UA" b="1" dirty="0" err="1"/>
              <a:t>MathML</a:t>
            </a:r>
            <a:r>
              <a:rPr lang="uk-UA" dirty="0"/>
              <a:t> (від </a:t>
            </a:r>
            <a:r>
              <a:rPr lang="uk-UA" dirty="0" err="1"/>
              <a:t>англ</a:t>
            </a:r>
            <a:r>
              <a:rPr lang="uk-UA" dirty="0"/>
              <a:t>. </a:t>
            </a:r>
            <a:r>
              <a:rPr lang="uk-UA" dirty="0" err="1"/>
              <a:t>Mathematical</a:t>
            </a:r>
            <a:r>
              <a:rPr lang="uk-UA" dirty="0"/>
              <a:t> </a:t>
            </a:r>
            <a:r>
              <a:rPr lang="uk-UA" dirty="0" err="1"/>
              <a:t>Markup</a:t>
            </a:r>
            <a:r>
              <a:rPr lang="uk-UA" dirty="0"/>
              <a:t> </a:t>
            </a:r>
            <a:r>
              <a:rPr lang="uk-UA" dirty="0" err="1"/>
              <a:t>Language</a:t>
            </a:r>
            <a:r>
              <a:rPr lang="uk-UA" dirty="0"/>
              <a:t> — «мова математичної розмітки») — це мова розмітки на основі XML для представлення математичних символів та формул в документах WWW. </a:t>
            </a:r>
            <a:r>
              <a:rPr lang="uk-UA" dirty="0" err="1"/>
              <a:t>MathML</a:t>
            </a:r>
            <a:r>
              <a:rPr lang="uk-UA" dirty="0"/>
              <a:t> рекомендований математичною групою W3C.</a:t>
            </a:r>
          </a:p>
        </p:txBody>
      </p:sp>
    </p:spTree>
    <p:extLst>
      <p:ext uri="{BB962C8B-B14F-4D97-AF65-F5344CB8AC3E}">
        <p14:creationId xmlns:p14="http://schemas.microsoft.com/office/powerpoint/2010/main" val="23611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862" y="254000"/>
            <a:ext cx="8015287" cy="914400"/>
          </a:xfrm>
        </p:spPr>
        <p:txBody>
          <a:bodyPr/>
          <a:lstStyle/>
          <a:p>
            <a:r>
              <a:rPr lang="de-AT" sz="4400" dirty="0">
                <a:solidFill>
                  <a:schemeClr val="bg1"/>
                </a:solidFill>
                <a:latin typeface="+mj-lt"/>
              </a:rPr>
              <a:t>XHTML</a:t>
            </a:r>
            <a:endParaRPr lang="ru-RU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9899" y="1365755"/>
            <a:ext cx="8051013" cy="4824652"/>
          </a:xfrm>
        </p:spPr>
        <p:txBody>
          <a:bodyPr/>
          <a:lstStyle/>
          <a:p>
            <a:pPr marL="66040" indent="0" algn="just">
              <a:spcBef>
                <a:spcPts val="0"/>
              </a:spcBef>
              <a:buNone/>
            </a:pPr>
            <a:r>
              <a:rPr lang="de-AT" b="1" dirty="0">
                <a:latin typeface="+mj-lt"/>
              </a:rPr>
              <a:t>XHTML</a:t>
            </a:r>
            <a:r>
              <a:rPr lang="de-AT" dirty="0">
                <a:latin typeface="+mj-lt"/>
              </a:rPr>
              <a:t> (</a:t>
            </a:r>
            <a:r>
              <a:rPr lang="ru-RU" dirty="0">
                <a:latin typeface="+mj-lt"/>
              </a:rPr>
              <a:t>англ. </a:t>
            </a:r>
            <a:r>
              <a:rPr lang="de-AT" dirty="0">
                <a:latin typeface="+mj-lt"/>
              </a:rPr>
              <a:t>Extensible Hypertext Markup Language –</a:t>
            </a:r>
            <a:r>
              <a:rPr lang="uk-UA" dirty="0">
                <a:latin typeface="+mj-lt"/>
              </a:rPr>
              <a:t> розширювана мова розмітки гіпертексту)</a:t>
            </a:r>
          </a:p>
          <a:p>
            <a:pPr algn="just">
              <a:spcBef>
                <a:spcPts val="0"/>
              </a:spcBef>
              <a:buClrTx/>
            </a:pPr>
            <a:r>
              <a:rPr lang="ru-RU" dirty="0">
                <a:latin typeface="+mj-lt"/>
              </a:rPr>
              <a:t>XHTML практично </a:t>
            </a:r>
            <a:r>
              <a:rPr lang="uk-UA" dirty="0">
                <a:latin typeface="+mj-lt"/>
              </a:rPr>
              <a:t>ідентичний</a:t>
            </a:r>
            <a:r>
              <a:rPr lang="ru-RU" dirty="0">
                <a:latin typeface="+mj-lt"/>
              </a:rPr>
              <a:t> HTML</a:t>
            </a:r>
          </a:p>
          <a:p>
            <a:pPr algn="just">
              <a:spcBef>
                <a:spcPts val="0"/>
              </a:spcBef>
              <a:buClrTx/>
            </a:pPr>
            <a:r>
              <a:rPr lang="ru-RU" dirty="0">
                <a:latin typeface="+mj-lt"/>
              </a:rPr>
              <a:t>XHTML </a:t>
            </a:r>
            <a:r>
              <a:rPr lang="uk-UA" dirty="0">
                <a:latin typeface="+mj-lt"/>
              </a:rPr>
              <a:t>більш суворий, ніж </a:t>
            </a:r>
            <a:r>
              <a:rPr lang="ru-RU" dirty="0">
                <a:latin typeface="+mj-lt"/>
              </a:rPr>
              <a:t>HTML</a:t>
            </a:r>
          </a:p>
          <a:p>
            <a:pPr algn="just">
              <a:spcBef>
                <a:spcPts val="0"/>
              </a:spcBef>
              <a:buClrTx/>
            </a:pPr>
            <a:r>
              <a:rPr lang="ru-RU" dirty="0">
                <a:latin typeface="+mj-lt"/>
              </a:rPr>
              <a:t>XHTML - </a:t>
            </a:r>
            <a:r>
              <a:rPr lang="uk-UA" dirty="0">
                <a:latin typeface="+mj-lt"/>
              </a:rPr>
              <a:t>це</a:t>
            </a:r>
            <a:r>
              <a:rPr lang="ru-RU" dirty="0">
                <a:latin typeface="+mj-lt"/>
              </a:rPr>
              <a:t> HTML, </a:t>
            </a:r>
            <a:r>
              <a:rPr lang="uk-UA" dirty="0">
                <a:latin typeface="+mj-lt"/>
              </a:rPr>
              <a:t>визначений як додаток </a:t>
            </a:r>
            <a:r>
              <a:rPr lang="ru-RU" dirty="0">
                <a:latin typeface="+mj-lt"/>
              </a:rPr>
              <a:t>XML</a:t>
            </a:r>
          </a:p>
          <a:p>
            <a:pPr algn="just">
              <a:spcBef>
                <a:spcPts val="0"/>
              </a:spcBef>
              <a:buClrTx/>
            </a:pPr>
            <a:r>
              <a:rPr lang="ru-RU" dirty="0">
                <a:latin typeface="+mj-lt"/>
              </a:rPr>
              <a:t>XHTML </a:t>
            </a:r>
            <a:r>
              <a:rPr lang="uk-UA" dirty="0">
                <a:latin typeface="+mj-lt"/>
              </a:rPr>
              <a:t>підтримується усіма основними браузерами</a:t>
            </a:r>
          </a:p>
          <a:p>
            <a:pPr>
              <a:spcBef>
                <a:spcPts val="0"/>
              </a:spcBef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362589"/>
      </p:ext>
    </p:extLst>
  </p:cSld>
  <p:clrMapOvr>
    <a:masterClrMapping/>
  </p:clrMapOvr>
</p:sld>
</file>

<file path=ppt/theme/theme1.xml><?xml version="1.0" encoding="utf-8"?>
<a:theme xmlns:a="http://schemas.openxmlformats.org/drawingml/2006/main" name="Скругленный">
  <a:themeElements>
    <a:clrScheme name="default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99CCFF"/>
      </a:accent4>
      <a:accent5>
        <a:srgbClr val="9999FF"/>
      </a:accent5>
      <a:accent6>
        <a:srgbClr val="FFFFFF"/>
      </a:accent6>
      <a:hlink>
        <a:srgbClr val="996666"/>
      </a:hlink>
      <a:folHlink>
        <a:srgbClr val="6666CC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</TotalTime>
  <Words>5733</Words>
  <Application>Microsoft Office PowerPoint</Application>
  <PresentationFormat>Экран (4:3)</PresentationFormat>
  <Paragraphs>617</Paragraphs>
  <Slides>74</Slides>
  <Notes>74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80" baseType="lpstr">
      <vt:lpstr>Arial</vt:lpstr>
      <vt:lpstr>Arial Black</vt:lpstr>
      <vt:lpstr>Noto Sans Symbols</vt:lpstr>
      <vt:lpstr>OpenSymbol</vt:lpstr>
      <vt:lpstr>Times New Roman</vt:lpstr>
      <vt:lpstr>Скругленный</vt:lpstr>
      <vt:lpstr>Web-технології та web-дизайн</vt:lpstr>
      <vt:lpstr>Зміст</vt:lpstr>
      <vt:lpstr>Що необхідно?</vt:lpstr>
      <vt:lpstr>Дерево мов розмітки</vt:lpstr>
      <vt:lpstr>HyperText Markup Language</vt:lpstr>
      <vt:lpstr>HTML</vt:lpstr>
      <vt:lpstr>XML. http://www.w3.org/XML</vt:lpstr>
      <vt:lpstr>MathML</vt:lpstr>
      <vt:lpstr>XHTML</vt:lpstr>
      <vt:lpstr>Відмінності XHTML від HTML</vt:lpstr>
      <vt:lpstr>Структура HTML/XHTML-сторінки</vt:lpstr>
      <vt:lpstr>Презентация PowerPoint</vt:lpstr>
      <vt:lpstr>Основні поняття</vt:lpstr>
      <vt:lpstr>Що таке HTML-теги</vt:lpstr>
      <vt:lpstr>Приклади перших тегів</vt:lpstr>
      <vt:lpstr>Регістрозалежність</vt:lpstr>
      <vt:lpstr>Як почати?</vt:lpstr>
      <vt:lpstr>У розділі body</vt:lpstr>
      <vt:lpstr>Комбінації тегів</vt:lpstr>
      <vt:lpstr>Поодиночні теги</vt:lpstr>
      <vt:lpstr>Елементи HTML </vt:lpstr>
      <vt:lpstr>Елементи HTML</vt:lpstr>
      <vt:lpstr>Основні елементи HTML</vt:lpstr>
      <vt:lpstr>Різниця між елементом та тегом</vt:lpstr>
      <vt:lpstr>Різниця між елементом та тегом</vt:lpstr>
      <vt:lpstr>Атрибути тегів</vt:lpstr>
      <vt:lpstr>Атрибути тегів</vt:lpstr>
      <vt:lpstr>Формат атрибутів</vt:lpstr>
      <vt:lpstr>Атрибути тегів</vt:lpstr>
      <vt:lpstr>Значення за замовчуванням атрибутів тегів</vt:lpstr>
      <vt:lpstr>Атрибути без значень</vt:lpstr>
      <vt:lpstr>Порядок атрибутів в тегах</vt:lpstr>
      <vt:lpstr>Універсальні атрибути тегів</vt:lpstr>
      <vt:lpstr>Подієві атрибути тегів</vt:lpstr>
      <vt:lpstr>Атрибути, приклади</vt:lpstr>
      <vt:lpstr>Колір, атрибут color</vt:lpstr>
      <vt:lpstr>Колір, атрибут color</vt:lpstr>
      <vt:lpstr>Колір, атрибут color</vt:lpstr>
      <vt:lpstr>Колір, атрибут color</vt:lpstr>
      <vt:lpstr>Заголовки. Форматування тексту за допомогою &lt;h1&gt;…&lt;h6&gt;</vt:lpstr>
      <vt:lpstr>&lt;h1&gt;…&lt;h6&gt;</vt:lpstr>
      <vt:lpstr>Контейнери в HTML </vt:lpstr>
      <vt:lpstr>Контейнери в HTML </vt:lpstr>
      <vt:lpstr>Контейнер &lt;div&gt; </vt:lpstr>
      <vt:lpstr>Контейнери</vt:lpstr>
      <vt:lpstr>Спеціалізовані контейнери в HTML </vt:lpstr>
      <vt:lpstr>Спеціалізовані контейнери в HTML </vt:lpstr>
      <vt:lpstr>Списки в HTML</vt:lpstr>
      <vt:lpstr>Нумеровані списки</vt:lpstr>
      <vt:lpstr>Маркований список</vt:lpstr>
      <vt:lpstr>Багаторівневі списки</vt:lpstr>
      <vt:lpstr>Багаторівневі списки</vt:lpstr>
      <vt:lpstr>Списки визначень</vt:lpstr>
      <vt:lpstr>Посилання</vt:lpstr>
      <vt:lpstr>Приклади відносних посилань</vt:lpstr>
      <vt:lpstr>Посилання. Атрибути</vt:lpstr>
      <vt:lpstr>Посилання  у середині сторінки.  HTML bookmarks</vt:lpstr>
      <vt:lpstr>Посилання у середині сторінки</vt:lpstr>
      <vt:lpstr>Посилання. Атрибут title </vt:lpstr>
      <vt:lpstr>Посилання. Атрибут target.  Тег base.</vt:lpstr>
      <vt:lpstr>Відкриття посилання у поточному вікні</vt:lpstr>
      <vt:lpstr>Зображення, тег img</vt:lpstr>
      <vt:lpstr>Зображення, тег img</vt:lpstr>
      <vt:lpstr>Зображення, тег img</vt:lpstr>
      <vt:lpstr>Типи зображень</vt:lpstr>
      <vt:lpstr>Елементи розмітки таблиць</vt:lpstr>
      <vt:lpstr>Таблиці. Атрибути</vt:lpstr>
      <vt:lpstr>Таблиці. Атрибути</vt:lpstr>
      <vt:lpstr>Таблиці</vt:lpstr>
      <vt:lpstr>Spanning Columns</vt:lpstr>
      <vt:lpstr>Spanning Rows</vt:lpstr>
      <vt:lpstr>HTML-коментарі</vt:lpstr>
      <vt:lpstr>Питання для самоконтролю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Web-технологии и web-дизайн. HTML</dc:title>
  <dc:creator>Виктор</dc:creator>
  <cp:lastModifiedBy>EE_HP</cp:lastModifiedBy>
  <cp:revision>446</cp:revision>
  <dcterms:modified xsi:type="dcterms:W3CDTF">2024-09-04T12:34:35Z</dcterms:modified>
</cp:coreProperties>
</file>