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8df7ed1e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8df7ed1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Zuferläsigkeit - Надежность,Diskretions- осмотрительность, </a:t>
            </a:r>
            <a:r>
              <a:rPr lang="ru"/>
              <a:t>genauigkeit</a:t>
            </a:r>
            <a:r>
              <a:rPr lang="ru"/>
              <a:t> - точность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8df7ed1e2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8df7ed1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8df7ed1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8df7ed1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Приятно видеть, что практически половина вакансий позволяет удаленную работу.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8df7ed1e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8df7ed1e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приветствуется миниджоб. Требуется хотя бы </a:t>
            </a:r>
            <a:r>
              <a:rPr lang="ru"/>
              <a:t>Teilzeit. Есть вакансии с посменной работой и ночные смены. Это может быть актуально на предприятиях с непрерывным графиком работы и для таких вакансий не требуется умения расчета зарплаты. В обязанности вменяется учет рабочего времени, координация работников.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8df7ed1e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8df7ed1e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Важный факт, что работодатели готовы сразу принимать сотрудника на постоянную должность в 49% вакансиях, в 45% готовы включить временный контрак, что в большинстве случаев приводит к подписанию в дальнейшем постоянного контракта. и около 6% вакансий приглашают сотрудника на время(например, заменить сотрудника в декрете)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8df7ed1e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8df7ed1e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Ожидаемо пять первые позиции - это главные киты Германии. Неожиданный вывод, что остальные вакансии в большинстве своем расположены в NRW - Кельн, Дюссельдорф, Дортмунд, Билефельд,Ессен, Дюйсбург, Ищтт, Мюнстер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8df7ed1e2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8df7ed1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8df7ed1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8df7ed1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8df7ed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8df7ed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8df7ed1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8df7ed1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Кансалтинг - работа с персоналом, расчет зарплаты, кадровый учет, обработка данных по кадрам, расчет зарплаты, рекрутинг, учет рабочего времени, работа с трудовыми договорамии, оценка, введение в работу, координация сотрудников, регистрация рабочего времени, оптимизация персонала, переговорщик, управление временем.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8df7ed1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8df7ed1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8df7ed1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8df7ed1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Entgeltabrechnung - расчет заработной платы.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HR System- Human resourses managment system- автоматизирует управление персоналом(кадровый учет, расч. рабочего времени, оплата труда,подбор, развитие, аналитика персонала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HCM = Human Capital Management — модуль SAP, отвечающий за управление персоналом.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Включает: кадровый учёт, расчёт зарплаты, организационную структуру, управление временем, льготами и т.д.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Навык "HCM" значит, что от кандидата ждут умения работать в SAP HCM — одной из самых популярных HR-систем в Германии.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Пример: заносить сотрудников в систему, вести табели, запускать расчёт зарплаты через SAP.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SAP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 глобальная ERP-система (Enterprise Resource Planning).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SAP HCM — её HR-модуль, но бывают и другие: FI (финансы), MM (материалы), CO (контроллинг).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Если в вакансии пишут просто SAP, значит: нужно уметь работать хотя бы с базовыми функциями (например, кадровый учёт, отпуск, отчёты) и ориентироваться в интерфейсе.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AGG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Allgemeines Gleichbehandlungsgesetz = Закон о равном обращении (аналог anti-discrimination law).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Каждый кадровик обязан знать его, чтобы в работе с персоналом (приём, увольнение, объявления о вакансиях) не было дискриминации по полу, возрасту, религии, происхождению и т.д.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Навык "AGG" означает знание законодательства и умение применять его в кадровых процессах.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Пример: формулировать вакансии так, чтобы они были AGG-konform (без дискриминации).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✅ Итог: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должности Personalsachbearbeiter требования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HCM / SAP → умение вести персонал в системе SAP;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AGG → знание закона о равном обращении и правильное применение в HR-документах.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 rot="10800000">
            <a:off x="3" y="3112930"/>
            <a:ext cx="3045625" cy="2030570"/>
            <a:chOff x="6098378" y="5"/>
            <a:chExt cx="3045625" cy="2030570"/>
          </a:xfrm>
        </p:grpSpPr>
        <p:sp>
          <p:nvSpPr>
            <p:cNvPr id="47" name="Google Shape;47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8" name="Google Shape;58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>
            <a:off x="-12" y="-9"/>
            <a:ext cx="2030413" cy="3045781"/>
            <a:chOff x="6098363" y="-9"/>
            <a:chExt cx="2030413" cy="3045781"/>
          </a:xfrm>
        </p:grpSpPr>
        <p:sp>
          <p:nvSpPr>
            <p:cNvPr id="72" name="Google Shape;72;p9"/>
            <p:cNvSpPr/>
            <p:nvPr/>
          </p:nvSpPr>
          <p:spPr>
            <a:xfrm>
              <a:off x="6098378" y="-9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 flipH="1">
              <a:off x="6098363" y="1015380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 rot="10800000">
              <a:off x="6098363" y="1015382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5400000">
              <a:off x="6098366" y="2030572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rot="5400000">
              <a:off x="7113576" y="10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s://www.linkedin.com/in/kate-khokhlukhin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9A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226925" y="1775225"/>
            <a:ext cx="85932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ersonalsachbearbeiter </a:t>
            </a:r>
            <a:r>
              <a:rPr lang="ru" sz="3500"/>
              <a:t>Stellenausschreibungs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analyse</a:t>
            </a:r>
            <a:endParaRPr sz="3500"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550813" y="44556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October 2025</a:t>
            </a:r>
            <a:endParaRPr/>
          </a:p>
        </p:txBody>
      </p:sp>
      <p:pic>
        <p:nvPicPr>
          <p:cNvPr id="98" name="Google Shape;98;p13" title="Без названия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988" y="0"/>
            <a:ext cx="2587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Важные личностные качества</a:t>
            </a:r>
            <a:endParaRPr/>
          </a:p>
        </p:txBody>
      </p:sp>
      <p:pic>
        <p:nvPicPr>
          <p:cNvPr id="166" name="Google Shape;166;p22" title="Softskil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63" y="758450"/>
            <a:ext cx="5555267" cy="416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2"/>
          <p:cNvGrpSpPr/>
          <p:nvPr/>
        </p:nvGrpSpPr>
        <p:grpSpPr>
          <a:xfrm rot="10800000">
            <a:off x="3" y="3112930"/>
            <a:ext cx="3045625" cy="2030570"/>
            <a:chOff x="6098378" y="5"/>
            <a:chExt cx="3045625" cy="2030570"/>
          </a:xfrm>
        </p:grpSpPr>
        <p:sp>
          <p:nvSpPr>
            <p:cNvPr id="168" name="Google Shape;168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2" type="body"/>
          </p:nvPr>
        </p:nvSpPr>
        <p:spPr>
          <a:xfrm>
            <a:off x="4793675" y="265800"/>
            <a:ext cx="4122300" cy="48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Востребованная специальность во всех отраслях более 2000 вакансий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Требует специальных знаний программ.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96% случаев требует знания немецкого языка.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Большой круг обязанностей, что требует навыков в различных программах.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Ценность умения коммуникации и работы в команде, внимательности, ответственности.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удаленой работы</a:t>
            </a:r>
            <a:endParaRPr/>
          </a:p>
        </p:txBody>
      </p:sp>
      <p:pic>
        <p:nvPicPr>
          <p:cNvPr id="185" name="Google Shape;185;p24" title="Home-Offi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63" y="1132375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частичной занятости</a:t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 rot="10800000">
            <a:off x="3" y="3112930"/>
            <a:ext cx="3045625" cy="2030570"/>
            <a:chOff x="6098378" y="5"/>
            <a:chExt cx="3045625" cy="2030570"/>
          </a:xfrm>
        </p:grpSpPr>
        <p:sp>
          <p:nvSpPr>
            <p:cNvPr id="192" name="Google Shape;192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" name="Google Shape;197;p25" title="Arbeitsze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66" y="1092082"/>
            <a:ext cx="4778374" cy="358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Условия подписания контракта.</a:t>
            </a:r>
            <a:endParaRPr/>
          </a:p>
        </p:txBody>
      </p:sp>
      <p:pic>
        <p:nvPicPr>
          <p:cNvPr id="203" name="Google Shape;203;p26" title="Arbeitsbedingunge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География вакансий</a:t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 rot="10800000">
            <a:off x="3" y="3112930"/>
            <a:ext cx="3045625" cy="2030570"/>
            <a:chOff x="6098378" y="5"/>
            <a:chExt cx="3045625" cy="2030570"/>
          </a:xfrm>
        </p:grpSpPr>
        <p:sp>
          <p:nvSpPr>
            <p:cNvPr id="210" name="Google Shape;210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27" title="Geograf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00" y="725550"/>
            <a:ext cx="6904375" cy="41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598100" y="2152350"/>
            <a:ext cx="3807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получает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соискатель?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4803125" y="350875"/>
            <a:ext cx="38766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47% вакансий предлагает удаленую работу.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Около 30 % вакансий позволяет частичную занятость.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49% случаев предлагается постоянная работа.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Обширная география, но основные работодатели находятся в NRW крупных городах Германии.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27" name="Google Shape;227;p2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2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2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2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2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2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37" name="Google Shape;237;p2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265500" y="417075"/>
            <a:ext cx="4045200" cy="8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265500" y="2769000"/>
            <a:ext cx="40452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A3990"/>
                </a:solidFill>
              </a:rPr>
              <a:t>Проект на GitHub</a:t>
            </a:r>
            <a:endParaRPr>
              <a:solidFill>
                <a:srgbClr val="2A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A3990"/>
                </a:solidFill>
              </a:rPr>
              <a:t>https://github.com/Tetiana575/job-piersing-analysis.git</a:t>
            </a:r>
            <a:endParaRPr>
              <a:solidFill>
                <a:srgbClr val="2A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</p:txBody>
      </p:sp>
      <p:grpSp>
        <p:nvGrpSpPr>
          <p:cNvPr id="240" name="Google Shape;240;p2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41" name="Google Shape;241;p29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2" name="Google Shape;242;p2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9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52" name="Google Shape;252;p2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3" name="Google Shape;253;p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1" name="Google Shape;261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852" l="8391" r="10452" t="5984"/>
          <a:stretch/>
        </p:blipFill>
        <p:spPr>
          <a:xfrm>
            <a:off x="1083825" y="783950"/>
            <a:ext cx="1137600" cy="113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1531200" y="1577750"/>
            <a:ext cx="3000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1040050" y="2017050"/>
            <a:ext cx="360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A399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Tatiana Lukinchuk | Linkedin</a:t>
            </a:r>
            <a:endParaRPr sz="1600">
              <a:solidFill>
                <a:srgbClr val="2A399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расширения обучающих программ </a:t>
            </a:r>
            <a:r>
              <a:rPr lang="ru"/>
              <a:t>online school исследовать вакансию Personalsachbearbeiter.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Изучить какие требования предъявляет работодатель к кандидату, какие навыки, географию  по Германии.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Scraping</a:t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3389450" y="134296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Apyfi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3391350" y="1888388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</a:t>
            </a:r>
            <a:r>
              <a:rPr lang="ru" sz="1600"/>
              <a:t>скрапбукинга</a:t>
            </a:r>
            <a:r>
              <a:rPr lang="ru" sz="1600"/>
              <a:t> вакансии </a:t>
            </a:r>
            <a:r>
              <a:rPr lang="ru" sz="1600"/>
              <a:t>использовалась</a:t>
            </a:r>
            <a:r>
              <a:rPr lang="ru" sz="1600"/>
              <a:t> платформа Apify, бесплатная версия.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15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320450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easyapi/stepstone-jobs-scraper</a:t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StepStone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51375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Ч</a:t>
            </a:r>
            <a:r>
              <a:rPr lang="ru" sz="1600"/>
              <a:t>аще всего по</a:t>
            </a:r>
            <a:r>
              <a:rPr lang="ru" sz="1600"/>
              <a:t> данной вакансии в Германии объявления размещаются на сайте StepStone.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1" name="Google Shape;12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Referenz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A3990"/>
                </a:solidFill>
              </a:rPr>
              <a:t>https://www.stepstone.de/jobs/personalsachbearbeiter-in?sort=1&amp;action=sort_relevance&amp;q=Personalsachbearbeiter%2fin&amp;searchOrigin=Resultlist_top-search</a:t>
            </a:r>
            <a:endParaRPr sz="16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598100" y="2152350"/>
            <a:ext cx="3807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803125" y="667100"/>
            <a:ext cx="38766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 помощью платформы Apify собрано 5151 вакансий по Германии за август, сентябрь 2025.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После удаления дубликатов и нерелевантных вакансий, вакансий на обучение, осталось 2105 вакансий.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Задача реализована полностью на Python.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каких отраслях требуются сотрудники отдела кадров? </a:t>
            </a:r>
            <a:endParaRPr/>
          </a:p>
        </p:txBody>
      </p:sp>
      <p:pic>
        <p:nvPicPr>
          <p:cNvPr id="136" name="Google Shape;136;p17" title="Branch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88" y="729075"/>
            <a:ext cx="6268626" cy="40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опыт работы требуют от соискателя? </a:t>
            </a:r>
            <a:endParaRPr/>
          </a:p>
        </p:txBody>
      </p:sp>
      <p:pic>
        <p:nvPicPr>
          <p:cNvPr id="142" name="Google Shape;142;p18" title="Gree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13" y="824650"/>
            <a:ext cx="5205174" cy="39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обязанности?</a:t>
            </a:r>
            <a:endParaRPr/>
          </a:p>
        </p:txBody>
      </p:sp>
      <p:pic>
        <p:nvPicPr>
          <p:cNvPr id="148" name="Google Shape;148;p19" title="Verantwortlichkeite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63" y="711175"/>
            <a:ext cx="5555267" cy="41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Требуется ли знание </a:t>
            </a:r>
            <a:r>
              <a:rPr lang="ru"/>
              <a:t>иностранных </a:t>
            </a:r>
            <a:r>
              <a:rPr lang="ru"/>
              <a:t>языков?</a:t>
            </a:r>
            <a:endParaRPr/>
          </a:p>
        </p:txBody>
      </p:sp>
      <p:pic>
        <p:nvPicPr>
          <p:cNvPr id="154" name="Google Shape;154;p20" title="Sprache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38" y="1075625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64750" y="171250"/>
            <a:ext cx="8555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навыки </a:t>
            </a:r>
            <a:endParaRPr/>
          </a:p>
        </p:txBody>
      </p:sp>
      <p:pic>
        <p:nvPicPr>
          <p:cNvPr id="160" name="Google Shape;160;p21" title="Hardskil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813" y="805750"/>
            <a:ext cx="5555267" cy="41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