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notesSlides/notesSlide2.xml" ContentType="application/vnd.openxmlformats-officedocument.presentationml.notesSlide+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9"/>
  </p:notesMasterIdLst>
  <p:sldIdLst>
    <p:sldId id="256" r:id="rId5"/>
    <p:sldId id="257" r:id="rId6"/>
    <p:sldId id="260" r:id="rId7"/>
    <p:sldId id="261" r:id="rId8"/>
    <p:sldId id="262" r:id="rId9"/>
    <p:sldId id="263" r:id="rId10"/>
    <p:sldId id="258" r:id="rId11"/>
    <p:sldId id="264" r:id="rId12"/>
    <p:sldId id="278" r:id="rId13"/>
    <p:sldId id="279" r:id="rId14"/>
    <p:sldId id="284" r:id="rId15"/>
    <p:sldId id="285" r:id="rId16"/>
    <p:sldId id="286" r:id="rId17"/>
    <p:sldId id="288" r:id="rId18"/>
    <p:sldId id="267" r:id="rId19"/>
    <p:sldId id="268" r:id="rId20"/>
    <p:sldId id="269" r:id="rId21"/>
    <p:sldId id="270" r:id="rId22"/>
    <p:sldId id="272" r:id="rId23"/>
    <p:sldId id="287" r:id="rId24"/>
    <p:sldId id="274" r:id="rId25"/>
    <p:sldId id="275" r:id="rId26"/>
    <p:sldId id="276" r:id="rId27"/>
    <p:sldId id="277" r:id="rId28"/>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81149" autoAdjust="0"/>
  </p:normalViewPr>
  <p:slideViewPr>
    <p:cSldViewPr snapToGrid="0" snapToObjects="1" showGuides="1">
      <p:cViewPr varScale="1">
        <p:scale>
          <a:sx n="70" d="100"/>
          <a:sy n="70" d="100"/>
        </p:scale>
        <p:origin x="1008"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6/1/2022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0E659B"/>
                </a:solidFill>
              </a:rPr>
              <a:t>Skill requirements:</a:t>
            </a:r>
            <a:r>
              <a:rPr lang="uk-UA" b="1" dirty="0">
                <a:solidFill>
                  <a:srgbClr val="0E659B"/>
                </a:solidFill>
              </a:rPr>
              <a:t> </a:t>
            </a:r>
            <a:r>
              <a:rPr lang="en-US" b="1" dirty="0">
                <a:solidFill>
                  <a:srgbClr val="0E659B"/>
                </a:solidFill>
              </a:rPr>
              <a:t>today and tomorrow</a:t>
            </a:r>
            <a:endParaRPr lang="uk-UA" b="1" dirty="0">
              <a:solidFill>
                <a:srgbClr val="0E659B"/>
              </a:solidFill>
            </a:endParaRPr>
          </a:p>
          <a:p>
            <a:pPr marL="0" indent="0">
              <a:buNone/>
            </a:pPr>
            <a:r>
              <a:rPr lang="en-US" b="1" dirty="0"/>
              <a:t>Tetiana Likhouzova</a:t>
            </a:r>
          </a:p>
          <a:p>
            <a:pPr marL="0" indent="0">
              <a:buNone/>
            </a:pPr>
            <a:r>
              <a:rPr lang="en-US" b="1" dirty="0"/>
              <a:t>may 2022</a:t>
            </a:r>
          </a:p>
          <a:p>
            <a:endParaRPr lang="ru-RU" b="0" i="0" dirty="0">
              <a:solidFill>
                <a:srgbClr val="1F1F1F"/>
              </a:solidFill>
              <a:effectLst/>
              <a:latin typeface="OpenSans"/>
            </a:endParaRPr>
          </a:p>
          <a:p>
            <a:r>
              <a:rPr lang="ru-RU" b="0" i="0" dirty="0" err="1">
                <a:solidFill>
                  <a:srgbClr val="1F1F1F"/>
                </a:solidFill>
                <a:effectLst/>
                <a:latin typeface="OpenSans"/>
              </a:rPr>
              <a:t>Заповніть</a:t>
            </a:r>
            <a:r>
              <a:rPr lang="ru-RU" b="0" i="0" dirty="0">
                <a:solidFill>
                  <a:srgbClr val="1F1F1F"/>
                </a:solidFill>
                <a:effectLst/>
                <a:latin typeface="OpenSans"/>
              </a:rPr>
              <a:t> </a:t>
            </a:r>
            <a:r>
              <a:rPr lang="ru-RU" b="0" i="0" dirty="0" err="1">
                <a:solidFill>
                  <a:srgbClr val="1F1F1F"/>
                </a:solidFill>
                <a:effectLst/>
                <a:latin typeface="OpenSans"/>
              </a:rPr>
              <a:t>титульний</a:t>
            </a:r>
            <a:r>
              <a:rPr lang="ru-RU" b="0" i="0" dirty="0">
                <a:solidFill>
                  <a:srgbClr val="1F1F1F"/>
                </a:solidFill>
                <a:effectLst/>
                <a:latin typeface="OpenSans"/>
              </a:rPr>
              <a:t> слайд </a:t>
            </a:r>
            <a:r>
              <a:rPr lang="ru-RU" b="0" i="0" dirty="0" err="1">
                <a:solidFill>
                  <a:srgbClr val="1F1F1F"/>
                </a:solidFill>
                <a:effectLst/>
                <a:latin typeface="OpenSans"/>
              </a:rPr>
              <a:t>відповідним</a:t>
            </a:r>
            <a:r>
              <a:rPr lang="ru-RU" b="0" i="0" dirty="0">
                <a:solidFill>
                  <a:srgbClr val="1F1F1F"/>
                </a:solidFill>
                <a:effectLst/>
                <a:latin typeface="OpenSans"/>
              </a:rPr>
              <a:t> заголовком для </a:t>
            </a:r>
            <a:r>
              <a:rPr lang="ru-RU" b="0" i="0" dirty="0" err="1">
                <a:solidFill>
                  <a:srgbClr val="1F1F1F"/>
                </a:solidFill>
                <a:effectLst/>
                <a:latin typeface="OpenSans"/>
              </a:rPr>
              <a:t>своєї</a:t>
            </a:r>
            <a:r>
              <a:rPr lang="ru-RU" b="0" i="0" dirty="0">
                <a:solidFill>
                  <a:srgbClr val="1F1F1F"/>
                </a:solidFill>
                <a:effectLst/>
                <a:latin typeface="OpenSans"/>
              </a:rPr>
              <a:t> </a:t>
            </a:r>
            <a:r>
              <a:rPr lang="ru-RU" b="0" i="0" dirty="0" err="1">
                <a:solidFill>
                  <a:srgbClr val="1F1F1F"/>
                </a:solidFill>
                <a:effectLst/>
                <a:latin typeface="OpenSans"/>
              </a:rPr>
              <a:t>презентації</a:t>
            </a:r>
            <a:r>
              <a:rPr lang="ru-RU" b="0" i="0" dirty="0">
                <a:solidFill>
                  <a:srgbClr val="1F1F1F"/>
                </a:solidFill>
                <a:effectLst/>
                <a:latin typeface="OpenSans"/>
              </a:rPr>
              <a:t>, </a:t>
            </a:r>
            <a:r>
              <a:rPr lang="ru-RU" b="0" i="0" dirty="0" err="1">
                <a:solidFill>
                  <a:srgbClr val="1F1F1F"/>
                </a:solidFill>
                <a:effectLst/>
                <a:latin typeface="OpenSans"/>
              </a:rPr>
              <a:t>своїм</a:t>
            </a:r>
            <a:r>
              <a:rPr lang="ru-RU" b="0" i="0" dirty="0">
                <a:solidFill>
                  <a:srgbClr val="1F1F1F"/>
                </a:solidFill>
                <a:effectLst/>
                <a:latin typeface="OpenSans"/>
              </a:rPr>
              <a:t> </a:t>
            </a:r>
            <a:r>
              <a:rPr lang="ru-RU" b="0" i="0" dirty="0" err="1">
                <a:solidFill>
                  <a:srgbClr val="1F1F1F"/>
                </a:solidFill>
                <a:effectLst/>
                <a:latin typeface="OpenSans"/>
              </a:rPr>
              <a:t>ім’ям</a:t>
            </a:r>
            <a:r>
              <a:rPr lang="ru-RU" b="0" i="0" dirty="0">
                <a:solidFill>
                  <a:srgbClr val="1F1F1F"/>
                </a:solidFill>
                <a:effectLst/>
                <a:latin typeface="OpenSans"/>
              </a:rPr>
              <a:t> та датою</a:t>
            </a:r>
          </a:p>
          <a:p>
            <a:endParaRPr lang="ru-RU" b="0" i="0" dirty="0">
              <a:solidFill>
                <a:srgbClr val="1F1F1F"/>
              </a:solidFill>
              <a:effectLst/>
              <a:latin typeface="OpenSans"/>
            </a:endParaRPr>
          </a:p>
          <a:p>
            <a:r>
              <a:rPr lang="ru-RU" b="0" i="0" dirty="0" err="1">
                <a:solidFill>
                  <a:srgbClr val="1F1F1F"/>
                </a:solidFill>
                <a:effectLst/>
                <a:latin typeface="Source Sans Pro" panose="020B0503030403020204" pitchFamily="34" charset="0"/>
              </a:rPr>
              <a:t>Щоб</a:t>
            </a:r>
            <a:r>
              <a:rPr lang="ru-RU" b="0" i="0" dirty="0">
                <a:solidFill>
                  <a:srgbClr val="1F1F1F"/>
                </a:solidFill>
                <a:effectLst/>
                <a:latin typeface="Source Sans Pro" panose="020B0503030403020204" pitchFamily="34" charset="0"/>
              </a:rPr>
              <a:t> </a:t>
            </a:r>
            <a:r>
              <a:rPr lang="ru-RU" b="0" i="0" dirty="0" err="1">
                <a:solidFill>
                  <a:srgbClr val="1F1F1F"/>
                </a:solidFill>
                <a:effectLst/>
                <a:latin typeface="Source Sans Pro" panose="020B0503030403020204" pitchFamily="34" charset="0"/>
              </a:rPr>
              <a:t>йти</a:t>
            </a:r>
            <a:r>
              <a:rPr lang="ru-RU" b="0" i="0" dirty="0">
                <a:solidFill>
                  <a:srgbClr val="1F1F1F"/>
                </a:solidFill>
                <a:effectLst/>
                <a:latin typeface="Source Sans Pro" panose="020B0503030403020204" pitchFamily="34" charset="0"/>
              </a:rPr>
              <a:t> в ногу з </a:t>
            </a:r>
            <a:r>
              <a:rPr lang="ru-RU" b="0" i="0" dirty="0" err="1">
                <a:solidFill>
                  <a:srgbClr val="1F1F1F"/>
                </a:solidFill>
                <a:effectLst/>
                <a:latin typeface="Source Sans Pro" panose="020B0503030403020204" pitchFamily="34" charset="0"/>
              </a:rPr>
              <a:t>технологіями</a:t>
            </a:r>
            <a:r>
              <a:rPr lang="ru-RU" b="0" i="0" dirty="0">
                <a:solidFill>
                  <a:srgbClr val="1F1F1F"/>
                </a:solidFill>
                <a:effectLst/>
                <a:latin typeface="Source Sans Pro" panose="020B0503030403020204" pitchFamily="34" charset="0"/>
              </a:rPr>
              <a:t>, </a:t>
            </a:r>
            <a:r>
              <a:rPr lang="ru-RU" b="0" i="0" dirty="0" err="1">
                <a:solidFill>
                  <a:srgbClr val="1F1F1F"/>
                </a:solidFill>
                <a:effectLst/>
                <a:latin typeface="Source Sans Pro" panose="020B0503030403020204" pitchFamily="34" charset="0"/>
              </a:rPr>
              <a:t>що</a:t>
            </a:r>
            <a:r>
              <a:rPr lang="ru-RU" b="0" i="0" dirty="0">
                <a:solidFill>
                  <a:srgbClr val="1F1F1F"/>
                </a:solidFill>
                <a:effectLst/>
                <a:latin typeface="Source Sans Pro" panose="020B0503030403020204" pitchFamily="34" charset="0"/>
              </a:rPr>
              <a:t> </a:t>
            </a:r>
            <a:r>
              <a:rPr lang="ru-RU" b="0" i="0" dirty="0" err="1">
                <a:solidFill>
                  <a:srgbClr val="1F1F1F"/>
                </a:solidFill>
                <a:effectLst/>
                <a:latin typeface="Source Sans Pro" panose="020B0503030403020204" pitchFamily="34" charset="0"/>
              </a:rPr>
              <a:t>змінюються</a:t>
            </a:r>
            <a:r>
              <a:rPr lang="ru-RU" b="0" i="0" dirty="0">
                <a:solidFill>
                  <a:srgbClr val="1F1F1F"/>
                </a:solidFill>
                <a:effectLst/>
                <a:latin typeface="Source Sans Pro" panose="020B0503030403020204" pitchFamily="34" charset="0"/>
              </a:rPr>
              <a:t>, і </a:t>
            </a:r>
            <a:r>
              <a:rPr lang="ru-RU" b="0" i="0" dirty="0" err="1">
                <a:solidFill>
                  <a:srgbClr val="1F1F1F"/>
                </a:solidFill>
                <a:effectLst/>
                <a:latin typeface="Source Sans Pro" panose="020B0503030403020204" pitchFamily="34" charset="0"/>
              </a:rPr>
              <a:t>залишатися</a:t>
            </a:r>
            <a:r>
              <a:rPr lang="ru-RU" b="0" i="0" dirty="0">
                <a:solidFill>
                  <a:srgbClr val="1F1F1F"/>
                </a:solidFill>
                <a:effectLst/>
                <a:latin typeface="Source Sans Pro" panose="020B0503030403020204" pitchFamily="34" charset="0"/>
              </a:rPr>
              <a:t> </a:t>
            </a:r>
            <a:r>
              <a:rPr lang="ru-RU" b="0" i="0" dirty="0" err="1">
                <a:solidFill>
                  <a:srgbClr val="1F1F1F"/>
                </a:solidFill>
                <a:effectLst/>
                <a:latin typeface="Source Sans Pro" panose="020B0503030403020204" pitchFamily="34" charset="0"/>
              </a:rPr>
              <a:t>конкурентоспроможними</a:t>
            </a:r>
            <a:r>
              <a:rPr lang="ru-RU" b="0" i="0" dirty="0">
                <a:solidFill>
                  <a:srgbClr val="1F1F1F"/>
                </a:solidFill>
                <a:effectLst/>
                <a:latin typeface="Source Sans Pro" panose="020B0503030403020204" pitchFamily="34" charset="0"/>
              </a:rPr>
              <a:t>, ваша </a:t>
            </a:r>
            <a:r>
              <a:rPr lang="ru-RU" b="0" i="0" dirty="0" err="1">
                <a:solidFill>
                  <a:srgbClr val="1F1F1F"/>
                </a:solidFill>
                <a:effectLst/>
                <a:latin typeface="Source Sans Pro" panose="020B0503030403020204" pitchFamily="34" charset="0"/>
              </a:rPr>
              <a:t>організація</a:t>
            </a:r>
            <a:r>
              <a:rPr lang="ru-RU" b="0" i="0" dirty="0">
                <a:solidFill>
                  <a:srgbClr val="1F1F1F"/>
                </a:solidFill>
                <a:effectLst/>
                <a:latin typeface="Source Sans Pro" panose="020B0503030403020204" pitchFamily="34" charset="0"/>
              </a:rPr>
              <a:t> регулярно </a:t>
            </a:r>
            <a:r>
              <a:rPr lang="ru-RU" b="0" i="0" dirty="0" err="1">
                <a:solidFill>
                  <a:srgbClr val="1F1F1F"/>
                </a:solidFill>
                <a:effectLst/>
                <a:latin typeface="Source Sans Pro" panose="020B0503030403020204" pitchFamily="34" charset="0"/>
              </a:rPr>
              <a:t>аналізує</a:t>
            </a:r>
            <a:r>
              <a:rPr lang="ru-RU" b="0" i="0" dirty="0">
                <a:solidFill>
                  <a:srgbClr val="1F1F1F"/>
                </a:solidFill>
                <a:effectLst/>
                <a:latin typeface="Source Sans Pro" panose="020B0503030403020204" pitchFamily="34" charset="0"/>
              </a:rPr>
              <a:t> </a:t>
            </a:r>
            <a:r>
              <a:rPr lang="ru-RU" b="0" i="0" dirty="0" err="1">
                <a:solidFill>
                  <a:srgbClr val="1F1F1F"/>
                </a:solidFill>
                <a:effectLst/>
                <a:latin typeface="Source Sans Pro" panose="020B0503030403020204" pitchFamily="34" charset="0"/>
              </a:rPr>
              <a:t>дані</a:t>
            </a:r>
            <a:r>
              <a:rPr lang="ru-RU" b="0" i="0" dirty="0">
                <a:solidFill>
                  <a:srgbClr val="1F1F1F"/>
                </a:solidFill>
                <a:effectLst/>
                <a:latin typeface="Source Sans Pro" panose="020B0503030403020204" pitchFamily="34" charset="0"/>
              </a:rPr>
              <a:t>, </a:t>
            </a:r>
            <a:r>
              <a:rPr lang="ru-RU" b="0" i="0" dirty="0" err="1">
                <a:solidFill>
                  <a:srgbClr val="1F1F1F"/>
                </a:solidFill>
                <a:effectLst/>
                <a:latin typeface="Source Sans Pro" panose="020B0503030403020204" pitchFamily="34" charset="0"/>
              </a:rPr>
              <a:t>щоб</a:t>
            </a:r>
            <a:r>
              <a:rPr lang="ru-RU" b="0" i="0" dirty="0">
                <a:solidFill>
                  <a:srgbClr val="1F1F1F"/>
                </a:solidFill>
                <a:effectLst/>
                <a:latin typeface="Source Sans Pro" panose="020B0503030403020204" pitchFamily="34" charset="0"/>
              </a:rPr>
              <a:t> </a:t>
            </a:r>
            <a:r>
              <a:rPr lang="ru-RU" b="0" i="0" dirty="0" err="1">
                <a:solidFill>
                  <a:srgbClr val="1F1F1F"/>
                </a:solidFill>
                <a:effectLst/>
                <a:latin typeface="Source Sans Pro" panose="020B0503030403020204" pitchFamily="34" charset="0"/>
              </a:rPr>
              <a:t>допомогти</a:t>
            </a:r>
            <a:r>
              <a:rPr lang="ru-RU" b="0" i="0" dirty="0">
                <a:solidFill>
                  <a:srgbClr val="1F1F1F"/>
                </a:solidFill>
                <a:effectLst/>
                <a:latin typeface="Source Sans Pro" panose="020B0503030403020204" pitchFamily="34" charset="0"/>
              </a:rPr>
              <a:t> </a:t>
            </a:r>
            <a:r>
              <a:rPr lang="ru-RU" b="0" i="0" dirty="0" err="1">
                <a:solidFill>
                  <a:srgbClr val="1F1F1F"/>
                </a:solidFill>
                <a:effectLst/>
                <a:latin typeface="Source Sans Pro" panose="020B0503030403020204" pitchFamily="34" charset="0"/>
              </a:rPr>
              <a:t>визначити</a:t>
            </a:r>
            <a:r>
              <a:rPr lang="ru-RU" b="0" i="0" dirty="0">
                <a:solidFill>
                  <a:srgbClr val="1F1F1F"/>
                </a:solidFill>
                <a:effectLst/>
                <a:latin typeface="Source Sans Pro" panose="020B0503030403020204" pitchFamily="34" charset="0"/>
              </a:rPr>
              <a:t> </a:t>
            </a:r>
            <a:r>
              <a:rPr lang="ru-RU" b="0" i="0" dirty="0" err="1">
                <a:solidFill>
                  <a:srgbClr val="1F1F1F"/>
                </a:solidFill>
                <a:effectLst/>
                <a:latin typeface="Source Sans Pro" panose="020B0503030403020204" pitchFamily="34" charset="0"/>
              </a:rPr>
              <a:t>майбутні</a:t>
            </a:r>
            <a:r>
              <a:rPr lang="ru-RU" b="0" i="0" dirty="0">
                <a:solidFill>
                  <a:srgbClr val="1F1F1F"/>
                </a:solidFill>
                <a:effectLst/>
                <a:latin typeface="Source Sans Pro" panose="020B0503030403020204" pitchFamily="34" charset="0"/>
              </a:rPr>
              <a:t> </a:t>
            </a:r>
            <a:r>
              <a:rPr lang="ru-RU" b="0" i="0" dirty="0" err="1">
                <a:solidFill>
                  <a:srgbClr val="1F1F1F"/>
                </a:solidFill>
                <a:effectLst/>
                <a:latin typeface="Source Sans Pro" panose="020B0503030403020204" pitchFamily="34" charset="0"/>
              </a:rPr>
              <a:t>вимоги</a:t>
            </a:r>
            <a:r>
              <a:rPr lang="ru-RU" b="0" i="0" dirty="0">
                <a:solidFill>
                  <a:srgbClr val="1F1F1F"/>
                </a:solidFill>
                <a:effectLst/>
                <a:latin typeface="Source Sans Pro" panose="020B0503030403020204" pitchFamily="34" charset="0"/>
              </a:rPr>
              <a:t> до </a:t>
            </a:r>
            <a:r>
              <a:rPr lang="ru-RU" b="0" i="0" dirty="0" err="1">
                <a:solidFill>
                  <a:srgbClr val="1F1F1F"/>
                </a:solidFill>
                <a:effectLst/>
                <a:latin typeface="Source Sans Pro" panose="020B0503030403020204" pitchFamily="34" charset="0"/>
              </a:rPr>
              <a:t>навичок</a:t>
            </a:r>
            <a:r>
              <a:rPr lang="ru-RU" b="0" i="0" dirty="0">
                <a:solidFill>
                  <a:srgbClr val="1F1F1F"/>
                </a:solidFill>
                <a:effectLst/>
                <a:latin typeface="Source Sans Pro" panose="020B0503030403020204" pitchFamily="34" charset="0"/>
              </a:rPr>
              <a:t>.</a:t>
            </a:r>
            <a:endParaRPr lang="ru-RU" b="0" i="0" dirty="0">
              <a:solidFill>
                <a:srgbClr val="1F1F1F"/>
              </a:solidFill>
              <a:effectLst/>
              <a:latin typeface="OpenSans"/>
            </a:endParaRPr>
          </a:p>
          <a:p>
            <a:r>
              <a:rPr lang="en-US" b="0" i="0" dirty="0">
                <a:solidFill>
                  <a:srgbClr val="1F1F1F"/>
                </a:solidFill>
                <a:effectLst/>
                <a:latin typeface="Source Sans Pro" panose="020B0503030403020204" pitchFamily="34" charset="0"/>
              </a:rPr>
              <a:t>In order to keep pace with changing technologies and remain competitive, your organization regularly analyzes data to help identify future skill requirements. </a:t>
            </a: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0" i="0" dirty="0">
              <a:solidFill>
                <a:srgbClr val="1F1F1F"/>
              </a:solidFill>
              <a:effectLst/>
              <a:latin typeface="OpenSans"/>
            </a:endParaRPr>
          </a:p>
          <a:p>
            <a:r>
              <a:rPr lang="ru-RU" b="0" i="0" dirty="0" err="1">
                <a:solidFill>
                  <a:srgbClr val="1F1F1F"/>
                </a:solidFill>
                <a:effectLst/>
                <a:latin typeface="OpenSans"/>
              </a:rPr>
              <a:t>Результати</a:t>
            </a:r>
            <a:r>
              <a:rPr lang="ru-RU" b="0" i="0" dirty="0">
                <a:solidFill>
                  <a:srgbClr val="1F1F1F"/>
                </a:solidFill>
                <a:effectLst/>
                <a:latin typeface="OpenSans"/>
              </a:rPr>
              <a:t>:</a:t>
            </a:r>
          </a:p>
          <a:p>
            <a:r>
              <a:rPr lang="uk-UA" b="0" i="0" dirty="0">
                <a:solidFill>
                  <a:srgbClr val="1F1F1F"/>
                </a:solidFill>
                <a:effectLst/>
                <a:latin typeface="OpenSans"/>
              </a:rPr>
              <a:t>Із значною перевагою лідирує </a:t>
            </a:r>
            <a:r>
              <a:rPr lang="en-US" b="0" i="0" dirty="0">
                <a:solidFill>
                  <a:srgbClr val="1F1F1F"/>
                </a:solidFill>
                <a:effectLst/>
                <a:latin typeface="OpenSans"/>
              </a:rPr>
              <a:t>Visual Studio Code </a:t>
            </a:r>
            <a:r>
              <a:rPr lang="uk-UA" dirty="0"/>
              <a:t>т</a:t>
            </a:r>
            <a:r>
              <a:rPr lang="uk-UA" b="0" i="0" dirty="0">
                <a:solidFill>
                  <a:srgbClr val="1F1F1F"/>
                </a:solidFill>
                <a:effectLst/>
                <a:latin typeface="OpenSans"/>
              </a:rPr>
              <a:t>а</a:t>
            </a:r>
            <a:r>
              <a:rPr lang="en-US" b="0" i="0" dirty="0">
                <a:solidFill>
                  <a:srgbClr val="1F1F1F"/>
                </a:solidFill>
                <a:effectLst/>
                <a:latin typeface="OpenSans"/>
              </a:rPr>
              <a:t> Visual Studio </a:t>
            </a:r>
            <a:endParaRPr lang="uk-UA" b="0" i="0" dirty="0">
              <a:solidFill>
                <a:srgbClr val="1F1F1F"/>
              </a:solidFill>
              <a:effectLst/>
              <a:latin typeface="OpenSans"/>
            </a:endParaRPr>
          </a:p>
          <a:p>
            <a:r>
              <a:rPr lang="ru-RU" b="0" i="0" dirty="0" err="1">
                <a:solidFill>
                  <a:srgbClr val="1F1F1F"/>
                </a:solidFill>
                <a:effectLst/>
                <a:latin typeface="OpenSans"/>
              </a:rPr>
              <a:t>Залишаються</a:t>
            </a:r>
            <a:r>
              <a:rPr lang="ru-RU" b="0" i="0" dirty="0">
                <a:solidFill>
                  <a:srgbClr val="1F1F1F"/>
                </a:solidFill>
                <a:effectLst/>
                <a:latin typeface="OpenSans"/>
              </a:rPr>
              <a:t> </a:t>
            </a:r>
            <a:r>
              <a:rPr lang="ru-RU" b="0" i="0" dirty="0" err="1">
                <a:solidFill>
                  <a:srgbClr val="1F1F1F"/>
                </a:solidFill>
                <a:effectLst/>
                <a:latin typeface="OpenSans"/>
              </a:rPr>
              <a:t>популярними</a:t>
            </a:r>
            <a:r>
              <a:rPr lang="ru-RU" b="0" i="0" dirty="0">
                <a:solidFill>
                  <a:srgbClr val="1F1F1F"/>
                </a:solidFill>
                <a:effectLst/>
                <a:latin typeface="OpenSans"/>
              </a:rPr>
              <a:t> </a:t>
            </a:r>
            <a:r>
              <a:rPr lang="en-US" b="0" i="0" dirty="0" err="1">
                <a:solidFill>
                  <a:srgbClr val="1F1F1F"/>
                </a:solidFill>
                <a:effectLst/>
                <a:latin typeface="OpenSans"/>
              </a:rPr>
              <a:t>Notepade</a:t>
            </a:r>
            <a:r>
              <a:rPr lang="en-US" b="0" i="0" dirty="0">
                <a:solidFill>
                  <a:srgbClr val="1F1F1F"/>
                </a:solidFill>
                <a:effectLst/>
                <a:latin typeface="OpenSans"/>
              </a:rPr>
              <a:t>++, </a:t>
            </a:r>
            <a:r>
              <a:rPr lang="en-US" b="0" i="0" dirty="0" err="1">
                <a:solidFill>
                  <a:srgbClr val="1F1F1F"/>
                </a:solidFill>
                <a:effectLst/>
                <a:latin typeface="OpenSans"/>
              </a:rPr>
              <a:t>Intellio</a:t>
            </a:r>
            <a:r>
              <a:rPr lang="en-US" b="0" i="0" dirty="0">
                <a:solidFill>
                  <a:srgbClr val="1F1F1F"/>
                </a:solidFill>
                <a:effectLst/>
                <a:latin typeface="OpenSans"/>
              </a:rPr>
              <a:t>, Vim, Sublime Text </a:t>
            </a:r>
            <a:endParaRPr lang="ru-RU" b="0" i="0" dirty="0">
              <a:solidFill>
                <a:srgbClr val="1F1F1F"/>
              </a:solidFill>
              <a:effectLst/>
              <a:latin typeface="OpenSans"/>
            </a:endParaRPr>
          </a:p>
          <a:p>
            <a:endParaRPr lang="ru-RU" b="0" i="0" dirty="0">
              <a:solidFill>
                <a:srgbClr val="1F1F1F"/>
              </a:solidFill>
              <a:effectLst/>
              <a:latin typeface="OpenSans"/>
            </a:endParaRPr>
          </a:p>
        </p:txBody>
      </p:sp>
      <p:sp>
        <p:nvSpPr>
          <p:cNvPr id="4" name="Номер слайда 3"/>
          <p:cNvSpPr>
            <a:spLocks noGrp="1"/>
          </p:cNvSpPr>
          <p:nvPr>
            <p:ph type="sldNum" sz="quarter" idx="5"/>
          </p:nvPr>
        </p:nvSpPr>
        <p:spPr/>
        <p:txBody>
          <a:bodyPr/>
          <a:lstStyle/>
          <a:p>
            <a:fld id="{EEBDA0E2-FEBD-4B65-8F16-724CF984F377}" type="slidenum">
              <a:rPr lang="en-US" smtClean="0"/>
              <a:t>11</a:t>
            </a:fld>
            <a:endParaRPr lang="en-US"/>
          </a:p>
        </p:txBody>
      </p:sp>
    </p:spTree>
    <p:extLst>
      <p:ext uri="{BB962C8B-B14F-4D97-AF65-F5344CB8AC3E}">
        <p14:creationId xmlns:p14="http://schemas.microsoft.com/office/powerpoint/2010/main" val="399783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err="1">
                <a:solidFill>
                  <a:srgbClr val="1F1F1F"/>
                </a:solidFill>
                <a:effectLst/>
                <a:latin typeface="OpenSans"/>
              </a:rPr>
              <a:t>Наслідки</a:t>
            </a:r>
            <a:r>
              <a:rPr lang="ru-RU" b="0" i="0" dirty="0">
                <a:solidFill>
                  <a:srgbClr val="1F1F1F"/>
                </a:solidFill>
                <a:effectLst/>
                <a:latin typeface="OpenSans"/>
              </a:rPr>
              <a:t>:</a:t>
            </a:r>
          </a:p>
          <a:p>
            <a:r>
              <a:rPr lang="uk-UA" dirty="0"/>
              <a:t>При навчанні варто пропонувати студентам користуватись середовищами розробки із топ-5</a:t>
            </a:r>
          </a:p>
          <a:p>
            <a:endParaRPr lang="uk-UA" dirty="0"/>
          </a:p>
        </p:txBody>
      </p:sp>
      <p:sp>
        <p:nvSpPr>
          <p:cNvPr id="4" name="Номер слайда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3300735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Тренінг-центри та навчальні заклади випускають спеціалістів:</a:t>
            </a:r>
          </a:p>
          <a:p>
            <a:r>
              <a:rPr lang="uk-UA" dirty="0"/>
              <a:t>Тип навчального закладу – навички</a:t>
            </a:r>
          </a:p>
          <a:p>
            <a:endParaRPr lang="uk-UA" dirty="0"/>
          </a:p>
          <a:p>
            <a:r>
              <a:rPr lang="uk-UA" dirty="0"/>
              <a:t>Роботодавцям варто звернути увагу на робітників з рівнем освіти бакалавр, магістр та тих, хто вчився в коледжі чи університеті, але не отримав диплом. Саме ці категорії легко </a:t>
            </a:r>
            <a:r>
              <a:rPr lang="uk-UA" dirty="0" err="1"/>
              <a:t>навчаться</a:t>
            </a:r>
            <a:r>
              <a:rPr lang="uk-UA" dirty="0"/>
              <a:t> новим технологіям.</a:t>
            </a:r>
          </a:p>
        </p:txBody>
      </p:sp>
      <p:sp>
        <p:nvSpPr>
          <p:cNvPr id="4" name="Номер слайда 3"/>
          <p:cNvSpPr>
            <a:spLocks noGrp="1"/>
          </p:cNvSpPr>
          <p:nvPr>
            <p:ph type="sldNum" sz="quarter" idx="5"/>
          </p:nvPr>
        </p:nvSpPr>
        <p:spPr/>
        <p:txBody>
          <a:bodyPr/>
          <a:lstStyle/>
          <a:p>
            <a:fld id="{EEBDA0E2-FEBD-4B65-8F16-724CF984F377}" type="slidenum">
              <a:rPr lang="en-US" smtClean="0"/>
              <a:t>13</a:t>
            </a:fld>
            <a:endParaRPr lang="en-US"/>
          </a:p>
        </p:txBody>
      </p:sp>
    </p:spTree>
    <p:extLst>
      <p:ext uri="{BB962C8B-B14F-4D97-AF65-F5344CB8AC3E}">
        <p14:creationId xmlns:p14="http://schemas.microsoft.com/office/powerpoint/2010/main" val="847048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Як працівники підвищують свій рівень</a:t>
            </a:r>
          </a:p>
          <a:p>
            <a:endParaRPr lang="uk-UA" dirty="0"/>
          </a:p>
          <a:p>
            <a:endParaRPr lang="uk-UA" dirty="0"/>
          </a:p>
        </p:txBody>
      </p:sp>
      <p:sp>
        <p:nvSpPr>
          <p:cNvPr id="4" name="Номер слайда 3"/>
          <p:cNvSpPr>
            <a:spLocks noGrp="1"/>
          </p:cNvSpPr>
          <p:nvPr>
            <p:ph type="sldNum" sz="quarter" idx="5"/>
          </p:nvPr>
        </p:nvSpPr>
        <p:spPr/>
        <p:txBody>
          <a:bodyPr/>
          <a:lstStyle/>
          <a:p>
            <a:fld id="{EEBDA0E2-FEBD-4B65-8F16-724CF984F377}" type="slidenum">
              <a:rPr lang="en-US" smtClean="0"/>
              <a:t>14</a:t>
            </a:fld>
            <a:endParaRPr lang="en-US"/>
          </a:p>
        </p:txBody>
      </p:sp>
    </p:spTree>
    <p:extLst>
      <p:ext uri="{BB962C8B-B14F-4D97-AF65-F5344CB8AC3E}">
        <p14:creationId xmlns:p14="http://schemas.microsoft.com/office/powerpoint/2010/main" val="3206062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1F1F1F"/>
                </a:solidFill>
                <a:effectLst/>
                <a:latin typeface="OpenSans"/>
              </a:rPr>
              <a:t>до </a:t>
            </a:r>
            <a:r>
              <a:rPr lang="ru-RU" b="0" i="0" dirty="0" err="1">
                <a:solidFill>
                  <a:srgbClr val="1F1F1F"/>
                </a:solidFill>
                <a:effectLst/>
                <a:latin typeface="OpenSans"/>
              </a:rPr>
              <a:t>розділу</a:t>
            </a:r>
            <a:r>
              <a:rPr lang="ru-RU" b="0" i="0" dirty="0">
                <a:solidFill>
                  <a:srgbClr val="1F1F1F"/>
                </a:solidFill>
                <a:effectLst/>
                <a:latin typeface="OpenSans"/>
              </a:rPr>
              <a:t> «</a:t>
            </a:r>
            <a:r>
              <a:rPr lang="ru-RU" b="0" i="0" dirty="0" err="1">
                <a:solidFill>
                  <a:srgbClr val="1F1F1F"/>
                </a:solidFill>
                <a:effectLst/>
                <a:latin typeface="OpenSans"/>
              </a:rPr>
              <a:t>Інформаційна</a:t>
            </a:r>
            <a:r>
              <a:rPr lang="ru-RU" b="0" i="0" dirty="0">
                <a:solidFill>
                  <a:srgbClr val="1F1F1F"/>
                </a:solidFill>
                <a:effectLst/>
                <a:latin typeface="OpenSans"/>
              </a:rPr>
              <a:t> панель» додайте </a:t>
            </a:r>
            <a:r>
              <a:rPr lang="ru-RU" b="0" i="0" dirty="0" err="1">
                <a:solidFill>
                  <a:srgbClr val="1F1F1F"/>
                </a:solidFill>
                <a:effectLst/>
                <a:latin typeface="OpenSans"/>
              </a:rPr>
              <a:t>знімки</a:t>
            </a:r>
            <a:r>
              <a:rPr lang="ru-RU" b="0" i="0" dirty="0">
                <a:solidFill>
                  <a:srgbClr val="1F1F1F"/>
                </a:solidFill>
                <a:effectLst/>
                <a:latin typeface="OpenSans"/>
              </a:rPr>
              <a:t> </a:t>
            </a:r>
            <a:r>
              <a:rPr lang="ru-RU" b="0" i="0" dirty="0" err="1">
                <a:solidFill>
                  <a:srgbClr val="1F1F1F"/>
                </a:solidFill>
                <a:effectLst/>
                <a:latin typeface="OpenSans"/>
              </a:rPr>
              <a:t>екрана</a:t>
            </a:r>
            <a:r>
              <a:rPr lang="ru-RU" b="0" i="0" dirty="0">
                <a:solidFill>
                  <a:srgbClr val="1F1F1F"/>
                </a:solidFill>
                <a:effectLst/>
                <a:latin typeface="OpenSans"/>
              </a:rPr>
              <a:t> 3-х вкладок і </a:t>
            </a:r>
            <a:r>
              <a:rPr lang="ru-RU" b="0" i="0" dirty="0" err="1">
                <a:solidFill>
                  <a:srgbClr val="1F1F1F"/>
                </a:solidFill>
                <a:effectLst/>
                <a:latin typeface="OpenSans"/>
              </a:rPr>
              <a:t>постійне</a:t>
            </a:r>
            <a:r>
              <a:rPr lang="ru-RU" b="0" i="0" dirty="0">
                <a:solidFill>
                  <a:srgbClr val="1F1F1F"/>
                </a:solidFill>
                <a:effectLst/>
                <a:latin typeface="OpenSans"/>
              </a:rPr>
              <a:t> </a:t>
            </a:r>
            <a:r>
              <a:rPr lang="ru-RU" b="0" i="0" dirty="0" err="1">
                <a:solidFill>
                  <a:srgbClr val="1F1F1F"/>
                </a:solidFill>
                <a:effectLst/>
                <a:latin typeface="OpenSans"/>
              </a:rPr>
              <a:t>посилання</a:t>
            </a:r>
            <a:r>
              <a:rPr lang="ru-RU" b="0" i="0" dirty="0">
                <a:solidFill>
                  <a:srgbClr val="1F1F1F"/>
                </a:solidFill>
                <a:effectLst/>
                <a:latin typeface="OpenSans"/>
              </a:rPr>
              <a:t> на </a:t>
            </a:r>
            <a:r>
              <a:rPr lang="ru-RU" b="0" i="0" dirty="0" err="1">
                <a:solidFill>
                  <a:srgbClr val="1F1F1F"/>
                </a:solidFill>
                <a:effectLst/>
                <a:latin typeface="OpenSans"/>
              </a:rPr>
              <a:t>інформаційну</a:t>
            </a:r>
            <a:r>
              <a:rPr lang="ru-RU" b="0" i="0" dirty="0">
                <a:solidFill>
                  <a:srgbClr val="1F1F1F"/>
                </a:solidFill>
                <a:effectLst/>
                <a:latin typeface="OpenSans"/>
              </a:rPr>
              <a:t> панель </a:t>
            </a:r>
            <a:r>
              <a:rPr lang="ru-RU" b="0" i="0" dirty="0" err="1">
                <a:solidFill>
                  <a:srgbClr val="1F1F1F"/>
                </a:solidFill>
                <a:effectLst/>
                <a:latin typeface="OpenSans"/>
              </a:rPr>
              <a:t>Cognos</a:t>
            </a:r>
            <a:r>
              <a:rPr lang="ru-RU" b="0" i="0" dirty="0">
                <a:solidFill>
                  <a:srgbClr val="1F1F1F"/>
                </a:solidFill>
                <a:effectLst/>
                <a:latin typeface="OpenSans"/>
              </a:rPr>
              <a:t>, яку </a:t>
            </a:r>
            <a:r>
              <a:rPr lang="ru-RU" b="0" i="0" dirty="0" err="1">
                <a:solidFill>
                  <a:srgbClr val="1F1F1F"/>
                </a:solidFill>
                <a:effectLst/>
                <a:latin typeface="OpenSans"/>
              </a:rPr>
              <a:t>ви</a:t>
            </a:r>
            <a:r>
              <a:rPr lang="ru-RU" b="0" i="0" dirty="0">
                <a:solidFill>
                  <a:srgbClr val="1F1F1F"/>
                </a:solidFill>
                <a:effectLst/>
                <a:latin typeface="OpenSans"/>
              </a:rPr>
              <a:t> створили в </a:t>
            </a:r>
            <a:r>
              <a:rPr lang="ru-RU" b="0" i="0" dirty="0" err="1">
                <a:solidFill>
                  <a:srgbClr val="1F1F1F"/>
                </a:solidFill>
                <a:effectLst/>
                <a:latin typeface="OpenSans"/>
              </a:rPr>
              <a:t>модулі</a:t>
            </a:r>
            <a:r>
              <a:rPr lang="ru-RU" b="0" i="0" dirty="0">
                <a:solidFill>
                  <a:srgbClr val="1F1F1F"/>
                </a:solidFill>
                <a:effectLst/>
                <a:latin typeface="OpenSans"/>
              </a:rPr>
              <a:t> 5</a:t>
            </a:r>
            <a:endParaRPr lang="uk-UA" dirty="0"/>
          </a:p>
        </p:txBody>
      </p:sp>
      <p:sp>
        <p:nvSpPr>
          <p:cNvPr id="4" name="Номер слайда 3"/>
          <p:cNvSpPr>
            <a:spLocks noGrp="1"/>
          </p:cNvSpPr>
          <p:nvPr>
            <p:ph type="sldNum" sz="quarter" idx="5"/>
          </p:nvPr>
        </p:nvSpPr>
        <p:spPr/>
        <p:txBody>
          <a:bodyPr/>
          <a:lstStyle/>
          <a:p>
            <a:fld id="{EEBDA0E2-FEBD-4B65-8F16-724CF984F377}" type="slidenum">
              <a:rPr lang="en-US" smtClean="0"/>
              <a:t>15</a:t>
            </a:fld>
            <a:endParaRPr lang="en-US"/>
          </a:p>
        </p:txBody>
      </p:sp>
    </p:spTree>
    <p:extLst>
      <p:ext uri="{BB962C8B-B14F-4D97-AF65-F5344CB8AC3E}">
        <p14:creationId xmlns:p14="http://schemas.microsoft.com/office/powerpoint/2010/main" val="3904308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1F1F1F"/>
                </a:solidFill>
                <a:effectLst/>
                <a:latin typeface="OpenSans"/>
              </a:rPr>
              <a:t>У </a:t>
            </a:r>
            <a:r>
              <a:rPr lang="ru-RU" b="0" i="0" dirty="0" err="1">
                <a:solidFill>
                  <a:srgbClr val="1F1F1F"/>
                </a:solidFill>
                <a:effectLst/>
                <a:latin typeface="OpenSans"/>
              </a:rPr>
              <a:t>розділі</a:t>
            </a:r>
            <a:r>
              <a:rPr lang="ru-RU" b="0" i="0" dirty="0">
                <a:solidFill>
                  <a:srgbClr val="1F1F1F"/>
                </a:solidFill>
                <a:effectLst/>
                <a:latin typeface="OpenSans"/>
              </a:rPr>
              <a:t> </a:t>
            </a:r>
            <a:r>
              <a:rPr lang="ru-RU" b="0" i="0" dirty="0" err="1">
                <a:solidFill>
                  <a:srgbClr val="1F1F1F"/>
                </a:solidFill>
                <a:effectLst/>
                <a:latin typeface="OpenSans"/>
              </a:rPr>
              <a:t>обговорення</a:t>
            </a:r>
            <a:r>
              <a:rPr lang="ru-RU" b="0" i="0" dirty="0">
                <a:solidFill>
                  <a:srgbClr val="1F1F1F"/>
                </a:solidFill>
                <a:effectLst/>
                <a:latin typeface="OpenSans"/>
              </a:rPr>
              <a:t> </a:t>
            </a:r>
            <a:r>
              <a:rPr lang="ru-RU" b="0" i="0" dirty="0" err="1">
                <a:solidFill>
                  <a:srgbClr val="1F1F1F"/>
                </a:solidFill>
                <a:effectLst/>
                <a:latin typeface="OpenSans"/>
              </a:rPr>
              <a:t>заповніть</a:t>
            </a:r>
            <a:r>
              <a:rPr lang="ru-RU" b="0" i="0" dirty="0">
                <a:solidFill>
                  <a:srgbClr val="1F1F1F"/>
                </a:solidFill>
                <a:effectLst/>
                <a:latin typeface="OpenSans"/>
              </a:rPr>
              <a:t> слайд </a:t>
            </a:r>
            <a:r>
              <a:rPr lang="ru-RU" b="0" i="0" dirty="0" err="1">
                <a:solidFill>
                  <a:srgbClr val="1F1F1F"/>
                </a:solidFill>
                <a:effectLst/>
                <a:latin typeface="OpenSans"/>
              </a:rPr>
              <a:t>із</a:t>
            </a:r>
            <a:r>
              <a:rPr lang="ru-RU" b="0" i="0" dirty="0">
                <a:solidFill>
                  <a:srgbClr val="1F1F1F"/>
                </a:solidFill>
                <a:effectLst/>
                <a:latin typeface="OpenSans"/>
              </a:rPr>
              <a:t> </a:t>
            </a:r>
            <a:r>
              <a:rPr lang="ru-RU" b="0" i="0" dirty="0" err="1">
                <a:solidFill>
                  <a:srgbClr val="1F1F1F"/>
                </a:solidFill>
                <a:effectLst/>
                <a:latin typeface="OpenSans"/>
              </a:rPr>
              <a:t>загальними</a:t>
            </a:r>
            <a:r>
              <a:rPr lang="ru-RU" b="0" i="0" dirty="0">
                <a:solidFill>
                  <a:srgbClr val="1F1F1F"/>
                </a:solidFill>
                <a:effectLst/>
                <a:latin typeface="OpenSans"/>
              </a:rPr>
              <a:t> </a:t>
            </a:r>
            <a:r>
              <a:rPr lang="ru-RU" b="0" i="0" dirty="0" err="1">
                <a:solidFill>
                  <a:srgbClr val="1F1F1F"/>
                </a:solidFill>
                <a:effectLst/>
                <a:latin typeface="OpenSans"/>
              </a:rPr>
              <a:t>висновками</a:t>
            </a:r>
            <a:r>
              <a:rPr lang="ru-RU" b="0" i="0" dirty="0">
                <a:solidFill>
                  <a:srgbClr val="1F1F1F"/>
                </a:solidFill>
                <a:effectLst/>
                <a:latin typeface="OpenSans"/>
              </a:rPr>
              <a:t> та </a:t>
            </a:r>
            <a:r>
              <a:rPr lang="ru-RU" b="0" i="0" dirty="0" err="1">
                <a:solidFill>
                  <a:srgbClr val="1F1F1F"/>
                </a:solidFill>
                <a:effectLst/>
                <a:latin typeface="OpenSans"/>
              </a:rPr>
              <a:t>наслідками</a:t>
            </a:r>
            <a:endParaRPr lang="uk-UA" dirty="0"/>
          </a:p>
        </p:txBody>
      </p:sp>
      <p:sp>
        <p:nvSpPr>
          <p:cNvPr id="4" name="Номер слайда 3"/>
          <p:cNvSpPr>
            <a:spLocks noGrp="1"/>
          </p:cNvSpPr>
          <p:nvPr>
            <p:ph type="sldNum" sz="quarter" idx="5"/>
          </p:nvPr>
        </p:nvSpPr>
        <p:spPr/>
        <p:txBody>
          <a:bodyPr/>
          <a:lstStyle/>
          <a:p>
            <a:fld id="{EEBDA0E2-FEBD-4B65-8F16-724CF984F377}" type="slidenum">
              <a:rPr lang="en-US" smtClean="0"/>
              <a:t>19</a:t>
            </a:fld>
            <a:endParaRPr lang="en-US"/>
          </a:p>
        </p:txBody>
      </p:sp>
    </p:spTree>
    <p:extLst>
      <p:ext uri="{BB962C8B-B14F-4D97-AF65-F5344CB8AC3E}">
        <p14:creationId xmlns:p14="http://schemas.microsoft.com/office/powerpoint/2010/main" val="133480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1F1F1F"/>
                </a:solidFill>
                <a:effectLst/>
                <a:latin typeface="OpenSans"/>
              </a:rPr>
              <a:t>У </a:t>
            </a:r>
            <a:r>
              <a:rPr lang="ru-RU" b="0" i="0" dirty="0" err="1">
                <a:solidFill>
                  <a:srgbClr val="1F1F1F"/>
                </a:solidFill>
                <a:effectLst/>
                <a:latin typeface="OpenSans"/>
              </a:rPr>
              <a:t>розділі</a:t>
            </a:r>
            <a:r>
              <a:rPr lang="ru-RU" b="0" i="0" dirty="0">
                <a:solidFill>
                  <a:srgbClr val="1F1F1F"/>
                </a:solidFill>
                <a:effectLst/>
                <a:latin typeface="OpenSans"/>
              </a:rPr>
              <a:t> </a:t>
            </a:r>
            <a:r>
              <a:rPr lang="ru-RU" b="0" i="0" dirty="0" err="1">
                <a:solidFill>
                  <a:srgbClr val="1F1F1F"/>
                </a:solidFill>
                <a:effectLst/>
                <a:latin typeface="OpenSans"/>
              </a:rPr>
              <a:t>обговорення</a:t>
            </a:r>
            <a:r>
              <a:rPr lang="ru-RU" b="0" i="0" dirty="0">
                <a:solidFill>
                  <a:srgbClr val="1F1F1F"/>
                </a:solidFill>
                <a:effectLst/>
                <a:latin typeface="OpenSans"/>
              </a:rPr>
              <a:t> </a:t>
            </a:r>
            <a:r>
              <a:rPr lang="ru-RU" b="0" i="0" dirty="0" err="1">
                <a:solidFill>
                  <a:srgbClr val="1F1F1F"/>
                </a:solidFill>
                <a:effectLst/>
                <a:latin typeface="OpenSans"/>
              </a:rPr>
              <a:t>заповніть</a:t>
            </a:r>
            <a:r>
              <a:rPr lang="ru-RU" b="0" i="0" dirty="0">
                <a:solidFill>
                  <a:srgbClr val="1F1F1F"/>
                </a:solidFill>
                <a:effectLst/>
                <a:latin typeface="OpenSans"/>
              </a:rPr>
              <a:t> слайд </a:t>
            </a:r>
            <a:r>
              <a:rPr lang="ru-RU" b="0" i="0" dirty="0" err="1">
                <a:solidFill>
                  <a:srgbClr val="1F1F1F"/>
                </a:solidFill>
                <a:effectLst/>
                <a:latin typeface="OpenSans"/>
              </a:rPr>
              <a:t>із</a:t>
            </a:r>
            <a:r>
              <a:rPr lang="ru-RU" b="0" i="0" dirty="0">
                <a:solidFill>
                  <a:srgbClr val="1F1F1F"/>
                </a:solidFill>
                <a:effectLst/>
                <a:latin typeface="OpenSans"/>
              </a:rPr>
              <a:t> </a:t>
            </a:r>
            <a:r>
              <a:rPr lang="ru-RU" b="0" i="0" dirty="0" err="1">
                <a:solidFill>
                  <a:srgbClr val="1F1F1F"/>
                </a:solidFill>
                <a:effectLst/>
                <a:latin typeface="OpenSans"/>
              </a:rPr>
              <a:t>загальними</a:t>
            </a:r>
            <a:r>
              <a:rPr lang="ru-RU" b="0" i="0" dirty="0">
                <a:solidFill>
                  <a:srgbClr val="1F1F1F"/>
                </a:solidFill>
                <a:effectLst/>
                <a:latin typeface="OpenSans"/>
              </a:rPr>
              <a:t> </a:t>
            </a:r>
            <a:r>
              <a:rPr lang="ru-RU" b="0" i="0" dirty="0" err="1">
                <a:solidFill>
                  <a:srgbClr val="1F1F1F"/>
                </a:solidFill>
                <a:effectLst/>
                <a:latin typeface="OpenSans"/>
              </a:rPr>
              <a:t>висновками</a:t>
            </a:r>
            <a:r>
              <a:rPr lang="ru-RU" b="0" i="0" dirty="0">
                <a:solidFill>
                  <a:srgbClr val="1F1F1F"/>
                </a:solidFill>
                <a:effectLst/>
                <a:latin typeface="OpenSans"/>
              </a:rPr>
              <a:t> та </a:t>
            </a:r>
            <a:r>
              <a:rPr lang="ru-RU" b="0" i="0" dirty="0" err="1">
                <a:solidFill>
                  <a:srgbClr val="1F1F1F"/>
                </a:solidFill>
                <a:effectLst/>
                <a:latin typeface="OpenSans"/>
              </a:rPr>
              <a:t>наслідками</a:t>
            </a:r>
            <a:endParaRPr lang="uk-UA" dirty="0"/>
          </a:p>
          <a:p>
            <a:endParaRPr lang="uk-UA" sz="1200" dirty="0"/>
          </a:p>
          <a:p>
            <a:r>
              <a:rPr lang="en-US" sz="1200" dirty="0"/>
              <a:t>Employers:</a:t>
            </a:r>
            <a:r>
              <a:rPr lang="uk-UA" sz="1200" dirty="0"/>
              <a:t> для великих підприємств є сенс організовувати навчання на своїй базі (співробітники зразу отримають потрібні знання та навички); для малих підприємств доцільніше пошукати випускників коледжів чи університетів з потрібними навичками, або запропонувати співробітникам самостійно їх опанувати</a:t>
            </a:r>
            <a:endParaRPr lang="en-US" sz="1200" dirty="0"/>
          </a:p>
          <a:p>
            <a:r>
              <a:rPr lang="en-US" sz="1200" dirty="0"/>
              <a:t>Colleges, universities, training centers:</a:t>
            </a:r>
            <a:r>
              <a:rPr lang="uk-UA" sz="1200" dirty="0"/>
              <a:t> співпрацювати з роботодавцями, з'ясовувати їх потреби та </a:t>
            </a:r>
            <a:r>
              <a:rPr lang="uk-UA" sz="1200" dirty="0" err="1"/>
              <a:t>оперативно</a:t>
            </a:r>
            <a:r>
              <a:rPr lang="uk-UA" sz="1200" dirty="0"/>
              <a:t> доповнювати перелік курсів та навчальних програм</a:t>
            </a:r>
            <a:endParaRPr lang="en-US" sz="1200" dirty="0"/>
          </a:p>
          <a:p>
            <a:r>
              <a:rPr lang="en-US" sz="1200" dirty="0"/>
              <a:t>Students</a:t>
            </a:r>
            <a:r>
              <a:rPr lang="uk-UA" sz="1200" dirty="0"/>
              <a:t> </a:t>
            </a:r>
            <a:r>
              <a:rPr lang="en-US" sz="1200" dirty="0"/>
              <a:t>and employees:</a:t>
            </a:r>
            <a:r>
              <a:rPr lang="uk-UA" sz="1200" dirty="0"/>
              <a:t> умови роботи та вимоги до працівників досить швидко змінюються – візьміть за правило щороку вчити щось нове, що буде корисним у вашій роботі. Вчіть самостійно, або на відкритих онлайн курсах; зможете довести роботодавцю, що вмієте швидко опанувати потрібні навички, - він оплатить вам додаткове навчання</a:t>
            </a:r>
            <a:endParaRPr lang="uk-UA" dirty="0"/>
          </a:p>
          <a:p>
            <a:endParaRPr lang="uk-UA" dirty="0"/>
          </a:p>
        </p:txBody>
      </p:sp>
      <p:sp>
        <p:nvSpPr>
          <p:cNvPr id="4" name="Номер слайда 3"/>
          <p:cNvSpPr>
            <a:spLocks noGrp="1"/>
          </p:cNvSpPr>
          <p:nvPr>
            <p:ph type="sldNum" sz="quarter" idx="5"/>
          </p:nvPr>
        </p:nvSpPr>
        <p:spPr/>
        <p:txBody>
          <a:bodyPr/>
          <a:lstStyle/>
          <a:p>
            <a:fld id="{EEBDA0E2-FEBD-4B65-8F16-724CF984F377}" type="slidenum">
              <a:rPr lang="en-US" smtClean="0"/>
              <a:t>20</a:t>
            </a:fld>
            <a:endParaRPr lang="en-US"/>
          </a:p>
        </p:txBody>
      </p:sp>
    </p:spTree>
    <p:extLst>
      <p:ext uri="{BB962C8B-B14F-4D97-AF65-F5344CB8AC3E}">
        <p14:creationId xmlns:p14="http://schemas.microsoft.com/office/powerpoint/2010/main" val="591981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err="1">
                <a:solidFill>
                  <a:srgbClr val="1F1F1F"/>
                </a:solidFill>
                <a:effectLst/>
                <a:latin typeface="OpenSans"/>
              </a:rPr>
              <a:t>Заповніть</a:t>
            </a:r>
            <a:r>
              <a:rPr lang="ru-RU" b="0" i="0" dirty="0">
                <a:solidFill>
                  <a:srgbClr val="1F1F1F"/>
                </a:solidFill>
                <a:effectLst/>
                <a:latin typeface="OpenSans"/>
              </a:rPr>
              <a:t> слайд </a:t>
            </a:r>
            <a:r>
              <a:rPr lang="ru-RU" b="0" i="0" dirty="0" err="1">
                <a:solidFill>
                  <a:srgbClr val="1F1F1F"/>
                </a:solidFill>
                <a:effectLst/>
                <a:latin typeface="OpenSans"/>
              </a:rPr>
              <a:t>Висновок</a:t>
            </a:r>
            <a:r>
              <a:rPr lang="ru-RU" b="0" i="0" dirty="0">
                <a:solidFill>
                  <a:srgbClr val="1F1F1F"/>
                </a:solidFill>
                <a:effectLst/>
                <a:latin typeface="OpenSans"/>
              </a:rPr>
              <a:t> </a:t>
            </a:r>
            <a:r>
              <a:rPr lang="ru-RU" b="0" i="0" dirty="0" err="1">
                <a:solidFill>
                  <a:srgbClr val="1F1F1F"/>
                </a:solidFill>
                <a:effectLst/>
                <a:latin typeface="OpenSans"/>
              </a:rPr>
              <a:t>висновками</a:t>
            </a:r>
            <a:r>
              <a:rPr lang="ru-RU" b="0" i="0" dirty="0">
                <a:solidFill>
                  <a:srgbClr val="1F1F1F"/>
                </a:solidFill>
                <a:effectLst/>
                <a:latin typeface="OpenSans"/>
              </a:rPr>
              <a:t>, до </a:t>
            </a:r>
            <a:r>
              <a:rPr lang="ru-RU" b="0" i="0" dirty="0" err="1">
                <a:solidFill>
                  <a:srgbClr val="1F1F1F"/>
                </a:solidFill>
                <a:effectLst/>
                <a:latin typeface="OpenSans"/>
              </a:rPr>
              <a:t>яких</a:t>
            </a:r>
            <a:r>
              <a:rPr lang="ru-RU" b="0" i="0" dirty="0">
                <a:solidFill>
                  <a:srgbClr val="1F1F1F"/>
                </a:solidFill>
                <a:effectLst/>
                <a:latin typeface="OpenSans"/>
              </a:rPr>
              <a:t> Ви </a:t>
            </a:r>
            <a:r>
              <a:rPr lang="ru-RU" b="0" i="0" dirty="0" err="1">
                <a:solidFill>
                  <a:srgbClr val="1F1F1F"/>
                </a:solidFill>
                <a:effectLst/>
                <a:latin typeface="OpenSans"/>
              </a:rPr>
              <a:t>дійшли</a:t>
            </a:r>
            <a:r>
              <a:rPr lang="ru-RU" b="0" i="0" dirty="0">
                <a:solidFill>
                  <a:srgbClr val="1F1F1F"/>
                </a:solidFill>
                <a:effectLst/>
                <a:latin typeface="OpenSans"/>
              </a:rPr>
              <a:t>, у </a:t>
            </a:r>
            <a:r>
              <a:rPr lang="ru-RU" b="0" i="0" dirty="0" err="1">
                <a:solidFill>
                  <a:srgbClr val="1F1F1F"/>
                </a:solidFill>
                <a:effectLst/>
                <a:latin typeface="OpenSans"/>
              </a:rPr>
              <a:t>вигляді</a:t>
            </a:r>
            <a:r>
              <a:rPr lang="ru-RU" b="0" i="0" dirty="0">
                <a:solidFill>
                  <a:srgbClr val="1F1F1F"/>
                </a:solidFill>
                <a:effectLst/>
                <a:latin typeface="OpenSans"/>
              </a:rPr>
              <a:t> </a:t>
            </a:r>
            <a:r>
              <a:rPr lang="ru-RU" b="0" i="0" dirty="0" err="1">
                <a:solidFill>
                  <a:srgbClr val="1F1F1F"/>
                </a:solidFill>
                <a:effectLst/>
                <a:latin typeface="OpenSans"/>
              </a:rPr>
              <a:t>пунктів</a:t>
            </a:r>
            <a:endParaRPr lang="ru-RU" b="0" i="0" dirty="0">
              <a:solidFill>
                <a:srgbClr val="1F1F1F"/>
              </a:solidFill>
              <a:effectLst/>
              <a:latin typeface="OpenSans"/>
            </a:endParaRPr>
          </a:p>
          <a:p>
            <a:endParaRPr lang="ru-RU" b="0" i="0" dirty="0">
              <a:solidFill>
                <a:srgbClr val="1F1F1F"/>
              </a:solidFill>
              <a:effectLst/>
              <a:latin typeface="OpenSans"/>
            </a:endParaRPr>
          </a:p>
          <a:p>
            <a:r>
              <a:rPr lang="ru-RU" b="0" i="0" dirty="0">
                <a:solidFill>
                  <a:srgbClr val="1F1F1F"/>
                </a:solidFill>
                <a:effectLst/>
                <a:latin typeface="OpenSans"/>
              </a:rPr>
              <a:t>В </a:t>
            </a:r>
            <a:r>
              <a:rPr lang="ru-RU" b="0" i="0" dirty="0" err="1">
                <a:solidFill>
                  <a:srgbClr val="1F1F1F"/>
                </a:solidFill>
                <a:effectLst/>
                <a:latin typeface="OpenSans"/>
              </a:rPr>
              <a:t>галузі</a:t>
            </a:r>
            <a:r>
              <a:rPr lang="ru-RU" b="0" i="0" dirty="0">
                <a:solidFill>
                  <a:srgbClr val="1F1F1F"/>
                </a:solidFill>
                <a:effectLst/>
                <a:latin typeface="OpenSans"/>
              </a:rPr>
              <a:t> </a:t>
            </a:r>
            <a:r>
              <a:rPr lang="ru-RU" b="0" i="0" dirty="0" err="1">
                <a:solidFill>
                  <a:srgbClr val="1F1F1F"/>
                </a:solidFill>
                <a:effectLst/>
                <a:latin typeface="OpenSans"/>
              </a:rPr>
              <a:t>працюють</a:t>
            </a:r>
            <a:r>
              <a:rPr lang="ru-RU" b="0" i="0" dirty="0">
                <a:solidFill>
                  <a:srgbClr val="1F1F1F"/>
                </a:solidFill>
                <a:effectLst/>
                <a:latin typeface="OpenSans"/>
              </a:rPr>
              <a:t> </a:t>
            </a:r>
            <a:r>
              <a:rPr lang="ru-RU" b="0" i="0" dirty="0" err="1">
                <a:solidFill>
                  <a:srgbClr val="1F1F1F"/>
                </a:solidFill>
                <a:effectLst/>
                <a:latin typeface="OpenSans"/>
              </a:rPr>
              <a:t>переважно</a:t>
            </a:r>
            <a:r>
              <a:rPr lang="ru-RU" b="0" i="0" dirty="0">
                <a:solidFill>
                  <a:srgbClr val="1F1F1F"/>
                </a:solidFill>
                <a:effectLst/>
                <a:latin typeface="OpenSans"/>
              </a:rPr>
              <a:t> </a:t>
            </a:r>
            <a:r>
              <a:rPr lang="ru-RU" b="0" i="0" dirty="0" err="1">
                <a:solidFill>
                  <a:srgbClr val="1F1F1F"/>
                </a:solidFill>
                <a:effectLst/>
                <a:latin typeface="OpenSans"/>
              </a:rPr>
              <a:t>молоді</a:t>
            </a:r>
            <a:r>
              <a:rPr lang="ru-RU" b="0" i="0" dirty="0">
                <a:solidFill>
                  <a:srgbClr val="1F1F1F"/>
                </a:solidFill>
                <a:effectLst/>
                <a:latin typeface="OpenSans"/>
              </a:rPr>
              <a:t> люди, </a:t>
            </a:r>
            <a:r>
              <a:rPr lang="ru-RU" b="0" i="0" dirty="0" err="1">
                <a:solidFill>
                  <a:srgbClr val="1F1F1F"/>
                </a:solidFill>
                <a:effectLst/>
                <a:latin typeface="OpenSans"/>
              </a:rPr>
              <a:t>які</a:t>
            </a:r>
            <a:r>
              <a:rPr lang="ru-RU" b="0" i="0" dirty="0">
                <a:solidFill>
                  <a:srgbClr val="1F1F1F"/>
                </a:solidFill>
                <a:effectLst/>
                <a:latin typeface="OpenSans"/>
              </a:rPr>
              <a:t> </a:t>
            </a:r>
            <a:r>
              <a:rPr lang="ru-RU" b="0" i="0" dirty="0" err="1">
                <a:solidFill>
                  <a:srgbClr val="1F1F1F"/>
                </a:solidFill>
                <a:effectLst/>
                <a:latin typeface="OpenSans"/>
              </a:rPr>
              <a:t>вміють</a:t>
            </a:r>
            <a:r>
              <a:rPr lang="ru-RU" b="0" i="0" dirty="0">
                <a:solidFill>
                  <a:srgbClr val="1F1F1F"/>
                </a:solidFill>
                <a:effectLst/>
                <a:latin typeface="OpenSans"/>
              </a:rPr>
              <a:t> і </a:t>
            </a:r>
            <a:r>
              <a:rPr lang="ru-RU" b="0" i="0" dirty="0" err="1">
                <a:solidFill>
                  <a:srgbClr val="1F1F1F"/>
                </a:solidFill>
                <a:effectLst/>
                <a:latin typeface="OpenSans"/>
              </a:rPr>
              <a:t>хочуть</a:t>
            </a:r>
            <a:r>
              <a:rPr lang="ru-RU" b="0" i="0" dirty="0">
                <a:solidFill>
                  <a:srgbClr val="1F1F1F"/>
                </a:solidFill>
                <a:effectLst/>
                <a:latin typeface="OpenSans"/>
              </a:rPr>
              <a:t> </a:t>
            </a:r>
            <a:r>
              <a:rPr lang="ru-RU" b="0" i="0" dirty="0" err="1">
                <a:solidFill>
                  <a:srgbClr val="1F1F1F"/>
                </a:solidFill>
                <a:effectLst/>
                <a:latin typeface="OpenSans"/>
              </a:rPr>
              <a:t>навчатись</a:t>
            </a:r>
            <a:r>
              <a:rPr lang="ru-RU" b="0" i="0" dirty="0">
                <a:solidFill>
                  <a:srgbClr val="1F1F1F"/>
                </a:solidFill>
                <a:effectLst/>
                <a:latin typeface="OpenSans"/>
              </a:rPr>
              <a:t> новому.</a:t>
            </a:r>
          </a:p>
          <a:p>
            <a:r>
              <a:rPr lang="ru-RU" b="0" i="0" dirty="0">
                <a:solidFill>
                  <a:srgbClr val="1F1F1F"/>
                </a:solidFill>
                <a:effectLst/>
                <a:latin typeface="OpenSans"/>
              </a:rPr>
              <a:t>Для </a:t>
            </a:r>
            <a:r>
              <a:rPr lang="ru-RU" b="0" i="0" dirty="0" err="1">
                <a:solidFill>
                  <a:srgbClr val="1F1F1F"/>
                </a:solidFill>
                <a:effectLst/>
                <a:latin typeface="OpenSans"/>
              </a:rPr>
              <a:t>роботодавців</a:t>
            </a:r>
            <a:r>
              <a:rPr lang="ru-RU" b="0" i="0" dirty="0">
                <a:solidFill>
                  <a:srgbClr val="1F1F1F"/>
                </a:solidFill>
                <a:effectLst/>
                <a:latin typeface="OpenSans"/>
              </a:rPr>
              <a:t> </a:t>
            </a:r>
            <a:r>
              <a:rPr lang="ru-RU" b="0" i="0" dirty="0" err="1">
                <a:solidFill>
                  <a:srgbClr val="1F1F1F"/>
                </a:solidFill>
                <a:effectLst/>
                <a:latin typeface="OpenSans"/>
              </a:rPr>
              <a:t>така</a:t>
            </a:r>
            <a:r>
              <a:rPr lang="ru-RU" b="0" i="0" dirty="0">
                <a:solidFill>
                  <a:srgbClr val="1F1F1F"/>
                </a:solidFill>
                <a:effectLst/>
                <a:latin typeface="OpenSans"/>
              </a:rPr>
              <a:t> </a:t>
            </a:r>
            <a:r>
              <a:rPr lang="ru-RU" b="0" i="0" dirty="0" err="1">
                <a:solidFill>
                  <a:srgbClr val="1F1F1F"/>
                </a:solidFill>
                <a:effectLst/>
                <a:latin typeface="OpenSans"/>
              </a:rPr>
              <a:t>ситуація</a:t>
            </a:r>
            <a:r>
              <a:rPr lang="ru-RU" b="0" i="0" dirty="0">
                <a:solidFill>
                  <a:srgbClr val="1F1F1F"/>
                </a:solidFill>
                <a:effectLst/>
                <a:latin typeface="OpenSans"/>
              </a:rPr>
              <a:t> </a:t>
            </a:r>
            <a:r>
              <a:rPr lang="ru-RU" b="0" i="0" dirty="0" err="1">
                <a:solidFill>
                  <a:srgbClr val="1F1F1F"/>
                </a:solidFill>
                <a:effectLst/>
                <a:latin typeface="OpenSans"/>
              </a:rPr>
              <a:t>досить</a:t>
            </a:r>
            <a:r>
              <a:rPr lang="ru-RU" b="0" i="0" dirty="0">
                <a:solidFill>
                  <a:srgbClr val="1F1F1F"/>
                </a:solidFill>
                <a:effectLst/>
                <a:latin typeface="OpenSans"/>
              </a:rPr>
              <a:t> </a:t>
            </a:r>
            <a:r>
              <a:rPr lang="ru-RU" b="0" i="0" dirty="0" err="1">
                <a:solidFill>
                  <a:srgbClr val="1F1F1F"/>
                </a:solidFill>
                <a:effectLst/>
                <a:latin typeface="OpenSans"/>
              </a:rPr>
              <a:t>сприятлива</a:t>
            </a:r>
            <a:r>
              <a:rPr lang="ru-RU" b="0" i="0" dirty="0">
                <a:solidFill>
                  <a:srgbClr val="1F1F1F"/>
                </a:solidFill>
                <a:effectLst/>
                <a:latin typeface="OpenSans"/>
              </a:rPr>
              <a:t> – </a:t>
            </a:r>
            <a:r>
              <a:rPr lang="ru-RU" b="0" i="0" dirty="0" err="1">
                <a:solidFill>
                  <a:srgbClr val="1F1F1F"/>
                </a:solidFill>
                <a:effectLst/>
                <a:latin typeface="OpenSans"/>
              </a:rPr>
              <a:t>їм</a:t>
            </a:r>
            <a:r>
              <a:rPr lang="ru-RU" b="0" i="0" dirty="0">
                <a:solidFill>
                  <a:srgbClr val="1F1F1F"/>
                </a:solidFill>
                <a:effectLst/>
                <a:latin typeface="OpenSans"/>
              </a:rPr>
              <a:t> не треба часто </a:t>
            </a:r>
            <a:r>
              <a:rPr lang="ru-RU" b="0" i="0" dirty="0" err="1">
                <a:solidFill>
                  <a:srgbClr val="1F1F1F"/>
                </a:solidFill>
                <a:effectLst/>
                <a:latin typeface="OpenSans"/>
              </a:rPr>
              <a:t>шукати</a:t>
            </a:r>
            <a:r>
              <a:rPr lang="ru-RU" b="0" i="0" dirty="0">
                <a:solidFill>
                  <a:srgbClr val="1F1F1F"/>
                </a:solidFill>
                <a:effectLst/>
                <a:latin typeface="OpenSans"/>
              </a:rPr>
              <a:t> </a:t>
            </a:r>
            <a:r>
              <a:rPr lang="ru-RU" b="0" i="0" dirty="0" err="1">
                <a:solidFill>
                  <a:srgbClr val="1F1F1F"/>
                </a:solidFill>
                <a:effectLst/>
                <a:latin typeface="OpenSans"/>
              </a:rPr>
              <a:t>нових</a:t>
            </a:r>
            <a:r>
              <a:rPr lang="ru-RU" b="0" i="0" dirty="0">
                <a:solidFill>
                  <a:srgbClr val="1F1F1F"/>
                </a:solidFill>
                <a:effectLst/>
                <a:latin typeface="OpenSans"/>
              </a:rPr>
              <a:t> </a:t>
            </a:r>
            <a:r>
              <a:rPr lang="ru-RU" b="0" i="0" dirty="0" err="1">
                <a:solidFill>
                  <a:srgbClr val="1F1F1F"/>
                </a:solidFill>
                <a:effectLst/>
                <a:latin typeface="OpenSans"/>
              </a:rPr>
              <a:t>співробітників</a:t>
            </a:r>
            <a:r>
              <a:rPr lang="ru-RU" b="0" i="0" dirty="0">
                <a:solidFill>
                  <a:srgbClr val="1F1F1F"/>
                </a:solidFill>
                <a:effectLst/>
                <a:latin typeface="OpenSans"/>
              </a:rPr>
              <a:t> з </a:t>
            </a:r>
            <a:r>
              <a:rPr lang="ru-RU" b="0" i="0" dirty="0" err="1">
                <a:solidFill>
                  <a:srgbClr val="1F1F1F"/>
                </a:solidFill>
                <a:effectLst/>
                <a:latin typeface="OpenSans"/>
              </a:rPr>
              <a:t>потрібними</a:t>
            </a:r>
            <a:r>
              <a:rPr lang="ru-RU" b="0" i="0" dirty="0">
                <a:solidFill>
                  <a:srgbClr val="1F1F1F"/>
                </a:solidFill>
                <a:effectLst/>
                <a:latin typeface="OpenSans"/>
              </a:rPr>
              <a:t> </a:t>
            </a:r>
            <a:r>
              <a:rPr lang="ru-RU" b="0" i="0" dirty="0" err="1">
                <a:solidFill>
                  <a:srgbClr val="1F1F1F"/>
                </a:solidFill>
                <a:effectLst/>
                <a:latin typeface="OpenSans"/>
              </a:rPr>
              <a:t>навичками</a:t>
            </a:r>
            <a:r>
              <a:rPr lang="ru-RU" b="0" i="0" dirty="0">
                <a:solidFill>
                  <a:srgbClr val="1F1F1F"/>
                </a:solidFill>
                <a:effectLst/>
                <a:latin typeface="OpenSans"/>
              </a:rPr>
              <a:t>, </a:t>
            </a:r>
            <a:r>
              <a:rPr lang="ru-RU" b="0" i="0" dirty="0" err="1">
                <a:solidFill>
                  <a:srgbClr val="1F1F1F"/>
                </a:solidFill>
                <a:effectLst/>
                <a:latin typeface="OpenSans"/>
              </a:rPr>
              <a:t>можна</a:t>
            </a:r>
            <a:r>
              <a:rPr lang="ru-RU" b="0" i="0" dirty="0">
                <a:solidFill>
                  <a:srgbClr val="1F1F1F"/>
                </a:solidFill>
                <a:effectLst/>
                <a:latin typeface="OpenSans"/>
              </a:rPr>
              <a:t> просто </a:t>
            </a:r>
            <a:r>
              <a:rPr lang="ru-RU" b="0" i="0" dirty="0" err="1">
                <a:solidFill>
                  <a:srgbClr val="1F1F1F"/>
                </a:solidFill>
                <a:effectLst/>
                <a:latin typeface="OpenSans"/>
              </a:rPr>
              <a:t>навчити</a:t>
            </a:r>
            <a:r>
              <a:rPr lang="ru-RU" b="0" i="0" dirty="0">
                <a:solidFill>
                  <a:srgbClr val="1F1F1F"/>
                </a:solidFill>
                <a:effectLst/>
                <a:latin typeface="OpenSans"/>
              </a:rPr>
              <a:t> </a:t>
            </a:r>
            <a:r>
              <a:rPr lang="ru-RU" b="0" i="0" dirty="0" err="1">
                <a:solidFill>
                  <a:srgbClr val="1F1F1F"/>
                </a:solidFill>
                <a:effectLst/>
                <a:latin typeface="OpenSans"/>
              </a:rPr>
              <a:t>їм</a:t>
            </a:r>
            <a:r>
              <a:rPr lang="ru-RU" b="0" i="0" dirty="0">
                <a:solidFill>
                  <a:srgbClr val="1F1F1F"/>
                </a:solidFill>
                <a:effectLst/>
                <a:latin typeface="OpenSans"/>
              </a:rPr>
              <a:t> тих, </a:t>
            </a:r>
            <a:r>
              <a:rPr lang="ru-RU" b="0" i="0" dirty="0" err="1">
                <a:solidFill>
                  <a:srgbClr val="1F1F1F"/>
                </a:solidFill>
                <a:effectLst/>
                <a:latin typeface="OpenSans"/>
              </a:rPr>
              <a:t>хто</a:t>
            </a:r>
            <a:r>
              <a:rPr lang="ru-RU" b="0" i="0" dirty="0">
                <a:solidFill>
                  <a:srgbClr val="1F1F1F"/>
                </a:solidFill>
                <a:effectLst/>
                <a:latin typeface="OpenSans"/>
              </a:rPr>
              <a:t> </a:t>
            </a:r>
            <a:r>
              <a:rPr lang="ru-RU" b="0" i="0" dirty="0" err="1">
                <a:solidFill>
                  <a:srgbClr val="1F1F1F"/>
                </a:solidFill>
                <a:effectLst/>
                <a:latin typeface="OpenSans"/>
              </a:rPr>
              <a:t>вже</a:t>
            </a:r>
            <a:r>
              <a:rPr lang="ru-RU" b="0" i="0" dirty="0">
                <a:solidFill>
                  <a:srgbClr val="1F1F1F"/>
                </a:solidFill>
                <a:effectLst/>
                <a:latin typeface="OpenSans"/>
              </a:rPr>
              <a:t> </a:t>
            </a:r>
            <a:r>
              <a:rPr lang="ru-RU" b="0" i="0" dirty="0" err="1">
                <a:solidFill>
                  <a:srgbClr val="1F1F1F"/>
                </a:solidFill>
                <a:effectLst/>
                <a:latin typeface="OpenSans"/>
              </a:rPr>
              <a:t>працює</a:t>
            </a:r>
            <a:r>
              <a:rPr lang="ru-RU" b="0" i="0" dirty="0">
                <a:solidFill>
                  <a:srgbClr val="1F1F1F"/>
                </a:solidFill>
                <a:effectLst/>
                <a:latin typeface="OpenSans"/>
              </a:rPr>
              <a:t>.</a:t>
            </a:r>
          </a:p>
          <a:p>
            <a:r>
              <a:rPr lang="ru-RU" b="0" i="0" dirty="0" err="1">
                <a:solidFill>
                  <a:srgbClr val="1F1F1F"/>
                </a:solidFill>
                <a:effectLst/>
                <a:latin typeface="OpenSans"/>
              </a:rPr>
              <a:t>Співпраця</a:t>
            </a:r>
            <a:r>
              <a:rPr lang="ru-RU" b="0" i="0" dirty="0">
                <a:solidFill>
                  <a:srgbClr val="1F1F1F"/>
                </a:solidFill>
                <a:effectLst/>
                <a:latin typeface="OpenSans"/>
              </a:rPr>
              <a:t> </a:t>
            </a:r>
            <a:r>
              <a:rPr lang="ru-RU" b="0" i="0" dirty="0" err="1">
                <a:solidFill>
                  <a:srgbClr val="1F1F1F"/>
                </a:solidFill>
                <a:effectLst/>
                <a:latin typeface="OpenSans"/>
              </a:rPr>
              <a:t>між</a:t>
            </a:r>
            <a:r>
              <a:rPr lang="ru-RU" b="0" i="0" dirty="0">
                <a:solidFill>
                  <a:srgbClr val="1F1F1F"/>
                </a:solidFill>
                <a:effectLst/>
                <a:latin typeface="OpenSans"/>
              </a:rPr>
              <a:t> </a:t>
            </a:r>
            <a:r>
              <a:rPr lang="ru-RU" b="0" i="0" dirty="0" err="1">
                <a:solidFill>
                  <a:srgbClr val="1F1F1F"/>
                </a:solidFill>
                <a:effectLst/>
                <a:latin typeface="OpenSans"/>
              </a:rPr>
              <a:t>роботодавцями</a:t>
            </a:r>
            <a:r>
              <a:rPr lang="ru-RU" b="0" i="0" dirty="0">
                <a:solidFill>
                  <a:srgbClr val="1F1F1F"/>
                </a:solidFill>
                <a:effectLst/>
                <a:latin typeface="OpenSans"/>
              </a:rPr>
              <a:t> та </a:t>
            </a:r>
            <a:r>
              <a:rPr lang="ru-RU" b="0" i="0" dirty="0" err="1">
                <a:solidFill>
                  <a:srgbClr val="1F1F1F"/>
                </a:solidFill>
                <a:effectLst/>
                <a:latin typeface="OpenSans"/>
              </a:rPr>
              <a:t>коледжами</a:t>
            </a:r>
            <a:r>
              <a:rPr lang="ru-RU" b="0" i="0" dirty="0">
                <a:solidFill>
                  <a:srgbClr val="1F1F1F"/>
                </a:solidFill>
                <a:effectLst/>
                <a:latin typeface="OpenSans"/>
              </a:rPr>
              <a:t>, </a:t>
            </a:r>
            <a:r>
              <a:rPr lang="ru-RU" b="0" i="0" dirty="0" err="1">
                <a:solidFill>
                  <a:srgbClr val="1F1F1F"/>
                </a:solidFill>
                <a:effectLst/>
                <a:latin typeface="OpenSans"/>
              </a:rPr>
              <a:t>університетами</a:t>
            </a:r>
            <a:r>
              <a:rPr lang="ru-RU" b="0" i="0" dirty="0">
                <a:solidFill>
                  <a:srgbClr val="1F1F1F"/>
                </a:solidFill>
                <a:effectLst/>
                <a:latin typeface="OpenSans"/>
              </a:rPr>
              <a:t> та </a:t>
            </a:r>
            <a:r>
              <a:rPr lang="ru-RU" b="0" i="0" dirty="0" err="1">
                <a:solidFill>
                  <a:srgbClr val="1F1F1F"/>
                </a:solidFill>
                <a:effectLst/>
                <a:latin typeface="OpenSans"/>
              </a:rPr>
              <a:t>тренінг</a:t>
            </a:r>
            <a:r>
              <a:rPr lang="ru-RU" b="0" i="0" dirty="0">
                <a:solidFill>
                  <a:srgbClr val="1F1F1F"/>
                </a:solidFill>
                <a:effectLst/>
                <a:latin typeface="OpenSans"/>
              </a:rPr>
              <a:t>-центрами </a:t>
            </a:r>
            <a:r>
              <a:rPr lang="ru-RU" b="0" i="0" dirty="0" err="1">
                <a:solidFill>
                  <a:srgbClr val="1F1F1F"/>
                </a:solidFill>
                <a:effectLst/>
                <a:latin typeface="OpenSans"/>
              </a:rPr>
              <a:t>дозволяє</a:t>
            </a:r>
            <a:r>
              <a:rPr lang="ru-RU" b="0" i="0" dirty="0">
                <a:solidFill>
                  <a:srgbClr val="1F1F1F"/>
                </a:solidFill>
                <a:effectLst/>
                <a:latin typeface="OpenSans"/>
              </a:rPr>
              <a:t> </a:t>
            </a:r>
            <a:r>
              <a:rPr lang="ru-RU" b="0" i="0" dirty="0" err="1">
                <a:solidFill>
                  <a:srgbClr val="1F1F1F"/>
                </a:solidFill>
                <a:effectLst/>
                <a:latin typeface="OpenSans"/>
              </a:rPr>
              <a:t>швидко</a:t>
            </a:r>
            <a:r>
              <a:rPr lang="ru-RU" b="0" i="0" dirty="0">
                <a:solidFill>
                  <a:srgbClr val="1F1F1F"/>
                </a:solidFill>
                <a:effectLst/>
                <a:latin typeface="OpenSans"/>
              </a:rPr>
              <a:t> </a:t>
            </a:r>
            <a:r>
              <a:rPr lang="ru-RU" b="0" i="0" dirty="0" err="1">
                <a:solidFill>
                  <a:srgbClr val="1F1F1F"/>
                </a:solidFill>
                <a:effectLst/>
                <a:latin typeface="OpenSans"/>
              </a:rPr>
              <a:t>задовольнити</a:t>
            </a:r>
            <a:r>
              <a:rPr lang="ru-RU" b="0" i="0" dirty="0">
                <a:solidFill>
                  <a:srgbClr val="1F1F1F"/>
                </a:solidFill>
                <a:effectLst/>
                <a:latin typeface="OpenSans"/>
              </a:rPr>
              <a:t> потреби в </a:t>
            </a:r>
            <a:r>
              <a:rPr lang="ru-RU" b="0" i="0" dirty="0" err="1">
                <a:solidFill>
                  <a:srgbClr val="1F1F1F"/>
                </a:solidFill>
                <a:effectLst/>
                <a:latin typeface="OpenSans"/>
              </a:rPr>
              <a:t>навчанні</a:t>
            </a:r>
            <a:r>
              <a:rPr lang="ru-RU" b="0" i="0" dirty="0">
                <a:solidFill>
                  <a:srgbClr val="1F1F1F"/>
                </a:solidFill>
                <a:effectLst/>
                <a:latin typeface="OpenSans"/>
              </a:rPr>
              <a:t> </a:t>
            </a:r>
            <a:r>
              <a:rPr lang="ru-RU" b="0" i="0" dirty="0" err="1">
                <a:solidFill>
                  <a:srgbClr val="1F1F1F"/>
                </a:solidFill>
                <a:effectLst/>
                <a:latin typeface="OpenSans"/>
              </a:rPr>
              <a:t>співробітників</a:t>
            </a:r>
            <a:r>
              <a:rPr lang="ru-RU" b="0" i="0" dirty="0">
                <a:solidFill>
                  <a:srgbClr val="1F1F1F"/>
                </a:solidFill>
                <a:effectLst/>
                <a:latin typeface="OpenSans"/>
              </a:rPr>
              <a:t> </a:t>
            </a:r>
            <a:r>
              <a:rPr lang="ru-RU" b="0" i="0" dirty="0" err="1">
                <a:solidFill>
                  <a:srgbClr val="1F1F1F"/>
                </a:solidFill>
                <a:effectLst/>
                <a:latin typeface="OpenSans"/>
              </a:rPr>
              <a:t>новим</a:t>
            </a:r>
            <a:r>
              <a:rPr lang="ru-RU" b="0" i="0" dirty="0">
                <a:solidFill>
                  <a:srgbClr val="1F1F1F"/>
                </a:solidFill>
                <a:effectLst/>
                <a:latin typeface="OpenSans"/>
              </a:rPr>
              <a:t> </a:t>
            </a:r>
            <a:r>
              <a:rPr lang="ru-RU" b="0" i="0" dirty="0" err="1">
                <a:solidFill>
                  <a:srgbClr val="1F1F1F"/>
                </a:solidFill>
                <a:effectLst/>
                <a:latin typeface="OpenSans"/>
              </a:rPr>
              <a:t>навичкам</a:t>
            </a:r>
            <a:r>
              <a:rPr lang="ru-RU" b="0" i="0" dirty="0">
                <a:solidFill>
                  <a:srgbClr val="1F1F1F"/>
                </a:solidFill>
                <a:effectLst/>
                <a:latin typeface="OpenSans"/>
              </a:rPr>
              <a:t>.</a:t>
            </a:r>
          </a:p>
          <a:p>
            <a:r>
              <a:rPr lang="ru-RU" b="0" i="0" dirty="0" err="1">
                <a:solidFill>
                  <a:srgbClr val="1F1F1F"/>
                </a:solidFill>
                <a:effectLst/>
                <a:latin typeface="OpenSans"/>
              </a:rPr>
              <a:t>Вчитися</a:t>
            </a:r>
            <a:r>
              <a:rPr lang="ru-RU" b="0" i="0" dirty="0">
                <a:solidFill>
                  <a:srgbClr val="1F1F1F"/>
                </a:solidFill>
                <a:effectLst/>
                <a:latin typeface="OpenSans"/>
              </a:rPr>
              <a:t> новому стола легко – </a:t>
            </a:r>
            <a:r>
              <a:rPr lang="ru-RU" b="0" i="0" dirty="0" err="1">
                <a:solidFill>
                  <a:srgbClr val="1F1F1F"/>
                </a:solidFill>
                <a:effectLst/>
                <a:latin typeface="OpenSans"/>
              </a:rPr>
              <a:t>навіть</a:t>
            </a:r>
            <a:r>
              <a:rPr lang="ru-RU" b="0" i="0" dirty="0">
                <a:solidFill>
                  <a:srgbClr val="1F1F1F"/>
                </a:solidFill>
                <a:effectLst/>
                <a:latin typeface="OpenSans"/>
              </a:rPr>
              <a:t> не </a:t>
            </a:r>
            <a:r>
              <a:rPr lang="ru-RU" b="0" i="0" dirty="0" err="1">
                <a:solidFill>
                  <a:srgbClr val="1F1F1F"/>
                </a:solidFill>
                <a:effectLst/>
                <a:latin typeface="OpenSans"/>
              </a:rPr>
              <a:t>маючи</a:t>
            </a:r>
            <a:r>
              <a:rPr lang="ru-RU" b="0" i="0" dirty="0">
                <a:solidFill>
                  <a:srgbClr val="1F1F1F"/>
                </a:solidFill>
                <a:effectLst/>
                <a:latin typeface="OpenSans"/>
              </a:rPr>
              <a:t> на </a:t>
            </a:r>
            <a:r>
              <a:rPr lang="ru-RU" b="0" i="0" dirty="0" err="1">
                <a:solidFill>
                  <a:srgbClr val="1F1F1F"/>
                </a:solidFill>
                <a:effectLst/>
                <a:latin typeface="OpenSans"/>
              </a:rPr>
              <a:t>це</a:t>
            </a:r>
            <a:r>
              <a:rPr lang="ru-RU" b="0" i="0" dirty="0">
                <a:solidFill>
                  <a:srgbClr val="1F1F1F"/>
                </a:solidFill>
                <a:effectLst/>
                <a:latin typeface="OpenSans"/>
              </a:rPr>
              <a:t> </a:t>
            </a:r>
            <a:r>
              <a:rPr lang="ru-RU" b="0" i="0" dirty="0" err="1">
                <a:solidFill>
                  <a:srgbClr val="1F1F1F"/>
                </a:solidFill>
                <a:effectLst/>
                <a:latin typeface="OpenSans"/>
              </a:rPr>
              <a:t>значних</a:t>
            </a:r>
            <a:r>
              <a:rPr lang="ru-RU" b="0" i="0" dirty="0">
                <a:solidFill>
                  <a:srgbClr val="1F1F1F"/>
                </a:solidFill>
                <a:effectLst/>
                <a:latin typeface="OpenSans"/>
              </a:rPr>
              <a:t> </a:t>
            </a:r>
            <a:r>
              <a:rPr lang="ru-RU" b="0" i="0" dirty="0" err="1">
                <a:solidFill>
                  <a:srgbClr val="1F1F1F"/>
                </a:solidFill>
                <a:effectLst/>
                <a:latin typeface="OpenSans"/>
              </a:rPr>
              <a:t>коштів</a:t>
            </a:r>
            <a:r>
              <a:rPr lang="ru-RU" b="0" i="0" dirty="0">
                <a:solidFill>
                  <a:srgbClr val="1F1F1F"/>
                </a:solidFill>
                <a:effectLst/>
                <a:latin typeface="OpenSans"/>
              </a:rPr>
              <a:t>, </a:t>
            </a:r>
            <a:r>
              <a:rPr lang="ru-RU" b="0" i="0" dirty="0" err="1">
                <a:solidFill>
                  <a:srgbClr val="1F1F1F"/>
                </a:solidFill>
                <a:effectLst/>
                <a:latin typeface="OpenSans"/>
              </a:rPr>
              <a:t>можна</a:t>
            </a:r>
            <a:r>
              <a:rPr lang="ru-RU" b="0" i="0" dirty="0">
                <a:solidFill>
                  <a:srgbClr val="1F1F1F"/>
                </a:solidFill>
                <a:effectLst/>
                <a:latin typeface="OpenSans"/>
              </a:rPr>
              <a:t> </a:t>
            </a:r>
            <a:r>
              <a:rPr lang="ru-RU" b="0" i="0" dirty="0" err="1">
                <a:solidFill>
                  <a:srgbClr val="1F1F1F"/>
                </a:solidFill>
                <a:effectLst/>
                <a:latin typeface="OpenSans"/>
              </a:rPr>
              <a:t>знайти</a:t>
            </a:r>
            <a:r>
              <a:rPr lang="ru-RU" b="0" i="0" dirty="0">
                <a:solidFill>
                  <a:srgbClr val="1F1F1F"/>
                </a:solidFill>
                <a:effectLst/>
                <a:latin typeface="OpenSans"/>
              </a:rPr>
              <a:t> </a:t>
            </a:r>
            <a:r>
              <a:rPr lang="ru-RU" b="0" i="0" dirty="0" err="1">
                <a:solidFill>
                  <a:srgbClr val="1F1F1F"/>
                </a:solidFill>
                <a:effectLst/>
                <a:latin typeface="OpenSans"/>
              </a:rPr>
              <a:t>потрібну</a:t>
            </a:r>
            <a:r>
              <a:rPr lang="ru-RU" b="0" i="0" dirty="0">
                <a:solidFill>
                  <a:srgbClr val="1F1F1F"/>
                </a:solidFill>
                <a:effectLst/>
                <a:latin typeface="OpenSans"/>
              </a:rPr>
              <a:t> </a:t>
            </a:r>
            <a:r>
              <a:rPr lang="ru-RU" b="0" i="0" dirty="0" err="1">
                <a:solidFill>
                  <a:srgbClr val="1F1F1F"/>
                </a:solidFill>
                <a:effectLst/>
                <a:latin typeface="OpenSans"/>
              </a:rPr>
              <a:t>інформацію</a:t>
            </a:r>
            <a:r>
              <a:rPr lang="ru-RU" b="0" i="0" dirty="0">
                <a:solidFill>
                  <a:srgbClr val="1F1F1F"/>
                </a:solidFill>
                <a:effectLst/>
                <a:latin typeface="OpenSans"/>
              </a:rPr>
              <a:t> в </a:t>
            </a:r>
            <a:r>
              <a:rPr lang="ru-RU" b="0" i="0" dirty="0" err="1">
                <a:solidFill>
                  <a:srgbClr val="1F1F1F"/>
                </a:solidFill>
                <a:effectLst/>
                <a:latin typeface="OpenSans"/>
              </a:rPr>
              <a:t>інтернеті</a:t>
            </a:r>
            <a:r>
              <a:rPr lang="ru-RU" b="0" i="0" dirty="0">
                <a:solidFill>
                  <a:srgbClr val="1F1F1F"/>
                </a:solidFill>
                <a:effectLst/>
                <a:latin typeface="OpenSans"/>
              </a:rPr>
              <a:t> і </a:t>
            </a:r>
            <a:r>
              <a:rPr lang="ru-RU" b="0" i="0" dirty="0" err="1">
                <a:solidFill>
                  <a:srgbClr val="1F1F1F"/>
                </a:solidFill>
                <a:effectLst/>
                <a:latin typeface="OpenSans"/>
              </a:rPr>
              <a:t>вивчити</a:t>
            </a:r>
            <a:r>
              <a:rPr lang="ru-RU" b="0" i="0" dirty="0">
                <a:solidFill>
                  <a:srgbClr val="1F1F1F"/>
                </a:solidFill>
                <a:effectLst/>
                <a:latin typeface="OpenSans"/>
              </a:rPr>
              <a:t> </a:t>
            </a:r>
            <a:r>
              <a:rPr lang="ru-RU" b="0" i="0" dirty="0" err="1">
                <a:solidFill>
                  <a:srgbClr val="1F1F1F"/>
                </a:solidFill>
                <a:effectLst/>
                <a:latin typeface="OpenSans"/>
              </a:rPr>
              <a:t>самостійно</a:t>
            </a:r>
            <a:r>
              <a:rPr lang="ru-RU" b="0" i="0" dirty="0">
                <a:solidFill>
                  <a:srgbClr val="1F1F1F"/>
                </a:solidFill>
                <a:effectLst/>
                <a:latin typeface="OpenSans"/>
              </a:rPr>
              <a:t>. Головне – не </a:t>
            </a:r>
            <a:r>
              <a:rPr lang="ru-RU" b="0" i="0" dirty="0" err="1">
                <a:solidFill>
                  <a:srgbClr val="1F1F1F"/>
                </a:solidFill>
                <a:effectLst/>
                <a:latin typeface="OpenSans"/>
              </a:rPr>
              <a:t>лінуватися</a:t>
            </a:r>
            <a:r>
              <a:rPr lang="ru-RU" b="0" i="0" dirty="0">
                <a:solidFill>
                  <a:srgbClr val="1F1F1F"/>
                </a:solidFill>
                <a:effectLst/>
                <a:latin typeface="OpenSans"/>
              </a:rPr>
              <a:t> </a:t>
            </a:r>
            <a:r>
              <a:rPr lang="ru-RU" b="0" i="0" dirty="0" err="1">
                <a:solidFill>
                  <a:srgbClr val="1F1F1F"/>
                </a:solidFill>
                <a:effectLst/>
                <a:latin typeface="OpenSans"/>
              </a:rPr>
              <a:t>вчитись</a:t>
            </a:r>
            <a:r>
              <a:rPr lang="ru-RU" b="0" i="0" dirty="0">
                <a:solidFill>
                  <a:srgbClr val="1F1F1F"/>
                </a:solidFill>
                <a:effectLst/>
                <a:latin typeface="OpenSans"/>
              </a:rPr>
              <a:t>, і </a:t>
            </a:r>
            <a:r>
              <a:rPr lang="ru-RU" b="0" i="0" dirty="0" err="1">
                <a:solidFill>
                  <a:srgbClr val="1F1F1F"/>
                </a:solidFill>
                <a:effectLst/>
                <a:latin typeface="OpenSans"/>
              </a:rPr>
              <a:t>вчитись</a:t>
            </a:r>
            <a:r>
              <a:rPr lang="ru-RU" b="0" i="0" dirty="0">
                <a:solidFill>
                  <a:srgbClr val="1F1F1F"/>
                </a:solidFill>
                <a:effectLst/>
                <a:latin typeface="OpenSans"/>
              </a:rPr>
              <a:t> </a:t>
            </a:r>
            <a:r>
              <a:rPr lang="ru-RU" b="0" i="0" dirty="0" err="1">
                <a:solidFill>
                  <a:srgbClr val="1F1F1F"/>
                </a:solidFill>
                <a:effectLst/>
                <a:latin typeface="OpenSans"/>
              </a:rPr>
              <a:t>постійно</a:t>
            </a:r>
            <a:r>
              <a:rPr lang="ru-RU" b="0" i="0" dirty="0">
                <a:solidFill>
                  <a:srgbClr val="1F1F1F"/>
                </a:solidFill>
                <a:effectLst/>
                <a:latin typeface="OpenSans"/>
              </a:rPr>
              <a:t>.</a:t>
            </a:r>
            <a:endParaRPr lang="uk-UA" dirty="0"/>
          </a:p>
        </p:txBody>
      </p:sp>
      <p:sp>
        <p:nvSpPr>
          <p:cNvPr id="4" name="Номер слайда 3"/>
          <p:cNvSpPr>
            <a:spLocks noGrp="1"/>
          </p:cNvSpPr>
          <p:nvPr>
            <p:ph type="sldNum" sz="quarter" idx="5"/>
          </p:nvPr>
        </p:nvSpPr>
        <p:spPr/>
        <p:txBody>
          <a:bodyPr/>
          <a:lstStyle/>
          <a:p>
            <a:fld id="{EEBDA0E2-FEBD-4B65-8F16-724CF984F377}" type="slidenum">
              <a:rPr lang="en-US" smtClean="0"/>
              <a:t>21</a:t>
            </a:fld>
            <a:endParaRPr lang="en-US"/>
          </a:p>
        </p:txBody>
      </p:sp>
    </p:spTree>
    <p:extLst>
      <p:ext uri="{BB962C8B-B14F-4D97-AF65-F5344CB8AC3E}">
        <p14:creationId xmlns:p14="http://schemas.microsoft.com/office/powerpoint/2010/main" val="3180664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err="1">
                <a:solidFill>
                  <a:srgbClr val="1F1F1F"/>
                </a:solidFill>
                <a:effectLst/>
                <a:latin typeface="OpenSans"/>
              </a:rPr>
              <a:t>Включіть</a:t>
            </a:r>
            <a:r>
              <a:rPr lang="ru-RU" b="0" i="0" dirty="0">
                <a:solidFill>
                  <a:srgbClr val="1F1F1F"/>
                </a:solidFill>
                <a:effectLst/>
                <a:latin typeface="OpenSans"/>
              </a:rPr>
              <a:t> </a:t>
            </a:r>
            <a:r>
              <a:rPr lang="ru-RU" b="0" i="0" dirty="0" err="1">
                <a:solidFill>
                  <a:srgbClr val="1F1F1F"/>
                </a:solidFill>
                <a:effectLst/>
                <a:latin typeface="OpenSans"/>
              </a:rPr>
              <a:t>додаткову</a:t>
            </a:r>
            <a:r>
              <a:rPr lang="ru-RU" b="0" i="0" dirty="0">
                <a:solidFill>
                  <a:srgbClr val="1F1F1F"/>
                </a:solidFill>
                <a:effectLst/>
                <a:latin typeface="OpenSans"/>
              </a:rPr>
              <a:t> </a:t>
            </a:r>
            <a:r>
              <a:rPr lang="ru-RU" b="0" i="0" dirty="0" err="1">
                <a:solidFill>
                  <a:srgbClr val="1F1F1F"/>
                </a:solidFill>
                <a:effectLst/>
                <a:latin typeface="OpenSans"/>
              </a:rPr>
              <a:t>цінність</a:t>
            </a:r>
            <a:r>
              <a:rPr lang="ru-RU" b="0" i="0" dirty="0">
                <a:solidFill>
                  <a:srgbClr val="1F1F1F"/>
                </a:solidFill>
                <a:effectLst/>
                <a:latin typeface="OpenSans"/>
              </a:rPr>
              <a:t> у </a:t>
            </a:r>
            <a:r>
              <a:rPr lang="ru-RU" b="0" i="0" dirty="0" err="1">
                <a:solidFill>
                  <a:srgbClr val="1F1F1F"/>
                </a:solidFill>
                <a:effectLst/>
                <a:latin typeface="OpenSans"/>
              </a:rPr>
              <a:t>цю</a:t>
            </a:r>
            <a:r>
              <a:rPr lang="ru-RU" b="0" i="0" dirty="0">
                <a:solidFill>
                  <a:srgbClr val="1F1F1F"/>
                </a:solidFill>
                <a:effectLst/>
                <a:latin typeface="OpenSans"/>
              </a:rPr>
              <a:t> </a:t>
            </a:r>
            <a:r>
              <a:rPr lang="ru-RU" b="0" i="0" dirty="0" err="1">
                <a:solidFill>
                  <a:srgbClr val="1F1F1F"/>
                </a:solidFill>
                <a:effectLst/>
                <a:latin typeface="OpenSans"/>
              </a:rPr>
              <a:t>презентацію</a:t>
            </a:r>
            <a:r>
              <a:rPr lang="ru-RU" b="0" i="0" dirty="0">
                <a:solidFill>
                  <a:srgbClr val="1F1F1F"/>
                </a:solidFill>
                <a:effectLst/>
                <a:latin typeface="OpenSans"/>
              </a:rPr>
              <a:t> будь-</a:t>
            </a:r>
            <a:r>
              <a:rPr lang="ru-RU" b="0" i="0" dirty="0" err="1">
                <a:solidFill>
                  <a:srgbClr val="1F1F1F"/>
                </a:solidFill>
                <a:effectLst/>
                <a:latin typeface="OpenSans"/>
              </a:rPr>
              <a:t>яким</a:t>
            </a:r>
            <a:r>
              <a:rPr lang="ru-RU" b="0" i="0" dirty="0">
                <a:solidFill>
                  <a:srgbClr val="1F1F1F"/>
                </a:solidFill>
                <a:effectLst/>
                <a:latin typeface="OpenSans"/>
              </a:rPr>
              <a:t> </a:t>
            </a:r>
            <a:r>
              <a:rPr lang="ru-RU" b="0" i="0" dirty="0" err="1">
                <a:solidFill>
                  <a:srgbClr val="1F1F1F"/>
                </a:solidFill>
                <a:effectLst/>
                <a:latin typeface="OpenSans"/>
              </a:rPr>
              <a:t>можливим</a:t>
            </a:r>
            <a:r>
              <a:rPr lang="ru-RU" b="0" i="0" dirty="0">
                <a:solidFill>
                  <a:srgbClr val="1F1F1F"/>
                </a:solidFill>
                <a:effectLst/>
                <a:latin typeface="OpenSans"/>
              </a:rPr>
              <a:t> способом</a:t>
            </a:r>
          </a:p>
          <a:p>
            <a:endParaRPr lang="ru-RU" b="0" i="0" dirty="0">
              <a:solidFill>
                <a:srgbClr val="1F1F1F"/>
              </a:solidFill>
              <a:effectLst/>
              <a:latin typeface="OpenSans"/>
            </a:endParaRPr>
          </a:p>
          <a:p>
            <a:r>
              <a:rPr lang="ru-RU" b="0" i="0" dirty="0" err="1">
                <a:solidFill>
                  <a:srgbClr val="1F1F1F"/>
                </a:solidFill>
                <a:effectLst/>
                <a:latin typeface="OpenSans"/>
              </a:rPr>
              <a:t>Використовуючи</a:t>
            </a:r>
            <a:r>
              <a:rPr lang="ru-RU" b="0" i="0" dirty="0">
                <a:solidFill>
                  <a:srgbClr val="1F1F1F"/>
                </a:solidFill>
                <a:effectLst/>
                <a:latin typeface="OpenSans"/>
              </a:rPr>
              <a:t> свою </a:t>
            </a:r>
            <a:r>
              <a:rPr lang="ru-RU" b="0" i="0" dirty="0" err="1">
                <a:solidFill>
                  <a:srgbClr val="1F1F1F"/>
                </a:solidFill>
                <a:effectLst/>
                <a:latin typeface="OpenSans"/>
              </a:rPr>
              <a:t>креативність</a:t>
            </a:r>
            <a:r>
              <a:rPr lang="ru-RU" b="0" i="0" dirty="0">
                <a:solidFill>
                  <a:srgbClr val="1F1F1F"/>
                </a:solidFill>
                <a:effectLst/>
                <a:latin typeface="OpenSans"/>
              </a:rPr>
              <a:t>, </a:t>
            </a:r>
            <a:r>
              <a:rPr lang="ru-RU" b="0" i="0" dirty="0" err="1">
                <a:solidFill>
                  <a:srgbClr val="1F1F1F"/>
                </a:solidFill>
                <a:effectLst/>
                <a:latin typeface="OpenSans"/>
              </a:rPr>
              <a:t>зробіть</a:t>
            </a:r>
            <a:r>
              <a:rPr lang="ru-RU" b="0" i="0" dirty="0">
                <a:solidFill>
                  <a:srgbClr val="1F1F1F"/>
                </a:solidFill>
                <a:effectLst/>
                <a:latin typeface="OpenSans"/>
              </a:rPr>
              <a:t> </a:t>
            </a:r>
            <a:r>
              <a:rPr lang="ru-RU" b="0" i="0" dirty="0" err="1">
                <a:solidFill>
                  <a:srgbClr val="1F1F1F"/>
                </a:solidFill>
                <a:effectLst/>
                <a:latin typeface="OpenSans"/>
              </a:rPr>
              <a:t>цю</a:t>
            </a:r>
            <a:r>
              <a:rPr lang="ru-RU" b="0" i="0" dirty="0">
                <a:solidFill>
                  <a:srgbClr val="1F1F1F"/>
                </a:solidFill>
                <a:effectLst/>
                <a:latin typeface="OpenSans"/>
              </a:rPr>
              <a:t> </a:t>
            </a:r>
            <a:r>
              <a:rPr lang="ru-RU" b="0" i="0" dirty="0" err="1">
                <a:solidFill>
                  <a:srgbClr val="1F1F1F"/>
                </a:solidFill>
                <a:effectLst/>
                <a:latin typeface="OpenSans"/>
              </a:rPr>
              <a:t>презентацію</a:t>
            </a:r>
            <a:r>
              <a:rPr lang="ru-RU" b="0" i="0" dirty="0">
                <a:solidFill>
                  <a:srgbClr val="1F1F1F"/>
                </a:solidFill>
                <a:effectLst/>
                <a:latin typeface="OpenSans"/>
              </a:rPr>
              <a:t> </a:t>
            </a:r>
            <a:r>
              <a:rPr lang="ru-RU" b="0" i="0" dirty="0" err="1">
                <a:solidFill>
                  <a:srgbClr val="1F1F1F"/>
                </a:solidFill>
                <a:effectLst/>
                <a:latin typeface="OpenSans"/>
              </a:rPr>
              <a:t>приголомшливою</a:t>
            </a:r>
            <a:endParaRPr lang="ru-RU" b="0" i="0" dirty="0">
              <a:solidFill>
                <a:srgbClr val="1F1F1F"/>
              </a:solidFill>
              <a:effectLst/>
              <a:latin typeface="OpenSans"/>
            </a:endParaRPr>
          </a:p>
          <a:p>
            <a:endParaRPr lang="ru-RU" b="0" i="0" dirty="0">
              <a:solidFill>
                <a:srgbClr val="1F1F1F"/>
              </a:solidFill>
              <a:effectLst/>
              <a:latin typeface="OpenSans"/>
            </a:endParaRPr>
          </a:p>
          <a:p>
            <a:r>
              <a:rPr lang="ru-RU" b="0" i="0" dirty="0" err="1">
                <a:solidFill>
                  <a:srgbClr val="1F1F1F"/>
                </a:solidFill>
                <a:effectLst/>
                <a:latin typeface="OpenSans"/>
              </a:rPr>
              <a:t>Використовуйте</a:t>
            </a:r>
            <a:r>
              <a:rPr lang="ru-RU" b="0" i="0" dirty="0">
                <a:solidFill>
                  <a:srgbClr val="1F1F1F"/>
                </a:solidFill>
                <a:effectLst/>
                <a:latin typeface="OpenSans"/>
              </a:rPr>
              <a:t> будь-</a:t>
            </a:r>
            <a:r>
              <a:rPr lang="ru-RU" b="0" i="0" dirty="0" err="1">
                <a:solidFill>
                  <a:srgbClr val="1F1F1F"/>
                </a:solidFill>
                <a:effectLst/>
                <a:latin typeface="OpenSans"/>
              </a:rPr>
              <a:t>які</a:t>
            </a:r>
            <a:r>
              <a:rPr lang="ru-RU" b="0" i="0" dirty="0">
                <a:solidFill>
                  <a:srgbClr val="1F1F1F"/>
                </a:solidFill>
                <a:effectLst/>
                <a:latin typeface="OpenSans"/>
              </a:rPr>
              <a:t> </a:t>
            </a:r>
            <a:r>
              <a:rPr lang="ru-RU" b="0" i="0" dirty="0" err="1">
                <a:solidFill>
                  <a:srgbClr val="1F1F1F"/>
                </a:solidFill>
                <a:effectLst/>
                <a:latin typeface="OpenSans"/>
              </a:rPr>
              <a:t>інноваційні</a:t>
            </a:r>
            <a:r>
              <a:rPr lang="ru-RU" b="0" i="0" dirty="0">
                <a:solidFill>
                  <a:srgbClr val="1F1F1F"/>
                </a:solidFill>
                <a:effectLst/>
                <a:latin typeface="OpenSans"/>
              </a:rPr>
              <a:t> </a:t>
            </a:r>
            <a:r>
              <a:rPr lang="ru-RU" b="0" i="0" dirty="0" err="1">
                <a:solidFill>
                  <a:srgbClr val="1F1F1F"/>
                </a:solidFill>
                <a:effectLst/>
                <a:latin typeface="OpenSans"/>
              </a:rPr>
              <a:t>ідеї</a:t>
            </a:r>
            <a:r>
              <a:rPr lang="ru-RU" b="0" i="0" dirty="0">
                <a:solidFill>
                  <a:srgbClr val="1F1F1F"/>
                </a:solidFill>
                <a:effectLst/>
                <a:latin typeface="OpenSans"/>
              </a:rPr>
              <a:t> у </a:t>
            </a:r>
            <a:r>
              <a:rPr lang="ru-RU" b="0" i="0" dirty="0" err="1">
                <a:solidFill>
                  <a:srgbClr val="1F1F1F"/>
                </a:solidFill>
                <a:effectLst/>
                <a:latin typeface="OpenSans"/>
              </a:rPr>
              <a:t>цій</a:t>
            </a:r>
            <a:r>
              <a:rPr lang="ru-RU" b="0" i="0" dirty="0">
                <a:solidFill>
                  <a:srgbClr val="1F1F1F"/>
                </a:solidFill>
                <a:effectLst/>
                <a:latin typeface="OpenSans"/>
              </a:rPr>
              <a:t> </a:t>
            </a:r>
            <a:r>
              <a:rPr lang="ru-RU" b="0" i="0" dirty="0" err="1">
                <a:solidFill>
                  <a:srgbClr val="1F1F1F"/>
                </a:solidFill>
                <a:effectLst/>
                <a:latin typeface="OpenSans"/>
              </a:rPr>
              <a:t>презентації</a:t>
            </a:r>
            <a:endParaRPr lang="uk-UA" dirty="0"/>
          </a:p>
        </p:txBody>
      </p:sp>
      <p:sp>
        <p:nvSpPr>
          <p:cNvPr id="4" name="Номер слайда 3"/>
          <p:cNvSpPr>
            <a:spLocks noGrp="1"/>
          </p:cNvSpPr>
          <p:nvPr>
            <p:ph type="sldNum" sz="quarter" idx="5"/>
          </p:nvPr>
        </p:nvSpPr>
        <p:spPr/>
        <p:txBody>
          <a:bodyPr/>
          <a:lstStyle/>
          <a:p>
            <a:fld id="{EEBDA0E2-FEBD-4B65-8F16-724CF984F377}" type="slidenum">
              <a:rPr lang="en-US" smtClean="0"/>
              <a:t>22</a:t>
            </a:fld>
            <a:endParaRPr lang="en-US"/>
          </a:p>
        </p:txBody>
      </p:sp>
    </p:spTree>
    <p:extLst>
      <p:ext uri="{BB962C8B-B14F-4D97-AF65-F5344CB8AC3E}">
        <p14:creationId xmlns:p14="http://schemas.microsoft.com/office/powerpoint/2010/main" val="701095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Module 1 you have collected the job postings data using GitHub API in a file named “</a:t>
            </a:r>
            <a:r>
              <a:rPr lang="en-IN" sz="1200" dirty="0"/>
              <a:t>github-job-postings.xlsx</a:t>
            </a:r>
            <a:r>
              <a:rPr lang="en-US" sz="1200" dirty="0"/>
              <a:t>”. Present that data using a bar chart here. Order the bar chart in the descending order of number of job postings.</a:t>
            </a:r>
          </a:p>
          <a:p>
            <a:endParaRPr lang="en-US" b="0" i="0" dirty="0">
              <a:solidFill>
                <a:srgbClr val="1F1F1F"/>
              </a:solidFill>
              <a:effectLst/>
              <a:latin typeface="Open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uk-UA" b="0" i="0" dirty="0">
                <a:solidFill>
                  <a:srgbClr val="1F1F1F"/>
                </a:solidFill>
                <a:effectLst/>
                <a:latin typeface="OpenSans"/>
              </a:rPr>
              <a:t>У Модулі 1 ви зібрали дані про вакансію за допомогою </a:t>
            </a:r>
            <a:r>
              <a:rPr lang="en-US" b="0" i="0" dirty="0">
                <a:solidFill>
                  <a:srgbClr val="1F1F1F"/>
                </a:solidFill>
                <a:effectLst/>
                <a:latin typeface="OpenSans"/>
              </a:rPr>
              <a:t>API GitHub </a:t>
            </a:r>
            <a:r>
              <a:rPr lang="uk-UA" b="0" i="0" dirty="0">
                <a:solidFill>
                  <a:srgbClr val="1F1F1F"/>
                </a:solidFill>
                <a:effectLst/>
                <a:latin typeface="OpenSans"/>
              </a:rPr>
              <a:t>у файлі з назвою «</a:t>
            </a:r>
            <a:r>
              <a:rPr lang="en-US" b="1" i="0" dirty="0">
                <a:solidFill>
                  <a:srgbClr val="1F1F1F"/>
                </a:solidFill>
                <a:effectLst/>
                <a:latin typeface="OpenSans"/>
              </a:rPr>
              <a:t>github-job-postings</a:t>
            </a:r>
            <a:r>
              <a:rPr lang="en-US" b="0" i="0" dirty="0">
                <a:solidFill>
                  <a:srgbClr val="1F1F1F"/>
                </a:solidFill>
                <a:effectLst/>
                <a:latin typeface="OpenSans"/>
              </a:rPr>
              <a:t>.xlsx». </a:t>
            </a:r>
            <a:r>
              <a:rPr lang="uk-UA" b="0" i="0" dirty="0">
                <a:solidFill>
                  <a:srgbClr val="1F1F1F"/>
                </a:solidFill>
                <a:effectLst/>
                <a:latin typeface="OpenSans"/>
              </a:rPr>
              <a:t>Покажіть ці дані за допомогою гістограми. Упорядкуйте стовпчасту діаграму в </a:t>
            </a:r>
            <a:r>
              <a:rPr lang="uk-UA" b="1" i="0" dirty="0">
                <a:solidFill>
                  <a:srgbClr val="1F1F1F"/>
                </a:solidFill>
                <a:effectLst/>
                <a:latin typeface="OpenSans"/>
              </a:rPr>
              <a:t>порядку спадання кількості оголошень </a:t>
            </a:r>
            <a:r>
              <a:rPr lang="uk-UA" b="0" i="0" dirty="0">
                <a:solidFill>
                  <a:srgbClr val="1F1F1F"/>
                </a:solidFill>
                <a:effectLst/>
                <a:latin typeface="OpenSans"/>
              </a:rPr>
              <a:t>про вакансії</a:t>
            </a:r>
            <a:endParaRPr lang="uk-UA" b="1" dirty="0"/>
          </a:p>
        </p:txBody>
      </p:sp>
      <p:sp>
        <p:nvSpPr>
          <p:cNvPr id="4" name="Номер слайда 3"/>
          <p:cNvSpPr>
            <a:spLocks noGrp="1"/>
          </p:cNvSpPr>
          <p:nvPr>
            <p:ph type="sldNum" sz="quarter" idx="5"/>
          </p:nvPr>
        </p:nvSpPr>
        <p:spPr/>
        <p:txBody>
          <a:bodyPr/>
          <a:lstStyle/>
          <a:p>
            <a:fld id="{EEBDA0E2-FEBD-4B65-8F16-724CF984F377}" type="slidenum">
              <a:rPr lang="en-US" smtClean="0"/>
              <a:t>23</a:t>
            </a:fld>
            <a:endParaRPr lang="en-US"/>
          </a:p>
        </p:txBody>
      </p:sp>
    </p:spTree>
    <p:extLst>
      <p:ext uri="{BB962C8B-B14F-4D97-AF65-F5344CB8AC3E}">
        <p14:creationId xmlns:p14="http://schemas.microsoft.com/office/powerpoint/2010/main" val="1161456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EEBDA0E2-FEBD-4B65-8F16-724CF984F377}" type="slidenum">
              <a:rPr lang="en-US" smtClean="0"/>
              <a:t>2</a:t>
            </a:fld>
            <a:endParaRPr lang="en-US"/>
          </a:p>
        </p:txBody>
      </p:sp>
    </p:spTree>
    <p:extLst>
      <p:ext uri="{BB962C8B-B14F-4D97-AF65-F5344CB8AC3E}">
        <p14:creationId xmlns:p14="http://schemas.microsoft.com/office/powerpoint/2010/main" val="3217563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Module 1 you have collected the job postings data using web scraping in a file named “</a:t>
            </a:r>
            <a:r>
              <a:rPr lang="en-IN" sz="1200" dirty="0"/>
              <a:t>popular-languages.csv</a:t>
            </a:r>
            <a:r>
              <a:rPr lang="en-US" sz="1200" dirty="0"/>
              <a:t>”. Present that data using a bar chart here. Order the bar chart in the descending order of salary.</a:t>
            </a:r>
          </a:p>
          <a:p>
            <a:endParaRPr lang="en-US" b="0" i="0" dirty="0">
              <a:solidFill>
                <a:srgbClr val="1F1F1F"/>
              </a:solidFill>
              <a:effectLst/>
              <a:latin typeface="Open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uk-UA" b="0" i="0" dirty="0">
                <a:solidFill>
                  <a:srgbClr val="1F1F1F"/>
                </a:solidFill>
                <a:effectLst/>
                <a:latin typeface="OpenSans"/>
              </a:rPr>
              <a:t>У Модулі 1 ви зібрали дані про вакансію за допомогою веб-</a:t>
            </a:r>
            <a:r>
              <a:rPr lang="uk-UA" b="0" i="0" dirty="0" err="1">
                <a:solidFill>
                  <a:srgbClr val="1F1F1F"/>
                </a:solidFill>
                <a:effectLst/>
                <a:latin typeface="OpenSans"/>
              </a:rPr>
              <a:t>скрейпінгу</a:t>
            </a:r>
            <a:r>
              <a:rPr lang="uk-UA" b="0" i="0" dirty="0">
                <a:solidFill>
                  <a:srgbClr val="1F1F1F"/>
                </a:solidFill>
                <a:effectLst/>
                <a:latin typeface="OpenSans"/>
              </a:rPr>
              <a:t> у файлі з назвою «</a:t>
            </a:r>
            <a:r>
              <a:rPr lang="en-US" b="1" i="0" dirty="0">
                <a:solidFill>
                  <a:srgbClr val="1F1F1F"/>
                </a:solidFill>
                <a:effectLst/>
                <a:latin typeface="OpenSans"/>
              </a:rPr>
              <a:t>popular-languages</a:t>
            </a:r>
            <a:r>
              <a:rPr lang="en-US" b="0" i="0" dirty="0">
                <a:solidFill>
                  <a:srgbClr val="1F1F1F"/>
                </a:solidFill>
                <a:effectLst/>
                <a:latin typeface="OpenSans"/>
              </a:rPr>
              <a:t>.csv». </a:t>
            </a:r>
            <a:r>
              <a:rPr lang="uk-UA" b="0" i="0" dirty="0">
                <a:solidFill>
                  <a:srgbClr val="1F1F1F"/>
                </a:solidFill>
                <a:effectLst/>
                <a:latin typeface="OpenSans"/>
              </a:rPr>
              <a:t>Покажіть ці дані за допомогою гістограми тут. Упорядкуйте стовпчасту діаграму </a:t>
            </a:r>
            <a:r>
              <a:rPr lang="uk-UA" b="1" i="0" dirty="0">
                <a:solidFill>
                  <a:srgbClr val="1F1F1F"/>
                </a:solidFill>
                <a:effectLst/>
                <a:latin typeface="OpenSans"/>
              </a:rPr>
              <a:t>в порядку спадання зарплати</a:t>
            </a:r>
            <a:r>
              <a:rPr lang="uk-UA" b="0" i="0" dirty="0">
                <a:solidFill>
                  <a:srgbClr val="1F1F1F"/>
                </a:solidFill>
                <a:effectLst/>
                <a:latin typeface="OpenSans"/>
              </a:rPr>
              <a:t>.</a:t>
            </a:r>
            <a:endParaRPr lang="uk-UA" dirty="0"/>
          </a:p>
          <a:p>
            <a:endParaRPr lang="en-US" b="0" i="0" dirty="0">
              <a:solidFill>
                <a:srgbClr val="1F1F1F"/>
              </a:solidFill>
              <a:effectLst/>
              <a:latin typeface="OpenSans"/>
            </a:endParaRPr>
          </a:p>
        </p:txBody>
      </p:sp>
      <p:sp>
        <p:nvSpPr>
          <p:cNvPr id="4" name="Номер слайда 3"/>
          <p:cNvSpPr>
            <a:spLocks noGrp="1"/>
          </p:cNvSpPr>
          <p:nvPr>
            <p:ph type="sldNum" sz="quarter" idx="5"/>
          </p:nvPr>
        </p:nvSpPr>
        <p:spPr/>
        <p:txBody>
          <a:bodyPr/>
          <a:lstStyle/>
          <a:p>
            <a:fld id="{EEBDA0E2-FEBD-4B65-8F16-724CF984F377}" type="slidenum">
              <a:rPr lang="en-US" smtClean="0"/>
              <a:t>24</a:t>
            </a:fld>
            <a:endParaRPr lang="en-US"/>
          </a:p>
        </p:txBody>
      </p:sp>
    </p:spTree>
    <p:extLst>
      <p:ext uri="{BB962C8B-B14F-4D97-AF65-F5344CB8AC3E}">
        <p14:creationId xmlns:p14="http://schemas.microsoft.com/office/powerpoint/2010/main" val="940694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b="0" i="0" dirty="0">
                <a:solidFill>
                  <a:srgbClr val="1F1F1F"/>
                </a:solidFill>
                <a:effectLst/>
                <a:latin typeface="OpenSans"/>
              </a:rPr>
              <a:t>Заповніть Резюме відповідними пунктами</a:t>
            </a:r>
          </a:p>
          <a:p>
            <a:endParaRPr lang="uk-UA" b="0" i="0" dirty="0">
              <a:solidFill>
                <a:srgbClr val="1F1F1F"/>
              </a:solidFill>
              <a:effectLst/>
              <a:latin typeface="OpenSans"/>
            </a:endParaRPr>
          </a:p>
          <a:p>
            <a:pPr algn="l"/>
            <a:r>
              <a:rPr lang="ru-RU" b="0" i="0" dirty="0">
                <a:solidFill>
                  <a:srgbClr val="1F1F1F"/>
                </a:solidFill>
                <a:effectLst/>
                <a:latin typeface="Source Sans Pro" panose="020B0503030403020204" pitchFamily="34" charset="0"/>
              </a:rPr>
              <a:t>Головне </a:t>
            </a:r>
            <a:r>
              <a:rPr lang="ru-RU" b="0" i="0" dirty="0" err="1">
                <a:solidFill>
                  <a:srgbClr val="1F1F1F"/>
                </a:solidFill>
                <a:effectLst/>
                <a:latin typeface="Source Sans Pro" panose="020B0503030403020204" pitchFamily="34" charset="0"/>
              </a:rPr>
              <a:t>питання</a:t>
            </a:r>
            <a:r>
              <a:rPr lang="ru-RU" b="0" i="0" dirty="0">
                <a:solidFill>
                  <a:srgbClr val="1F1F1F"/>
                </a:solidFill>
                <a:effectLst/>
                <a:latin typeface="Source Sans Pro" panose="020B0503030403020204" pitchFamily="34" charset="0"/>
              </a:rPr>
              <a:t>: в </a:t>
            </a:r>
            <a:r>
              <a:rPr lang="ru-RU" b="0" i="0" dirty="0" err="1">
                <a:solidFill>
                  <a:srgbClr val="1F1F1F"/>
                </a:solidFill>
                <a:effectLst/>
                <a:latin typeface="Source Sans Pro" panose="020B0503030403020204" pitchFamily="34" charset="0"/>
              </a:rPr>
              <a:t>якому</a:t>
            </a:r>
            <a:r>
              <a:rPr lang="ru-RU" b="0" i="0" dirty="0">
                <a:solidFill>
                  <a:srgbClr val="1F1F1F"/>
                </a:solidFill>
                <a:effectLst/>
                <a:latin typeface="Source Sans Pro" panose="020B0503030403020204" pitchFamily="34" charset="0"/>
              </a:rPr>
              <a:t> </a:t>
            </a:r>
            <a:r>
              <a:rPr lang="ru-RU" b="0" i="0" dirty="0" err="1">
                <a:solidFill>
                  <a:srgbClr val="1F1F1F"/>
                </a:solidFill>
                <a:effectLst/>
                <a:latin typeface="Source Sans Pro" panose="020B0503030403020204" pitchFamily="34" charset="0"/>
              </a:rPr>
              <a:t>напрямку</a:t>
            </a:r>
            <a:r>
              <a:rPr lang="ru-RU" b="0" i="0" dirty="0">
                <a:solidFill>
                  <a:srgbClr val="1F1F1F"/>
                </a:solidFill>
                <a:effectLst/>
                <a:latin typeface="Source Sans Pro" panose="020B0503030403020204" pitchFamily="34" charset="0"/>
              </a:rPr>
              <a:t> </a:t>
            </a:r>
            <a:r>
              <a:rPr lang="ru-RU" b="0" i="0" dirty="0" err="1">
                <a:solidFill>
                  <a:srgbClr val="1F1F1F"/>
                </a:solidFill>
                <a:effectLst/>
                <a:latin typeface="Source Sans Pro" panose="020B0503030403020204" pitchFamily="34" charset="0"/>
              </a:rPr>
              <a:t>розвиватися</a:t>
            </a:r>
            <a:r>
              <a:rPr lang="ru-RU" b="0" i="0" dirty="0">
                <a:solidFill>
                  <a:srgbClr val="1F1F1F"/>
                </a:solidFill>
                <a:effectLst/>
                <a:latin typeface="Source Sans Pro" panose="020B0503030403020204" pitchFamily="34" charset="0"/>
              </a:rPr>
              <a:t>?</a:t>
            </a:r>
          </a:p>
          <a:p>
            <a:pPr algn="l"/>
            <a:endParaRPr lang="ru-RU" b="0" i="0" dirty="0">
              <a:solidFill>
                <a:srgbClr val="1F1F1F"/>
              </a:solidFill>
              <a:effectLst/>
              <a:latin typeface="Source Sans Pro" panose="020B0503030403020204" pitchFamily="34" charset="0"/>
            </a:endParaRPr>
          </a:p>
          <a:p>
            <a:pPr algn="l"/>
            <a:r>
              <a:rPr lang="ru-RU" b="0" i="0" dirty="0">
                <a:solidFill>
                  <a:srgbClr val="1F1F1F"/>
                </a:solidFill>
                <a:effectLst/>
                <a:latin typeface="Source Sans Pro" panose="020B0503030403020204" pitchFamily="34" charset="0"/>
              </a:rPr>
              <a:t>Точки </a:t>
            </a:r>
            <a:r>
              <a:rPr lang="ru-RU" b="0" i="0" dirty="0" err="1">
                <a:solidFill>
                  <a:srgbClr val="1F1F1F"/>
                </a:solidFill>
                <a:effectLst/>
                <a:latin typeface="Source Sans Pro" panose="020B0503030403020204" pitchFamily="34" charset="0"/>
              </a:rPr>
              <a:t>зору</a:t>
            </a:r>
            <a:r>
              <a:rPr lang="ru-RU" b="0" i="0" dirty="0">
                <a:solidFill>
                  <a:srgbClr val="1F1F1F"/>
                </a:solidFill>
                <a:effectLst/>
                <a:latin typeface="Source Sans Pro" panose="020B0503030403020204" pitchFamily="34" charset="0"/>
              </a:rPr>
              <a:t>, з </a:t>
            </a:r>
            <a:r>
              <a:rPr lang="ru-RU" b="0" i="0" dirty="0" err="1">
                <a:solidFill>
                  <a:srgbClr val="1F1F1F"/>
                </a:solidFill>
                <a:effectLst/>
                <a:latin typeface="Source Sans Pro" panose="020B0503030403020204" pitchFamily="34" charset="0"/>
              </a:rPr>
              <a:t>яких</a:t>
            </a:r>
            <a:r>
              <a:rPr lang="ru-RU" b="0" i="0" dirty="0">
                <a:solidFill>
                  <a:srgbClr val="1F1F1F"/>
                </a:solidFill>
                <a:effectLst/>
                <a:latin typeface="Source Sans Pro" panose="020B0503030403020204" pitchFamily="34" charset="0"/>
              </a:rPr>
              <a:t> ми </a:t>
            </a:r>
            <a:r>
              <a:rPr lang="ru-RU" b="0" i="0" dirty="0" err="1">
                <a:solidFill>
                  <a:srgbClr val="1F1F1F"/>
                </a:solidFill>
                <a:effectLst/>
                <a:latin typeface="Source Sans Pro" panose="020B0503030403020204" pitchFamily="34" charset="0"/>
              </a:rPr>
              <a:t>розглядаємо</a:t>
            </a:r>
            <a:r>
              <a:rPr lang="ru-RU" b="0" i="0" dirty="0">
                <a:solidFill>
                  <a:srgbClr val="1F1F1F"/>
                </a:solidFill>
                <a:effectLst/>
                <a:latin typeface="Source Sans Pro" panose="020B0503030403020204" pitchFamily="34" charset="0"/>
              </a:rPr>
              <a:t> </a:t>
            </a:r>
            <a:r>
              <a:rPr lang="ru-RU" b="0" i="0" dirty="0" err="1">
                <a:solidFill>
                  <a:srgbClr val="1F1F1F"/>
                </a:solidFill>
                <a:effectLst/>
                <a:latin typeface="Source Sans Pro" panose="020B0503030403020204" pitchFamily="34" charset="0"/>
              </a:rPr>
              <a:t>питання</a:t>
            </a:r>
            <a:r>
              <a:rPr lang="ru-RU" b="0" i="0" dirty="0">
                <a:solidFill>
                  <a:srgbClr val="1F1F1F"/>
                </a:solidFill>
                <a:effectLst/>
                <a:latin typeface="Source Sans Pro" panose="020B0503030403020204" pitchFamily="34" charset="0"/>
              </a:rPr>
              <a:t>:</a:t>
            </a:r>
          </a:p>
          <a:p>
            <a:pPr algn="l"/>
            <a:r>
              <a:rPr lang="ru-RU" b="0" i="0" dirty="0" err="1">
                <a:solidFill>
                  <a:srgbClr val="1F1F1F"/>
                </a:solidFill>
                <a:effectLst/>
                <a:latin typeface="Source Sans Pro" panose="020B0503030403020204" pitchFamily="34" charset="0"/>
              </a:rPr>
              <a:t>шукають</a:t>
            </a:r>
            <a:r>
              <a:rPr lang="ru-RU" b="0" i="0" dirty="0">
                <a:solidFill>
                  <a:srgbClr val="1F1F1F"/>
                </a:solidFill>
                <a:effectLst/>
                <a:latin typeface="Source Sans Pro" panose="020B0503030403020204" pitchFamily="34" charset="0"/>
              </a:rPr>
              <a:t> </a:t>
            </a:r>
            <a:r>
              <a:rPr lang="ru-RU" b="0" i="0" dirty="0" err="1">
                <a:solidFill>
                  <a:srgbClr val="1F1F1F"/>
                </a:solidFill>
                <a:effectLst/>
                <a:latin typeface="Source Sans Pro" panose="020B0503030403020204" pitchFamily="34" charset="0"/>
              </a:rPr>
              <a:t>роботодавці</a:t>
            </a:r>
            <a:endParaRPr lang="ru-RU" b="0" i="0" dirty="0">
              <a:solidFill>
                <a:srgbClr val="1F1F1F"/>
              </a:solidFill>
              <a:effectLst/>
              <a:latin typeface="Source Sans Pro" panose="020B0503030403020204" pitchFamily="34" charset="0"/>
            </a:endParaRPr>
          </a:p>
          <a:p>
            <a:pPr algn="l"/>
            <a:r>
              <a:rPr lang="ru-RU" b="0" i="0" dirty="0" err="1">
                <a:solidFill>
                  <a:srgbClr val="1F1F1F"/>
                </a:solidFill>
                <a:effectLst/>
                <a:latin typeface="Source Sans Pro" panose="020B0503030403020204" pitchFamily="34" charset="0"/>
              </a:rPr>
              <a:t>запропоновані</a:t>
            </a:r>
            <a:r>
              <a:rPr lang="ru-RU" b="0" i="0" dirty="0">
                <a:solidFill>
                  <a:srgbClr val="1F1F1F"/>
                </a:solidFill>
                <a:effectLst/>
                <a:latin typeface="Source Sans Pro" panose="020B0503030403020204" pitchFamily="34" charset="0"/>
              </a:rPr>
              <a:t> </a:t>
            </a:r>
            <a:r>
              <a:rPr lang="ru-RU" b="0" i="0" dirty="0" err="1">
                <a:solidFill>
                  <a:srgbClr val="1F1F1F"/>
                </a:solidFill>
                <a:effectLst/>
                <a:latin typeface="Source Sans Pro" panose="020B0503030403020204" pitchFamily="34" charset="0"/>
              </a:rPr>
              <a:t>навчальними</a:t>
            </a:r>
            <a:r>
              <a:rPr lang="ru-RU" b="0" i="0" dirty="0">
                <a:solidFill>
                  <a:srgbClr val="1F1F1F"/>
                </a:solidFill>
                <a:effectLst/>
                <a:latin typeface="Source Sans Pro" panose="020B0503030403020204" pitchFamily="34" charset="0"/>
              </a:rPr>
              <a:t> </a:t>
            </a:r>
            <a:r>
              <a:rPr lang="ru-RU" b="0" i="0" dirty="0" err="1">
                <a:solidFill>
                  <a:srgbClr val="1F1F1F"/>
                </a:solidFill>
                <a:effectLst/>
                <a:latin typeface="Source Sans Pro" panose="020B0503030403020204" pitchFamily="34" charset="0"/>
              </a:rPr>
              <a:t>програмами</a:t>
            </a:r>
            <a:endParaRPr lang="ru-RU" b="0" i="0" dirty="0">
              <a:solidFill>
                <a:srgbClr val="1F1F1F"/>
              </a:solidFill>
              <a:effectLst/>
              <a:latin typeface="Source Sans Pro" panose="020B0503030403020204" pitchFamily="34" charset="0"/>
            </a:endParaRPr>
          </a:p>
          <a:p>
            <a:pPr algn="l"/>
            <a:r>
              <a:rPr lang="ru-RU" b="0" i="0" dirty="0" err="1">
                <a:solidFill>
                  <a:srgbClr val="1F1F1F"/>
                </a:solidFill>
                <a:effectLst/>
                <a:latin typeface="Source Sans Pro" panose="020B0503030403020204" pitchFamily="34" charset="0"/>
              </a:rPr>
              <a:t>згадується</a:t>
            </a:r>
            <a:r>
              <a:rPr lang="ru-RU" b="0" i="0" dirty="0">
                <a:solidFill>
                  <a:srgbClr val="1F1F1F"/>
                </a:solidFill>
                <a:effectLst/>
                <a:latin typeface="Source Sans Pro" panose="020B0503030403020204" pitchFamily="34" charset="0"/>
              </a:rPr>
              <a:t> в </a:t>
            </a:r>
            <a:r>
              <a:rPr lang="ru-RU" b="0" i="0" dirty="0" err="1">
                <a:solidFill>
                  <a:srgbClr val="1F1F1F"/>
                </a:solidFill>
                <a:effectLst/>
                <a:latin typeface="Source Sans Pro" panose="020B0503030403020204" pitchFamily="34" charset="0"/>
              </a:rPr>
              <a:t>опитуваннях</a:t>
            </a:r>
            <a:r>
              <a:rPr lang="ru-RU" b="0" i="0" dirty="0">
                <a:solidFill>
                  <a:srgbClr val="1F1F1F"/>
                </a:solidFill>
                <a:effectLst/>
                <a:latin typeface="Source Sans Pro" panose="020B0503030403020204" pitchFamily="34" charset="0"/>
              </a:rPr>
              <a:t> та </a:t>
            </a:r>
            <a:r>
              <a:rPr lang="ru-RU" b="0" i="0" dirty="0" err="1">
                <a:solidFill>
                  <a:srgbClr val="1F1F1F"/>
                </a:solidFill>
                <a:effectLst/>
                <a:latin typeface="Source Sans Pro" panose="020B0503030403020204" pitchFamily="34" charset="0"/>
              </a:rPr>
              <a:t>обговореннях</a:t>
            </a: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err="1">
                <a:solidFill>
                  <a:srgbClr val="1F1F1F"/>
                </a:solidFill>
                <a:effectLst/>
                <a:latin typeface="OpenSans"/>
              </a:rPr>
              <a:t>Заповніть</a:t>
            </a:r>
            <a:r>
              <a:rPr lang="ru-RU" b="0" i="0" dirty="0">
                <a:solidFill>
                  <a:srgbClr val="1F1F1F"/>
                </a:solidFill>
                <a:effectLst/>
                <a:latin typeface="OpenSans"/>
              </a:rPr>
              <a:t> </a:t>
            </a:r>
            <a:r>
              <a:rPr lang="ru-RU" b="0" i="0" dirty="0" err="1">
                <a:solidFill>
                  <a:srgbClr val="1F1F1F"/>
                </a:solidFill>
                <a:effectLst/>
                <a:latin typeface="OpenSans"/>
              </a:rPr>
              <a:t>вступний</a:t>
            </a:r>
            <a:r>
              <a:rPr lang="ru-RU" b="0" i="0" dirty="0">
                <a:solidFill>
                  <a:srgbClr val="1F1F1F"/>
                </a:solidFill>
                <a:effectLst/>
                <a:latin typeface="OpenSans"/>
              </a:rPr>
              <a:t> слайд деталями, </a:t>
            </a:r>
            <a:r>
              <a:rPr lang="ru-RU" b="0" i="0" dirty="0" err="1">
                <a:solidFill>
                  <a:srgbClr val="1F1F1F"/>
                </a:solidFill>
                <a:effectLst/>
                <a:latin typeface="OpenSans"/>
              </a:rPr>
              <a:t>наприклад</a:t>
            </a:r>
            <a:r>
              <a:rPr lang="ru-RU" b="0" i="0" dirty="0">
                <a:solidFill>
                  <a:srgbClr val="1F1F1F"/>
                </a:solidFill>
                <a:effectLst/>
                <a:latin typeface="OpenSans"/>
              </a:rPr>
              <a:t>, про </a:t>
            </a:r>
            <a:r>
              <a:rPr lang="ru-RU" b="0" i="0" dirty="0" err="1">
                <a:solidFill>
                  <a:srgbClr val="1F1F1F"/>
                </a:solidFill>
                <a:effectLst/>
                <a:latin typeface="OpenSans"/>
              </a:rPr>
              <a:t>що</a:t>
            </a:r>
            <a:r>
              <a:rPr lang="ru-RU" b="0" i="0" dirty="0">
                <a:solidFill>
                  <a:srgbClr val="1F1F1F"/>
                </a:solidFill>
                <a:effectLst/>
                <a:latin typeface="OpenSans"/>
              </a:rPr>
              <a:t> </a:t>
            </a:r>
            <a:r>
              <a:rPr lang="ru-RU" b="0" i="0" dirty="0" err="1">
                <a:solidFill>
                  <a:srgbClr val="1F1F1F"/>
                </a:solidFill>
                <a:effectLst/>
                <a:latin typeface="OpenSans"/>
              </a:rPr>
              <a:t>цей</a:t>
            </a:r>
            <a:r>
              <a:rPr lang="ru-RU" b="0" i="0" dirty="0">
                <a:solidFill>
                  <a:srgbClr val="1F1F1F"/>
                </a:solidFill>
                <a:effectLst/>
                <a:latin typeface="OpenSans"/>
              </a:rPr>
              <a:t> </a:t>
            </a:r>
            <a:r>
              <a:rPr lang="ru-RU" b="0" i="0" dirty="0" err="1">
                <a:solidFill>
                  <a:srgbClr val="1F1F1F"/>
                </a:solidFill>
                <a:effectLst/>
                <a:latin typeface="OpenSans"/>
              </a:rPr>
              <a:t>звіт</a:t>
            </a:r>
            <a:r>
              <a:rPr lang="ru-RU" b="0" i="0" dirty="0">
                <a:solidFill>
                  <a:srgbClr val="1F1F1F"/>
                </a:solidFill>
                <a:effectLst/>
                <a:latin typeface="OpenSans"/>
              </a:rPr>
              <a:t>, для кого </a:t>
            </a:r>
            <a:r>
              <a:rPr lang="ru-RU" b="0" i="0" dirty="0" err="1">
                <a:solidFill>
                  <a:srgbClr val="1F1F1F"/>
                </a:solidFill>
                <a:effectLst/>
                <a:latin typeface="OpenSans"/>
              </a:rPr>
              <a:t>цей</a:t>
            </a:r>
            <a:r>
              <a:rPr lang="ru-RU" b="0" i="0" dirty="0">
                <a:solidFill>
                  <a:srgbClr val="1F1F1F"/>
                </a:solidFill>
                <a:effectLst/>
                <a:latin typeface="OpenSans"/>
              </a:rPr>
              <a:t> </a:t>
            </a:r>
            <a:r>
              <a:rPr lang="ru-RU" b="0" i="0" dirty="0" err="1">
                <a:solidFill>
                  <a:srgbClr val="1F1F1F"/>
                </a:solidFill>
                <a:effectLst/>
                <a:latin typeface="OpenSans"/>
              </a:rPr>
              <a:t>звіт</a:t>
            </a:r>
            <a:r>
              <a:rPr lang="ru-RU" b="0" i="0" dirty="0">
                <a:solidFill>
                  <a:srgbClr val="1F1F1F"/>
                </a:solidFill>
                <a:effectLst/>
                <a:latin typeface="OpenSans"/>
              </a:rPr>
              <a:t>, </a:t>
            </a:r>
            <a:r>
              <a:rPr lang="ru-RU" b="0" i="0" dirty="0" err="1">
                <a:solidFill>
                  <a:srgbClr val="1F1F1F"/>
                </a:solidFill>
                <a:effectLst/>
                <a:latin typeface="OpenSans"/>
              </a:rPr>
              <a:t>що</a:t>
            </a:r>
            <a:r>
              <a:rPr lang="ru-RU" b="0" i="0" dirty="0">
                <a:solidFill>
                  <a:srgbClr val="1F1F1F"/>
                </a:solidFill>
                <a:effectLst/>
                <a:latin typeface="OpenSans"/>
              </a:rPr>
              <a:t> </a:t>
            </a:r>
            <a:r>
              <a:rPr lang="ru-RU" b="0" i="0" dirty="0" err="1">
                <a:solidFill>
                  <a:srgbClr val="1F1F1F"/>
                </a:solidFill>
                <a:effectLst/>
                <a:latin typeface="OpenSans"/>
              </a:rPr>
              <a:t>отримає</a:t>
            </a:r>
            <a:r>
              <a:rPr lang="ru-RU" b="0" i="0" dirty="0">
                <a:solidFill>
                  <a:srgbClr val="1F1F1F"/>
                </a:solidFill>
                <a:effectLst/>
                <a:latin typeface="OpenSans"/>
              </a:rPr>
              <a:t> </a:t>
            </a:r>
            <a:r>
              <a:rPr lang="ru-RU" b="0" i="0" dirty="0" err="1">
                <a:solidFill>
                  <a:srgbClr val="1F1F1F"/>
                </a:solidFill>
                <a:effectLst/>
                <a:latin typeface="OpenSans"/>
              </a:rPr>
              <a:t>читач</a:t>
            </a:r>
            <a:r>
              <a:rPr lang="ru-RU" b="0" i="0" dirty="0">
                <a:solidFill>
                  <a:srgbClr val="1F1F1F"/>
                </a:solidFill>
                <a:effectLst/>
                <a:latin typeface="OpenSans"/>
              </a:rPr>
              <a:t>, прочитавши </a:t>
            </a:r>
            <a:r>
              <a:rPr lang="ru-RU" b="0" i="0" dirty="0" err="1">
                <a:solidFill>
                  <a:srgbClr val="1F1F1F"/>
                </a:solidFill>
                <a:effectLst/>
                <a:latin typeface="OpenSans"/>
              </a:rPr>
              <a:t>цей</a:t>
            </a:r>
            <a:r>
              <a:rPr lang="ru-RU" b="0" i="0" dirty="0">
                <a:solidFill>
                  <a:srgbClr val="1F1F1F"/>
                </a:solidFill>
                <a:effectLst/>
                <a:latin typeface="OpenSans"/>
              </a:rPr>
              <a:t> </a:t>
            </a:r>
            <a:r>
              <a:rPr lang="ru-RU" b="0" i="0" dirty="0" err="1">
                <a:solidFill>
                  <a:srgbClr val="1F1F1F"/>
                </a:solidFill>
                <a:effectLst/>
                <a:latin typeface="OpenSans"/>
              </a:rPr>
              <a:t>звіт</a:t>
            </a:r>
            <a:endParaRPr lang="uk-UA" dirty="0"/>
          </a:p>
        </p:txBody>
      </p:sp>
      <p:sp>
        <p:nvSpPr>
          <p:cNvPr id="4" name="Номер слайда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275320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err="1">
                <a:solidFill>
                  <a:srgbClr val="1F1F1F"/>
                </a:solidFill>
                <a:effectLst/>
                <a:latin typeface="OpenSans"/>
              </a:rPr>
              <a:t>Заповніть</a:t>
            </a:r>
            <a:r>
              <a:rPr lang="ru-RU" b="0" i="0" dirty="0">
                <a:solidFill>
                  <a:srgbClr val="1F1F1F"/>
                </a:solidFill>
                <a:effectLst/>
                <a:latin typeface="OpenSans"/>
              </a:rPr>
              <a:t> слайд «</a:t>
            </a:r>
            <a:r>
              <a:rPr lang="ru-RU" b="0" i="0" dirty="0" err="1">
                <a:solidFill>
                  <a:srgbClr val="1F1F1F"/>
                </a:solidFill>
                <a:effectLst/>
                <a:latin typeface="OpenSans"/>
              </a:rPr>
              <a:t>Методологія</a:t>
            </a:r>
            <a:r>
              <a:rPr lang="ru-RU" b="0" i="0" dirty="0">
                <a:solidFill>
                  <a:srgbClr val="1F1F1F"/>
                </a:solidFill>
                <a:effectLst/>
                <a:latin typeface="OpenSans"/>
              </a:rPr>
              <a:t>» деталями, </a:t>
            </a:r>
            <a:r>
              <a:rPr lang="ru-RU" b="0" i="0" dirty="0" err="1">
                <a:solidFill>
                  <a:srgbClr val="1F1F1F"/>
                </a:solidFill>
                <a:effectLst/>
                <a:latin typeface="OpenSans"/>
              </a:rPr>
              <a:t>наприклад</a:t>
            </a:r>
            <a:r>
              <a:rPr lang="ru-RU" b="0" i="0" dirty="0">
                <a:solidFill>
                  <a:srgbClr val="1F1F1F"/>
                </a:solidFill>
                <a:effectLst/>
                <a:latin typeface="OpenSans"/>
              </a:rPr>
              <a:t>, </a:t>
            </a:r>
            <a:r>
              <a:rPr lang="ru-RU" b="0" i="0" dirty="0" err="1">
                <a:solidFill>
                  <a:srgbClr val="1F1F1F"/>
                </a:solidFill>
                <a:effectLst/>
                <a:latin typeface="OpenSans"/>
              </a:rPr>
              <a:t>які</a:t>
            </a:r>
            <a:r>
              <a:rPr lang="ru-RU" b="0" i="0" dirty="0">
                <a:solidFill>
                  <a:srgbClr val="1F1F1F"/>
                </a:solidFill>
                <a:effectLst/>
                <a:latin typeface="OpenSans"/>
              </a:rPr>
              <a:t> </a:t>
            </a:r>
            <a:r>
              <a:rPr lang="ru-RU" b="0" i="0" dirty="0" err="1">
                <a:solidFill>
                  <a:srgbClr val="1F1F1F"/>
                </a:solidFill>
                <a:effectLst/>
                <a:latin typeface="OpenSans"/>
              </a:rPr>
              <a:t>джерела</a:t>
            </a:r>
            <a:r>
              <a:rPr lang="ru-RU" b="0" i="0" dirty="0">
                <a:solidFill>
                  <a:srgbClr val="1F1F1F"/>
                </a:solidFill>
                <a:effectLst/>
                <a:latin typeface="OpenSans"/>
              </a:rPr>
              <a:t> </a:t>
            </a:r>
            <a:r>
              <a:rPr lang="ru-RU" b="0" i="0" dirty="0" err="1">
                <a:solidFill>
                  <a:srgbClr val="1F1F1F"/>
                </a:solidFill>
                <a:effectLst/>
                <a:latin typeface="OpenSans"/>
              </a:rPr>
              <a:t>даних</a:t>
            </a:r>
            <a:r>
              <a:rPr lang="ru-RU" b="0" i="0" dirty="0">
                <a:solidFill>
                  <a:srgbClr val="1F1F1F"/>
                </a:solidFill>
                <a:effectLst/>
                <a:latin typeface="OpenSans"/>
              </a:rPr>
              <a:t> </a:t>
            </a:r>
            <a:r>
              <a:rPr lang="ru-RU" b="0" i="0" dirty="0" err="1">
                <a:solidFill>
                  <a:srgbClr val="1F1F1F"/>
                </a:solidFill>
                <a:effectLst/>
                <a:latin typeface="OpenSans"/>
              </a:rPr>
              <a:t>були</a:t>
            </a:r>
            <a:r>
              <a:rPr lang="ru-RU" b="0" i="0" dirty="0">
                <a:solidFill>
                  <a:srgbClr val="1F1F1F"/>
                </a:solidFill>
                <a:effectLst/>
                <a:latin typeface="OpenSans"/>
              </a:rPr>
              <a:t> </a:t>
            </a:r>
            <a:r>
              <a:rPr lang="ru-RU" b="0" i="0" dirty="0" err="1">
                <a:solidFill>
                  <a:srgbClr val="1F1F1F"/>
                </a:solidFill>
                <a:effectLst/>
                <a:latin typeface="OpenSans"/>
              </a:rPr>
              <a:t>використані</a:t>
            </a:r>
            <a:r>
              <a:rPr lang="ru-RU" b="0" i="0" dirty="0">
                <a:solidFill>
                  <a:srgbClr val="1F1F1F"/>
                </a:solidFill>
                <a:effectLst/>
                <a:latin typeface="OpenSans"/>
              </a:rPr>
              <a:t>, як </a:t>
            </a:r>
            <a:r>
              <a:rPr lang="ru-RU" b="0" i="0" dirty="0" err="1">
                <a:solidFill>
                  <a:srgbClr val="1F1F1F"/>
                </a:solidFill>
                <a:effectLst/>
                <a:latin typeface="OpenSans"/>
              </a:rPr>
              <a:t>дані</a:t>
            </a:r>
            <a:r>
              <a:rPr lang="ru-RU" b="0" i="0" dirty="0">
                <a:solidFill>
                  <a:srgbClr val="1F1F1F"/>
                </a:solidFill>
                <a:effectLst/>
                <a:latin typeface="OpenSans"/>
              </a:rPr>
              <a:t> </a:t>
            </a:r>
            <a:r>
              <a:rPr lang="ru-RU" b="0" i="0" dirty="0" err="1">
                <a:solidFill>
                  <a:srgbClr val="1F1F1F"/>
                </a:solidFill>
                <a:effectLst/>
                <a:latin typeface="OpenSans"/>
              </a:rPr>
              <a:t>були</a:t>
            </a:r>
            <a:r>
              <a:rPr lang="ru-RU" b="0" i="0" dirty="0">
                <a:solidFill>
                  <a:srgbClr val="1F1F1F"/>
                </a:solidFill>
                <a:effectLst/>
                <a:latin typeface="OpenSans"/>
              </a:rPr>
              <a:t> </a:t>
            </a:r>
            <a:r>
              <a:rPr lang="ru-RU" b="0" i="0" dirty="0" err="1">
                <a:solidFill>
                  <a:srgbClr val="1F1F1F"/>
                </a:solidFill>
                <a:effectLst/>
                <a:latin typeface="OpenSans"/>
              </a:rPr>
              <a:t>зібрані</a:t>
            </a:r>
            <a:endParaRPr lang="uk-UA" dirty="0"/>
          </a:p>
        </p:txBody>
      </p:sp>
      <p:sp>
        <p:nvSpPr>
          <p:cNvPr id="4" name="Номер слайда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33400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err="1">
                <a:solidFill>
                  <a:srgbClr val="1F1F1F"/>
                </a:solidFill>
                <a:effectLst/>
                <a:latin typeface="OpenSans"/>
              </a:rPr>
              <a:t>Заповніть</a:t>
            </a:r>
            <a:r>
              <a:rPr lang="ru-RU" b="0" i="0" dirty="0">
                <a:solidFill>
                  <a:srgbClr val="1F1F1F"/>
                </a:solidFill>
                <a:effectLst/>
                <a:latin typeface="OpenSans"/>
              </a:rPr>
              <a:t> слайд «</a:t>
            </a:r>
            <a:r>
              <a:rPr lang="ru-RU" b="0" i="0" dirty="0" err="1">
                <a:solidFill>
                  <a:srgbClr val="1F1F1F"/>
                </a:solidFill>
                <a:effectLst/>
                <a:latin typeface="OpenSans"/>
              </a:rPr>
              <a:t>Тенденції</a:t>
            </a:r>
            <a:r>
              <a:rPr lang="ru-RU" b="0" i="0" dirty="0">
                <a:solidFill>
                  <a:srgbClr val="1F1F1F"/>
                </a:solidFill>
                <a:effectLst/>
                <a:latin typeface="OpenSans"/>
              </a:rPr>
              <a:t> мов </a:t>
            </a:r>
            <a:r>
              <a:rPr lang="ru-RU" b="0" i="0" dirty="0" err="1">
                <a:solidFill>
                  <a:srgbClr val="1F1F1F"/>
                </a:solidFill>
                <a:effectLst/>
                <a:latin typeface="OpenSans"/>
              </a:rPr>
              <a:t>програмування</a:t>
            </a:r>
            <a:r>
              <a:rPr lang="ru-RU" b="0" i="0" dirty="0">
                <a:solidFill>
                  <a:srgbClr val="1F1F1F"/>
                </a:solidFill>
                <a:effectLst/>
                <a:latin typeface="OpenSans"/>
              </a:rPr>
              <a:t>» </a:t>
            </a:r>
            <a:r>
              <a:rPr lang="ru-RU" b="0" i="0" dirty="0" err="1">
                <a:solidFill>
                  <a:srgbClr val="1F1F1F"/>
                </a:solidFill>
                <a:effectLst/>
                <a:latin typeface="OpenSans"/>
              </a:rPr>
              <a:t>стовпчиками</a:t>
            </a:r>
            <a:r>
              <a:rPr lang="ru-RU" b="0" i="0" dirty="0">
                <a:solidFill>
                  <a:srgbClr val="1F1F1F"/>
                </a:solidFill>
                <a:effectLst/>
                <a:latin typeface="OpenSans"/>
              </a:rPr>
              <a:t> 5 </a:t>
            </a:r>
            <a:r>
              <a:rPr lang="ru-RU" b="0" i="0" dirty="0" err="1">
                <a:solidFill>
                  <a:srgbClr val="1F1F1F"/>
                </a:solidFill>
                <a:effectLst/>
                <a:latin typeface="OpenSans"/>
              </a:rPr>
              <a:t>найкращих</a:t>
            </a:r>
            <a:r>
              <a:rPr lang="ru-RU" b="0" i="0" dirty="0">
                <a:solidFill>
                  <a:srgbClr val="1F1F1F"/>
                </a:solidFill>
                <a:effectLst/>
                <a:latin typeface="OpenSans"/>
              </a:rPr>
              <a:t> мов </a:t>
            </a:r>
            <a:r>
              <a:rPr lang="ru-RU" b="0" i="0" dirty="0" err="1">
                <a:solidFill>
                  <a:srgbClr val="1F1F1F"/>
                </a:solidFill>
                <a:effectLst/>
                <a:latin typeface="OpenSans"/>
              </a:rPr>
              <a:t>програмування</a:t>
            </a:r>
            <a:r>
              <a:rPr lang="ru-RU" b="0" i="0" dirty="0">
                <a:solidFill>
                  <a:srgbClr val="1F1F1F"/>
                </a:solidFill>
                <a:effectLst/>
                <a:latin typeface="OpenSans"/>
              </a:rPr>
              <a:t> на </a:t>
            </a:r>
            <a:r>
              <a:rPr lang="ru-RU" b="0" i="0" dirty="0" err="1">
                <a:solidFill>
                  <a:srgbClr val="1F1F1F"/>
                </a:solidFill>
                <a:effectLst/>
                <a:latin typeface="OpenSans"/>
              </a:rPr>
              <a:t>поточний</a:t>
            </a:r>
            <a:r>
              <a:rPr lang="ru-RU" b="0" i="0" dirty="0">
                <a:solidFill>
                  <a:srgbClr val="1F1F1F"/>
                </a:solidFill>
                <a:effectLst/>
                <a:latin typeface="OpenSans"/>
              </a:rPr>
              <a:t> та </a:t>
            </a:r>
            <a:r>
              <a:rPr lang="ru-RU" b="0" i="0" dirty="0" err="1">
                <a:solidFill>
                  <a:srgbClr val="1F1F1F"/>
                </a:solidFill>
                <a:effectLst/>
                <a:latin typeface="OpenSans"/>
              </a:rPr>
              <a:t>майбутній</a:t>
            </a:r>
            <a:r>
              <a:rPr lang="ru-RU" b="0" i="0" dirty="0">
                <a:solidFill>
                  <a:srgbClr val="1F1F1F"/>
                </a:solidFill>
                <a:effectLst/>
                <a:latin typeface="OpenSans"/>
              </a:rPr>
              <a:t> </a:t>
            </a:r>
            <a:r>
              <a:rPr lang="ru-RU" b="0" i="0" dirty="0" err="1">
                <a:solidFill>
                  <a:srgbClr val="1F1F1F"/>
                </a:solidFill>
                <a:effectLst/>
                <a:latin typeface="OpenSans"/>
              </a:rPr>
              <a:t>рік</a:t>
            </a:r>
            <a:endParaRPr lang="ru-RU" b="0" i="0" dirty="0">
              <a:solidFill>
                <a:srgbClr val="1F1F1F"/>
              </a:solidFill>
              <a:effectLst/>
              <a:latin typeface="OpenSans"/>
            </a:endParaRPr>
          </a:p>
          <a:p>
            <a:endParaRPr lang="ru-RU" b="0" i="0" dirty="0">
              <a:solidFill>
                <a:srgbClr val="1F1F1F"/>
              </a:solidFill>
              <a:effectLst/>
              <a:latin typeface="OpenSans"/>
            </a:endParaRPr>
          </a:p>
          <a:p>
            <a:r>
              <a:rPr lang="ru-RU" b="0" i="0" dirty="0" err="1">
                <a:solidFill>
                  <a:srgbClr val="1F1F1F"/>
                </a:solidFill>
                <a:effectLst/>
                <a:latin typeface="OpenSans"/>
              </a:rPr>
              <a:t>Результати</a:t>
            </a:r>
            <a:r>
              <a:rPr lang="ru-RU" b="0" i="0" dirty="0">
                <a:solidFill>
                  <a:srgbClr val="1F1F1F"/>
                </a:solidFill>
                <a:effectLst/>
                <a:latin typeface="OpenSans"/>
              </a:rPr>
              <a:t>:</a:t>
            </a:r>
          </a:p>
          <a:p>
            <a:r>
              <a:rPr lang="en-US" b="0" i="0" dirty="0">
                <a:solidFill>
                  <a:srgbClr val="1F1F1F"/>
                </a:solidFill>
                <a:effectLst/>
                <a:latin typeface="OpenSans"/>
              </a:rPr>
              <a:t>JavaScript, HTML/CSS </a:t>
            </a:r>
            <a:r>
              <a:rPr lang="uk-UA" b="0" i="0" dirty="0">
                <a:solidFill>
                  <a:srgbClr val="1F1F1F"/>
                </a:solidFill>
                <a:effectLst/>
                <a:latin typeface="OpenSans"/>
              </a:rPr>
              <a:t> не втратили ведучі позиції в рейтингу, але кількість пропозицій для них трохи зменшилась</a:t>
            </a:r>
            <a:endParaRPr lang="en-US" b="0" i="0" dirty="0">
              <a:solidFill>
                <a:srgbClr val="1F1F1F"/>
              </a:solidFill>
              <a:effectLst/>
              <a:latin typeface="OpenSans"/>
            </a:endParaRPr>
          </a:p>
          <a:p>
            <a:r>
              <a:rPr lang="en-US" b="0" i="0" dirty="0">
                <a:solidFill>
                  <a:srgbClr val="1F1F1F"/>
                </a:solidFill>
                <a:effectLst/>
                <a:latin typeface="OpenSans"/>
              </a:rPr>
              <a:t>Python</a:t>
            </a:r>
            <a:r>
              <a:rPr lang="uk-UA" b="0" i="0" dirty="0">
                <a:solidFill>
                  <a:srgbClr val="1F1F1F"/>
                </a:solidFill>
                <a:effectLst/>
                <a:latin typeface="OpenSans"/>
              </a:rPr>
              <a:t> піднявся на 2 позиції та випередив </a:t>
            </a:r>
            <a:r>
              <a:rPr lang="en-US" b="0" i="0" dirty="0">
                <a:solidFill>
                  <a:srgbClr val="1F1F1F"/>
                </a:solidFill>
                <a:effectLst/>
                <a:latin typeface="OpenSans"/>
              </a:rPr>
              <a:t>SQL </a:t>
            </a:r>
          </a:p>
          <a:p>
            <a:r>
              <a:rPr lang="en-US" b="0" i="0" dirty="0">
                <a:solidFill>
                  <a:srgbClr val="1F1F1F"/>
                </a:solidFill>
                <a:effectLst/>
                <a:latin typeface="OpenSans"/>
              </a:rPr>
              <a:t>TypeScript</a:t>
            </a:r>
            <a:r>
              <a:rPr lang="uk-UA" b="0" i="0" dirty="0">
                <a:solidFill>
                  <a:srgbClr val="1F1F1F"/>
                </a:solidFill>
                <a:effectLst/>
                <a:latin typeface="OpenSans"/>
              </a:rPr>
              <a:t> витіснив </a:t>
            </a:r>
            <a:r>
              <a:rPr lang="en-US" b="0" i="0" dirty="0">
                <a:solidFill>
                  <a:srgbClr val="1F1F1F"/>
                </a:solidFill>
                <a:effectLst/>
                <a:latin typeface="OpenSans"/>
              </a:rPr>
              <a:t>Bash</a:t>
            </a:r>
            <a:endParaRPr lang="ru-RU" b="0" i="0" dirty="0">
              <a:solidFill>
                <a:srgbClr val="1F1F1F"/>
              </a:solidFill>
              <a:effectLst/>
              <a:latin typeface="OpenSans"/>
            </a:endParaRPr>
          </a:p>
          <a:p>
            <a:endParaRPr lang="ru-RU" b="0" i="0" dirty="0">
              <a:solidFill>
                <a:srgbClr val="1F1F1F"/>
              </a:solidFill>
              <a:effectLst/>
              <a:latin typeface="OpenSans"/>
            </a:endParaRPr>
          </a:p>
          <a:p>
            <a:endParaRPr lang="uk-UA" dirty="0"/>
          </a:p>
        </p:txBody>
      </p:sp>
      <p:sp>
        <p:nvSpPr>
          <p:cNvPr id="4" name="Номер слайда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779286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err="1">
                <a:solidFill>
                  <a:srgbClr val="1F1F1F"/>
                </a:solidFill>
                <a:effectLst/>
                <a:latin typeface="OpenSans"/>
              </a:rPr>
              <a:t>Заповніть</a:t>
            </a:r>
            <a:r>
              <a:rPr lang="ru-RU" b="0" i="0" dirty="0">
                <a:solidFill>
                  <a:srgbClr val="1F1F1F"/>
                </a:solidFill>
                <a:effectLst/>
                <a:latin typeface="OpenSans"/>
              </a:rPr>
              <a:t> слайд «</a:t>
            </a:r>
            <a:r>
              <a:rPr lang="ru-RU" b="0" i="0" dirty="0" err="1">
                <a:solidFill>
                  <a:srgbClr val="1F1F1F"/>
                </a:solidFill>
                <a:effectLst/>
                <a:latin typeface="OpenSans"/>
              </a:rPr>
              <a:t>Тенденції</a:t>
            </a:r>
            <a:r>
              <a:rPr lang="ru-RU" b="0" i="0" dirty="0">
                <a:solidFill>
                  <a:srgbClr val="1F1F1F"/>
                </a:solidFill>
                <a:effectLst/>
                <a:latin typeface="OpenSans"/>
              </a:rPr>
              <a:t> мов </a:t>
            </a:r>
            <a:r>
              <a:rPr lang="ru-RU" b="0" i="0" dirty="0" err="1">
                <a:solidFill>
                  <a:srgbClr val="1F1F1F"/>
                </a:solidFill>
                <a:effectLst/>
                <a:latin typeface="OpenSans"/>
              </a:rPr>
              <a:t>програмування</a:t>
            </a:r>
            <a:r>
              <a:rPr lang="ru-RU" b="0" i="0" dirty="0">
                <a:solidFill>
                  <a:srgbClr val="1F1F1F"/>
                </a:solidFill>
                <a:effectLst/>
                <a:latin typeface="OpenSans"/>
              </a:rPr>
              <a:t> – </a:t>
            </a:r>
            <a:r>
              <a:rPr lang="ru-RU" b="0" i="0" dirty="0" err="1">
                <a:solidFill>
                  <a:srgbClr val="1F1F1F"/>
                </a:solidFill>
                <a:effectLst/>
                <a:latin typeface="OpenSans"/>
              </a:rPr>
              <a:t>результати</a:t>
            </a:r>
            <a:r>
              <a:rPr lang="ru-RU" b="0" i="0" dirty="0">
                <a:solidFill>
                  <a:srgbClr val="1F1F1F"/>
                </a:solidFill>
                <a:effectLst/>
                <a:latin typeface="OpenSans"/>
              </a:rPr>
              <a:t> та </a:t>
            </a:r>
            <a:r>
              <a:rPr lang="ru-RU" b="0" i="0" dirty="0" err="1">
                <a:solidFill>
                  <a:srgbClr val="1F1F1F"/>
                </a:solidFill>
                <a:effectLst/>
                <a:latin typeface="OpenSans"/>
              </a:rPr>
              <a:t>наслідки</a:t>
            </a:r>
            <a:r>
              <a:rPr lang="ru-RU" b="0" i="0" dirty="0">
                <a:solidFill>
                  <a:srgbClr val="1F1F1F"/>
                </a:solidFill>
                <a:effectLst/>
                <a:latin typeface="OpenSans"/>
              </a:rPr>
              <a:t>»</a:t>
            </a:r>
          </a:p>
          <a:p>
            <a:endParaRPr lang="ru-RU" b="0" i="0" dirty="0">
              <a:solidFill>
                <a:srgbClr val="1F1F1F"/>
              </a:solidFill>
              <a:effectLst/>
              <a:latin typeface="OpenSans"/>
            </a:endParaRPr>
          </a:p>
          <a:p>
            <a:r>
              <a:rPr lang="ru-RU" b="0" i="0" dirty="0" err="1">
                <a:solidFill>
                  <a:srgbClr val="1F1F1F"/>
                </a:solidFill>
                <a:effectLst/>
                <a:latin typeface="OpenSans"/>
              </a:rPr>
              <a:t>Наслідки</a:t>
            </a:r>
            <a:r>
              <a:rPr lang="ru-RU" b="0" i="0" dirty="0">
                <a:solidFill>
                  <a:srgbClr val="1F1F1F"/>
                </a:solidFill>
                <a:effectLst/>
                <a:latin typeface="OpenSans"/>
              </a:rPr>
              <a:t>:</a:t>
            </a:r>
            <a:endParaRPr lang="en-US" b="0" i="0" dirty="0">
              <a:solidFill>
                <a:srgbClr val="1F1F1F"/>
              </a:solidFill>
              <a:effectLst/>
              <a:latin typeface="OpenSans"/>
            </a:endParaRPr>
          </a:p>
          <a:p>
            <a:r>
              <a:rPr lang="en-US" sz="1200" dirty="0"/>
              <a:t>Employers:</a:t>
            </a:r>
            <a:r>
              <a:rPr lang="uk-UA" sz="1200" dirty="0"/>
              <a:t> надати співробітникам можливість опанувати нову мову програмування на тренінгах в рамках підприємства.</a:t>
            </a:r>
            <a:endParaRPr lang="en-US" sz="1200" dirty="0"/>
          </a:p>
          <a:p>
            <a:r>
              <a:rPr lang="en-US" sz="1200" dirty="0"/>
              <a:t>Colleges, universities, training centers:</a:t>
            </a:r>
            <a:r>
              <a:rPr lang="uk-UA" sz="1200" dirty="0"/>
              <a:t> збільшити кількість пропозицій для вивчення популярних мов програмування.</a:t>
            </a:r>
            <a:endParaRPr lang="en-US" sz="1200" dirty="0"/>
          </a:p>
          <a:p>
            <a:r>
              <a:rPr lang="en-US" sz="1200" dirty="0"/>
              <a:t>Students</a:t>
            </a:r>
            <a:r>
              <a:rPr lang="uk-UA" sz="1200" dirty="0"/>
              <a:t> </a:t>
            </a:r>
            <a:r>
              <a:rPr lang="en-US" sz="1200" dirty="0"/>
              <a:t>and employees: </a:t>
            </a:r>
            <a:r>
              <a:rPr lang="uk-UA" sz="1200" dirty="0"/>
              <a:t>пройти тренінг або онлайн курс, бажано практичного спрямування. </a:t>
            </a:r>
            <a:endParaRPr lang="uk-UA" dirty="0"/>
          </a:p>
        </p:txBody>
      </p:sp>
      <p:sp>
        <p:nvSpPr>
          <p:cNvPr id="4" name="Номер слайда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814733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err="1">
                <a:solidFill>
                  <a:srgbClr val="1F1F1F"/>
                </a:solidFill>
                <a:effectLst/>
                <a:latin typeface="OpenSans"/>
              </a:rPr>
              <a:t>Заповніть</a:t>
            </a:r>
            <a:r>
              <a:rPr lang="ru-RU" b="0" i="0" dirty="0">
                <a:solidFill>
                  <a:srgbClr val="1F1F1F"/>
                </a:solidFill>
                <a:effectLst/>
                <a:latin typeface="OpenSans"/>
              </a:rPr>
              <a:t> слайд «</a:t>
            </a:r>
            <a:r>
              <a:rPr lang="ru-RU" b="0" i="0" dirty="0" err="1">
                <a:solidFill>
                  <a:srgbClr val="1F1F1F"/>
                </a:solidFill>
                <a:effectLst/>
                <a:latin typeface="OpenSans"/>
              </a:rPr>
              <a:t>Тенденції</a:t>
            </a:r>
            <a:r>
              <a:rPr lang="ru-RU" b="0" i="0" dirty="0">
                <a:solidFill>
                  <a:srgbClr val="1F1F1F"/>
                </a:solidFill>
                <a:effectLst/>
                <a:latin typeface="OpenSans"/>
              </a:rPr>
              <a:t> баз </a:t>
            </a:r>
            <a:r>
              <a:rPr lang="ru-RU" b="0" i="0" dirty="0" err="1">
                <a:solidFill>
                  <a:srgbClr val="1F1F1F"/>
                </a:solidFill>
                <a:effectLst/>
                <a:latin typeface="OpenSans"/>
              </a:rPr>
              <a:t>даних</a:t>
            </a:r>
            <a:r>
              <a:rPr lang="ru-RU" b="0" i="0" dirty="0">
                <a:solidFill>
                  <a:srgbClr val="1F1F1F"/>
                </a:solidFill>
                <a:effectLst/>
                <a:latin typeface="OpenSans"/>
              </a:rPr>
              <a:t>» </a:t>
            </a:r>
            <a:r>
              <a:rPr lang="ru-RU" b="0" i="0" dirty="0" err="1">
                <a:solidFill>
                  <a:srgbClr val="1F1F1F"/>
                </a:solidFill>
                <a:effectLst/>
                <a:latin typeface="OpenSans"/>
              </a:rPr>
              <a:t>стовпчиками</a:t>
            </a:r>
            <a:r>
              <a:rPr lang="ru-RU" b="0" i="0" dirty="0">
                <a:solidFill>
                  <a:srgbClr val="1F1F1F"/>
                </a:solidFill>
                <a:effectLst/>
                <a:latin typeface="OpenSans"/>
              </a:rPr>
              <a:t> 5 </a:t>
            </a:r>
            <a:r>
              <a:rPr lang="ru-RU" b="0" i="0" dirty="0" err="1">
                <a:solidFill>
                  <a:srgbClr val="1F1F1F"/>
                </a:solidFill>
                <a:effectLst/>
                <a:latin typeface="OpenSans"/>
              </a:rPr>
              <a:t>найкращих</a:t>
            </a:r>
            <a:r>
              <a:rPr lang="ru-RU" b="0" i="0" dirty="0">
                <a:solidFill>
                  <a:srgbClr val="1F1F1F"/>
                </a:solidFill>
                <a:effectLst/>
                <a:latin typeface="OpenSans"/>
              </a:rPr>
              <a:t> баз </a:t>
            </a:r>
            <a:r>
              <a:rPr lang="ru-RU" b="0" i="0" dirty="0" err="1">
                <a:solidFill>
                  <a:srgbClr val="1F1F1F"/>
                </a:solidFill>
                <a:effectLst/>
                <a:latin typeface="OpenSans"/>
              </a:rPr>
              <a:t>даних</a:t>
            </a:r>
            <a:r>
              <a:rPr lang="ru-RU" b="0" i="0" dirty="0">
                <a:solidFill>
                  <a:srgbClr val="1F1F1F"/>
                </a:solidFill>
                <a:effectLst/>
                <a:latin typeface="OpenSans"/>
              </a:rPr>
              <a:t> на </a:t>
            </a:r>
            <a:r>
              <a:rPr lang="ru-RU" b="0" i="0" dirty="0" err="1">
                <a:solidFill>
                  <a:srgbClr val="1F1F1F"/>
                </a:solidFill>
                <a:effectLst/>
                <a:latin typeface="OpenSans"/>
              </a:rPr>
              <a:t>поточний</a:t>
            </a:r>
            <a:r>
              <a:rPr lang="ru-RU" b="0" i="0" dirty="0">
                <a:solidFill>
                  <a:srgbClr val="1F1F1F"/>
                </a:solidFill>
                <a:effectLst/>
                <a:latin typeface="OpenSans"/>
              </a:rPr>
              <a:t> та </a:t>
            </a:r>
            <a:r>
              <a:rPr lang="ru-RU" b="0" i="0" dirty="0" err="1">
                <a:solidFill>
                  <a:srgbClr val="1F1F1F"/>
                </a:solidFill>
                <a:effectLst/>
                <a:latin typeface="OpenSans"/>
              </a:rPr>
              <a:t>майбутній</a:t>
            </a:r>
            <a:r>
              <a:rPr lang="ru-RU" b="0" i="0" dirty="0">
                <a:solidFill>
                  <a:srgbClr val="1F1F1F"/>
                </a:solidFill>
                <a:effectLst/>
                <a:latin typeface="OpenSans"/>
              </a:rPr>
              <a:t> </a:t>
            </a:r>
            <a:r>
              <a:rPr lang="ru-RU" b="0" i="0" dirty="0" err="1">
                <a:solidFill>
                  <a:srgbClr val="1F1F1F"/>
                </a:solidFill>
                <a:effectLst/>
                <a:latin typeface="OpenSans"/>
              </a:rPr>
              <a:t>рік</a:t>
            </a:r>
            <a:endParaRPr lang="ru-RU" b="0" i="0" dirty="0">
              <a:solidFill>
                <a:srgbClr val="1F1F1F"/>
              </a:solidFill>
              <a:effectLst/>
              <a:latin typeface="OpenSans"/>
            </a:endParaRPr>
          </a:p>
          <a:p>
            <a:endParaRPr lang="ru-RU" b="0" i="0" dirty="0">
              <a:solidFill>
                <a:srgbClr val="1F1F1F"/>
              </a:solidFill>
              <a:effectLst/>
              <a:latin typeface="OpenSans"/>
            </a:endParaRPr>
          </a:p>
          <a:p>
            <a:r>
              <a:rPr lang="ru-RU" b="0" i="0" dirty="0" err="1">
                <a:solidFill>
                  <a:srgbClr val="1F1F1F"/>
                </a:solidFill>
                <a:effectLst/>
                <a:latin typeface="OpenSans"/>
              </a:rPr>
              <a:t>Результати</a:t>
            </a:r>
            <a:r>
              <a:rPr lang="ru-RU" b="0" i="0" dirty="0">
                <a:solidFill>
                  <a:srgbClr val="1F1F1F"/>
                </a:solidFill>
                <a:effectLst/>
                <a:latin typeface="OpenSans"/>
              </a:rPr>
              <a:t>:</a:t>
            </a:r>
          </a:p>
          <a:p>
            <a:r>
              <a:rPr lang="uk-UA" b="0" i="0" dirty="0">
                <a:solidFill>
                  <a:srgbClr val="1F1F1F"/>
                </a:solidFill>
                <a:effectLst/>
                <a:latin typeface="OpenSans"/>
              </a:rPr>
              <a:t>Все більше даних зберігається в об'єктно-реляційних та нереляційних базах даних, тому </a:t>
            </a:r>
            <a:r>
              <a:rPr lang="en-US" b="0" i="0" dirty="0">
                <a:solidFill>
                  <a:srgbClr val="1F1F1F"/>
                </a:solidFill>
                <a:effectLst/>
                <a:latin typeface="OpenSans"/>
              </a:rPr>
              <a:t>PostgreSQL</a:t>
            </a:r>
            <a:r>
              <a:rPr lang="uk-UA" b="0" i="0" dirty="0">
                <a:solidFill>
                  <a:srgbClr val="1F1F1F"/>
                </a:solidFill>
                <a:effectLst/>
                <a:latin typeface="OpenSans"/>
              </a:rPr>
              <a:t>,</a:t>
            </a:r>
            <a:r>
              <a:rPr lang="en-US" b="0" i="0" dirty="0">
                <a:solidFill>
                  <a:srgbClr val="1F1F1F"/>
                </a:solidFill>
                <a:effectLst/>
                <a:latin typeface="OpenSans"/>
              </a:rPr>
              <a:t> MongoDB</a:t>
            </a:r>
            <a:r>
              <a:rPr lang="uk-UA" b="0" i="0" dirty="0">
                <a:solidFill>
                  <a:srgbClr val="1F1F1F"/>
                </a:solidFill>
                <a:effectLst/>
                <a:latin typeface="OpenSans"/>
              </a:rPr>
              <a:t> та</a:t>
            </a:r>
            <a:r>
              <a:rPr lang="en-US" b="0" i="0" dirty="0">
                <a:solidFill>
                  <a:srgbClr val="1F1F1F"/>
                </a:solidFill>
                <a:effectLst/>
                <a:latin typeface="OpenSans"/>
              </a:rPr>
              <a:t> Redis </a:t>
            </a:r>
            <a:r>
              <a:rPr lang="uk-UA" b="0" i="0" dirty="0">
                <a:solidFill>
                  <a:srgbClr val="1F1F1F"/>
                </a:solidFill>
                <a:effectLst/>
                <a:latin typeface="OpenSans"/>
              </a:rPr>
              <a:t>виходять в лідери</a:t>
            </a:r>
            <a:r>
              <a:rPr lang="en-US" b="0" i="0" dirty="0">
                <a:solidFill>
                  <a:srgbClr val="1F1F1F"/>
                </a:solidFill>
                <a:effectLst/>
                <a:latin typeface="OpenSans"/>
              </a:rPr>
              <a:t> </a:t>
            </a:r>
            <a:endParaRPr lang="uk-UA" b="0" i="0" dirty="0">
              <a:solidFill>
                <a:srgbClr val="1F1F1F"/>
              </a:solidFill>
              <a:effectLst/>
              <a:latin typeface="OpenSans"/>
            </a:endParaRPr>
          </a:p>
          <a:p>
            <a:r>
              <a:rPr lang="en-US" b="0" i="0" dirty="0">
                <a:solidFill>
                  <a:srgbClr val="1F1F1F"/>
                </a:solidFill>
                <a:effectLst/>
                <a:latin typeface="OpenSans"/>
              </a:rPr>
              <a:t>MySQL </a:t>
            </a:r>
            <a:r>
              <a:rPr lang="uk-UA" b="0" i="0" dirty="0">
                <a:solidFill>
                  <a:srgbClr val="1F1F1F"/>
                </a:solidFill>
                <a:effectLst/>
                <a:latin typeface="OpenSans"/>
              </a:rPr>
              <a:t>та інші реляційні бази продовжують використовуватись там, де є можливість структурувати дані</a:t>
            </a:r>
            <a:endParaRPr lang="ru-RU" b="0" i="0" dirty="0">
              <a:solidFill>
                <a:srgbClr val="1F1F1F"/>
              </a:solidFill>
              <a:effectLst/>
              <a:latin typeface="OpenSans"/>
            </a:endParaRPr>
          </a:p>
          <a:p>
            <a:endParaRPr lang="ru-RU" b="0" i="0" dirty="0">
              <a:solidFill>
                <a:srgbClr val="1F1F1F"/>
              </a:solidFill>
              <a:effectLst/>
              <a:latin typeface="OpenSans"/>
            </a:endParaRPr>
          </a:p>
          <a:p>
            <a:endParaRPr lang="uk-UA" dirty="0"/>
          </a:p>
        </p:txBody>
      </p:sp>
      <p:sp>
        <p:nvSpPr>
          <p:cNvPr id="4" name="Номер слайда 3"/>
          <p:cNvSpPr>
            <a:spLocks noGrp="1"/>
          </p:cNvSpPr>
          <p:nvPr>
            <p:ph type="sldNum" sz="quarter" idx="5"/>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1578096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err="1">
                <a:solidFill>
                  <a:srgbClr val="1F1F1F"/>
                </a:solidFill>
                <a:effectLst/>
                <a:latin typeface="OpenSans"/>
              </a:rPr>
              <a:t>Заповніть</a:t>
            </a:r>
            <a:r>
              <a:rPr lang="ru-RU" b="0" i="0" dirty="0">
                <a:solidFill>
                  <a:srgbClr val="1F1F1F"/>
                </a:solidFill>
                <a:effectLst/>
                <a:latin typeface="OpenSans"/>
              </a:rPr>
              <a:t> слайд «</a:t>
            </a:r>
            <a:r>
              <a:rPr lang="ru-RU" b="0" i="0" dirty="0" err="1">
                <a:solidFill>
                  <a:srgbClr val="1F1F1F"/>
                </a:solidFill>
                <a:effectLst/>
                <a:latin typeface="OpenSans"/>
              </a:rPr>
              <a:t>Тенденції</a:t>
            </a:r>
            <a:r>
              <a:rPr lang="ru-RU" b="0" i="0" dirty="0">
                <a:solidFill>
                  <a:srgbClr val="1F1F1F"/>
                </a:solidFill>
                <a:effectLst/>
                <a:latin typeface="OpenSans"/>
              </a:rPr>
              <a:t> </a:t>
            </a:r>
            <a:r>
              <a:rPr lang="ru-RU" b="0" i="0" dirty="0" err="1">
                <a:solidFill>
                  <a:srgbClr val="1F1F1F"/>
                </a:solidFill>
                <a:effectLst/>
                <a:latin typeface="OpenSans"/>
              </a:rPr>
              <a:t>бази</a:t>
            </a:r>
            <a:r>
              <a:rPr lang="ru-RU" b="0" i="0" dirty="0">
                <a:solidFill>
                  <a:srgbClr val="1F1F1F"/>
                </a:solidFill>
                <a:effectLst/>
                <a:latin typeface="OpenSans"/>
              </a:rPr>
              <a:t> </a:t>
            </a:r>
            <a:r>
              <a:rPr lang="ru-RU" b="0" i="0" dirty="0" err="1">
                <a:solidFill>
                  <a:srgbClr val="1F1F1F"/>
                </a:solidFill>
                <a:effectLst/>
                <a:latin typeface="OpenSans"/>
              </a:rPr>
              <a:t>даних</a:t>
            </a:r>
            <a:r>
              <a:rPr lang="ru-RU" b="0" i="0" dirty="0">
                <a:solidFill>
                  <a:srgbClr val="1F1F1F"/>
                </a:solidFill>
                <a:effectLst/>
                <a:latin typeface="OpenSans"/>
              </a:rPr>
              <a:t> – </a:t>
            </a:r>
            <a:r>
              <a:rPr lang="ru-RU" b="0" i="0" dirty="0" err="1">
                <a:solidFill>
                  <a:srgbClr val="1F1F1F"/>
                </a:solidFill>
                <a:effectLst/>
                <a:latin typeface="OpenSans"/>
              </a:rPr>
              <a:t>результати</a:t>
            </a:r>
            <a:r>
              <a:rPr lang="ru-RU" b="0" i="0" dirty="0">
                <a:solidFill>
                  <a:srgbClr val="1F1F1F"/>
                </a:solidFill>
                <a:effectLst/>
                <a:latin typeface="OpenSans"/>
              </a:rPr>
              <a:t> та </a:t>
            </a:r>
            <a:r>
              <a:rPr lang="ru-RU" b="0" i="0" dirty="0" err="1">
                <a:solidFill>
                  <a:srgbClr val="1F1F1F"/>
                </a:solidFill>
                <a:effectLst/>
                <a:latin typeface="OpenSans"/>
              </a:rPr>
              <a:t>наслідки</a:t>
            </a:r>
            <a:r>
              <a:rPr lang="ru-RU" b="0" i="0" dirty="0">
                <a:solidFill>
                  <a:srgbClr val="1F1F1F"/>
                </a:solidFill>
                <a:effectLst/>
                <a:latin typeface="OpenSans"/>
              </a:rPr>
              <a:t>»</a:t>
            </a:r>
          </a:p>
          <a:p>
            <a:endParaRPr lang="ru-RU" b="0" i="0" dirty="0">
              <a:solidFill>
                <a:srgbClr val="1F1F1F"/>
              </a:solidFill>
              <a:effectLst/>
              <a:latin typeface="OpenSans"/>
            </a:endParaRPr>
          </a:p>
          <a:p>
            <a:r>
              <a:rPr lang="ru-RU" b="0" i="0" dirty="0" err="1">
                <a:solidFill>
                  <a:srgbClr val="1F1F1F"/>
                </a:solidFill>
                <a:effectLst/>
                <a:latin typeface="OpenSans"/>
              </a:rPr>
              <a:t>Наслідки</a:t>
            </a:r>
            <a:endParaRPr lang="ru-RU" b="0" i="0" dirty="0">
              <a:solidFill>
                <a:srgbClr val="1F1F1F"/>
              </a:solidFill>
              <a:effectLst/>
              <a:latin typeface="OpenSans"/>
            </a:endParaRPr>
          </a:p>
          <a:p>
            <a:r>
              <a:rPr lang="en-US" sz="1200" dirty="0"/>
              <a:t>Employers:</a:t>
            </a:r>
            <a:r>
              <a:rPr lang="uk-UA" sz="1200" dirty="0"/>
              <a:t> зважено підійти до рішення про перехід до використання баз даних іншого типу</a:t>
            </a:r>
            <a:endParaRPr lang="en-US" sz="1200" dirty="0"/>
          </a:p>
          <a:p>
            <a:r>
              <a:rPr lang="en-US" sz="1200" dirty="0"/>
              <a:t>Colleges, universities, training centers:</a:t>
            </a:r>
            <a:r>
              <a:rPr lang="uk-UA" sz="1200" dirty="0"/>
              <a:t> </a:t>
            </a:r>
            <a:r>
              <a:rPr lang="uk-UA" sz="1200" dirty="0" err="1"/>
              <a:t>внести</a:t>
            </a:r>
            <a:r>
              <a:rPr lang="uk-UA" sz="1200" dirty="0"/>
              <a:t> до переліку навчальних курсів вивчення як мінімум двох різних типів баз даних</a:t>
            </a:r>
            <a:endParaRPr lang="en-US" sz="1200" dirty="0"/>
          </a:p>
          <a:p>
            <a:r>
              <a:rPr lang="en-US" sz="1200" dirty="0"/>
              <a:t>Students</a:t>
            </a:r>
            <a:r>
              <a:rPr lang="uk-UA" sz="1200" dirty="0"/>
              <a:t> </a:t>
            </a:r>
            <a:r>
              <a:rPr lang="en-US" sz="1200" dirty="0"/>
              <a:t>and employees: </a:t>
            </a:r>
            <a:r>
              <a:rPr lang="uk-UA" sz="1200" dirty="0"/>
              <a:t>в першу чергу</a:t>
            </a:r>
            <a:r>
              <a:rPr lang="en-US" sz="1200" dirty="0"/>
              <a:t> </a:t>
            </a:r>
            <a:r>
              <a:rPr lang="uk-UA" sz="1200" dirty="0"/>
              <a:t>розглянути можливість підвищити кваліфікацію за рахунок роботодавця – так ви вчитимете те, що зразу зможете використати в роботі</a:t>
            </a:r>
            <a:endParaRPr lang="uk-UA" dirty="0"/>
          </a:p>
          <a:p>
            <a:endParaRPr lang="uk-UA" dirty="0"/>
          </a:p>
        </p:txBody>
      </p:sp>
      <p:sp>
        <p:nvSpPr>
          <p:cNvPr id="4" name="Номер слайда 3"/>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278938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eu-de.dataplatform.cloud.ibm.com/dashboards/8aecd3ff-2813-41c4-a3ae-8006b954d386/view/673ac92a7dab6b9064e8d4e407cc78557937215dbbbb840282d17b495b367897f06d1093c8794d59dd165760f4bf430fce"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image" Target="../media/image10.png"/><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notesSlide" Target="../notesSlides/notesSlide2.xml"/><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4" Type="http://schemas.openxmlformats.org/officeDocument/2006/relationships/customXml" Target="../ink/ink31.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199" y="1825625"/>
            <a:ext cx="5736265" cy="2136391"/>
          </a:xfrm>
        </p:spPr>
        <p:txBody>
          <a:bodyPr anchor="t">
            <a:normAutofit/>
          </a:bodyPr>
          <a:lstStyle/>
          <a:p>
            <a:r>
              <a:rPr lang="en-US" dirty="0">
                <a:solidFill>
                  <a:srgbClr val="0E659B"/>
                </a:solidFill>
              </a:rPr>
              <a:t>Skill requirements:</a:t>
            </a:r>
            <a:br>
              <a:rPr lang="en-US" dirty="0">
                <a:solidFill>
                  <a:srgbClr val="0E659B"/>
                </a:solidFill>
              </a:rPr>
            </a:br>
            <a:r>
              <a:rPr lang="en-US" dirty="0">
                <a:solidFill>
                  <a:srgbClr val="0E659B"/>
                </a:solidFill>
              </a:rPr>
              <a:t>today and tomorrow</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4284921"/>
            <a:ext cx="5181600" cy="1892042"/>
          </a:xfrm>
        </p:spPr>
        <p:txBody>
          <a:bodyPr>
            <a:normAutofit/>
          </a:bodyPr>
          <a:lstStyle/>
          <a:p>
            <a:pPr marL="0" indent="0">
              <a:buNone/>
            </a:pPr>
            <a:r>
              <a:rPr lang="en-US" dirty="0"/>
              <a:t>Tetiana Likhouzova</a:t>
            </a:r>
          </a:p>
          <a:p>
            <a:pPr marL="0" indent="0">
              <a:buNone/>
            </a:pPr>
            <a:r>
              <a:rPr lang="en-US" dirty="0"/>
              <a:t>may 2022</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sz="2800"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lnSpcReduction="10000"/>
          </a:bodyPr>
          <a:lstStyle/>
          <a:p>
            <a:pPr marL="0" indent="0">
              <a:buNone/>
            </a:pPr>
            <a:r>
              <a:rPr lang="en-US" dirty="0"/>
              <a:t>Findings</a:t>
            </a:r>
          </a:p>
          <a:p>
            <a:pPr marL="0" indent="0">
              <a:buNone/>
            </a:pPr>
            <a:endParaRPr lang="en-US" sz="2400" dirty="0"/>
          </a:p>
          <a:p>
            <a:r>
              <a:rPr lang="en-US" sz="2400" dirty="0"/>
              <a:t>More and more data is stored in object-relational and non-relational databases, so PostgreSQL, MongoDB and Redis become leaders</a:t>
            </a:r>
            <a:endParaRPr lang="uk-UA" sz="2400" dirty="0"/>
          </a:p>
          <a:p>
            <a:r>
              <a:rPr lang="en-US" sz="2400" dirty="0"/>
              <a:t>MySQL and other relational databases continue to be used where it is possible to structure data</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lnSpcReduction="10000"/>
          </a:bodyPr>
          <a:lstStyle/>
          <a:p>
            <a:pPr marL="0" indent="0">
              <a:buNone/>
            </a:pPr>
            <a:r>
              <a:rPr lang="en-US" dirty="0"/>
              <a:t>Implications</a:t>
            </a:r>
          </a:p>
          <a:p>
            <a:pPr marL="0" indent="0">
              <a:buNone/>
            </a:pPr>
            <a:endParaRPr lang="en-US" sz="2400" dirty="0"/>
          </a:p>
          <a:p>
            <a:r>
              <a:rPr lang="en-US" sz="2400" dirty="0"/>
              <a:t>Employers: Consider deciding to move to a different type of database</a:t>
            </a:r>
          </a:p>
          <a:p>
            <a:r>
              <a:rPr lang="en-US" sz="2400" dirty="0"/>
              <a:t>Colleges, universities, training centers: list at least two different types of databases</a:t>
            </a:r>
          </a:p>
          <a:p>
            <a:r>
              <a:rPr lang="en-US" sz="2400" dirty="0"/>
              <a:t>Students and employees: first of all, consider the possibility of improving your skills at the expense of the employer - so you will learn what you can immediately use in work</a:t>
            </a:r>
            <a:endParaRPr lang="en-US"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IDEs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925788" y="1788293"/>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454298" y="1788293"/>
            <a:ext cx="1758142" cy="501939"/>
          </a:xfrm>
        </p:spPr>
        <p:txBody>
          <a:bodyPr/>
          <a:lstStyle/>
          <a:p>
            <a:pPr marL="0" indent="0">
              <a:buNone/>
            </a:pPr>
            <a:r>
              <a:rPr lang="en-US" dirty="0"/>
              <a:t>Next Year</a:t>
            </a:r>
          </a:p>
        </p:txBody>
      </p:sp>
      <p:pic>
        <p:nvPicPr>
          <p:cNvPr id="15" name="Рисунок 14">
            <a:extLst>
              <a:ext uri="{FF2B5EF4-FFF2-40B4-BE49-F238E27FC236}">
                <a16:creationId xmlns:a16="http://schemas.microsoft.com/office/drawing/2014/main" id="{A4E47975-6E1E-BDE0-BE0E-514D86EA1C99}"/>
              </a:ext>
            </a:extLst>
          </p:cNvPr>
          <p:cNvPicPr>
            <a:picLocks noChangeAspect="1"/>
          </p:cNvPicPr>
          <p:nvPr/>
        </p:nvPicPr>
        <p:blipFill>
          <a:blip r:embed="rId3"/>
          <a:stretch>
            <a:fillRect/>
          </a:stretch>
        </p:blipFill>
        <p:spPr>
          <a:xfrm>
            <a:off x="142040" y="1915695"/>
            <a:ext cx="11583795" cy="3327989"/>
          </a:xfrm>
          <a:prstGeom prst="rect">
            <a:avLst/>
          </a:prstGeom>
        </p:spPr>
      </p:pic>
    </p:spTree>
    <p:extLst>
      <p:ext uri="{BB962C8B-B14F-4D97-AF65-F5344CB8AC3E}">
        <p14:creationId xmlns:p14="http://schemas.microsoft.com/office/powerpoint/2010/main" val="2468092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sz="2800" dirty="0"/>
              <a:t>IDEs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sz="2400" dirty="0"/>
          </a:p>
          <a:p>
            <a:r>
              <a:rPr lang="en-US" sz="2400" dirty="0"/>
              <a:t>Visual Studio Code and Visual Studio are in the lead</a:t>
            </a:r>
          </a:p>
          <a:p>
            <a:r>
              <a:rPr lang="en-US" sz="2400" dirty="0"/>
              <a:t>Remain popular </a:t>
            </a:r>
            <a:r>
              <a:rPr lang="en-US" sz="2400" dirty="0" err="1"/>
              <a:t>Notepade</a:t>
            </a:r>
            <a:r>
              <a:rPr lang="en-US" sz="2400" dirty="0"/>
              <a:t> ++, </a:t>
            </a:r>
            <a:r>
              <a:rPr lang="en-US" sz="2400" dirty="0" err="1"/>
              <a:t>Intellio</a:t>
            </a:r>
            <a:r>
              <a:rPr lang="en-US" sz="2400" dirty="0"/>
              <a:t>, Vim, Sublime Text</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pPr marL="0" indent="0">
              <a:buNone/>
            </a:pPr>
            <a:endParaRPr lang="en-US" sz="2400" dirty="0"/>
          </a:p>
          <a:p>
            <a:r>
              <a:rPr lang="en-US" sz="2400" dirty="0"/>
              <a:t>When studying, students should be encouraged to use the top 5 development environments</a:t>
            </a:r>
            <a:endParaRPr lang="en-US" dirty="0"/>
          </a:p>
        </p:txBody>
      </p:sp>
    </p:spTree>
    <p:extLst>
      <p:ext uri="{BB962C8B-B14F-4D97-AF65-F5344CB8AC3E}">
        <p14:creationId xmlns:p14="http://schemas.microsoft.com/office/powerpoint/2010/main" val="2044782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1105298" cy="1325563"/>
          </a:xfrm>
        </p:spPr>
        <p:txBody>
          <a:bodyPr>
            <a:normAutofit/>
          </a:bodyPr>
          <a:lstStyle/>
          <a:p>
            <a:r>
              <a:rPr lang="en-US" sz="2800" dirty="0"/>
              <a:t>Where to look for employees with the right skills?</a:t>
            </a:r>
          </a:p>
        </p:txBody>
      </p:sp>
      <p:sp>
        <p:nvSpPr>
          <p:cNvPr id="9" name="Content Placeholder 2">
            <a:extLst>
              <a:ext uri="{FF2B5EF4-FFF2-40B4-BE49-F238E27FC236}">
                <a16:creationId xmlns:a16="http://schemas.microsoft.com/office/drawing/2014/main" id="{94DC8DB8-F51E-D227-5DC9-78FCDCE96793}"/>
              </a:ext>
            </a:extLst>
          </p:cNvPr>
          <p:cNvSpPr txBox="1">
            <a:spLocks/>
          </p:cNvSpPr>
          <p:nvPr/>
        </p:nvSpPr>
        <p:spPr>
          <a:xfrm>
            <a:off x="6663558" y="1825625"/>
            <a:ext cx="472413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Findings</a:t>
            </a:r>
            <a:r>
              <a:rPr lang="uk-UA" dirty="0"/>
              <a:t> </a:t>
            </a:r>
            <a:r>
              <a:rPr lang="en-US" dirty="0"/>
              <a:t>&amp; Implications</a:t>
            </a:r>
          </a:p>
          <a:p>
            <a:pPr marL="0" indent="0">
              <a:buFont typeface="Arial"/>
              <a:buNone/>
            </a:pPr>
            <a:endParaRPr lang="en-US" sz="2400" dirty="0"/>
          </a:p>
          <a:p>
            <a:r>
              <a:rPr lang="en-US" sz="2400" dirty="0"/>
              <a:t>Employers should pay attention to employees with a bachelor's, master's degree and those who studied at a college or university without earning a degree. These categories are easy to learn new technologies.</a:t>
            </a:r>
          </a:p>
        </p:txBody>
      </p:sp>
      <p:pic>
        <p:nvPicPr>
          <p:cNvPr id="11" name="Рисунок 10">
            <a:extLst>
              <a:ext uri="{FF2B5EF4-FFF2-40B4-BE49-F238E27FC236}">
                <a16:creationId xmlns:a16="http://schemas.microsoft.com/office/drawing/2014/main" id="{BA859297-21B2-A1C7-719F-3DF8ACFE0267}"/>
              </a:ext>
            </a:extLst>
          </p:cNvPr>
          <p:cNvPicPr>
            <a:picLocks noChangeAspect="1"/>
          </p:cNvPicPr>
          <p:nvPr/>
        </p:nvPicPr>
        <p:blipFill>
          <a:blip r:embed="rId3"/>
          <a:stretch>
            <a:fillRect/>
          </a:stretch>
        </p:blipFill>
        <p:spPr>
          <a:xfrm>
            <a:off x="571578" y="1754331"/>
            <a:ext cx="5825357" cy="3584151"/>
          </a:xfrm>
          <a:prstGeom prst="rect">
            <a:avLst/>
          </a:prstGeom>
        </p:spPr>
      </p:pic>
    </p:spTree>
    <p:extLst>
      <p:ext uri="{BB962C8B-B14F-4D97-AF65-F5344CB8AC3E}">
        <p14:creationId xmlns:p14="http://schemas.microsoft.com/office/powerpoint/2010/main" val="2050016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199" y="365125"/>
            <a:ext cx="10887635" cy="1325563"/>
          </a:xfrm>
        </p:spPr>
        <p:txBody>
          <a:bodyPr/>
          <a:lstStyle/>
          <a:p>
            <a:r>
              <a:rPr lang="en-US" sz="2800" dirty="0"/>
              <a:t>How do employees improve their level?</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8569842" y="1825625"/>
            <a:ext cx="3155992" cy="4351338"/>
          </a:xfrm>
        </p:spPr>
        <p:txBody>
          <a:bodyPr>
            <a:normAutofit/>
          </a:bodyPr>
          <a:lstStyle/>
          <a:p>
            <a:pPr marL="0" indent="0">
              <a:buNone/>
            </a:pPr>
            <a:r>
              <a:rPr lang="en-US" sz="2400" dirty="0"/>
              <a:t>Findings</a:t>
            </a:r>
          </a:p>
          <a:p>
            <a:pPr marL="0" indent="0">
              <a:buNone/>
            </a:pPr>
            <a:endParaRPr lang="en-US" sz="2400" dirty="0"/>
          </a:p>
          <a:p>
            <a:r>
              <a:rPr lang="en-US" sz="2400" dirty="0"/>
              <a:t>The most popular way is to study on your own or taken an online course in programing or software development</a:t>
            </a:r>
          </a:p>
        </p:txBody>
      </p:sp>
      <p:grpSp>
        <p:nvGrpSpPr>
          <p:cNvPr id="7" name="Группа 6">
            <a:extLst>
              <a:ext uri="{FF2B5EF4-FFF2-40B4-BE49-F238E27FC236}">
                <a16:creationId xmlns:a16="http://schemas.microsoft.com/office/drawing/2014/main" id="{56856F6F-FB3B-078F-E8F8-2D6FD214C840}"/>
              </a:ext>
            </a:extLst>
          </p:cNvPr>
          <p:cNvGrpSpPr/>
          <p:nvPr/>
        </p:nvGrpSpPr>
        <p:grpSpPr>
          <a:xfrm>
            <a:off x="838199" y="1410715"/>
            <a:ext cx="7614685" cy="4815273"/>
            <a:chOff x="838199" y="1410715"/>
            <a:chExt cx="7614685" cy="4815273"/>
          </a:xfrm>
        </p:grpSpPr>
        <p:pic>
          <p:nvPicPr>
            <p:cNvPr id="5" name="Рисунок 4">
              <a:extLst>
                <a:ext uri="{FF2B5EF4-FFF2-40B4-BE49-F238E27FC236}">
                  <a16:creationId xmlns:a16="http://schemas.microsoft.com/office/drawing/2014/main" id="{4324FF50-C8C5-D846-71A1-18959F6EEE81}"/>
                </a:ext>
              </a:extLst>
            </p:cNvPr>
            <p:cNvPicPr>
              <a:picLocks noChangeAspect="1"/>
            </p:cNvPicPr>
            <p:nvPr/>
          </p:nvPicPr>
          <p:blipFill>
            <a:blip r:embed="rId3"/>
            <a:stretch>
              <a:fillRect/>
            </a:stretch>
          </p:blipFill>
          <p:spPr>
            <a:xfrm>
              <a:off x="838199" y="1410715"/>
              <a:ext cx="7614685" cy="4815273"/>
            </a:xfrm>
            <a:prstGeom prst="rect">
              <a:avLst/>
            </a:prstGeom>
          </p:spPr>
        </p:pic>
        <p:sp>
          <p:nvSpPr>
            <p:cNvPr id="6" name="Прямоугольник 5">
              <a:extLst>
                <a:ext uri="{FF2B5EF4-FFF2-40B4-BE49-F238E27FC236}">
                  <a16:creationId xmlns:a16="http://schemas.microsoft.com/office/drawing/2014/main" id="{ED708BB9-DD79-FB99-6A67-95030CE3D9F6}"/>
                </a:ext>
              </a:extLst>
            </p:cNvPr>
            <p:cNvSpPr/>
            <p:nvPr/>
          </p:nvSpPr>
          <p:spPr>
            <a:xfrm>
              <a:off x="5738037" y="2402957"/>
              <a:ext cx="2640419" cy="669851"/>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uk-UA"/>
            </a:p>
          </p:txBody>
        </p:sp>
      </p:grpSp>
    </p:spTree>
    <p:extLst>
      <p:ext uri="{BB962C8B-B14F-4D97-AF65-F5344CB8AC3E}">
        <p14:creationId xmlns:p14="http://schemas.microsoft.com/office/powerpoint/2010/main" val="3129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525347" y="2408824"/>
            <a:ext cx="6828453" cy="3348164"/>
          </a:xfrm>
        </p:spPr>
        <p:txBody>
          <a:bodyPr>
            <a:normAutofit/>
          </a:bodyPr>
          <a:lstStyle/>
          <a:p>
            <a:pPr marL="0" indent="0" algn="ctr">
              <a:buNone/>
            </a:pPr>
            <a:r>
              <a:rPr lang="en-US" dirty="0">
                <a:hlinkClick r:id="rId3"/>
              </a:rPr>
              <a:t>The permanent link of the read-only view of </a:t>
            </a:r>
            <a:br>
              <a:rPr lang="en-US" dirty="0">
                <a:hlinkClick r:id="rId3"/>
              </a:rPr>
            </a:br>
            <a:r>
              <a:rPr lang="en-US" dirty="0">
                <a:hlinkClick r:id="rId3"/>
              </a:rPr>
              <a:t>the Cognos dashboard</a:t>
            </a:r>
            <a:endParaRPr lang="en-US" dirty="0"/>
          </a:p>
          <a:p>
            <a:pPr marL="0" indent="0">
              <a:buNone/>
            </a:pPr>
            <a:endParaRPr lang="en-US" sz="2200" dirty="0"/>
          </a:p>
          <a:p>
            <a:pPr marL="0" indent="0">
              <a:buNone/>
            </a:pPr>
            <a:r>
              <a:rPr lang="en-US" sz="2200" dirty="0"/>
              <a:t>https://eu-de.dataplatform.cloud.ibm.com/dashboards/8aecd3ff-2813-41c4-a3ae-8006b954d386/view/673ac92a7dab6b9064e8d4e407cc78557937215dbbbb840282d17b495b367897f06d1093c8794d59dd165760f4bf430fce</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4"/>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1 goes here</a:t>
            </a:r>
          </a:p>
        </p:txBody>
      </p:sp>
      <p:grpSp>
        <p:nvGrpSpPr>
          <p:cNvPr id="7" name="Группа 6">
            <a:extLst>
              <a:ext uri="{FF2B5EF4-FFF2-40B4-BE49-F238E27FC236}">
                <a16:creationId xmlns:a16="http://schemas.microsoft.com/office/drawing/2014/main" id="{ACD12F9C-F05A-F5ED-A482-F8497E8FD310}"/>
              </a:ext>
            </a:extLst>
          </p:cNvPr>
          <p:cNvGrpSpPr>
            <a:grpSpLocks noChangeAspect="1"/>
          </p:cNvGrpSpPr>
          <p:nvPr/>
        </p:nvGrpSpPr>
        <p:grpSpPr>
          <a:xfrm>
            <a:off x="838200" y="1370463"/>
            <a:ext cx="7904862" cy="4851918"/>
            <a:chOff x="-18662" y="1386411"/>
            <a:chExt cx="12210662" cy="7494771"/>
          </a:xfrm>
        </p:grpSpPr>
        <p:pic>
          <p:nvPicPr>
            <p:cNvPr id="4" name="Рисунок 3">
              <a:extLst>
                <a:ext uri="{FF2B5EF4-FFF2-40B4-BE49-F238E27FC236}">
                  <a16:creationId xmlns:a16="http://schemas.microsoft.com/office/drawing/2014/main" id="{079B3758-168E-7ADF-48BF-F8080CD45C05}"/>
                </a:ext>
              </a:extLst>
            </p:cNvPr>
            <p:cNvPicPr>
              <a:picLocks noChangeAspect="1"/>
            </p:cNvPicPr>
            <p:nvPr/>
          </p:nvPicPr>
          <p:blipFill>
            <a:blip r:embed="rId2"/>
            <a:stretch>
              <a:fillRect/>
            </a:stretch>
          </p:blipFill>
          <p:spPr>
            <a:xfrm>
              <a:off x="0" y="1386411"/>
              <a:ext cx="12192000" cy="4085178"/>
            </a:xfrm>
            <a:prstGeom prst="rect">
              <a:avLst/>
            </a:prstGeom>
          </p:spPr>
        </p:pic>
        <p:pic>
          <p:nvPicPr>
            <p:cNvPr id="6" name="Рисунок 5">
              <a:extLst>
                <a:ext uri="{FF2B5EF4-FFF2-40B4-BE49-F238E27FC236}">
                  <a16:creationId xmlns:a16="http://schemas.microsoft.com/office/drawing/2014/main" id="{6F42C2C3-2C1D-307A-F75E-F7389C45A2DA}"/>
                </a:ext>
              </a:extLst>
            </p:cNvPr>
            <p:cNvPicPr>
              <a:picLocks noChangeAspect="1"/>
            </p:cNvPicPr>
            <p:nvPr/>
          </p:nvPicPr>
          <p:blipFill>
            <a:blip r:embed="rId3"/>
            <a:stretch>
              <a:fillRect/>
            </a:stretch>
          </p:blipFill>
          <p:spPr>
            <a:xfrm>
              <a:off x="-18662" y="5478615"/>
              <a:ext cx="12192000" cy="3402567"/>
            </a:xfrm>
            <a:prstGeom prst="rect">
              <a:avLst/>
            </a:prstGeom>
          </p:spPr>
        </p:pic>
      </p:grpSp>
    </p:spTree>
    <p:extLst>
      <p:ext uri="{BB962C8B-B14F-4D97-AF65-F5344CB8AC3E}">
        <p14:creationId xmlns:p14="http://schemas.microsoft.com/office/powerpoint/2010/main" val="916853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2 goes here</a:t>
            </a:r>
          </a:p>
        </p:txBody>
      </p:sp>
      <p:grpSp>
        <p:nvGrpSpPr>
          <p:cNvPr id="7" name="Группа 6">
            <a:extLst>
              <a:ext uri="{FF2B5EF4-FFF2-40B4-BE49-F238E27FC236}">
                <a16:creationId xmlns:a16="http://schemas.microsoft.com/office/drawing/2014/main" id="{1E88752B-374A-BFDD-3229-BB01FBEDE9BD}"/>
              </a:ext>
            </a:extLst>
          </p:cNvPr>
          <p:cNvGrpSpPr>
            <a:grpSpLocks noChangeAspect="1"/>
          </p:cNvGrpSpPr>
          <p:nvPr/>
        </p:nvGrpSpPr>
        <p:grpSpPr>
          <a:xfrm>
            <a:off x="838200" y="1385346"/>
            <a:ext cx="7841471" cy="4851918"/>
            <a:chOff x="-10633" y="1385346"/>
            <a:chExt cx="12202633" cy="7550391"/>
          </a:xfrm>
        </p:grpSpPr>
        <p:pic>
          <p:nvPicPr>
            <p:cNvPr id="4" name="Рисунок 3">
              <a:extLst>
                <a:ext uri="{FF2B5EF4-FFF2-40B4-BE49-F238E27FC236}">
                  <a16:creationId xmlns:a16="http://schemas.microsoft.com/office/drawing/2014/main" id="{1A6D948F-5587-ACCF-FF35-E34C1AEA3C06}"/>
                </a:ext>
              </a:extLst>
            </p:cNvPr>
            <p:cNvPicPr>
              <a:picLocks noChangeAspect="1"/>
            </p:cNvPicPr>
            <p:nvPr/>
          </p:nvPicPr>
          <p:blipFill>
            <a:blip r:embed="rId2"/>
            <a:stretch>
              <a:fillRect/>
            </a:stretch>
          </p:blipFill>
          <p:spPr>
            <a:xfrm>
              <a:off x="0" y="1385346"/>
              <a:ext cx="12192000" cy="4087308"/>
            </a:xfrm>
            <a:prstGeom prst="rect">
              <a:avLst/>
            </a:prstGeom>
          </p:spPr>
        </p:pic>
        <p:pic>
          <p:nvPicPr>
            <p:cNvPr id="6" name="Рисунок 5">
              <a:extLst>
                <a:ext uri="{FF2B5EF4-FFF2-40B4-BE49-F238E27FC236}">
                  <a16:creationId xmlns:a16="http://schemas.microsoft.com/office/drawing/2014/main" id="{8773036A-BD18-589C-8D90-1657695AD60D}"/>
                </a:ext>
              </a:extLst>
            </p:cNvPr>
            <p:cNvPicPr>
              <a:picLocks noChangeAspect="1"/>
            </p:cNvPicPr>
            <p:nvPr/>
          </p:nvPicPr>
          <p:blipFill>
            <a:blip r:embed="rId3"/>
            <a:stretch>
              <a:fillRect/>
            </a:stretch>
          </p:blipFill>
          <p:spPr>
            <a:xfrm>
              <a:off x="-10633" y="5471378"/>
              <a:ext cx="12192000" cy="3464359"/>
            </a:xfrm>
            <a:prstGeom prst="rect">
              <a:avLst/>
            </a:prstGeom>
          </p:spPr>
        </p:pic>
      </p:grpSp>
    </p:spTree>
    <p:extLst>
      <p:ext uri="{BB962C8B-B14F-4D97-AF65-F5344CB8AC3E}">
        <p14:creationId xmlns:p14="http://schemas.microsoft.com/office/powerpoint/2010/main" val="3266127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3 goes here</a:t>
            </a:r>
          </a:p>
        </p:txBody>
      </p:sp>
      <p:grpSp>
        <p:nvGrpSpPr>
          <p:cNvPr id="13" name="Группа 12">
            <a:extLst>
              <a:ext uri="{FF2B5EF4-FFF2-40B4-BE49-F238E27FC236}">
                <a16:creationId xmlns:a16="http://schemas.microsoft.com/office/drawing/2014/main" id="{02AC05EF-F969-11AE-0333-53E2F99B0976}"/>
              </a:ext>
            </a:extLst>
          </p:cNvPr>
          <p:cNvGrpSpPr>
            <a:grpSpLocks noChangeAspect="1"/>
          </p:cNvGrpSpPr>
          <p:nvPr/>
        </p:nvGrpSpPr>
        <p:grpSpPr>
          <a:xfrm>
            <a:off x="838202" y="1351576"/>
            <a:ext cx="7827334" cy="5009219"/>
            <a:chOff x="0" y="1096395"/>
            <a:chExt cx="12210662" cy="8079386"/>
          </a:xfrm>
        </p:grpSpPr>
        <p:pic>
          <p:nvPicPr>
            <p:cNvPr id="10" name="Рисунок 9">
              <a:extLst>
                <a:ext uri="{FF2B5EF4-FFF2-40B4-BE49-F238E27FC236}">
                  <a16:creationId xmlns:a16="http://schemas.microsoft.com/office/drawing/2014/main" id="{22F31D86-2D6D-5A57-F305-61A743645919}"/>
                </a:ext>
              </a:extLst>
            </p:cNvPr>
            <p:cNvPicPr>
              <a:picLocks noChangeAspect="1"/>
            </p:cNvPicPr>
            <p:nvPr/>
          </p:nvPicPr>
          <p:blipFill>
            <a:blip r:embed="rId2"/>
            <a:stretch>
              <a:fillRect/>
            </a:stretch>
          </p:blipFill>
          <p:spPr>
            <a:xfrm>
              <a:off x="0" y="1096395"/>
              <a:ext cx="12192000" cy="4665209"/>
            </a:xfrm>
            <a:prstGeom prst="rect">
              <a:avLst/>
            </a:prstGeom>
          </p:spPr>
        </p:pic>
        <p:pic>
          <p:nvPicPr>
            <p:cNvPr id="12" name="Рисунок 11">
              <a:extLst>
                <a:ext uri="{FF2B5EF4-FFF2-40B4-BE49-F238E27FC236}">
                  <a16:creationId xmlns:a16="http://schemas.microsoft.com/office/drawing/2014/main" id="{31E95687-92D6-BAC3-BD76-535E32EC3CEF}"/>
                </a:ext>
              </a:extLst>
            </p:cNvPr>
            <p:cNvPicPr>
              <a:picLocks noChangeAspect="1"/>
            </p:cNvPicPr>
            <p:nvPr/>
          </p:nvPicPr>
          <p:blipFill rotWithShape="1">
            <a:blip r:embed="rId3"/>
            <a:srcRect b="890"/>
            <a:stretch/>
          </p:blipFill>
          <p:spPr>
            <a:xfrm>
              <a:off x="18662" y="5769234"/>
              <a:ext cx="12192000" cy="3406547"/>
            </a:xfrm>
            <a:prstGeom prst="rect">
              <a:avLst/>
            </a:prstGeom>
          </p:spPr>
        </p:pic>
      </p:grpSp>
    </p:spTree>
    <p:extLst>
      <p:ext uri="{BB962C8B-B14F-4D97-AF65-F5344CB8AC3E}">
        <p14:creationId xmlns:p14="http://schemas.microsoft.com/office/powerpoint/2010/main" val="3517973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3"/>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2595715"/>
            <a:ext cx="5181600" cy="3581247"/>
          </a:xfrm>
        </p:spPr>
        <p:txBody>
          <a:bodyPr>
            <a:normAutofit/>
          </a:bodyPr>
          <a:lstStyle/>
          <a:p>
            <a:pPr marL="0" indent="0">
              <a:buNone/>
            </a:pPr>
            <a:r>
              <a:rPr lang="en-US" sz="4000" dirty="0"/>
              <a:t>So what to recommend to stakeholders?</a:t>
            </a:r>
          </a:p>
        </p:txBody>
      </p:sp>
    </p:spTree>
    <p:extLst>
      <p:ext uri="{BB962C8B-B14F-4D97-AF65-F5344CB8AC3E}">
        <p14:creationId xmlns:p14="http://schemas.microsoft.com/office/powerpoint/2010/main" val="2161130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3"/>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199" y="365125"/>
            <a:ext cx="10887635" cy="1325563"/>
          </a:xfrm>
        </p:spPr>
        <p:txBody>
          <a:bodyPr/>
          <a:lstStyle/>
          <a:p>
            <a:r>
              <a:rPr lang="en-US" dirty="0"/>
              <a:t>OVERALL FINDINGS &amp; IMPLICATIONS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838199" y="1825625"/>
            <a:ext cx="10515601" cy="4351338"/>
          </a:xfrm>
        </p:spPr>
        <p:txBody>
          <a:bodyPr>
            <a:normAutofit fontScale="92500" lnSpcReduction="10000"/>
          </a:bodyPr>
          <a:lstStyle/>
          <a:p>
            <a:r>
              <a:rPr lang="en-US" dirty="0"/>
              <a:t>Employers: it makes sense for large companies to organize training on their own basis (employees will immediately receive the necessary knowledge and skills); for small businesses, it is better to look for college or university graduates with the right skills, or to offer employees to master them on their own.</a:t>
            </a:r>
          </a:p>
          <a:p>
            <a:r>
              <a:rPr lang="en-US" dirty="0"/>
              <a:t>Colleges, universities, training centers: cooperate with employers, find out their needs and promptly update the list of courses and training programs</a:t>
            </a:r>
          </a:p>
          <a:p>
            <a:r>
              <a:rPr lang="en-US" dirty="0"/>
              <a:t>Students and employees: working conditions and requirements for employees change quite quickly - make it a rule to learn something new every year that will be useful in your work. Learn on your own or in open online courses; will be able to prove to the employer that you can quickly master the necessary skills - he will pay you for additional training</a:t>
            </a:r>
          </a:p>
        </p:txBody>
      </p:sp>
    </p:spTree>
    <p:extLst>
      <p:ext uri="{BB962C8B-B14F-4D97-AF65-F5344CB8AC3E}">
        <p14:creationId xmlns:p14="http://schemas.microsoft.com/office/powerpoint/2010/main" val="150600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85000" lnSpcReduction="20000"/>
          </a:bodyPr>
          <a:lstStyle/>
          <a:p>
            <a:r>
              <a:rPr lang="en-US" dirty="0"/>
              <a:t>The industry employs mostly young people who know how and want to learn something new.</a:t>
            </a:r>
          </a:p>
          <a:p>
            <a:r>
              <a:rPr lang="en-US" dirty="0"/>
              <a:t>For employers, this situation is quite favorable - they do not often need to look for new employees with the right skills, you can just teach them those who already work.</a:t>
            </a:r>
          </a:p>
          <a:p>
            <a:r>
              <a:rPr lang="en-US" dirty="0"/>
              <a:t>Cooperation between employers and colleges, universities and training centers can quickly meet the training needs of employees in new skills.</a:t>
            </a:r>
          </a:p>
          <a:p>
            <a:r>
              <a:rPr lang="en-US" dirty="0"/>
              <a:t>Learning a new table is easy - even without significant funds, you can find the information you need on the Internet and learn on your own. The main thing is not to be lazy to study, and to study constantly.</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3"/>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Include any relevant additional charts, or tables that you may have created during the analysis phase.</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3"/>
          <a:stretch>
            <a:fillRect/>
          </a:stretch>
        </p:blipFill>
        <p:spPr>
          <a:xfrm>
            <a:off x="1055857" y="1849823"/>
            <a:ext cx="3194581" cy="3194581"/>
          </a:xfrm>
          <a:prstGeom prst="rect">
            <a:avLst/>
          </a:prstGeom>
        </p:spPr>
      </p:pic>
      <p:pic>
        <p:nvPicPr>
          <p:cNvPr id="12" name="Рисунок 11">
            <a:extLst>
              <a:ext uri="{FF2B5EF4-FFF2-40B4-BE49-F238E27FC236}">
                <a16:creationId xmlns:a16="http://schemas.microsoft.com/office/drawing/2014/main" id="{3AA97B56-BAF5-4C5E-936D-005A9D9F8B53}"/>
              </a:ext>
            </a:extLst>
          </p:cNvPr>
          <p:cNvPicPr>
            <a:picLocks noChangeAspect="1"/>
          </p:cNvPicPr>
          <p:nvPr/>
        </p:nvPicPr>
        <p:blipFill>
          <a:blip r:embed="rId4"/>
          <a:stretch>
            <a:fillRect/>
          </a:stretch>
        </p:blipFill>
        <p:spPr>
          <a:xfrm>
            <a:off x="4242677" y="1519238"/>
            <a:ext cx="7258050" cy="4657725"/>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6893910" cy="1325563"/>
          </a:xfrm>
        </p:spPr>
        <p:txBody>
          <a:bodyPr anchor="ctr">
            <a:normAutofit/>
          </a:bodyPr>
          <a:lstStyle/>
          <a:p>
            <a:r>
              <a:rPr lang="en-US" dirty="0"/>
              <a:t>GITHUB JOB POSTINGS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914400" y="2191385"/>
            <a:ext cx="7333861" cy="2862753"/>
          </a:xfrm>
        </p:spPr>
        <p:txBody>
          <a:bodyPr>
            <a:normAutofit/>
          </a:bodyPr>
          <a:lstStyle/>
          <a:p>
            <a:pPr marL="0" indent="0">
              <a:buNone/>
            </a:pPr>
            <a:r>
              <a:rPr lang="en-US" sz="2200" dirty="0"/>
              <a:t>In Module 1 you have collected the job postings data using GitHub API in a file named “</a:t>
            </a:r>
            <a:r>
              <a:rPr lang="en-IN" sz="2400" dirty="0" err="1"/>
              <a:t>github</a:t>
            </a:r>
            <a:r>
              <a:rPr lang="en-IN" sz="2400" dirty="0"/>
              <a:t>-job-</a:t>
            </a:r>
            <a:r>
              <a:rPr lang="en-IN" sz="2400" dirty="0" err="1"/>
              <a:t>postings.xlsx</a:t>
            </a:r>
            <a:r>
              <a:rPr lang="en-US" sz="2200" dirty="0"/>
              <a:t>”. Present that data using a bar chart here. Order the bar chart in the descending order of number of job postings.</a:t>
            </a:r>
          </a:p>
        </p:txBody>
      </p:sp>
      <p:pic>
        <p:nvPicPr>
          <p:cNvPr id="5" name="Рисунок 4">
            <a:extLst>
              <a:ext uri="{FF2B5EF4-FFF2-40B4-BE49-F238E27FC236}">
                <a16:creationId xmlns:a16="http://schemas.microsoft.com/office/drawing/2014/main" id="{597BE06A-CCDD-809F-14FC-A4D4B44F039E}"/>
              </a:ext>
            </a:extLst>
          </p:cNvPr>
          <p:cNvPicPr>
            <a:picLocks noChangeAspect="1"/>
          </p:cNvPicPr>
          <p:nvPr/>
        </p:nvPicPr>
        <p:blipFill>
          <a:blip r:embed="rId3"/>
          <a:stretch>
            <a:fillRect/>
          </a:stretch>
        </p:blipFill>
        <p:spPr>
          <a:xfrm>
            <a:off x="652267" y="1552903"/>
            <a:ext cx="7858125" cy="4648200"/>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78305" y="2191385"/>
            <a:ext cx="7192675" cy="2862753"/>
          </a:xfrm>
        </p:spPr>
        <p:txBody>
          <a:bodyPr>
            <a:normAutofit/>
          </a:bodyPr>
          <a:lstStyle/>
          <a:p>
            <a:pPr marL="0" indent="0">
              <a:buNone/>
            </a:pPr>
            <a:r>
              <a:rPr lang="en-US" sz="2200" dirty="0"/>
              <a:t>In Module 1 you have collected the job postings data using web scraping in a file named “</a:t>
            </a:r>
            <a:r>
              <a:rPr lang="en-IN" sz="2400" dirty="0"/>
              <a:t>popular-</a:t>
            </a:r>
            <a:r>
              <a:rPr lang="en-IN" sz="2400" dirty="0" err="1"/>
              <a:t>languages.csv</a:t>
            </a:r>
            <a:r>
              <a:rPr lang="en-US" sz="2200" dirty="0"/>
              <a:t>”. Present that data using a bar chart here. Order the bar chart in the descending order of salary.</a:t>
            </a:r>
          </a:p>
        </p:txBody>
      </p:sp>
      <p:pic>
        <p:nvPicPr>
          <p:cNvPr id="7" name="Рисунок 6">
            <a:extLst>
              <a:ext uri="{FF2B5EF4-FFF2-40B4-BE49-F238E27FC236}">
                <a16:creationId xmlns:a16="http://schemas.microsoft.com/office/drawing/2014/main" id="{1EB3D592-8B5C-A98B-CB69-7C4A2BDF96E5}"/>
              </a:ext>
            </a:extLst>
          </p:cNvPr>
          <p:cNvPicPr>
            <a:picLocks noChangeAspect="1"/>
          </p:cNvPicPr>
          <p:nvPr/>
        </p:nvPicPr>
        <p:blipFill>
          <a:blip r:embed="rId3"/>
          <a:stretch>
            <a:fillRect/>
          </a:stretch>
        </p:blipFill>
        <p:spPr>
          <a:xfrm>
            <a:off x="878305" y="1708614"/>
            <a:ext cx="7478598" cy="4532830"/>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2302762"/>
            <a:ext cx="7068725" cy="3988309"/>
          </a:xfrm>
        </p:spPr>
        <p:txBody>
          <a:bodyPr>
            <a:normAutofit/>
          </a:bodyPr>
          <a:lstStyle/>
          <a:p>
            <a:r>
              <a:rPr lang="en-US" sz="2400" dirty="0"/>
              <a:t>The main question</a:t>
            </a:r>
            <a:r>
              <a:rPr lang="uk-UA" sz="2400" dirty="0"/>
              <a:t> </a:t>
            </a:r>
            <a:r>
              <a:rPr lang="en-US" sz="2400" dirty="0"/>
              <a:t>is: in which direction to develop</a:t>
            </a:r>
            <a:r>
              <a:rPr lang="uk-UA" sz="2400" dirty="0"/>
              <a:t>?</a:t>
            </a:r>
          </a:p>
          <a:p>
            <a:endParaRPr lang="en-US" sz="2400" dirty="0"/>
          </a:p>
          <a:p>
            <a:r>
              <a:rPr lang="en-US" sz="2400" dirty="0"/>
              <a:t>Points of view from which we consider the issue</a:t>
            </a:r>
            <a:r>
              <a:rPr lang="uk-UA" sz="2400" dirty="0"/>
              <a:t>:</a:t>
            </a:r>
          </a:p>
          <a:p>
            <a:pPr lvl="1"/>
            <a:r>
              <a:rPr lang="en-US" sz="2000" dirty="0"/>
              <a:t>looking for employers</a:t>
            </a:r>
            <a:endParaRPr lang="uk-UA" sz="2000" dirty="0"/>
          </a:p>
          <a:p>
            <a:pPr lvl="1"/>
            <a:r>
              <a:rPr lang="en-US" sz="2000" dirty="0"/>
              <a:t>offered by training programs</a:t>
            </a:r>
            <a:endParaRPr lang="uk-UA" sz="2000" dirty="0"/>
          </a:p>
          <a:p>
            <a:pPr lvl="1">
              <a:buFont typeface="Arial" panose="020B0604020202020204" pitchFamily="34" charset="0"/>
              <a:buChar char="•"/>
            </a:pPr>
            <a:r>
              <a:rPr lang="en-US" sz="2000" dirty="0"/>
              <a:t>mentioned in surveys and discussions</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6" name="Content Placeholder 2">
            <a:extLst>
              <a:ext uri="{FF2B5EF4-FFF2-40B4-BE49-F238E27FC236}">
                <a16:creationId xmlns:a16="http://schemas.microsoft.com/office/drawing/2014/main" id="{F9F2E6F0-C612-9C8D-A9E8-EBE89234C054}"/>
              </a:ext>
            </a:extLst>
          </p:cNvPr>
          <p:cNvSpPr txBox="1">
            <a:spLocks/>
          </p:cNvSpPr>
          <p:nvPr/>
        </p:nvSpPr>
        <p:spPr>
          <a:xfrm>
            <a:off x="4285075" y="1825624"/>
            <a:ext cx="7068725" cy="4465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a:t>The main questions we are looking for answers to:</a:t>
            </a:r>
            <a:endParaRPr lang="uk-UA" sz="2400" dirty="0"/>
          </a:p>
          <a:p>
            <a:pPr lvl="1"/>
            <a:r>
              <a:rPr lang="en-US" sz="2000" dirty="0"/>
              <a:t>What are the top programming languages in demand?</a:t>
            </a:r>
          </a:p>
          <a:p>
            <a:pPr lvl="1"/>
            <a:r>
              <a:rPr lang="en-US" sz="2000" dirty="0"/>
              <a:t>What are the top database skills in demand?</a:t>
            </a:r>
          </a:p>
          <a:p>
            <a:pPr lvl="1"/>
            <a:r>
              <a:rPr lang="en-US" sz="2000" dirty="0"/>
              <a:t>What are the popular IDEs? </a:t>
            </a:r>
          </a:p>
          <a:p>
            <a:pPr lvl="1"/>
            <a:r>
              <a:rPr lang="en-US" sz="2000" dirty="0"/>
              <a:t>Where to look for employees with the right skills?</a:t>
            </a:r>
            <a:endParaRPr lang="uk-UA" sz="2000" dirty="0"/>
          </a:p>
          <a:p>
            <a:pPr lvl="1"/>
            <a:r>
              <a:rPr lang="en-US" sz="2000" dirty="0"/>
              <a:t>How do employees improve their level?</a:t>
            </a:r>
          </a:p>
          <a:p>
            <a:pPr lvl="1"/>
            <a:endParaRPr lang="en-US" sz="2000" dirty="0"/>
          </a:p>
          <a:p>
            <a:r>
              <a:rPr lang="en-US" sz="2400" dirty="0"/>
              <a:t>Who will be interested in the answers:</a:t>
            </a:r>
            <a:endParaRPr lang="uk-UA" sz="2400" dirty="0"/>
          </a:p>
          <a:p>
            <a:pPr lvl="1"/>
            <a:r>
              <a:rPr lang="en-US" sz="2000" dirty="0"/>
              <a:t>employers</a:t>
            </a:r>
            <a:endParaRPr lang="uk-UA" sz="2000" dirty="0"/>
          </a:p>
          <a:p>
            <a:pPr lvl="1">
              <a:buFont typeface="Arial" panose="020B0604020202020204" pitchFamily="34" charset="0"/>
              <a:buChar char="•"/>
            </a:pPr>
            <a:r>
              <a:rPr lang="en-US" sz="2000" dirty="0"/>
              <a:t>colleges, universities, training centers</a:t>
            </a:r>
            <a:endParaRPr lang="uk-UA" sz="2000" dirty="0"/>
          </a:p>
          <a:p>
            <a:pPr lvl="1">
              <a:buFont typeface="Arial" panose="020B0604020202020204" pitchFamily="34" charset="0"/>
              <a:buChar char="•"/>
            </a:pPr>
            <a:r>
              <a:rPr lang="en-US" sz="2000" dirty="0"/>
              <a:t>students and employees who want to expand their career horizons</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pPr marL="0" indent="0">
              <a:buNone/>
            </a:pPr>
            <a:r>
              <a:rPr lang="en-US" sz="2400" dirty="0"/>
              <a:t>Sources:</a:t>
            </a:r>
          </a:p>
          <a:p>
            <a:pPr lvl="1">
              <a:lnSpc>
                <a:spcPct val="100000"/>
              </a:lnSpc>
              <a:buFont typeface="Arial" panose="020B0604020202020204" pitchFamily="34" charset="0"/>
              <a:buChar char="•"/>
            </a:pPr>
            <a:r>
              <a:rPr lang="en-US" dirty="0"/>
              <a:t>Job postings</a:t>
            </a:r>
            <a:br>
              <a:rPr lang="uk-UA" sz="2000" dirty="0"/>
            </a:br>
            <a:r>
              <a:rPr lang="en-US" sz="2000" dirty="0"/>
              <a:t>https://www.kaggle.com/promptcloud/jobs-on-naukricom</a:t>
            </a:r>
          </a:p>
          <a:p>
            <a:pPr lvl="1">
              <a:lnSpc>
                <a:spcPct val="100000"/>
              </a:lnSpc>
              <a:buFont typeface="Arial" panose="020B0604020202020204" pitchFamily="34" charset="0"/>
              <a:buChar char="•"/>
            </a:pPr>
            <a:r>
              <a:rPr lang="en-US" dirty="0"/>
              <a:t>Training portals</a:t>
            </a:r>
            <a:br>
              <a:rPr lang="uk-UA" sz="2000" dirty="0"/>
            </a:br>
            <a:r>
              <a:rPr lang="en-US" sz="2000" dirty="0"/>
              <a:t>https://cf-courses-data.s3.us.cloud-object-storage.appdomain.cloud/IBM-DA0321EN-SkillsNetwork/labs/datasets/Programming_Languages.html</a:t>
            </a:r>
          </a:p>
          <a:p>
            <a:pPr lvl="1">
              <a:lnSpc>
                <a:spcPct val="100000"/>
              </a:lnSpc>
              <a:buFont typeface="Arial" panose="020B0604020202020204" pitchFamily="34" charset="0"/>
              <a:buChar char="•"/>
            </a:pPr>
            <a:r>
              <a:rPr lang="en-US" dirty="0"/>
              <a:t>Surveys</a:t>
            </a:r>
            <a:br>
              <a:rPr lang="uk-UA" sz="2000" dirty="0"/>
            </a:br>
            <a:r>
              <a:rPr lang="en-US" sz="2000" dirty="0"/>
              <a:t>https://stackoverflow.blog/2019/04/09/the-2019-stack-overflow-developer-survey-results-are-in/</a:t>
            </a:r>
          </a:p>
          <a:p>
            <a:endParaRPr lang="uk-UA" sz="24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3"/>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1028" name="Picture 4" descr="Сундук с сокровищами иллюстрация вектора. иллюстрации насчитывающей золото  - 89436671">
            <a:extLst>
              <a:ext uri="{FF2B5EF4-FFF2-40B4-BE49-F238E27FC236}">
                <a16:creationId xmlns:a16="http://schemas.microsoft.com/office/drawing/2014/main" id="{2E5EFB60-6B9E-FF3A-04B2-55DD7016E7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520"/>
          <a:stretch/>
        </p:blipFill>
        <p:spPr bwMode="auto">
          <a:xfrm>
            <a:off x="3837164" y="1825625"/>
            <a:ext cx="4177947" cy="4378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&lt;Bar chart of top 5 programming languages for the current year goes here.&gt;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programming languages for the next year goes here.&gt;</a:t>
            </a:r>
          </a:p>
        </p:txBody>
      </p:sp>
      <p:pic>
        <p:nvPicPr>
          <p:cNvPr id="14" name="Рисунок 13">
            <a:extLst>
              <a:ext uri="{FF2B5EF4-FFF2-40B4-BE49-F238E27FC236}">
                <a16:creationId xmlns:a16="http://schemas.microsoft.com/office/drawing/2014/main" id="{5C76C03A-D2A6-A199-4F3F-687D029534B9}"/>
              </a:ext>
            </a:extLst>
          </p:cNvPr>
          <p:cNvPicPr>
            <a:picLocks noChangeAspect="1"/>
          </p:cNvPicPr>
          <p:nvPr/>
        </p:nvPicPr>
        <p:blipFill>
          <a:blip r:embed="rId3"/>
          <a:stretch>
            <a:fillRect/>
          </a:stretch>
        </p:blipFill>
        <p:spPr>
          <a:xfrm>
            <a:off x="156862" y="2478668"/>
            <a:ext cx="5704312" cy="2933700"/>
          </a:xfrm>
          <a:prstGeom prst="rect">
            <a:avLst/>
          </a:prstGeom>
        </p:spPr>
      </p:pic>
      <p:pic>
        <p:nvPicPr>
          <p:cNvPr id="16" name="Рисунок 15">
            <a:extLst>
              <a:ext uri="{FF2B5EF4-FFF2-40B4-BE49-F238E27FC236}">
                <a16:creationId xmlns:a16="http://schemas.microsoft.com/office/drawing/2014/main" id="{0FF22382-B772-F658-F850-0363EA7BE5B2}"/>
              </a:ext>
            </a:extLst>
          </p:cNvPr>
          <p:cNvPicPr>
            <a:picLocks noChangeAspect="1"/>
          </p:cNvPicPr>
          <p:nvPr/>
        </p:nvPicPr>
        <p:blipFill>
          <a:blip r:embed="rId4"/>
          <a:stretch>
            <a:fillRect/>
          </a:stretch>
        </p:blipFill>
        <p:spPr>
          <a:xfrm>
            <a:off x="6060227" y="2525711"/>
            <a:ext cx="4876217" cy="2914650"/>
          </a:xfrm>
          <a:prstGeom prst="rect">
            <a:avLst/>
          </a:prstGeom>
        </p:spPr>
      </p:pic>
      <p:pic>
        <p:nvPicPr>
          <p:cNvPr id="18" name="Рисунок 17">
            <a:extLst>
              <a:ext uri="{FF2B5EF4-FFF2-40B4-BE49-F238E27FC236}">
                <a16:creationId xmlns:a16="http://schemas.microsoft.com/office/drawing/2014/main" id="{91278ADD-E0D6-6436-2903-E3AD88B98709}"/>
              </a:ext>
            </a:extLst>
          </p:cNvPr>
          <p:cNvPicPr>
            <a:picLocks noChangeAspect="1"/>
          </p:cNvPicPr>
          <p:nvPr/>
        </p:nvPicPr>
        <p:blipFill rotWithShape="1">
          <a:blip r:embed="rId5"/>
          <a:srcRect l="-4537"/>
          <a:stretch/>
        </p:blipFill>
        <p:spPr>
          <a:xfrm>
            <a:off x="156862" y="2462501"/>
            <a:ext cx="11530313" cy="3457575"/>
          </a:xfrm>
          <a:prstGeom prst="rect">
            <a:avLst/>
          </a:prstGeom>
          <a:solidFill>
            <a:schemeClr val="bg1"/>
          </a:solidFill>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5"/>
            <a:ext cx="10515600" cy="1325563"/>
          </a:xfrm>
        </p:spPr>
        <p:txBody>
          <a:bodyPr>
            <a:normAutofit/>
          </a:bodyPr>
          <a:lstStyle/>
          <a:p>
            <a:r>
              <a:rPr lang="en-US" sz="2800" dirty="0"/>
              <a:t>PROGRAMMING LANGUAGE TRENDS – </a:t>
            </a:r>
            <a:br>
              <a:rPr lang="en-US" sz="2800" dirty="0"/>
            </a:br>
            <a:r>
              <a:rPr lang="en-US" sz="2800" dirty="0"/>
              <a:t>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a:bodyPr>
          <a:lstStyle/>
          <a:p>
            <a:pPr marL="0" indent="0">
              <a:buNone/>
            </a:pPr>
            <a:r>
              <a:rPr lang="en-US" dirty="0"/>
              <a:t>Findings</a:t>
            </a:r>
          </a:p>
          <a:p>
            <a:pPr marL="0" indent="0">
              <a:buNone/>
            </a:pPr>
            <a:endParaRPr lang="en-US" sz="2400" dirty="0"/>
          </a:p>
          <a:p>
            <a:r>
              <a:rPr lang="en-US" sz="2400" dirty="0"/>
              <a:t>JavaScript, HTML / CSS have not lost their leading positions in the rankings, but the number of proposals for them has decreased slightly</a:t>
            </a:r>
          </a:p>
          <a:p>
            <a:r>
              <a:rPr lang="en-US" sz="2400" dirty="0"/>
              <a:t>Python rose 2 positions and ahead of SQL</a:t>
            </a:r>
          </a:p>
          <a:p>
            <a:r>
              <a:rPr lang="en-US" sz="2400" dirty="0"/>
              <a:t>TypeScript has supplanted Bash</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2450"/>
            <a:ext cx="5181600" cy="4351338"/>
          </a:xfrm>
        </p:spPr>
        <p:txBody>
          <a:bodyPr>
            <a:normAutofit fontScale="92500"/>
          </a:bodyPr>
          <a:lstStyle/>
          <a:p>
            <a:pPr marL="0" indent="0">
              <a:buNone/>
            </a:pPr>
            <a:r>
              <a:rPr lang="en-US" dirty="0"/>
              <a:t>Implications</a:t>
            </a:r>
          </a:p>
          <a:p>
            <a:pPr marL="0" indent="0">
              <a:buNone/>
            </a:pPr>
            <a:endParaRPr lang="en-US" sz="2400" dirty="0"/>
          </a:p>
          <a:p>
            <a:r>
              <a:rPr lang="en-US" sz="2400" dirty="0"/>
              <a:t>Employers: give employees the opportunity to learn a new programming language in on-the-job training.</a:t>
            </a:r>
          </a:p>
          <a:p>
            <a:r>
              <a:rPr lang="en-US" sz="2400" dirty="0"/>
              <a:t>Colleges, universities, training centers: increase the number of proposals for learning popular programming languages.</a:t>
            </a:r>
          </a:p>
          <a:p>
            <a:r>
              <a:rPr lang="en-US" sz="2400" dirty="0"/>
              <a:t>Students and employees: take a training or online course, preferably practical.</a:t>
            </a:r>
            <a:endParaRPr lang="en-US" dirty="0"/>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925788" y="1788293"/>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454298" y="1788293"/>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current year goes here &gt;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913321"/>
            <a:ext cx="4614949" cy="3263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next year goes here.&gt;</a:t>
            </a:r>
          </a:p>
        </p:txBody>
      </p:sp>
      <p:pic>
        <p:nvPicPr>
          <p:cNvPr id="14" name="Рисунок 13">
            <a:extLst>
              <a:ext uri="{FF2B5EF4-FFF2-40B4-BE49-F238E27FC236}">
                <a16:creationId xmlns:a16="http://schemas.microsoft.com/office/drawing/2014/main" id="{66275836-5204-A2D1-F255-D18BC55B7B5F}"/>
              </a:ext>
            </a:extLst>
          </p:cNvPr>
          <p:cNvPicPr>
            <a:picLocks noChangeAspect="1"/>
          </p:cNvPicPr>
          <p:nvPr/>
        </p:nvPicPr>
        <p:blipFill>
          <a:blip r:embed="rId3"/>
          <a:stretch>
            <a:fillRect/>
          </a:stretch>
        </p:blipFill>
        <p:spPr>
          <a:xfrm>
            <a:off x="925788" y="2285857"/>
            <a:ext cx="10296525" cy="4143375"/>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1529</TotalTime>
  <Words>1981</Words>
  <Application>Microsoft Office PowerPoint</Application>
  <PresentationFormat>Широкоэкранный</PresentationFormat>
  <Paragraphs>219</Paragraphs>
  <Slides>24</Slides>
  <Notes>20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24</vt:i4>
      </vt:variant>
    </vt:vector>
  </HeadingPairs>
  <TitlesOfParts>
    <vt:vector size="33" baseType="lpstr">
      <vt:lpstr>Arial</vt:lpstr>
      <vt:lpstr>Calibri</vt:lpstr>
      <vt:lpstr>Helv</vt:lpstr>
      <vt:lpstr>IBM Plex Mono SemiBold</vt:lpstr>
      <vt:lpstr>IBM Plex Mono Text</vt:lpstr>
      <vt:lpstr>IBM Plex Sans Text</vt:lpstr>
      <vt:lpstr>OpenSans</vt:lpstr>
      <vt:lpstr>Source Sans Pro</vt:lpstr>
      <vt:lpstr>SLIDE_TEMPLATE_skill_network</vt:lpstr>
      <vt:lpstr>Skill requirements: today and tomorrow</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IDEs TRENDS</vt:lpstr>
      <vt:lpstr>IDEs TRENDS - FINDINGS &amp; IMPLICATIONS</vt:lpstr>
      <vt:lpstr>Where to look for employees with the right skills?</vt:lpstr>
      <vt:lpstr>How do employees improve their level?</vt:lpstr>
      <vt:lpstr>DASHBOARD</vt:lpstr>
      <vt:lpstr>DASHBOARD TAB 1</vt:lpstr>
      <vt:lpstr>DASHBOARD TAB 2</vt:lpstr>
      <vt:lpstr>DASHBOARD TAB 3</vt:lpstr>
      <vt:lpstr>DISCUSSION</vt:lpstr>
      <vt:lpstr>OVERALL FINDINGS &amp; IMPLICATIONS</vt:lpstr>
      <vt:lpstr>CONCLUSION</vt:lpstr>
      <vt:lpstr>APPENDIX</vt:lpstr>
      <vt:lpstr>GITHUB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Tetiana Likhouzova</cp:lastModifiedBy>
  <cp:revision>30</cp:revision>
  <dcterms:created xsi:type="dcterms:W3CDTF">2020-10-28T18:29:43Z</dcterms:created>
  <dcterms:modified xsi:type="dcterms:W3CDTF">2022-06-01T06:12:51Z</dcterms:modified>
</cp:coreProperties>
</file>