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9D057C-2E5D-4BA2-93A6-2781CFA53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ru-UA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8B0D09CD-3E9A-4F77-9289-0DD78C567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ru-UA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6800195D-EE87-4620-ACE0-4B8B4A015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896C-89FA-4945-95E6-B4251C1AD4C1}" type="datetimeFigureOut">
              <a:rPr lang="ru-UA" smtClean="0"/>
              <a:t>20.10.2025</a:t>
            </a:fld>
            <a:endParaRPr lang="ru-UA" dirty="0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044BB100-A917-45CB-B973-4D12926C6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73140769-3E67-4272-9A33-2BBF0FCFA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20BC-8B68-4A16-ADE5-EF4718C26234}" type="slidenum">
              <a:rPr lang="ru-UA" smtClean="0"/>
              <a:t>‹№›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73904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A151D7-C2D3-4F6B-A6F8-D5B685756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ru-UA"/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BC678710-D17D-4E93-BB83-240029430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UA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993D6E59-59A5-4695-A0D0-E64280ECE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896C-89FA-4945-95E6-B4251C1AD4C1}" type="datetimeFigureOut">
              <a:rPr lang="ru-UA" smtClean="0"/>
              <a:t>20.10.2025</a:t>
            </a:fld>
            <a:endParaRPr lang="ru-UA" dirty="0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ABACBE43-58C2-459D-8C86-403E4D6C0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4C4C0206-8603-4152-84C0-E5D519A51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20BC-8B68-4A16-ADE5-EF4718C26234}" type="slidenum">
              <a:rPr lang="ru-UA" smtClean="0"/>
              <a:t>‹№›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81825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1D85F070-82B0-4B07-B850-D748197DF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ru-UA"/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738D5E05-175F-45C4-8870-1F64767FE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UA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5751ED9B-F9E5-4390-9269-FF7663979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896C-89FA-4945-95E6-B4251C1AD4C1}" type="datetimeFigureOut">
              <a:rPr lang="ru-UA" smtClean="0"/>
              <a:t>20.10.2025</a:t>
            </a:fld>
            <a:endParaRPr lang="ru-UA" dirty="0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9415049B-ADB5-428F-8133-BEC0768EB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0D8244B5-8BE5-4D6B-9DFB-BE5B65E62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20BC-8B68-4A16-ADE5-EF4718C26234}" type="slidenum">
              <a:rPr lang="ru-UA" smtClean="0"/>
              <a:t>‹№›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9414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1826A-D03A-4C9D-B0AA-AB2914073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ru-UA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B064A0C-A58F-4264-BFE9-30674076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UA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A51F889A-FC3A-4BB2-A878-73E94ACCF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896C-89FA-4945-95E6-B4251C1AD4C1}" type="datetimeFigureOut">
              <a:rPr lang="ru-UA" smtClean="0"/>
              <a:t>20.10.2025</a:t>
            </a:fld>
            <a:endParaRPr lang="ru-UA" dirty="0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36E2534C-A3D4-4569-A141-F25B68B11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B054AC77-C686-4FD3-BF52-CEFD53D2E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20BC-8B68-4A16-ADE5-EF4718C26234}" type="slidenum">
              <a:rPr lang="ru-UA" smtClean="0"/>
              <a:t>‹№›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37199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F956A3-55CD-4884-9A81-839E0187A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ru-UA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333889B5-8F03-428C-BEED-01BACEC6E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314A3BDD-79A9-457B-B55D-ECBA825B7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896C-89FA-4945-95E6-B4251C1AD4C1}" type="datetimeFigureOut">
              <a:rPr lang="ru-UA" smtClean="0"/>
              <a:t>20.10.2025</a:t>
            </a:fld>
            <a:endParaRPr lang="ru-UA" dirty="0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EE777972-7067-41F5-A93A-C62C46778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1D90B7B-788F-4CFF-B512-BC6BEAD51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20BC-8B68-4A16-ADE5-EF4718C26234}" type="slidenum">
              <a:rPr lang="ru-UA" smtClean="0"/>
              <a:t>‹№›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886406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AA69D8-F5D9-4620-B3A1-F6C5D1C1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ru-UA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370D508-9DF7-4A72-B505-A4CEAFE454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UA"/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1BE67455-F3BE-497D-BE47-76E291B01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UA"/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BF37E7BF-5E9B-4A8A-9B46-C0BF5B04E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896C-89FA-4945-95E6-B4251C1AD4C1}" type="datetimeFigureOut">
              <a:rPr lang="ru-UA" smtClean="0"/>
              <a:t>20.10.2025</a:t>
            </a:fld>
            <a:endParaRPr lang="ru-UA" dirty="0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B99B2D29-50CB-4BAF-94EB-3A639EECD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56D301B8-09E4-4955-A65C-E69FEACF0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20BC-8B68-4A16-ADE5-EF4718C26234}" type="slidenum">
              <a:rPr lang="ru-UA" smtClean="0"/>
              <a:t>‹№›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23442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A55FB-C746-4A28-A55B-A2EEAF3A5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ru-UA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7DA11AF6-81CD-4814-92ED-11CC12D23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938136F7-9CA2-4B0C-A596-7C244EB46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UA"/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086B1BF7-D6C2-4B55-AD42-BF7939F15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A794D972-8E9D-4ED3-9358-3A5AAB1AB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UA"/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BEC04E8E-2B4B-4C6E-9847-7B32165BF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896C-89FA-4945-95E6-B4251C1AD4C1}" type="datetimeFigureOut">
              <a:rPr lang="ru-UA" smtClean="0"/>
              <a:t>20.10.2025</a:t>
            </a:fld>
            <a:endParaRPr lang="ru-UA" dirty="0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42A87899-CE36-4F1F-BE85-BFF779BC9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65B18D01-7DDF-4356-9D34-CFC2DBC04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20BC-8B68-4A16-ADE5-EF4718C26234}" type="slidenum">
              <a:rPr lang="ru-UA" smtClean="0"/>
              <a:t>‹№›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953691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14E66A-D586-413F-975B-B94A0A29F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ru-UA"/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9D9B3667-4B11-4CFA-B8B6-EEF95892B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896C-89FA-4945-95E6-B4251C1AD4C1}" type="datetimeFigureOut">
              <a:rPr lang="ru-UA" smtClean="0"/>
              <a:t>20.10.2025</a:t>
            </a:fld>
            <a:endParaRPr lang="ru-UA" dirty="0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68693FF1-9F38-4EF1-B844-7EE41DBC8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E93152D8-F72D-4D07-B075-2887881A1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20BC-8B68-4A16-ADE5-EF4718C26234}" type="slidenum">
              <a:rPr lang="ru-UA" smtClean="0"/>
              <a:t>‹№›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9384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5544962B-107E-4293-964A-1B0B9023D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896C-89FA-4945-95E6-B4251C1AD4C1}" type="datetimeFigureOut">
              <a:rPr lang="ru-UA" smtClean="0"/>
              <a:t>20.10.2025</a:t>
            </a:fld>
            <a:endParaRPr lang="ru-UA" dirty="0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0A5E868D-40C7-46C9-8201-7CFC4F48C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EF5AD114-28C5-49A2-88A8-0A9ADF1C3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20BC-8B68-4A16-ADE5-EF4718C26234}" type="slidenum">
              <a:rPr lang="ru-UA" smtClean="0"/>
              <a:t>‹№›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433024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17FF6F-7DC7-4A4C-91EE-2148D67A4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ru-UA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453DD4A-8CE6-4AA6-82D5-8692D1297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11237205-3161-47D3-A26B-13157ED01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20206295-381C-43B9-8316-DAB5F73EE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896C-89FA-4945-95E6-B4251C1AD4C1}" type="datetimeFigureOut">
              <a:rPr lang="ru-UA" smtClean="0"/>
              <a:t>20.10.2025</a:t>
            </a:fld>
            <a:endParaRPr lang="ru-UA" dirty="0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4BF9B837-4C8A-4FA2-90B2-A77D14D20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40914D6E-8750-42CF-9F9F-6B41429D5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20BC-8B68-4A16-ADE5-EF4718C26234}" type="slidenum">
              <a:rPr lang="ru-UA" smtClean="0"/>
              <a:t>‹№›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28840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947176-E950-4462-A593-68361E3B2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ru-UA"/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E34AC9EE-7D78-407B-B64C-FA182C8156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 dirty="0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65135451-8E48-46AC-ABB7-F34AEC3AA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42C48210-B54F-4E4A-AB1B-7E8F1BB2A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896C-89FA-4945-95E6-B4251C1AD4C1}" type="datetimeFigureOut">
              <a:rPr lang="ru-UA" smtClean="0"/>
              <a:t>20.10.2025</a:t>
            </a:fld>
            <a:endParaRPr lang="ru-UA" dirty="0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7BE8BC7B-BFE5-47EC-80CA-FAC5A4265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8490F5E5-E56E-47AF-8F66-A5635C375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20BC-8B68-4A16-ADE5-EF4718C26234}" type="slidenum">
              <a:rPr lang="ru-UA" smtClean="0"/>
              <a:t>‹№›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907350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419B0633-0BB2-4139-9B60-23071E9A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ru-UA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07457714-C249-4435-BDCF-EFBB322A1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UA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627FBC74-B70E-48C6-93BD-6532450079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3896C-89FA-4945-95E6-B4251C1AD4C1}" type="datetimeFigureOut">
              <a:rPr lang="ru-UA" smtClean="0"/>
              <a:t>20.10.2025</a:t>
            </a:fld>
            <a:endParaRPr lang="ru-UA" dirty="0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1CF08BE1-6E14-4C1E-AA15-8A266BF02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 dirty="0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AD8EB585-AF58-4A82-A9DA-FBB7FD0F7D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B20BC-8B68-4A16-ADE5-EF4718C26234}" type="slidenum">
              <a:rPr lang="ru-UA" smtClean="0"/>
              <a:t>‹№›</a:t>
            </a:fld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4136824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D19733A-7FE6-491C-B439-616003CA05D3}"/>
              </a:ext>
            </a:extLst>
          </p:cNvPr>
          <p:cNvSpPr txBox="1"/>
          <p:nvPr/>
        </p:nvSpPr>
        <p:spPr>
          <a:xfrm>
            <a:off x="7709482" y="1799858"/>
            <a:ext cx="1208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U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4EA3FA1-0ED3-46EF-AAB7-AC48579A1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64" y="264887"/>
            <a:ext cx="6030117" cy="42192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705235-C6B5-4B33-96E6-A5E0FAA15584}"/>
              </a:ext>
            </a:extLst>
          </p:cNvPr>
          <p:cNvSpPr txBox="1"/>
          <p:nvPr/>
        </p:nvSpPr>
        <p:spPr>
          <a:xfrm>
            <a:off x="6842696" y="1445915"/>
            <a:ext cx="46150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UA"/>
            </a:defPPr>
            <a:lvl1pPr>
              <a:defRPr sz="1600" i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uk-UA" dirty="0"/>
              <a:t>Упродовж</a:t>
            </a:r>
            <a:r>
              <a:rPr lang="ru-RU" dirty="0"/>
              <a:t> 2011 року спостерігається зростання </a:t>
            </a:r>
            <a:r>
              <a:rPr lang="ru-RU" noProof="1"/>
              <a:t>виручки</a:t>
            </a:r>
            <a:r>
              <a:rPr lang="ru-RU" dirty="0"/>
              <a:t> і </a:t>
            </a:r>
            <a:r>
              <a:rPr lang="ru-RU" noProof="1"/>
              <a:t>кількості</a:t>
            </a:r>
            <a:r>
              <a:rPr lang="ru-RU" dirty="0"/>
              <a:t> замовлень</a:t>
            </a:r>
            <a:r>
              <a:rPr lang="uk-UA" dirty="0"/>
              <a:t>, але на динаміку значний вплив має сезонність ринку подарунків, який зростає в </a:t>
            </a:r>
            <a:r>
              <a:rPr lang="uk-UA" noProof="1"/>
              <a:t>жовтні</a:t>
            </a:r>
            <a:r>
              <a:rPr lang="uk-UA" dirty="0"/>
              <a:t> – листопаді.</a:t>
            </a:r>
            <a:endParaRPr lang="ru-U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8B1274-B482-4B95-AE6A-1B2108C75A9B}"/>
              </a:ext>
            </a:extLst>
          </p:cNvPr>
          <p:cNvSpPr txBox="1"/>
          <p:nvPr/>
        </p:nvSpPr>
        <p:spPr>
          <a:xfrm>
            <a:off x="495364" y="4843064"/>
            <a:ext cx="58814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UA"/>
            </a:defPPr>
            <a:lvl1pPr>
              <a:defRPr sz="1600" i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uk-UA" dirty="0"/>
              <a:t>Порівняння початку</a:t>
            </a:r>
            <a:r>
              <a:rPr lang="ru-RU" dirty="0"/>
              <a:t> грудня 2010 та 2011 року свідчить, що реального приросту активності клієнтів не спостерігається. Це </a:t>
            </a:r>
            <a:r>
              <a:rPr lang="ru-RU" noProof="1"/>
              <a:t>вказує</a:t>
            </a:r>
            <a:r>
              <a:rPr lang="ru-RU" dirty="0"/>
              <a:t> на те, що зростання протягом року зумовлене переважно сезонними коливаннями, а не реальним розширенням бізнесу.</a:t>
            </a:r>
            <a:endParaRPr lang="ru-UA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6325E6D-1511-4EF6-AC6E-25042CFB8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361" y="3354772"/>
            <a:ext cx="5115639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008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C04AB9-D846-42A5-B0E6-DBB73338F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0510"/>
          </a:xfrm>
        </p:spPr>
        <p:txBody>
          <a:bodyPr/>
          <a:lstStyle/>
          <a:p>
            <a:r>
              <a:rPr lang="uk-UA" dirty="0"/>
              <a:t> </a:t>
            </a:r>
            <a:endParaRPr lang="ru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D7C26F8-A0A9-4402-A487-68D4F400E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151" y="2746095"/>
            <a:ext cx="6867711" cy="14792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B67F9DB-3C26-488D-A2A8-A7D3BEBFB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76" y="4860750"/>
            <a:ext cx="7030520" cy="17361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BDC18D-DF14-4A55-9A7B-5705C553E49B}"/>
              </a:ext>
            </a:extLst>
          </p:cNvPr>
          <p:cNvSpPr txBox="1"/>
          <p:nvPr/>
        </p:nvSpPr>
        <p:spPr>
          <a:xfrm>
            <a:off x="467064" y="2895016"/>
            <a:ext cx="3903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UA"/>
            </a:defPPr>
            <a:lvl1pPr>
              <a:defRPr sz="1600" i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uk-UA" sz="1400" dirty="0"/>
              <a:t>Упродовж періоду середня вартість замовлення коливалася в межах 370–540 одиниць. Часткове зростання цього показника пов’язане з підвищеною інфляцією, яка у 2011 році становила близько 4,5 %.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99C8E0-53B5-41FB-9889-3423C071F815}"/>
              </a:ext>
            </a:extLst>
          </p:cNvPr>
          <p:cNvSpPr txBox="1"/>
          <p:nvPr/>
        </p:nvSpPr>
        <p:spPr>
          <a:xfrm>
            <a:off x="7632659" y="5085937"/>
            <a:ext cx="43048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UA"/>
            </a:defPPr>
            <a:lvl1pPr>
              <a:defRPr sz="1600" i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uk-UA" sz="1400" dirty="0"/>
              <a:t>Кількість товарів у середньому замовленні залишалася відносно стабільною протягом року, з вираженим підйомом у грудні. Це може відображати більш комплексні покупки перед Різдвом або активні корпоративні замовлення.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258DE6-DAD1-42FB-BF6D-1E60E3EED0B7}"/>
              </a:ext>
            </a:extLst>
          </p:cNvPr>
          <p:cNvSpPr txBox="1"/>
          <p:nvPr/>
        </p:nvSpPr>
        <p:spPr>
          <a:xfrm>
            <a:off x="8012262" y="502471"/>
            <a:ext cx="3903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UA"/>
            </a:defPPr>
            <a:lvl1pPr>
              <a:defRPr sz="1600" i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uk-UA" sz="1400" dirty="0"/>
              <a:t>Упродовж року спостерігається зростання кількості клієнтів за місяць, однак середня виручка на клієнта залишилася стабільною та навіть знизилася в грудні. Це свідчить про потребу підвищення ефективності роботи з клієнтами.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1F29F05-959A-43FE-AD23-A5E144B37D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67" y="390090"/>
            <a:ext cx="7559027" cy="224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399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817776-7BD2-44C9-AA93-C2913A59DD30}"/>
              </a:ext>
            </a:extLst>
          </p:cNvPr>
          <p:cNvSpPr txBox="1"/>
          <p:nvPr/>
        </p:nvSpPr>
        <p:spPr>
          <a:xfrm>
            <a:off x="7533972" y="300278"/>
            <a:ext cx="44811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UA"/>
            </a:defPPr>
            <a:lvl1pPr>
              <a:defRPr sz="1600" i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 sz="1400" noProof="1"/>
              <a:t>У грудні 2011 року за перші 10 днів сума повернень перевищила показник листопада більш ніж у 4 рази, а грудня 2010 року — майже у 3 рази. Така динаміка може свідчити про проблеми з якістю товару, невідповідність опису чи доставки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E1CE70E-E1EF-445D-94DC-6986F06DB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52" y="3839795"/>
            <a:ext cx="6089506" cy="278331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A75D81D-5A65-4301-BBAD-5D4915584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40" y="300278"/>
            <a:ext cx="6971396" cy="15483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53E5B3-08E6-4B6D-A84B-6AF1C1DE9B53}"/>
              </a:ext>
            </a:extLst>
          </p:cNvPr>
          <p:cNvSpPr txBox="1"/>
          <p:nvPr/>
        </p:nvSpPr>
        <p:spPr>
          <a:xfrm>
            <a:off x="6461636" y="4834119"/>
            <a:ext cx="555351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UA"/>
            </a:defPPr>
            <a:lvl1pPr>
              <a:defRPr sz="1600" i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uk-UA" sz="1400" dirty="0"/>
              <a:t>Ліворуч Топ 10 за поверненнями мають надвисокий </a:t>
            </a:r>
            <a:r>
              <a:rPr lang="en-US" sz="1400" dirty="0"/>
              <a:t>Return Rate — </a:t>
            </a:r>
            <a:r>
              <a:rPr lang="uk-UA" sz="1400" dirty="0"/>
              <a:t>потрібен аналіз якості, упаковки, відповідності опису </a:t>
            </a:r>
            <a:r>
              <a:rPr lang="uk-UA" sz="1400" noProof="1"/>
              <a:t>і т.д</a:t>
            </a:r>
            <a:r>
              <a:rPr lang="uk-UA" sz="1400" dirty="0"/>
              <a:t>. Для позицій із високим відсотком повернень потрібні зміни або вивід з пулу.</a:t>
            </a:r>
          </a:p>
          <a:p>
            <a:endParaRPr lang="uk-UA" sz="1400" dirty="0"/>
          </a:p>
          <a:p>
            <a:r>
              <a:rPr lang="uk-UA" sz="1400" dirty="0"/>
              <a:t>Перетин списків: якщо товар одночасно в Топ за продажами і має підвищені повернення — пріоритетна зона дій.</a:t>
            </a:r>
            <a:endParaRPr lang="en-US" sz="14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58C319E-A714-48F1-9CBD-9319BFFCB4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523" y="1875548"/>
            <a:ext cx="5645699" cy="27833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E1223D9-CB14-4BCB-B70E-31B604AD3602}"/>
              </a:ext>
            </a:extLst>
          </p:cNvPr>
          <p:cNvSpPr txBox="1"/>
          <p:nvPr/>
        </p:nvSpPr>
        <p:spPr>
          <a:xfrm>
            <a:off x="627720" y="2259449"/>
            <a:ext cx="485029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UA"/>
            </a:defPPr>
            <a:lvl1pPr>
              <a:defRPr sz="1600" i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uk-UA" sz="1400" dirty="0"/>
              <a:t>Таблиця праворуч  містить Топ 10 товарів за продажами, вони формують значну частку виручки — їх варто масштабувати: забезпечити наявність на складі, підтримувати видимість у вітринах/пошуку, розширювати асортимент</a:t>
            </a:r>
          </a:p>
        </p:txBody>
      </p:sp>
    </p:spTree>
    <p:extLst>
      <p:ext uri="{BB962C8B-B14F-4D97-AF65-F5344CB8AC3E}">
        <p14:creationId xmlns:p14="http://schemas.microsoft.com/office/powerpoint/2010/main" val="1225389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C299724-F5EB-4496-B738-7E39A0363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06" y="2670910"/>
            <a:ext cx="5362822" cy="392589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73B0B3C-8FD5-454E-8EE0-23CB42373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073" y="1140739"/>
            <a:ext cx="4103018" cy="240780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FBC9C22-C280-45A3-89BB-6470CDB40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8722" y="322745"/>
            <a:ext cx="4685595" cy="6359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9DBBCB-1302-4C66-B32C-3822C59E280C}"/>
              </a:ext>
            </a:extLst>
          </p:cNvPr>
          <p:cNvSpPr txBox="1"/>
          <p:nvPr/>
        </p:nvSpPr>
        <p:spPr>
          <a:xfrm>
            <a:off x="635306" y="555963"/>
            <a:ext cx="554439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UA"/>
            </a:defPPr>
            <a:lvl1pPr>
              <a:defRPr sz="1400" i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 noProof="1"/>
              <a:t>70,4% клієнтів зробили ≥2 замовлення в межах періоду, тобто є сильне ядро лояльних покупців.</a:t>
            </a:r>
          </a:p>
          <a:p>
            <a:endParaRPr lang="ru-RU" noProof="1"/>
          </a:p>
          <a:p>
            <a:r>
              <a:rPr lang="en-US" dirty="0"/>
              <a:t>29,6% — one-time buyers</a:t>
            </a:r>
            <a:r>
              <a:rPr lang="uk-UA" dirty="0"/>
              <a:t> головний резерв зростання через </a:t>
            </a:r>
            <a:r>
              <a:rPr lang="uk-UA" noProof="1"/>
              <a:t>онбординг</a:t>
            </a:r>
            <a:r>
              <a:rPr lang="uk-UA" dirty="0"/>
              <a:t> та </a:t>
            </a:r>
            <a:r>
              <a:rPr lang="en-US" dirty="0"/>
              <a:t>win-back.</a:t>
            </a:r>
            <a:endParaRPr lang="uk-U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D8487E-EA0F-4305-A259-20669200B745}"/>
              </a:ext>
            </a:extLst>
          </p:cNvPr>
          <p:cNvSpPr txBox="1"/>
          <p:nvPr/>
        </p:nvSpPr>
        <p:spPr>
          <a:xfrm>
            <a:off x="6096000" y="4468193"/>
            <a:ext cx="55443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UA"/>
            </a:defPPr>
            <a:lvl1pPr>
              <a:defRPr sz="1400" i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 noProof="1"/>
              <a:t>84% усієї виручки припадає на Велику Британію, що означає майже повну концентрацію продажів на внутрішньому ринку.</a:t>
            </a:r>
          </a:p>
          <a:p>
            <a:endParaRPr lang="ru-RU" noProof="1"/>
          </a:p>
          <a:p>
            <a:r>
              <a:rPr lang="ru-RU" noProof="1"/>
              <a:t>Подальше зростання може бути забезпечене через розширення географії продажів, локалізацію пропозицій та онлайн-промо на суміжних ринках ЄС.</a:t>
            </a:r>
          </a:p>
        </p:txBody>
      </p:sp>
    </p:spTree>
    <p:extLst>
      <p:ext uri="{BB962C8B-B14F-4D97-AF65-F5344CB8AC3E}">
        <p14:creationId xmlns:p14="http://schemas.microsoft.com/office/powerpoint/2010/main" val="1744846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48EC5-1F6F-45D1-B11B-D1A810CA3663}"/>
              </a:ext>
            </a:extLst>
          </p:cNvPr>
          <p:cNvSpPr txBox="1"/>
          <p:nvPr/>
        </p:nvSpPr>
        <p:spPr>
          <a:xfrm>
            <a:off x="555400" y="1012954"/>
            <a:ext cx="1108119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UA"/>
            </a:defPPr>
            <a:lvl1pPr>
              <a:defRPr sz="1600" i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 sz="1400" b="1" noProof="1"/>
              <a:t>Висновки:</a:t>
            </a:r>
          </a:p>
          <a:p>
            <a:endParaRPr lang="ru-RU" sz="1400" b="1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400" dirty="0"/>
              <a:t>Виручка протягом року залишалася відносно стабільною, без суттєвих ознак сталого зростання чи спаду.</a:t>
            </a:r>
            <a:br>
              <a:rPr lang="uk-UA" sz="1400" dirty="0"/>
            </a:br>
            <a:r>
              <a:rPr lang="uk-UA" sz="1400" dirty="0"/>
              <a:t>Сплески продажів у жовтні–листопаді пояснюються сезонністю подарункового ринку.</a:t>
            </a:r>
            <a:br>
              <a:rPr lang="uk-UA" sz="1400" dirty="0"/>
            </a:br>
            <a:r>
              <a:rPr lang="uk-UA" sz="1400" dirty="0"/>
              <a:t>Це свідчить про високу залежність компанії від сезонних коливань і обмежене органічне зростання бази клієнтів.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 sz="1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400" dirty="0"/>
              <a:t>У 2011 році обсяг повернень суттєво зріс, особливо в останньому кварталі.</a:t>
            </a:r>
            <a:br>
              <a:rPr lang="uk-UA" sz="1400" dirty="0"/>
            </a:br>
            <a:r>
              <a:rPr lang="uk-UA" sz="1400" dirty="0"/>
              <a:t>Така динаміка підкреслює потребу у посиленні контролю якості, точності описів і відповідності очікуванням клієнтів, особливо напередодні свят.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 sz="1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400" dirty="0"/>
              <a:t>84% виручки припадає на Велику Британію, що вказує на майже повну залежність бізнесу від внутрішнього ринку.</a:t>
            </a:r>
            <a:br>
              <a:rPr lang="uk-UA" sz="1400" dirty="0"/>
            </a:br>
            <a:r>
              <a:rPr lang="uk-UA" sz="1400" dirty="0"/>
              <a:t>Подальше зростання можливе через розширення географії продажів, локалізацію пропозицій і розвиток онлайн-присутності на суміжних європейських ринках.</a:t>
            </a:r>
            <a:endParaRPr lang="ru-RU" sz="1400" noProof="1"/>
          </a:p>
          <a:p>
            <a:endParaRPr lang="ru-RU" sz="1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400" dirty="0"/>
              <a:t>Протягом року компанія утримувала високий рівень лояльності — понад 70% клієнтів здійснили дві й більше покупок.</a:t>
            </a:r>
            <a:br>
              <a:rPr lang="uk-UA" sz="1400" dirty="0"/>
            </a:br>
            <a:r>
              <a:rPr lang="uk-UA" sz="1400" dirty="0"/>
              <a:t>Подальше зростання можливе через залучення нових клієнтів, розвиток маркетингових каналів, </a:t>
            </a:r>
            <a:r>
              <a:rPr lang="uk-UA" sz="1400" noProof="1"/>
              <a:t>реферальні</a:t>
            </a:r>
            <a:r>
              <a:rPr lang="uk-UA" sz="1400" dirty="0"/>
              <a:t> програми та </a:t>
            </a:r>
            <a:r>
              <a:rPr lang="uk-UA" sz="1400" noProof="1"/>
              <a:t>промоакції</a:t>
            </a:r>
            <a:r>
              <a:rPr lang="uk-UA" sz="1400" dirty="0"/>
              <a:t> для нових сегментів аудиторії.</a:t>
            </a:r>
            <a:endParaRPr lang="ru-RU" sz="1400" noProof="1"/>
          </a:p>
          <a:p>
            <a:endParaRPr lang="ru-RU" sz="1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400" dirty="0"/>
              <a:t>Показник </a:t>
            </a:r>
            <a:r>
              <a:rPr lang="en-US" sz="1400" dirty="0"/>
              <a:t>ARPC (</a:t>
            </a:r>
            <a:r>
              <a:rPr lang="uk-UA" sz="1400" dirty="0"/>
              <a:t>середній дохід на одного клієнта) має тенденцію до зниження. </a:t>
            </a:r>
            <a:br>
              <a:rPr lang="uk-UA" sz="1400" dirty="0"/>
            </a:br>
            <a:r>
              <a:rPr lang="uk-UA" sz="1400" dirty="0"/>
              <a:t>Це сигналізує про те, що кожен окремий покупець витрачає менше, ніж раніше. Зниження може бути наслідком більш дрібних замовлень або зменшення глибини покупок.</a:t>
            </a:r>
            <a:br>
              <a:rPr lang="uk-UA" sz="1400" dirty="0"/>
            </a:br>
            <a:r>
              <a:rPr lang="uk-UA" sz="1400" dirty="0"/>
              <a:t>Для підтримки прибутковості необхідно стимулювати збільшення </a:t>
            </a:r>
            <a:r>
              <a:rPr lang="en-US" sz="1400" dirty="0"/>
              <a:t>ARPC</a:t>
            </a:r>
            <a:r>
              <a:rPr lang="uk-UA" sz="1400" dirty="0"/>
              <a:t>.</a:t>
            </a:r>
            <a:endParaRPr lang="ru-RU" sz="1400" noProof="1"/>
          </a:p>
        </p:txBody>
      </p:sp>
    </p:spTree>
    <p:extLst>
      <p:ext uri="{BB962C8B-B14F-4D97-AF65-F5344CB8AC3E}">
        <p14:creationId xmlns:p14="http://schemas.microsoft.com/office/powerpoint/2010/main" val="32178210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372</Words>
  <Application>Microsoft Office PowerPoint</Application>
  <PresentationFormat>Широкий екран</PresentationFormat>
  <Paragraphs>28</Paragraphs>
  <Slides>5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Презентація PowerPoint</vt:lpstr>
      <vt:lpstr> 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Tanya Svirhunenko</dc:creator>
  <cp:lastModifiedBy>Tanya Svirhunenko</cp:lastModifiedBy>
  <cp:revision>19</cp:revision>
  <dcterms:created xsi:type="dcterms:W3CDTF">2025-10-20T13:41:20Z</dcterms:created>
  <dcterms:modified xsi:type="dcterms:W3CDTF">2025-10-20T18:34:47Z</dcterms:modified>
</cp:coreProperties>
</file>