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ugi"/>
      <p:regular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Ju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font" Target="fonts/Gugi-regular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Ju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b9df79f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b9df79f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1c5f7bef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1c5f7bef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1b9df79f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1b9df79f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1b9df79f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1b9df79f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1b9df79f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1b9df79f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1c5f7bef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1c5f7bef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ea30120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3ea30120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1b9df79f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1b9df79f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1b9df79f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1b9df79f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b9df79f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1b9df79f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1c5f7be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1c5f7be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1c5f7be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1c5f7be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b9df79f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b9df79f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c5f7bef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c5f7bef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etorCo/EPL-PFA_Team_Predict-Section3_Project-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MLOps Project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CI/CD PipeLine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5678945" cy="37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326" y="1152475"/>
            <a:ext cx="2335976" cy="379479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6496325" y="4063000"/>
            <a:ext cx="822900" cy="19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716050" y="2057400"/>
            <a:ext cx="1554300" cy="11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2834475" y="1472400"/>
            <a:ext cx="204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Jenkins가 연결된 </a:t>
            </a:r>
            <a:r>
              <a:rPr lang="ko" sz="1300">
                <a:latin typeface="Jua"/>
                <a:ea typeface="Jua"/>
                <a:cs typeface="Jua"/>
                <a:sym typeface="Jua"/>
              </a:rPr>
              <a:t>GitHub의 Push를 감지합니다.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371125" y="4003800"/>
            <a:ext cx="155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Docker Compose File을 실행해 Testing API를 띄웁니다.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latin typeface="Jua"/>
                <a:ea typeface="Jua"/>
                <a:cs typeface="Jua"/>
                <a:sym typeface="Jua"/>
              </a:rPr>
              <a:t>Model Monitoring</a:t>
            </a:r>
            <a:endParaRPr sz="7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400">
                <a:solidFill>
                  <a:schemeClr val="accent1"/>
                </a:solidFill>
                <a:latin typeface="Jua"/>
                <a:ea typeface="Jua"/>
                <a:cs typeface="Jua"/>
                <a:sym typeface="Jua"/>
              </a:rPr>
              <a:t>모델을 Simulation하면서 성능을 DashBoard로 보여주는 Task입니다.</a:t>
            </a:r>
            <a:endParaRPr sz="2400">
              <a:solidFill>
                <a:schemeClr val="accent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Model Monitoring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201" y="2541103"/>
            <a:ext cx="5275101" cy="2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900" y="1017450"/>
            <a:ext cx="5327399" cy="961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8" y="1017450"/>
            <a:ext cx="3193190" cy="38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3569600" y="186150"/>
            <a:ext cx="525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Locust를 사용해서 Model </a:t>
            </a:r>
            <a:r>
              <a:rPr lang="ko">
                <a:solidFill>
                  <a:srgbClr val="202124"/>
                </a:solidFill>
                <a:highlight>
                  <a:srgbClr val="F8F9FA"/>
                </a:highlight>
                <a:latin typeface="Jua"/>
                <a:ea typeface="Jua"/>
                <a:cs typeface="Jua"/>
                <a:sym typeface="Jua"/>
              </a:rPr>
              <a:t>Simulation의 결과가 모두 0이라는 수치가 나왔습니다. 그로 인해 Grafana DashBoard에 No Data라고 뜨는 것을 볼 수 있습니다.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7985375" y="1043500"/>
            <a:ext cx="273900" cy="14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964975" y="2064800"/>
            <a:ext cx="562500" cy="38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최종 MLOps PipeLine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759575" y="347825"/>
            <a:ext cx="507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기존과 달라진 점은 Model Management 부분은 제외를 하였고 모델을 서비스하는 API와 테스트하는 API로 나누어서 모델을 서비스 하는 중에 문제가 없도록 수정하였습니다.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75" y="1179125"/>
            <a:ext cx="7119501" cy="365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후기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ML 모델이 극심한 불균형을 다룬 모델이어서 Monitoring을 제대로 수행하지 못 해서 아쉬웠습니다. -&gt; 불균형이 심하지 않은 데이터로 연습을 한 다음에 다시 한 번 도전하겠습니다.</a:t>
            </a:r>
            <a:endParaRPr sz="2200"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200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MLOps Pipeline을 구현했다는 점은 만족하지만 뭔가 부족하다는 느낌을 지울수 없었습니다. 각각 해당하는 Stack들이 아직까지는 한 줄기로써 어떻게 이어야 하는 지 더 공부가 필요할 것 같습니다.</a:t>
            </a:r>
            <a:endParaRPr sz="2200"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200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MLOps분야 아직까지는 정형화된 가이드라인이 아직까지는 없기 때문에 어떻게 만들어 나갈 것 인지를 많이 고민할 수 있는 프로젝트였습니다.</a:t>
            </a:r>
            <a:endParaRPr sz="2200"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latin typeface="Gugi"/>
                <a:ea typeface="Gugi"/>
                <a:cs typeface="Gugi"/>
                <a:sym typeface="Gugi"/>
              </a:rPr>
              <a:t>감사합니다.</a:t>
            </a:r>
            <a:endParaRPr sz="7200">
              <a:latin typeface="Gugi"/>
              <a:ea typeface="Gugi"/>
              <a:cs typeface="Gugi"/>
              <a:sym typeface="Gugi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400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-END-</a:t>
            </a:r>
            <a:endParaRPr sz="2400"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목차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AutoNum type="arabicPeriod"/>
            </a:pPr>
            <a:r>
              <a:rPr lang="ko"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프로젝트 개요</a:t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AutoNum type="arabicPeriod"/>
            </a:pPr>
            <a:r>
              <a:rPr lang="ko"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MLOps PipeLine 소개</a:t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AutoNum type="arabicPeriod"/>
            </a:pPr>
            <a:r>
              <a:rPr lang="ko"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사용한 Stack 소개</a:t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AutoNum type="arabicPeriod"/>
            </a:pPr>
            <a:r>
              <a:rPr lang="ko"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각 Stack의 결과 및 최종 MLOps PipeLine</a:t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a"/>
              <a:buAutoNum type="arabicPeriod"/>
            </a:pPr>
            <a:r>
              <a:rPr lang="ko" sz="3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후기</a:t>
            </a:r>
            <a:endParaRPr sz="3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프로젝트 개요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MLOps는 ML을 효율적으로 개발하고 성공적으로 서비스화 하고 운영할 때 필요한 모든 것을 다루는 분야로 기존의 ML Project의 한계점들을 해결하기 위해서 DevOps의 문화를 차용해서 만들어졌습니다.</a:t>
            </a:r>
            <a:endParaRPr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프로젝트에 사용한 ML Model은 EPL PFA Team 예측 프로젝트로 프로젝트의 내용은  링크에서 확인할 수 있습니다.</a:t>
            </a:r>
            <a:endParaRPr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https://github.com/TetorCo/EPL-PFA_Team_Predict-Section3_Project-</a:t>
            </a:r>
            <a:endParaRPr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프로젝트를 통해서 기존 ML Model의 성능을 올리고 웹 페이지로 Model을 배포하는 과정들을 MLOps를 적용해서 기존의 ML Project에서 모델을 테스트하고 배포하는 부분을 자동화하기 위함입니다.</a:t>
            </a:r>
            <a:endParaRPr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MLOps PipeLine 초안 소개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63" y="1324700"/>
            <a:ext cx="8954875" cy="36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447825" y="259025"/>
            <a:ext cx="438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개발자가 코드를 수정해서 Commit를 하게 되면 Docker에서 Container로 웹 페이지를 배포하고 시뮬레이션 한 뒤 모델을 모니터링 하는 과정입니다.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MLOps - </a:t>
            </a:r>
            <a:r>
              <a:rPr b="1" lang="ko" sz="2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사용한 Stack 소개</a:t>
            </a:r>
            <a:endParaRPr sz="2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729"/>
              </a:buClr>
              <a:buSzPts val="2700"/>
              <a:buFont typeface="Jua"/>
              <a:buAutoNum type="arabicPeriod"/>
            </a:pPr>
            <a:r>
              <a:rPr lang="ko" sz="2700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Model Management -&gt; Feast, mlflow, minio</a:t>
            </a:r>
            <a:endParaRPr sz="2700"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700"/>
              <a:buFont typeface="Jua"/>
              <a:buAutoNum type="arabicPeriod"/>
            </a:pPr>
            <a:r>
              <a:rPr lang="ko" sz="2700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CI/CD PipeLine -&gt; GitHub Actions, Jenkins</a:t>
            </a:r>
            <a:endParaRPr sz="2700"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2700"/>
              <a:buFont typeface="Jua"/>
              <a:buAutoNum type="arabicPeriod"/>
            </a:pPr>
            <a:r>
              <a:rPr lang="ko" sz="2700">
                <a:solidFill>
                  <a:srgbClr val="202729"/>
                </a:solidFill>
                <a:latin typeface="Jua"/>
                <a:ea typeface="Jua"/>
                <a:cs typeface="Jua"/>
                <a:sym typeface="Jua"/>
              </a:rPr>
              <a:t>Model Monitoring -&gt; Prometheus, Grafana</a:t>
            </a:r>
            <a:endParaRPr sz="2700">
              <a:solidFill>
                <a:srgbClr val="202729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800" y="677925"/>
            <a:ext cx="1128950" cy="11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300" y="1152471"/>
            <a:ext cx="1398600" cy="53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1950" y="2318100"/>
            <a:ext cx="1398600" cy="50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9148" y="3142303"/>
            <a:ext cx="1398600" cy="142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8868" y="3224168"/>
            <a:ext cx="1238450" cy="12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1951" y="1828978"/>
            <a:ext cx="1832049" cy="276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latin typeface="Jua"/>
                <a:ea typeface="Jua"/>
                <a:cs typeface="Jua"/>
                <a:sym typeface="Jua"/>
              </a:rPr>
              <a:t>Model Management</a:t>
            </a:r>
            <a:endParaRPr sz="7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  <a:latin typeface="Jua"/>
                <a:ea typeface="Jua"/>
                <a:cs typeface="Jua"/>
                <a:sym typeface="Jua"/>
              </a:rPr>
              <a:t>모델을 서비스하면서 발생할 수 있는 여러 가지 문제점들을 해결하고 새로운 데이터가 입력되었을 때 재학습을 위한 데이터, 모델 버전을 관리하는 Task입니다.</a:t>
            </a:r>
            <a:endParaRPr b="1" sz="2400">
              <a:solidFill>
                <a:schemeClr val="accent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850">
                <a:latin typeface="Jua"/>
                <a:ea typeface="Jua"/>
                <a:cs typeface="Jua"/>
                <a:sym typeface="Jua"/>
              </a:rPr>
              <a:t>Model Management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5331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89350"/>
            <a:ext cx="24669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1058300" y="2397825"/>
            <a:ext cx="710400" cy="37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5956" y="2889350"/>
            <a:ext cx="3064669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2915875" y="3248925"/>
            <a:ext cx="710400" cy="54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500400" y="105775"/>
            <a:ext cx="533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feast apply로 정의된 feature들을 Feaset에 배포해줍니다.</a:t>
            </a:r>
            <a:endParaRPr>
              <a:latin typeface="Jua"/>
              <a:ea typeface="Jua"/>
              <a:cs typeface="Jua"/>
              <a:sym typeface="J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모델 추론을 위해서 각 Position에 해당하는 feature들을 가져오려고 했지만 제 생각과는 다르게 하나씩만 가져오게되었고 이 문제를 해결할 수 없어서 Model management는 PipeLine에서 제외하기로 결정했습니다.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5160" y="1550526"/>
            <a:ext cx="321371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7119500" y="2864075"/>
            <a:ext cx="184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데이터의 원본을 손상시키지 않기 위해서 MinIO에 저장했습니다.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2850">
                <a:latin typeface="Jua"/>
                <a:ea typeface="Jua"/>
                <a:cs typeface="Jua"/>
                <a:sym typeface="Jua"/>
              </a:rPr>
              <a:t>Model Management</a:t>
            </a:r>
            <a:endParaRPr sz="2850"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00" y="1017450"/>
            <a:ext cx="8195197" cy="40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3093500" y="3833575"/>
            <a:ext cx="621600" cy="108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602350" y="3641150"/>
            <a:ext cx="3067200" cy="128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3626350" y="281225"/>
            <a:ext cx="504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Mlflow</a:t>
            </a:r>
            <a:r>
              <a:rPr lang="ko">
                <a:latin typeface="Jua"/>
                <a:ea typeface="Jua"/>
                <a:cs typeface="Jua"/>
                <a:sym typeface="Jua"/>
              </a:rPr>
              <a:t>에서 테스트할 때 사용한 File와 Metrics, Parameters를 확인할 수 있습니다.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550" y="1017450"/>
            <a:ext cx="3103400" cy="263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964550" y="1206325"/>
            <a:ext cx="1217700" cy="6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64550" y="2183200"/>
            <a:ext cx="781200" cy="66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433850" y="1124900"/>
            <a:ext cx="163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Metrics Graph를 볼 수도 있고 Model의 Artifacts도 제공하는 것을 알 수 있습니다.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200">
                <a:latin typeface="Jua"/>
                <a:ea typeface="Jua"/>
                <a:cs typeface="Jua"/>
                <a:sym typeface="Jua"/>
              </a:rPr>
              <a:t>CI/CD PipeLine</a:t>
            </a:r>
            <a:endParaRPr sz="7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400">
                <a:solidFill>
                  <a:schemeClr val="accent1"/>
                </a:solidFill>
                <a:latin typeface="Jua"/>
                <a:ea typeface="Jua"/>
                <a:cs typeface="Jua"/>
                <a:sym typeface="Jua"/>
              </a:rPr>
              <a:t>GitHub에서 Push을 감지한 다음 모델을 VM VirtualBox에 Build하고 모델을 테스트하기 위한 웹 페이지를 자동으로 배포하는 Task입니다.</a:t>
            </a:r>
            <a:endParaRPr sz="2400">
              <a:solidFill>
                <a:schemeClr val="accent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