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Montserrat"/>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Lato-regular.fntdata"/><Relationship Id="rId23"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8341c498a4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8341c498a4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8341c498a4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8341c498a4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8341c498a4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38341c498a4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8341c498a4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38341c498a4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8341c498a4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8341c498a4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8341c498a4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8341c498a4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8341c498a4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8341c498a4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8341c498a4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8341c498a4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8341c498a4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8341c498a4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8341c498a4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8341c498a4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8341c498a4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8341c498a4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8341c498a4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8341c498a4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8341c498a4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8341c498a4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Regional Sales Analysis </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200"/>
              <a:t>Channel Profitability</a:t>
            </a:r>
            <a:endParaRPr sz="3200"/>
          </a:p>
        </p:txBody>
      </p:sp>
      <p:sp>
        <p:nvSpPr>
          <p:cNvPr id="192" name="Google Shape;192;p22"/>
          <p:cNvSpPr txBox="1"/>
          <p:nvPr>
            <p:ph idx="1" type="body"/>
          </p:nvPr>
        </p:nvSpPr>
        <p:spPr>
          <a:xfrm>
            <a:off x="543125" y="1582800"/>
            <a:ext cx="3396300" cy="33474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lang="en" sz="1000"/>
              <a:t>The total profit by channel chart (bar chart) shows variation in channel performance:</a:t>
            </a:r>
            <a:endParaRPr sz="1000"/>
          </a:p>
          <a:p>
            <a:pPr indent="-292100" lvl="0" marL="457200" rtl="0" algn="l">
              <a:spcBef>
                <a:spcPts val="1200"/>
              </a:spcBef>
              <a:spcAft>
                <a:spcPts val="0"/>
              </a:spcAft>
              <a:buSzPts val="1000"/>
              <a:buChar char="❏"/>
            </a:pPr>
            <a:r>
              <a:rPr lang="en" sz="1000"/>
              <a:t>Wholesale is the leading channel with $500,000,000 in revenue (50% of total) and $375,000,000 in profit, but average profit per order is $5,850 with a margin of 75%.</a:t>
            </a:r>
            <a:endParaRPr sz="1000"/>
          </a:p>
          <a:p>
            <a:pPr indent="-292100" lvl="0" marL="457200" rtl="0" algn="l">
              <a:spcBef>
                <a:spcPts val="0"/>
              </a:spcBef>
              <a:spcAft>
                <a:spcPts val="0"/>
              </a:spcAft>
              <a:buSzPts val="1000"/>
              <a:buChar char="❏"/>
            </a:pPr>
            <a:r>
              <a:rPr lang="en" sz="1000"/>
              <a:t>Distributor follows with $300,000,000 in revenue (30%) and $225,000,000 in profit, with higher average profit ($6,250) and margin (75%).</a:t>
            </a:r>
            <a:endParaRPr sz="1000"/>
          </a:p>
          <a:p>
            <a:pPr indent="-292100" lvl="0" marL="457200" rtl="0" algn="l">
              <a:spcBef>
                <a:spcPts val="0"/>
              </a:spcBef>
              <a:spcAft>
                <a:spcPts val="0"/>
              </a:spcAft>
              <a:buSzPts val="1000"/>
              <a:buChar char="❏"/>
            </a:pPr>
            <a:r>
              <a:rPr lang="en" sz="1000"/>
              <a:t>Export has $200,000,000 in revenue (20%) but the highest margin (76%), indicating efficiency despite lower volume.</a:t>
            </a:r>
            <a:endParaRPr sz="1000"/>
          </a:p>
          <a:p>
            <a:pPr indent="0" lvl="0" marL="0" rtl="0" algn="l">
              <a:spcBef>
                <a:spcPts val="1200"/>
              </a:spcBef>
              <a:spcAft>
                <a:spcPts val="0"/>
              </a:spcAft>
              <a:buNone/>
            </a:pPr>
            <a:r>
              <a:rPr lang="en" sz="1000"/>
              <a:t>Insight: Export is the most profitable channel per dollar, so optimize resources toward it to address revenue inconsistencies, while scaling Wholesale for volume.</a:t>
            </a:r>
            <a:endParaRPr sz="1000"/>
          </a:p>
          <a:p>
            <a:pPr indent="0" lvl="0" marL="0" rtl="0" algn="l">
              <a:lnSpc>
                <a:spcPct val="150000"/>
              </a:lnSpc>
              <a:spcBef>
                <a:spcPts val="1200"/>
              </a:spcBef>
              <a:spcAft>
                <a:spcPts val="0"/>
              </a:spcAft>
              <a:buNone/>
            </a:pPr>
            <a:r>
              <a:t/>
            </a:r>
            <a:endParaRPr sz="1000"/>
          </a:p>
          <a:p>
            <a:pPr indent="0" lvl="0" marL="0" rtl="0" algn="l">
              <a:lnSpc>
                <a:spcPct val="150000"/>
              </a:lnSpc>
              <a:spcBef>
                <a:spcPts val="1200"/>
              </a:spcBef>
              <a:spcAft>
                <a:spcPts val="1200"/>
              </a:spcAft>
              <a:buNone/>
            </a:pPr>
            <a:r>
              <a:t/>
            </a:r>
            <a:endParaRPr/>
          </a:p>
        </p:txBody>
      </p:sp>
      <p:pic>
        <p:nvPicPr>
          <p:cNvPr id="193" name="Google Shape;193;p22"/>
          <p:cNvPicPr preferRelativeResize="0"/>
          <p:nvPr/>
        </p:nvPicPr>
        <p:blipFill>
          <a:blip r:embed="rId3">
            <a:alphaModFix/>
          </a:blip>
          <a:stretch>
            <a:fillRect/>
          </a:stretch>
        </p:blipFill>
        <p:spPr>
          <a:xfrm>
            <a:off x="4099675" y="1307850"/>
            <a:ext cx="4934896" cy="3530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3"/>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200"/>
              </a:spcBef>
              <a:spcAft>
                <a:spcPts val="0"/>
              </a:spcAft>
              <a:buNone/>
            </a:pPr>
            <a:r>
              <a:rPr lang="en" sz="3200"/>
              <a:t>Product Budget vs Actual Insights</a:t>
            </a:r>
            <a:endParaRPr sz="3200"/>
          </a:p>
          <a:p>
            <a:pPr indent="0" lvl="0" marL="0" rtl="0" algn="ctr">
              <a:spcBef>
                <a:spcPts val="1200"/>
              </a:spcBef>
              <a:spcAft>
                <a:spcPts val="0"/>
              </a:spcAft>
              <a:buNone/>
            </a:pPr>
            <a:r>
              <a:t/>
            </a:r>
            <a:endParaRPr sz="3200"/>
          </a:p>
        </p:txBody>
      </p:sp>
      <p:sp>
        <p:nvSpPr>
          <p:cNvPr id="199" name="Google Shape;199;p23"/>
          <p:cNvSpPr txBox="1"/>
          <p:nvPr>
            <p:ph idx="1" type="body"/>
          </p:nvPr>
        </p:nvSpPr>
        <p:spPr>
          <a:xfrm>
            <a:off x="1297500" y="1567550"/>
            <a:ext cx="7038900" cy="33321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lang="en"/>
              <a:t>The product budget vs actual summary reveals overperformance:</a:t>
            </a:r>
            <a:endParaRPr/>
          </a:p>
          <a:p>
            <a:pPr indent="-311150" lvl="0" marL="457200" rtl="0" algn="l">
              <a:lnSpc>
                <a:spcPct val="150000"/>
              </a:lnSpc>
              <a:spcBef>
                <a:spcPts val="1200"/>
              </a:spcBef>
              <a:spcAft>
                <a:spcPts val="0"/>
              </a:spcAft>
              <a:buSzPts val="1300"/>
              <a:buChar char="❏"/>
            </a:pPr>
            <a:r>
              <a:rPr lang="en"/>
              <a:t>Product 26 exceeds budget by 2,063% with $117,291,821 in revenue vs $5,685,138 budget, showing massive demand.</a:t>
            </a:r>
            <a:endParaRPr/>
          </a:p>
          <a:p>
            <a:pPr indent="-311150" lvl="0" marL="457200" rtl="0" algn="l">
              <a:lnSpc>
                <a:spcPct val="150000"/>
              </a:lnSpc>
              <a:spcBef>
                <a:spcPts val="0"/>
              </a:spcBef>
              <a:spcAft>
                <a:spcPts val="0"/>
              </a:spcAft>
              <a:buSzPts val="1300"/>
              <a:buChar char="❏"/>
            </a:pPr>
            <a:r>
              <a:rPr lang="en"/>
              <a:t>Product 25 at 2,049% and Product 13 at 2,104% follow, with all top 10 products over 1,800% utilization, suggesting budgets are underestimated or data spans multiple years.</a:t>
            </a:r>
            <a:endParaRPr/>
          </a:p>
          <a:p>
            <a:pPr indent="-311150" lvl="0" marL="457200" rtl="0" algn="l">
              <a:lnSpc>
                <a:spcPct val="150000"/>
              </a:lnSpc>
              <a:spcBef>
                <a:spcPts val="0"/>
              </a:spcBef>
              <a:spcAft>
                <a:spcPts val="0"/>
              </a:spcAft>
              <a:buSzPts val="1300"/>
              <a:buChar char="❏"/>
            </a:pPr>
            <a:r>
              <a:rPr lang="en"/>
              <a:t>Average utilization is 1,950%, indicating overall success but potential budget reallocation needs.</a:t>
            </a:r>
            <a:endParaRPr/>
          </a:p>
          <a:p>
            <a:pPr indent="0" lvl="0" marL="0" rtl="0" algn="l">
              <a:lnSpc>
                <a:spcPct val="150000"/>
              </a:lnSpc>
              <a:spcBef>
                <a:spcPts val="1200"/>
              </a:spcBef>
              <a:spcAft>
                <a:spcPts val="0"/>
              </a:spcAft>
              <a:buNone/>
            </a:pPr>
            <a:r>
              <a:rPr lang="en"/>
              <a:t>Insight: High utilization signals strong product performance, but for growth, increase budgets for top products to support scaling.</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300"/>
              <a:t>Top 10 Customers by Revenue</a:t>
            </a:r>
            <a:endParaRPr sz="3300"/>
          </a:p>
        </p:txBody>
      </p:sp>
      <p:sp>
        <p:nvSpPr>
          <p:cNvPr id="205" name="Google Shape;205;p24"/>
          <p:cNvSpPr txBox="1"/>
          <p:nvPr>
            <p:ph idx="1" type="body"/>
          </p:nvPr>
        </p:nvSpPr>
        <p:spPr>
          <a:xfrm>
            <a:off x="284025" y="1460875"/>
            <a:ext cx="3830700" cy="3263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a:t>The top customers summary identifies key accounts:</a:t>
            </a:r>
            <a:endParaRPr/>
          </a:p>
          <a:p>
            <a:pPr indent="-311150" lvl="0" marL="457200" rtl="0" algn="l">
              <a:spcBef>
                <a:spcPts val="1200"/>
              </a:spcBef>
              <a:spcAft>
                <a:spcPts val="0"/>
              </a:spcAft>
              <a:buSzPts val="1300"/>
              <a:buChar char="❏"/>
            </a:pPr>
            <a:r>
              <a:rPr lang="en"/>
              <a:t>Aibox Company       </a:t>
            </a:r>
            <a:endParaRPr/>
          </a:p>
          <a:p>
            <a:pPr indent="-311150" lvl="0" marL="457200" rtl="0" algn="l">
              <a:spcBef>
                <a:spcPts val="0"/>
              </a:spcBef>
              <a:spcAft>
                <a:spcPts val="0"/>
              </a:spcAft>
              <a:buSzPts val="1300"/>
              <a:buChar char="❏"/>
            </a:pPr>
            <a:r>
              <a:rPr lang="en"/>
              <a:t>State Ltd           </a:t>
            </a:r>
            <a:endParaRPr/>
          </a:p>
          <a:p>
            <a:pPr indent="-311150" lvl="0" marL="457200" rtl="0" algn="l">
              <a:spcBef>
                <a:spcPts val="0"/>
              </a:spcBef>
              <a:spcAft>
                <a:spcPts val="0"/>
              </a:spcAft>
              <a:buSzPts val="1300"/>
              <a:buChar char="❏"/>
            </a:pPr>
            <a:r>
              <a:rPr lang="en"/>
              <a:t>Pixoboo Corp        </a:t>
            </a:r>
            <a:endParaRPr/>
          </a:p>
          <a:p>
            <a:pPr indent="-311150" lvl="0" marL="457200" rtl="0" algn="l">
              <a:spcBef>
                <a:spcPts val="0"/>
              </a:spcBef>
              <a:spcAft>
                <a:spcPts val="0"/>
              </a:spcAft>
              <a:buSzPts val="1300"/>
              <a:buChar char="❏"/>
            </a:pPr>
            <a:r>
              <a:rPr lang="en"/>
              <a:t>Organon Corp        </a:t>
            </a:r>
            <a:endParaRPr/>
          </a:p>
          <a:p>
            <a:pPr indent="-311150" lvl="0" marL="457200" rtl="0" algn="l">
              <a:spcBef>
                <a:spcPts val="0"/>
              </a:spcBef>
              <a:spcAft>
                <a:spcPts val="0"/>
              </a:spcAft>
              <a:buSzPts val="1300"/>
              <a:buChar char="❏"/>
            </a:pPr>
            <a:r>
              <a:rPr lang="en"/>
              <a:t>Realbuzz Ltd        </a:t>
            </a:r>
            <a:endParaRPr/>
          </a:p>
          <a:p>
            <a:pPr indent="-311150" lvl="0" marL="457200" rtl="0" algn="l">
              <a:spcBef>
                <a:spcPts val="0"/>
              </a:spcBef>
              <a:spcAft>
                <a:spcPts val="0"/>
              </a:spcAft>
              <a:buSzPts val="1300"/>
              <a:buChar char="❏"/>
            </a:pPr>
            <a:r>
              <a:rPr lang="en"/>
              <a:t>WOCKHARDT Group     </a:t>
            </a:r>
            <a:endParaRPr/>
          </a:p>
          <a:p>
            <a:pPr indent="-311150" lvl="0" marL="457200" rtl="0" algn="l">
              <a:spcBef>
                <a:spcPts val="0"/>
              </a:spcBef>
              <a:spcAft>
                <a:spcPts val="0"/>
              </a:spcAft>
              <a:buSzPts val="1300"/>
              <a:buChar char="❏"/>
            </a:pPr>
            <a:r>
              <a:rPr lang="en"/>
              <a:t>Kare Corp           </a:t>
            </a:r>
            <a:endParaRPr/>
          </a:p>
          <a:p>
            <a:pPr indent="-311150" lvl="0" marL="457200" rtl="0" algn="l">
              <a:spcBef>
                <a:spcPts val="0"/>
              </a:spcBef>
              <a:spcAft>
                <a:spcPts val="0"/>
              </a:spcAft>
              <a:buSzPts val="1300"/>
              <a:buChar char="❏"/>
            </a:pPr>
            <a:r>
              <a:rPr lang="en"/>
              <a:t>Colgate-Pa Group    </a:t>
            </a:r>
            <a:endParaRPr/>
          </a:p>
          <a:p>
            <a:pPr indent="-311150" lvl="0" marL="457200" rtl="0" algn="l">
              <a:spcBef>
                <a:spcPts val="0"/>
              </a:spcBef>
              <a:spcAft>
                <a:spcPts val="0"/>
              </a:spcAft>
              <a:buSzPts val="1300"/>
              <a:buChar char="❏"/>
            </a:pPr>
            <a:r>
              <a:rPr lang="en"/>
              <a:t>Golden Corp         </a:t>
            </a:r>
            <a:endParaRPr/>
          </a:p>
          <a:p>
            <a:pPr indent="-311150" lvl="0" marL="457200" rtl="0" algn="l">
              <a:spcBef>
                <a:spcPts val="0"/>
              </a:spcBef>
              <a:spcAft>
                <a:spcPts val="0"/>
              </a:spcAft>
              <a:buSzPts val="1300"/>
              <a:buChar char="❏"/>
            </a:pPr>
            <a:r>
              <a:rPr lang="en"/>
              <a:t>Deseret Group        </a:t>
            </a:r>
            <a:endParaRPr/>
          </a:p>
          <a:p>
            <a:pPr indent="0" lvl="0" marL="457200" rtl="0" algn="l">
              <a:spcBef>
                <a:spcPts val="1200"/>
              </a:spcBef>
              <a:spcAft>
                <a:spcPts val="1200"/>
              </a:spcAft>
              <a:buNone/>
            </a:pPr>
            <a:r>
              <a:t/>
            </a:r>
            <a:endParaRPr/>
          </a:p>
        </p:txBody>
      </p:sp>
      <p:sp>
        <p:nvSpPr>
          <p:cNvPr id="206" name="Google Shape;206;p24"/>
          <p:cNvSpPr txBox="1"/>
          <p:nvPr/>
        </p:nvSpPr>
        <p:spPr>
          <a:xfrm>
            <a:off x="4427225" y="1615450"/>
            <a:ext cx="4343400" cy="3040500"/>
          </a:xfrm>
          <a:prstGeom prst="rect">
            <a:avLst/>
          </a:prstGeom>
          <a:noFill/>
          <a:ln>
            <a:noFill/>
          </a:ln>
        </p:spPr>
        <p:txBody>
          <a:bodyPr anchorCtr="0" anchor="t" bIns="91425" lIns="91425" spcFirstLastPara="1" rIns="91425" wrap="square" tIns="91425">
            <a:noAutofit/>
          </a:bodyPr>
          <a:lstStyle/>
          <a:p>
            <a:pPr indent="-311150" lvl="0" marL="457200" rtl="0" algn="l">
              <a:lnSpc>
                <a:spcPct val="150000"/>
              </a:lnSpc>
              <a:spcBef>
                <a:spcPts val="1200"/>
              </a:spcBef>
              <a:spcAft>
                <a:spcPts val="0"/>
              </a:spcAft>
              <a:buClr>
                <a:schemeClr val="lt1"/>
              </a:buClr>
              <a:buSzPts val="1300"/>
              <a:buFont typeface="Lato"/>
              <a:buChar char="❏"/>
            </a:pPr>
            <a:r>
              <a:rPr lang="en" sz="1300">
                <a:solidFill>
                  <a:schemeClr val="lt1"/>
                </a:solidFill>
                <a:latin typeface="Lato"/>
                <a:ea typeface="Lato"/>
                <a:cs typeface="Lato"/>
                <a:sym typeface="Lato"/>
              </a:rPr>
              <a:t>Aibox Company is the top customer with $12,641,252 in revenue (1.3% of total), followed by State Ltd ($12,220,639) and Pixoboo Corp ($10,986,459).</a:t>
            </a:r>
            <a:endParaRPr sz="1300">
              <a:solidFill>
                <a:schemeClr val="lt1"/>
              </a:solidFill>
              <a:latin typeface="Lato"/>
              <a:ea typeface="Lato"/>
              <a:cs typeface="Lato"/>
              <a:sym typeface="Lato"/>
            </a:endParaRPr>
          </a:p>
          <a:p>
            <a:pPr indent="-311150" lvl="0" marL="457200" rtl="0" algn="l">
              <a:lnSpc>
                <a:spcPct val="150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The top 10 customers account for 10% of total revenue, showing concentration risk.</a:t>
            </a:r>
            <a:endParaRPr sz="1300">
              <a:solidFill>
                <a:schemeClr val="lt1"/>
              </a:solidFill>
              <a:latin typeface="Lato"/>
              <a:ea typeface="Lato"/>
              <a:cs typeface="Lato"/>
              <a:sym typeface="Lato"/>
            </a:endParaRPr>
          </a:p>
          <a:p>
            <a:pPr indent="0" lvl="0" marL="0" rtl="0" algn="l">
              <a:lnSpc>
                <a:spcPct val="150000"/>
              </a:lnSpc>
              <a:spcBef>
                <a:spcPts val="1200"/>
              </a:spcBef>
              <a:spcAft>
                <a:spcPts val="0"/>
              </a:spcAft>
              <a:buNone/>
            </a:pPr>
            <a:r>
              <a:rPr lang="en" sz="1300">
                <a:solidFill>
                  <a:schemeClr val="lt1"/>
                </a:solidFill>
                <a:latin typeface="Lato"/>
                <a:ea typeface="Lato"/>
                <a:cs typeface="Lato"/>
                <a:sym typeface="Lato"/>
              </a:rPr>
              <a:t>Insight: Nurture top customers like Aibox for loyalty, while diversifying to reduce dependence on a few accounts.</a:t>
            </a:r>
            <a:endParaRPr sz="1300">
              <a:solidFill>
                <a:schemeClr val="lt1"/>
              </a:solidFill>
              <a:latin typeface="Lato"/>
              <a:ea typeface="Lato"/>
              <a:cs typeface="Lato"/>
              <a:sym typeface="Lato"/>
            </a:endParaRPr>
          </a:p>
          <a:p>
            <a:pPr indent="0" lvl="0" marL="457200" rtl="0" algn="l">
              <a:spcBef>
                <a:spcPts val="1200"/>
              </a:spcBef>
              <a:spcAft>
                <a:spcPts val="0"/>
              </a:spcAft>
              <a:buNone/>
            </a:pPr>
            <a:r>
              <a:t/>
            </a:r>
            <a:endParaRPr sz="1300">
              <a:solidFill>
                <a:schemeClr val="l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200"/>
              <a:t>Key Insights</a:t>
            </a:r>
            <a:endParaRPr sz="3200"/>
          </a:p>
        </p:txBody>
      </p:sp>
      <p:sp>
        <p:nvSpPr>
          <p:cNvPr id="212" name="Google Shape;212;p2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en"/>
              <a:t>South region dominates with $400M revenue (40%), but 75% profit margin suggests cost inefficiencies.</a:t>
            </a:r>
            <a:endParaRPr/>
          </a:p>
          <a:p>
            <a:pPr indent="-311150" lvl="0" marL="457200" rtl="0" algn="l">
              <a:lnSpc>
                <a:spcPct val="150000"/>
              </a:lnSpc>
              <a:spcBef>
                <a:spcPts val="0"/>
              </a:spcBef>
              <a:spcAft>
                <a:spcPts val="0"/>
              </a:spcAft>
              <a:buSzPts val="1300"/>
              <a:buChar char="❏"/>
            </a:pPr>
            <a:r>
              <a:rPr lang="en"/>
              <a:t>Q4 peaks with 30% higher revenue (e.g., $100M in Dec 2017); Q1 dips to $50M.</a:t>
            </a:r>
            <a:endParaRPr/>
          </a:p>
          <a:p>
            <a:pPr indent="-311150" lvl="0" marL="457200" rtl="0" algn="l">
              <a:lnSpc>
                <a:spcPct val="150000"/>
              </a:lnSpc>
              <a:spcBef>
                <a:spcPts val="0"/>
              </a:spcBef>
              <a:spcAft>
                <a:spcPts val="0"/>
              </a:spcAft>
              <a:buSzPts val="1300"/>
              <a:buChar char="❏"/>
            </a:pPr>
            <a:r>
              <a:rPr lang="en"/>
              <a:t>Product 26 leads with $117.3M (12%), top 10 SKUs drive 70% revenue.</a:t>
            </a:r>
            <a:endParaRPr/>
          </a:p>
          <a:p>
            <a:pPr indent="-311150" lvl="0" marL="457200" rtl="0" algn="l">
              <a:lnSpc>
                <a:spcPct val="150000"/>
              </a:lnSpc>
              <a:spcBef>
                <a:spcPts val="0"/>
              </a:spcBef>
              <a:spcAft>
                <a:spcPts val="0"/>
              </a:spcAft>
              <a:buSzPts val="1300"/>
              <a:buChar char="❏"/>
            </a:pPr>
            <a:r>
              <a:rPr lang="en"/>
              <a:t>Export channel has highest margin (76%) despite $200M revenue.</a:t>
            </a:r>
            <a:endParaRPr/>
          </a:p>
          <a:p>
            <a:pPr indent="-311150" lvl="0" marL="457200" rtl="0" algn="l">
              <a:lnSpc>
                <a:spcPct val="150000"/>
              </a:lnSpc>
              <a:spcBef>
                <a:spcPts val="0"/>
              </a:spcBef>
              <a:spcAft>
                <a:spcPts val="0"/>
              </a:spcAft>
              <a:buSzPts val="1300"/>
              <a:buChar char="❏"/>
            </a:pPr>
            <a:r>
              <a:rPr lang="en"/>
              <a:t>Products exceed budgets by 1,950% (e.g., Product 26 at 2,063%).</a:t>
            </a:r>
            <a:endParaRPr/>
          </a:p>
          <a:p>
            <a:pPr indent="-311150" lvl="0" marL="457200" rtl="0" algn="l">
              <a:lnSpc>
                <a:spcPct val="150000"/>
              </a:lnSpc>
              <a:spcBef>
                <a:spcPts val="0"/>
              </a:spcBef>
              <a:spcAft>
                <a:spcPts val="0"/>
              </a:spcAft>
              <a:buSzPts val="1300"/>
              <a:buChar char="❏"/>
            </a:pPr>
            <a:r>
              <a:rPr lang="en"/>
              <a:t>Top 10 customers (e.g., Aibox at $12.6M) contribute 10% revenue.</a:t>
            </a:r>
            <a:endParaRPr/>
          </a:p>
          <a:p>
            <a:pPr indent="0" lvl="0" marL="45720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200"/>
              <a:t>Recommendations</a:t>
            </a:r>
            <a:endParaRPr sz="3200"/>
          </a:p>
        </p:txBody>
      </p:sp>
      <p:sp>
        <p:nvSpPr>
          <p:cNvPr id="218" name="Google Shape;218;p2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en"/>
              <a:t>Optimize South’s costs; boost Northeast marketing for growth.</a:t>
            </a:r>
            <a:endParaRPr/>
          </a:p>
          <a:p>
            <a:pPr indent="-311150" lvl="0" marL="457200" rtl="0" algn="l">
              <a:lnSpc>
                <a:spcPct val="150000"/>
              </a:lnSpc>
              <a:spcBef>
                <a:spcPts val="0"/>
              </a:spcBef>
              <a:spcAft>
                <a:spcPts val="0"/>
              </a:spcAft>
              <a:buSzPts val="1300"/>
              <a:buChar char="❏"/>
            </a:pPr>
            <a:r>
              <a:rPr lang="en"/>
              <a:t>Build Q3 inventory for Q4; run Q1 promotions.</a:t>
            </a:r>
            <a:endParaRPr/>
          </a:p>
          <a:p>
            <a:pPr indent="-311150" lvl="0" marL="457200" rtl="0" algn="l">
              <a:lnSpc>
                <a:spcPct val="150000"/>
              </a:lnSpc>
              <a:spcBef>
                <a:spcPts val="0"/>
              </a:spcBef>
              <a:spcAft>
                <a:spcPts val="0"/>
              </a:spcAft>
              <a:buSzPts val="1300"/>
              <a:buChar char="❏"/>
            </a:pPr>
            <a:r>
              <a:rPr lang="en"/>
              <a:t>Prioritize Product 26, 25, 13; evaluate low performers.</a:t>
            </a:r>
            <a:endParaRPr/>
          </a:p>
          <a:p>
            <a:pPr indent="-311150" lvl="0" marL="457200" rtl="0" algn="l">
              <a:lnSpc>
                <a:spcPct val="150000"/>
              </a:lnSpc>
              <a:spcBef>
                <a:spcPts val="0"/>
              </a:spcBef>
              <a:spcAft>
                <a:spcPts val="0"/>
              </a:spcAft>
              <a:buSzPts val="1300"/>
              <a:buChar char="❏"/>
            </a:pPr>
            <a:r>
              <a:rPr lang="en"/>
              <a:t>Scale Export channel; optimize Wholesale costs.</a:t>
            </a:r>
            <a:endParaRPr/>
          </a:p>
          <a:p>
            <a:pPr indent="-311150" lvl="0" marL="457200" rtl="0" algn="l">
              <a:lnSpc>
                <a:spcPct val="150000"/>
              </a:lnSpc>
              <a:spcBef>
                <a:spcPts val="0"/>
              </a:spcBef>
              <a:spcAft>
                <a:spcPts val="0"/>
              </a:spcAft>
              <a:buSzPts val="1300"/>
              <a:buChar char="❏"/>
            </a:pPr>
            <a:r>
              <a:rPr lang="en"/>
              <a:t>Adjust budgets for top products (e.g., Product 26).</a:t>
            </a:r>
            <a:endParaRPr/>
          </a:p>
          <a:p>
            <a:pPr indent="-311150" lvl="0" marL="457200" rtl="0" algn="l">
              <a:lnSpc>
                <a:spcPct val="150000"/>
              </a:lnSpc>
              <a:spcBef>
                <a:spcPts val="0"/>
              </a:spcBef>
              <a:spcAft>
                <a:spcPts val="0"/>
              </a:spcAft>
              <a:buSzPts val="1300"/>
              <a:buChar char="❏"/>
            </a:pPr>
            <a:r>
              <a:rPr lang="en"/>
              <a:t>Diversify customers to reduce reliance on top 10.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100"/>
              <a:t>Problem Statement</a:t>
            </a:r>
            <a:endParaRPr sz="3100"/>
          </a:p>
        </p:txBody>
      </p:sp>
      <p:sp>
        <p:nvSpPr>
          <p:cNvPr id="141" name="Google Shape;141;p14"/>
          <p:cNvSpPr txBox="1"/>
          <p:nvPr>
            <p:ph idx="1" type="body"/>
          </p:nvPr>
        </p:nvSpPr>
        <p:spPr>
          <a:xfrm>
            <a:off x="1297500" y="1920250"/>
            <a:ext cx="7038900" cy="1264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1500"/>
              <a:t>Sales teams often lack a clear, data-driven understanding of regional performance, making it difficult to identify growth opportunities and optimize resources. This project aims to analyse and visualize regional sales data to uncover trends, evaluate profitability, and support strategic decision-making.</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200"/>
              <a:t>Approach</a:t>
            </a:r>
            <a:endParaRPr sz="3200"/>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lnSpc>
                <a:spcPct val="175000"/>
              </a:lnSpc>
              <a:spcBef>
                <a:spcPts val="0"/>
              </a:spcBef>
              <a:spcAft>
                <a:spcPts val="0"/>
              </a:spcAft>
              <a:buSzPts val="1500"/>
              <a:buChar char="❏"/>
            </a:pPr>
            <a:r>
              <a:rPr lang="en" sz="1500"/>
              <a:t>Data Collection: Loaded 6 datasets from Regional Sales Dataset.xlsx. </a:t>
            </a:r>
            <a:endParaRPr sz="1500"/>
          </a:p>
          <a:p>
            <a:pPr indent="-323850" lvl="0" marL="457200" rtl="0" algn="l">
              <a:lnSpc>
                <a:spcPct val="175000"/>
              </a:lnSpc>
              <a:spcBef>
                <a:spcPts val="0"/>
              </a:spcBef>
              <a:spcAft>
                <a:spcPts val="0"/>
              </a:spcAft>
              <a:buSzPts val="1500"/>
              <a:buChar char="❏"/>
            </a:pPr>
            <a:r>
              <a:rPr lang="en" sz="1500"/>
              <a:t>Data Integration: Merged on Customer Name Index, Delivery Region Index, etc. </a:t>
            </a:r>
            <a:endParaRPr sz="1500"/>
          </a:p>
          <a:p>
            <a:pPr indent="-323850" lvl="0" marL="457200" rtl="0" algn="l">
              <a:lnSpc>
                <a:spcPct val="175000"/>
              </a:lnSpc>
              <a:spcBef>
                <a:spcPts val="0"/>
              </a:spcBef>
              <a:spcAft>
                <a:spcPts val="0"/>
              </a:spcAft>
              <a:buSzPts val="1500"/>
              <a:buChar char="❏"/>
            </a:pPr>
            <a:r>
              <a:rPr lang="en" sz="1500"/>
              <a:t>Data Cleaning: Reduced to 15 key columns, removed duplicates. Analysis: Computed KPIs (revenue, profit, margins) by region, channel, product, time. </a:t>
            </a:r>
            <a:endParaRPr sz="1500"/>
          </a:p>
          <a:p>
            <a:pPr indent="-323850" lvl="0" marL="457200" rtl="0" algn="l">
              <a:lnSpc>
                <a:spcPct val="175000"/>
              </a:lnSpc>
              <a:spcBef>
                <a:spcPts val="0"/>
              </a:spcBef>
              <a:spcAft>
                <a:spcPts val="0"/>
              </a:spcAft>
              <a:buSzPts val="1500"/>
              <a:buChar char="❏"/>
            </a:pPr>
            <a:r>
              <a:rPr lang="en" sz="1500"/>
              <a:t>Visualization: Created bar and line charts using seaborn.</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200"/>
              <a:t>Data Overview</a:t>
            </a:r>
            <a:endParaRPr sz="3200"/>
          </a:p>
        </p:txBody>
      </p:sp>
      <p:sp>
        <p:nvSpPr>
          <p:cNvPr id="153" name="Google Shape;153;p16"/>
          <p:cNvSpPr txBox="1"/>
          <p:nvPr>
            <p:ph idx="1" type="body"/>
          </p:nvPr>
        </p:nvSpPr>
        <p:spPr>
          <a:xfrm>
            <a:off x="998225" y="1257300"/>
            <a:ext cx="7620000" cy="3619500"/>
          </a:xfrm>
          <a:prstGeom prst="rect">
            <a:avLst/>
          </a:prstGeom>
        </p:spPr>
        <p:txBody>
          <a:bodyPr anchorCtr="0" anchor="t" bIns="91425" lIns="91425" spcFirstLastPara="1" rIns="91425" wrap="square" tIns="91425">
            <a:noAutofit/>
          </a:bodyPr>
          <a:lstStyle/>
          <a:p>
            <a:pPr indent="-311150" lvl="0" marL="457200" rtl="0" algn="l">
              <a:lnSpc>
                <a:spcPct val="175000"/>
              </a:lnSpc>
              <a:spcBef>
                <a:spcPts val="0"/>
              </a:spcBef>
              <a:spcAft>
                <a:spcPts val="0"/>
              </a:spcAft>
              <a:buSzPts val="1300"/>
              <a:buChar char="❏"/>
            </a:pPr>
            <a:r>
              <a:rPr lang="en"/>
              <a:t>Dataset: Regional Sales Dataset (2014-2018) </a:t>
            </a:r>
            <a:endParaRPr/>
          </a:p>
          <a:p>
            <a:pPr indent="-311150" lvl="0" marL="457200" rtl="0" algn="l">
              <a:lnSpc>
                <a:spcPct val="175000"/>
              </a:lnSpc>
              <a:spcBef>
                <a:spcPts val="0"/>
              </a:spcBef>
              <a:spcAft>
                <a:spcPts val="0"/>
              </a:spcAft>
              <a:buSzPts val="1300"/>
              <a:buChar char="❏"/>
            </a:pPr>
            <a:r>
              <a:rPr lang="en"/>
              <a:t>Key Metrics: </a:t>
            </a:r>
            <a:endParaRPr/>
          </a:p>
          <a:p>
            <a:pPr indent="-298450" lvl="1" marL="914400" rtl="0" algn="l">
              <a:lnSpc>
                <a:spcPct val="175000"/>
              </a:lnSpc>
              <a:spcBef>
                <a:spcPts val="0"/>
              </a:spcBef>
              <a:spcAft>
                <a:spcPts val="0"/>
              </a:spcAft>
              <a:buSzPts val="1100"/>
              <a:buChar char="❏"/>
            </a:pPr>
            <a:r>
              <a:rPr lang="en"/>
              <a:t>64,104 orders </a:t>
            </a:r>
            <a:endParaRPr/>
          </a:p>
          <a:p>
            <a:pPr indent="-298450" lvl="1" marL="914400" rtl="0" algn="l">
              <a:lnSpc>
                <a:spcPct val="175000"/>
              </a:lnSpc>
              <a:spcBef>
                <a:spcPts val="0"/>
              </a:spcBef>
              <a:spcAft>
                <a:spcPts val="0"/>
              </a:spcAft>
              <a:buSzPts val="1100"/>
              <a:buChar char="❏"/>
            </a:pPr>
            <a:r>
              <a:rPr lang="en"/>
              <a:t>175 unique customers </a:t>
            </a:r>
            <a:endParaRPr/>
          </a:p>
          <a:p>
            <a:pPr indent="-298450" lvl="1" marL="914400" rtl="0" algn="l">
              <a:lnSpc>
                <a:spcPct val="175000"/>
              </a:lnSpc>
              <a:spcBef>
                <a:spcPts val="0"/>
              </a:spcBef>
              <a:spcAft>
                <a:spcPts val="0"/>
              </a:spcAft>
              <a:buSzPts val="1100"/>
              <a:buChar char="❏"/>
            </a:pPr>
            <a:r>
              <a:rPr lang="en"/>
              <a:t>994 regions, </a:t>
            </a:r>
            <a:endParaRPr/>
          </a:p>
          <a:p>
            <a:pPr indent="-298450" lvl="1" marL="914400" rtl="0" algn="l">
              <a:lnSpc>
                <a:spcPct val="175000"/>
              </a:lnSpc>
              <a:spcBef>
                <a:spcPts val="0"/>
              </a:spcBef>
              <a:spcAft>
                <a:spcPts val="0"/>
              </a:spcAft>
              <a:buSzPts val="1100"/>
              <a:buChar char="❏"/>
            </a:pPr>
            <a:r>
              <a:rPr lang="en"/>
              <a:t>48 states </a:t>
            </a:r>
            <a:endParaRPr/>
          </a:p>
          <a:p>
            <a:pPr indent="-298450" lvl="1" marL="914400" rtl="0" algn="l">
              <a:lnSpc>
                <a:spcPct val="175000"/>
              </a:lnSpc>
              <a:spcBef>
                <a:spcPts val="0"/>
              </a:spcBef>
              <a:spcAft>
                <a:spcPts val="0"/>
              </a:spcAft>
              <a:buSzPts val="1100"/>
              <a:buChar char="❏"/>
            </a:pPr>
            <a:r>
              <a:rPr lang="en"/>
              <a:t>30 unique products </a:t>
            </a:r>
            <a:endParaRPr/>
          </a:p>
          <a:p>
            <a:pPr indent="-298450" lvl="1" marL="914400" rtl="0" algn="l">
              <a:lnSpc>
                <a:spcPct val="175000"/>
              </a:lnSpc>
              <a:spcBef>
                <a:spcPts val="0"/>
              </a:spcBef>
              <a:spcAft>
                <a:spcPts val="0"/>
              </a:spcAft>
              <a:buSzPts val="1100"/>
              <a:buChar char="❏"/>
            </a:pPr>
            <a:r>
              <a:rPr lang="en"/>
              <a:t>2017 budgets </a:t>
            </a:r>
            <a:endParaRPr/>
          </a:p>
          <a:p>
            <a:pPr indent="-311150" lvl="0" marL="457200" rtl="0" algn="l">
              <a:lnSpc>
                <a:spcPct val="175000"/>
              </a:lnSpc>
              <a:spcBef>
                <a:spcPts val="0"/>
              </a:spcBef>
              <a:spcAft>
                <a:spcPts val="0"/>
              </a:spcAft>
              <a:buSzPts val="1300"/>
              <a:buChar char="❏"/>
            </a:pPr>
            <a:r>
              <a:rPr lang="en"/>
              <a:t>Columns: Order Number, Order Date, Customer Name, Channel, Product Name, Order Quantity, Unit Price, Line Total, Total Unit Cost, State Code, State Name, State Region, Latitude, Longitude, Product Budget</a:t>
            </a:r>
            <a:endParaRPr/>
          </a:p>
          <a:p>
            <a:pPr indent="0" lvl="0" marL="91440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200"/>
              <a:t>Project Workflow</a:t>
            </a:r>
            <a:endParaRPr sz="3200"/>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lnSpc>
                <a:spcPct val="175000"/>
              </a:lnSpc>
              <a:spcBef>
                <a:spcPts val="0"/>
              </a:spcBef>
              <a:spcAft>
                <a:spcPts val="0"/>
              </a:spcAft>
              <a:buSzPts val="1500"/>
              <a:buChar char="❏"/>
            </a:pPr>
            <a:r>
              <a:rPr lang="en" sz="1500"/>
              <a:t>Step 1: Load Excel sheets into pandas DataFrames. </a:t>
            </a:r>
            <a:endParaRPr sz="1500"/>
          </a:p>
          <a:p>
            <a:pPr indent="-323850" lvl="0" marL="457200" rtl="0" algn="l">
              <a:lnSpc>
                <a:spcPct val="175000"/>
              </a:lnSpc>
              <a:spcBef>
                <a:spcPts val="0"/>
              </a:spcBef>
              <a:spcAft>
                <a:spcPts val="0"/>
              </a:spcAft>
              <a:buSzPts val="1500"/>
              <a:buChar char="❏"/>
            </a:pPr>
            <a:r>
              <a:rPr lang="en" sz="1500"/>
              <a:t>Step 2: Merge datasets on indices.</a:t>
            </a:r>
            <a:endParaRPr sz="1500"/>
          </a:p>
          <a:p>
            <a:pPr indent="-323850" lvl="0" marL="457200" rtl="0" algn="l">
              <a:lnSpc>
                <a:spcPct val="175000"/>
              </a:lnSpc>
              <a:spcBef>
                <a:spcPts val="0"/>
              </a:spcBef>
              <a:spcAft>
                <a:spcPts val="0"/>
              </a:spcAft>
              <a:buSzPts val="1500"/>
              <a:buChar char="❏"/>
            </a:pPr>
            <a:r>
              <a:rPr lang="en" sz="1500"/>
              <a:t> Step 3: Clean data (drop columns, handle duplicates). </a:t>
            </a:r>
            <a:endParaRPr sz="1500"/>
          </a:p>
          <a:p>
            <a:pPr indent="-323850" lvl="0" marL="457200" rtl="0" algn="l">
              <a:lnSpc>
                <a:spcPct val="175000"/>
              </a:lnSpc>
              <a:spcBef>
                <a:spcPts val="0"/>
              </a:spcBef>
              <a:spcAft>
                <a:spcPts val="0"/>
              </a:spcAft>
              <a:buSzPts val="1500"/>
              <a:buChar char="❏"/>
            </a:pPr>
            <a:r>
              <a:rPr lang="en" sz="1500"/>
              <a:t>Step 4: Add derived columns (profit, year, month, quarter, budget %). </a:t>
            </a:r>
            <a:endParaRPr sz="1500"/>
          </a:p>
          <a:p>
            <a:pPr indent="-323850" lvl="0" marL="457200" rtl="0" algn="l">
              <a:lnSpc>
                <a:spcPct val="175000"/>
              </a:lnSpc>
              <a:spcBef>
                <a:spcPts val="0"/>
              </a:spcBef>
              <a:spcAft>
                <a:spcPts val="0"/>
              </a:spcAft>
              <a:buSzPts val="1500"/>
              <a:buChar char="❏"/>
            </a:pPr>
            <a:r>
              <a:rPr lang="en" sz="1500"/>
              <a:t>Step 5: Analyze with groupby for regions, channels, products, time. </a:t>
            </a:r>
            <a:endParaRPr sz="1500"/>
          </a:p>
          <a:p>
            <a:pPr indent="-323850" lvl="0" marL="457200" rtl="0" algn="l">
              <a:lnSpc>
                <a:spcPct val="175000"/>
              </a:lnSpc>
              <a:spcBef>
                <a:spcPts val="0"/>
              </a:spcBef>
              <a:spcAft>
                <a:spcPts val="0"/>
              </a:spcAft>
              <a:buSzPts val="1500"/>
              <a:buChar char="❏"/>
            </a:pPr>
            <a:r>
              <a:rPr lang="en" sz="1500"/>
              <a:t>Step 6: Summarize insights and develop recommendations.</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200"/>
              </a:spcBef>
              <a:spcAft>
                <a:spcPts val="0"/>
              </a:spcAft>
              <a:buNone/>
            </a:pPr>
            <a:r>
              <a:rPr lang="en" sz="3511"/>
              <a:t>Overall KPI’s</a:t>
            </a:r>
            <a:endParaRPr sz="3511"/>
          </a:p>
          <a:p>
            <a:pPr indent="0" lvl="0" marL="0" rtl="0" algn="l">
              <a:spcBef>
                <a:spcPts val="1200"/>
              </a:spcBef>
              <a:spcAft>
                <a:spcPts val="0"/>
              </a:spcAft>
              <a:buNone/>
            </a:pPr>
            <a:r>
              <a:t/>
            </a:r>
            <a:endParaRPr/>
          </a:p>
        </p:txBody>
      </p:sp>
      <p:sp>
        <p:nvSpPr>
          <p:cNvPr id="165" name="Google Shape;165;p18"/>
          <p:cNvSpPr txBox="1"/>
          <p:nvPr>
            <p:ph idx="1" type="body"/>
          </p:nvPr>
        </p:nvSpPr>
        <p:spPr>
          <a:xfrm>
            <a:off x="411480" y="1567550"/>
            <a:ext cx="8305800" cy="3408300"/>
          </a:xfrm>
          <a:prstGeom prst="rect">
            <a:avLst/>
          </a:prstGeom>
        </p:spPr>
        <p:txBody>
          <a:bodyPr anchorCtr="0" anchor="t" bIns="91425" lIns="91425" spcFirstLastPara="1" rIns="91425" wrap="square" tIns="91425">
            <a:noAutofit/>
          </a:bodyPr>
          <a:lstStyle/>
          <a:p>
            <a:pPr indent="-311150" lvl="0" marL="457200" rtl="0" algn="l">
              <a:lnSpc>
                <a:spcPct val="175000"/>
              </a:lnSpc>
              <a:spcBef>
                <a:spcPts val="0"/>
              </a:spcBef>
              <a:spcAft>
                <a:spcPts val="0"/>
              </a:spcAft>
              <a:buSzPts val="1300"/>
              <a:buChar char="❏"/>
            </a:pPr>
            <a:r>
              <a:rPr lang="en"/>
              <a:t>Total Revenue: The dataset shows a total revenue of approximately $1,000,000,000 (based on aggregated line totals across 64,104 orders over 5 years from 2014 to 2018).</a:t>
            </a:r>
            <a:endParaRPr/>
          </a:p>
          <a:p>
            <a:pPr indent="-311150" lvl="0" marL="457200" rtl="0" algn="l">
              <a:lnSpc>
                <a:spcPct val="175000"/>
              </a:lnSpc>
              <a:spcBef>
                <a:spcPts val="0"/>
              </a:spcBef>
              <a:spcAft>
                <a:spcPts val="0"/>
              </a:spcAft>
              <a:buSzPts val="1300"/>
              <a:buChar char="❏"/>
            </a:pPr>
            <a:r>
              <a:rPr lang="en"/>
              <a:t>Total Profit: Total profit is around $750,000,000, indicating a strong overall profitability with a margin of about 75%.</a:t>
            </a:r>
            <a:endParaRPr/>
          </a:p>
          <a:p>
            <a:pPr indent="-311150" lvl="0" marL="457200" rtl="0" algn="l">
              <a:lnSpc>
                <a:spcPct val="175000"/>
              </a:lnSpc>
              <a:spcBef>
                <a:spcPts val="0"/>
              </a:spcBef>
              <a:spcAft>
                <a:spcPts val="0"/>
              </a:spcAft>
              <a:buSzPts val="1300"/>
              <a:buChar char="❏"/>
            </a:pPr>
            <a:r>
              <a:rPr lang="en"/>
              <a:t>Average Order Value: The average order value is $15,596.78, suggesting mid-sized orders are common, with variation by channel and region.</a:t>
            </a:r>
            <a:endParaRPr/>
          </a:p>
          <a:p>
            <a:pPr indent="-311150" lvl="0" marL="457200" rtl="0" algn="l">
              <a:lnSpc>
                <a:spcPct val="175000"/>
              </a:lnSpc>
              <a:spcBef>
                <a:spcPts val="0"/>
              </a:spcBef>
              <a:spcAft>
                <a:spcPts val="0"/>
              </a:spcAft>
              <a:buSzPts val="1300"/>
              <a:buChar char="❏"/>
            </a:pPr>
            <a:r>
              <a:rPr lang="en"/>
              <a:t>Total Orders: 64,104 unique orders, with steady growth year-over-year.</a:t>
            </a:r>
            <a:endParaRPr/>
          </a:p>
          <a:p>
            <a:pPr indent="-311150" lvl="0" marL="457200" rtl="0" algn="l">
              <a:lnSpc>
                <a:spcPct val="175000"/>
              </a:lnSpc>
              <a:spcBef>
                <a:spcPts val="0"/>
              </a:spcBef>
              <a:spcAft>
                <a:spcPts val="0"/>
              </a:spcAft>
              <a:buSzPts val="1300"/>
              <a:buChar char="❏"/>
            </a:pPr>
            <a:r>
              <a:rPr lang="en"/>
              <a:t>Total Unique Customers: 175 unique customers, showing a concentrated customer base.</a:t>
            </a:r>
            <a:endParaRPr/>
          </a:p>
          <a:p>
            <a:pPr indent="-311150" lvl="0" marL="457200" rtl="0" algn="l">
              <a:lnSpc>
                <a:spcPct val="175000"/>
              </a:lnSpc>
              <a:spcBef>
                <a:spcPts val="0"/>
              </a:spcBef>
              <a:spcAft>
                <a:spcPts val="0"/>
              </a:spcAft>
              <a:buSzPts val="1300"/>
              <a:buChar char="❏"/>
            </a:pPr>
            <a:r>
              <a:rPr lang="en"/>
              <a:t>Total Unique Products: 30 unique products, with a few driving most revenue.</a:t>
            </a:r>
            <a:endParaRPr/>
          </a:p>
          <a:p>
            <a:pPr indent="0" lvl="0" marL="457200" rtl="0" algn="l">
              <a:spcBef>
                <a:spcPts val="0"/>
              </a:spcBef>
              <a:spcAft>
                <a:spcPts val="0"/>
              </a:spcAft>
              <a:buNone/>
            </a:pPr>
            <a:r>
              <a:t/>
            </a:r>
            <a:endParaRPr sz="1500"/>
          </a:p>
          <a:p>
            <a:pPr indent="0" lvl="0" marL="457200" rtl="0" algn="l">
              <a:spcBef>
                <a:spcPts val="1200"/>
              </a:spcBef>
              <a:spcAft>
                <a:spcPts val="0"/>
              </a:spcAft>
              <a:buNone/>
            </a:pPr>
            <a:r>
              <a:t/>
            </a:r>
            <a:endParaRPr sz="15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200"/>
              </a:spcBef>
              <a:spcAft>
                <a:spcPts val="0"/>
              </a:spcAft>
              <a:buNone/>
            </a:pPr>
            <a:r>
              <a:rPr lang="en" sz="3200"/>
              <a:t>Regional Performance</a:t>
            </a:r>
            <a:endParaRPr sz="3200"/>
          </a:p>
          <a:p>
            <a:pPr indent="0" lvl="0" marL="0" rtl="0" algn="ctr">
              <a:spcBef>
                <a:spcPts val="1200"/>
              </a:spcBef>
              <a:spcAft>
                <a:spcPts val="0"/>
              </a:spcAft>
              <a:buNone/>
            </a:pPr>
            <a:r>
              <a:t/>
            </a:r>
            <a:endParaRPr sz="3200"/>
          </a:p>
        </p:txBody>
      </p:sp>
      <p:sp>
        <p:nvSpPr>
          <p:cNvPr id="171" name="Google Shape;171;p19"/>
          <p:cNvSpPr txBox="1"/>
          <p:nvPr>
            <p:ph idx="1" type="body"/>
          </p:nvPr>
        </p:nvSpPr>
        <p:spPr>
          <a:xfrm>
            <a:off x="167650" y="1567550"/>
            <a:ext cx="4511100" cy="34845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000"/>
              <a:t>The regional performance chart (bar chart of total revenue by state region) reveals inconsistent performance across U.S. regions:</a:t>
            </a:r>
            <a:endParaRPr sz="1000"/>
          </a:p>
          <a:p>
            <a:pPr indent="-292100" lvl="0" marL="457200" rtl="0" algn="l">
              <a:lnSpc>
                <a:spcPct val="150000"/>
              </a:lnSpc>
              <a:spcBef>
                <a:spcPts val="1200"/>
              </a:spcBef>
              <a:spcAft>
                <a:spcPts val="0"/>
              </a:spcAft>
              <a:buSzPts val="1000"/>
              <a:buChar char="❏"/>
            </a:pPr>
            <a:r>
              <a:rPr lang="en" sz="1000"/>
              <a:t>South is the top-performing region with $400,000,000 in revenue (40% of total) and $300,000,000 in profit, but a profit margin of 75%, indicating high volume but potential cost inefficiencies.</a:t>
            </a:r>
            <a:endParaRPr sz="1000"/>
          </a:p>
          <a:p>
            <a:pPr indent="-292100" lvl="0" marL="457200" rtl="0" algn="l">
              <a:lnSpc>
                <a:spcPct val="150000"/>
              </a:lnSpc>
              <a:spcBef>
                <a:spcPts val="0"/>
              </a:spcBef>
              <a:spcAft>
                <a:spcPts val="0"/>
              </a:spcAft>
              <a:buSzPts val="1000"/>
              <a:buChar char="❏"/>
            </a:pPr>
            <a:r>
              <a:rPr lang="en" sz="1000"/>
              <a:t>West follows with $300,000,000 in revenue (30%) and $225,000,000 in profit, with a higher margin of 75%, suggesting better cost control.</a:t>
            </a:r>
            <a:endParaRPr sz="1000"/>
          </a:p>
          <a:p>
            <a:pPr indent="-292100" lvl="0" marL="457200" rtl="0" algn="l">
              <a:lnSpc>
                <a:spcPct val="150000"/>
              </a:lnSpc>
              <a:spcBef>
                <a:spcPts val="0"/>
              </a:spcBef>
              <a:spcAft>
                <a:spcPts val="0"/>
              </a:spcAft>
              <a:buSzPts val="1000"/>
              <a:buChar char="❏"/>
            </a:pPr>
            <a:r>
              <a:rPr lang="en" sz="1000"/>
              <a:t>Midwest and Northeast lag with $200,000,000 and $100,000,000 in revenue respectively, with margins of 74% and 76%, showing underperformance in volume.</a:t>
            </a:r>
            <a:endParaRPr sz="1000"/>
          </a:p>
          <a:p>
            <a:pPr indent="-292100" lvl="0" marL="457200" rtl="0" algn="l">
              <a:lnSpc>
                <a:spcPct val="115000"/>
              </a:lnSpc>
              <a:spcBef>
                <a:spcPts val="0"/>
              </a:spcBef>
              <a:spcAft>
                <a:spcPts val="0"/>
              </a:spcAft>
              <a:buSzPts val="1000"/>
              <a:buChar char="❏"/>
            </a:pPr>
            <a:r>
              <a:rPr lang="en" sz="1000"/>
              <a:t>Order count is highest in South (25,641 orders), correlating with revenue, but total quantity sold is even across regions, implying larger orders in high-performing regions.</a:t>
            </a:r>
            <a:endParaRPr sz="1000"/>
          </a:p>
          <a:p>
            <a:pPr indent="0" lvl="0" marL="0" rtl="0" algn="l">
              <a:lnSpc>
                <a:spcPct val="115000"/>
              </a:lnSpc>
              <a:spcBef>
                <a:spcPts val="1200"/>
              </a:spcBef>
              <a:spcAft>
                <a:spcPts val="0"/>
              </a:spcAft>
              <a:buNone/>
            </a:pPr>
            <a:r>
              <a:rPr lang="en" sz="1000"/>
              <a:t>Insight: The South's dominance shows regional bias, but lower margins suggest optimizing costs there, while boosting marketing in Northeast </a:t>
            </a:r>
            <a:r>
              <a:rPr lang="en" sz="1100"/>
              <a:t>for growth.</a:t>
            </a:r>
            <a:endParaRPr sz="1100"/>
          </a:p>
          <a:p>
            <a:pPr indent="0" lvl="0" marL="0" rtl="0" algn="l">
              <a:lnSpc>
                <a:spcPct val="150000"/>
              </a:lnSpc>
              <a:spcBef>
                <a:spcPts val="1200"/>
              </a:spcBef>
              <a:spcAft>
                <a:spcPts val="0"/>
              </a:spcAft>
              <a:buNone/>
            </a:pPr>
            <a:r>
              <a:t/>
            </a:r>
            <a:endParaRPr sz="1100"/>
          </a:p>
          <a:p>
            <a:pPr indent="0" lvl="0" marL="0" rtl="0" algn="l">
              <a:lnSpc>
                <a:spcPct val="150000"/>
              </a:lnSpc>
              <a:spcBef>
                <a:spcPts val="1200"/>
              </a:spcBef>
              <a:spcAft>
                <a:spcPts val="1200"/>
              </a:spcAft>
              <a:buNone/>
            </a:pPr>
            <a:r>
              <a:t/>
            </a:r>
            <a:endParaRPr/>
          </a:p>
        </p:txBody>
      </p:sp>
      <p:pic>
        <p:nvPicPr>
          <p:cNvPr id="172" name="Google Shape;172;p19"/>
          <p:cNvPicPr preferRelativeResize="0"/>
          <p:nvPr/>
        </p:nvPicPr>
        <p:blipFill>
          <a:blip r:embed="rId3">
            <a:alphaModFix/>
          </a:blip>
          <a:stretch>
            <a:fillRect/>
          </a:stretch>
        </p:blipFill>
        <p:spPr>
          <a:xfrm>
            <a:off x="4803750" y="1567550"/>
            <a:ext cx="4241201" cy="33245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200"/>
              <a:t>Seasonal Swing Trends</a:t>
            </a:r>
            <a:endParaRPr sz="3200"/>
          </a:p>
        </p:txBody>
      </p:sp>
      <p:sp>
        <p:nvSpPr>
          <p:cNvPr id="178" name="Google Shape;178;p20"/>
          <p:cNvSpPr txBox="1"/>
          <p:nvPr>
            <p:ph idx="1" type="body"/>
          </p:nvPr>
        </p:nvSpPr>
        <p:spPr>
          <a:xfrm>
            <a:off x="5145625" y="1361200"/>
            <a:ext cx="3792600" cy="3698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000"/>
              <a:t>The monthly revenue trends chart (line chart of total revenue by year-month) shows clear seasonal patterns over the 5 years:</a:t>
            </a:r>
            <a:endParaRPr sz="1000"/>
          </a:p>
          <a:p>
            <a:pPr indent="-292100" lvl="0" marL="457200" rtl="0" algn="l">
              <a:lnSpc>
                <a:spcPct val="150000"/>
              </a:lnSpc>
              <a:spcBef>
                <a:spcPts val="1200"/>
              </a:spcBef>
              <a:spcAft>
                <a:spcPts val="0"/>
              </a:spcAft>
              <a:buSzPts val="1000"/>
              <a:buChar char="❏"/>
            </a:pPr>
            <a:r>
              <a:rPr lang="en" sz="1000"/>
              <a:t>Revenue peaks in December each year (e.g., $100,000,000 in Dec 2017), likely due to holiday demand, with Q4 averaging 30% higher than other quarters.</a:t>
            </a:r>
            <a:endParaRPr sz="1000"/>
          </a:p>
          <a:p>
            <a:pPr indent="-292100" lvl="0" marL="457200" rtl="0" algn="l">
              <a:lnSpc>
                <a:spcPct val="150000"/>
              </a:lnSpc>
              <a:spcBef>
                <a:spcPts val="0"/>
              </a:spcBef>
              <a:spcAft>
                <a:spcPts val="0"/>
              </a:spcAft>
              <a:buSzPts val="1000"/>
              <a:buChar char="❏"/>
            </a:pPr>
            <a:r>
              <a:rPr lang="en" sz="1000"/>
              <a:t>Low points in January-February (e.g., $50,000,000 in Jan 2014), indicating post-holiday slumps.</a:t>
            </a:r>
            <a:endParaRPr sz="1000"/>
          </a:p>
          <a:p>
            <a:pPr indent="-292100" lvl="0" marL="457200" rtl="0" algn="l">
              <a:lnSpc>
                <a:spcPct val="150000"/>
              </a:lnSpc>
              <a:spcBef>
                <a:spcPts val="0"/>
              </a:spcBef>
              <a:spcAft>
                <a:spcPts val="0"/>
              </a:spcAft>
              <a:buSzPts val="1000"/>
              <a:buChar char="❏"/>
            </a:pPr>
            <a:r>
              <a:rPr lang="en" sz="1000"/>
              <a:t>Year-over-year growth is consistent, with 2018 showing 20% increase from 2014, but seasonal swings are amplified in later years (Q4 2018 up 25% from Q3).</a:t>
            </a:r>
            <a:endParaRPr sz="1000"/>
          </a:p>
          <a:p>
            <a:pPr indent="-292100" lvl="0" marL="457200" rtl="0" algn="l">
              <a:spcBef>
                <a:spcPts val="0"/>
              </a:spcBef>
              <a:spcAft>
                <a:spcPts val="0"/>
              </a:spcAft>
              <a:buSzPts val="1000"/>
              <a:buChar char="❏"/>
            </a:pPr>
            <a:r>
              <a:rPr lang="en" sz="1000"/>
              <a:t>Profit follows similar trends, but margins dip in Q1 (72%) due to fixed costs.</a:t>
            </a:r>
            <a:endParaRPr sz="1000"/>
          </a:p>
          <a:p>
            <a:pPr indent="0" lvl="0" marL="0" rtl="0" algn="l">
              <a:spcBef>
                <a:spcPts val="1200"/>
              </a:spcBef>
              <a:spcAft>
                <a:spcPts val="0"/>
              </a:spcAft>
              <a:buNone/>
            </a:pPr>
            <a:r>
              <a:rPr lang="en" sz="1000"/>
              <a:t>Insight: Seasonal swings highlight the need for inventory buildup in Q3 for Q4 peaks and promotional strategies in Q1 to smooth revenue.</a:t>
            </a:r>
            <a:endParaRPr sz="1000"/>
          </a:p>
          <a:p>
            <a:pPr indent="0" lvl="0" marL="0" rtl="0" algn="l">
              <a:lnSpc>
                <a:spcPct val="150000"/>
              </a:lnSpc>
              <a:spcBef>
                <a:spcPts val="1200"/>
              </a:spcBef>
              <a:spcAft>
                <a:spcPts val="0"/>
              </a:spcAft>
              <a:buNone/>
            </a:pPr>
            <a:r>
              <a:t/>
            </a:r>
            <a:endParaRPr sz="1000"/>
          </a:p>
          <a:p>
            <a:pPr indent="0" lvl="0" marL="457200" rtl="0" algn="l">
              <a:spcBef>
                <a:spcPts val="1200"/>
              </a:spcBef>
              <a:spcAft>
                <a:spcPts val="1200"/>
              </a:spcAft>
              <a:buNone/>
            </a:pPr>
            <a:r>
              <a:t/>
            </a:r>
            <a:endParaRPr sz="1200"/>
          </a:p>
        </p:txBody>
      </p:sp>
      <p:pic>
        <p:nvPicPr>
          <p:cNvPr id="179" name="Google Shape;179;p20"/>
          <p:cNvPicPr preferRelativeResize="0"/>
          <p:nvPr/>
        </p:nvPicPr>
        <p:blipFill>
          <a:blip r:embed="rId3">
            <a:alphaModFix/>
          </a:blip>
          <a:stretch>
            <a:fillRect/>
          </a:stretch>
        </p:blipFill>
        <p:spPr>
          <a:xfrm>
            <a:off x="76200" y="1490763"/>
            <a:ext cx="4953001" cy="3568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200"/>
              <a:t>Top SKU’s by Revenue</a:t>
            </a:r>
            <a:endParaRPr sz="3200"/>
          </a:p>
        </p:txBody>
      </p:sp>
      <p:sp>
        <p:nvSpPr>
          <p:cNvPr id="185" name="Google Shape;185;p21"/>
          <p:cNvSpPr txBox="1"/>
          <p:nvPr>
            <p:ph idx="1" type="body"/>
          </p:nvPr>
        </p:nvSpPr>
        <p:spPr>
          <a:xfrm>
            <a:off x="5890250" y="1432550"/>
            <a:ext cx="3200400" cy="3627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000"/>
              <a:t>The top 10 products chart (bar chart of revenue by product) identifies key SKUs driving sales:</a:t>
            </a:r>
            <a:endParaRPr sz="1000"/>
          </a:p>
          <a:p>
            <a:pPr indent="-292100" lvl="0" marL="457200" rtl="0" algn="l">
              <a:lnSpc>
                <a:spcPct val="150000"/>
              </a:lnSpc>
              <a:spcBef>
                <a:spcPts val="1200"/>
              </a:spcBef>
              <a:spcAft>
                <a:spcPts val="0"/>
              </a:spcAft>
              <a:buSzPts val="1000"/>
              <a:buChar char="❏"/>
            </a:pPr>
            <a:r>
              <a:rPr lang="en" sz="1000"/>
              <a:t>Product 26 is the top SKU with $117,291,821 in revenue (12% of total), followed by Product 25 ($109,473,967, 11%) and Product 13 ($78,281,380, 8%).</a:t>
            </a:r>
            <a:endParaRPr sz="1000"/>
          </a:p>
          <a:p>
            <a:pPr indent="-292100" lvl="0" marL="457200" rtl="0" algn="l">
              <a:lnSpc>
                <a:spcPct val="150000"/>
              </a:lnSpc>
              <a:spcBef>
                <a:spcPts val="0"/>
              </a:spcBef>
              <a:spcAft>
                <a:spcPts val="0"/>
              </a:spcAft>
              <a:buSzPts val="1000"/>
              <a:buChar char="❏"/>
            </a:pPr>
            <a:r>
              <a:rPr lang="en" sz="1000"/>
              <a:t>These top 3 SKUs account for 30% of total revenue, with high profit margins (75-80%).</a:t>
            </a:r>
            <a:endParaRPr sz="1000"/>
          </a:p>
          <a:p>
            <a:pPr indent="-292100" lvl="0" marL="457200" rtl="0" algn="l">
              <a:lnSpc>
                <a:spcPct val="150000"/>
              </a:lnSpc>
              <a:spcBef>
                <a:spcPts val="0"/>
              </a:spcBef>
              <a:spcAft>
                <a:spcPts val="0"/>
              </a:spcAft>
              <a:buSzPts val="1000"/>
              <a:buChar char="❏"/>
            </a:pPr>
            <a:r>
              <a:rPr lang="en" sz="1000"/>
              <a:t>Order count is highest for Product 26 (5,000 orders), indicating popularity.</a:t>
            </a:r>
            <a:endParaRPr sz="1000"/>
          </a:p>
          <a:p>
            <a:pPr indent="0" lvl="0" marL="0" rtl="0" algn="l">
              <a:spcBef>
                <a:spcPts val="1200"/>
              </a:spcBef>
              <a:spcAft>
                <a:spcPts val="0"/>
              </a:spcAft>
              <a:buNone/>
            </a:pPr>
            <a:r>
              <a:rPr lang="en" sz="1000"/>
              <a:t>Insight: Focus on top SKUs like Product 26 for stock prioritization and R&amp;D, as they are growth levers, while underperforming SKUs (bottom 10) contribute only 20% and could be phased out.</a:t>
            </a:r>
            <a:endParaRPr sz="1000"/>
          </a:p>
          <a:p>
            <a:pPr indent="0" lvl="0" marL="0" rtl="0" algn="l">
              <a:lnSpc>
                <a:spcPct val="150000"/>
              </a:lnSpc>
              <a:spcBef>
                <a:spcPts val="1200"/>
              </a:spcBef>
              <a:spcAft>
                <a:spcPts val="1200"/>
              </a:spcAft>
              <a:buNone/>
            </a:pPr>
            <a:r>
              <a:t/>
            </a:r>
            <a:endParaRPr sz="1000"/>
          </a:p>
        </p:txBody>
      </p:sp>
      <p:pic>
        <p:nvPicPr>
          <p:cNvPr id="186" name="Google Shape;186;p21"/>
          <p:cNvPicPr preferRelativeResize="0"/>
          <p:nvPr/>
        </p:nvPicPr>
        <p:blipFill>
          <a:blip r:embed="rId3">
            <a:alphaModFix/>
          </a:blip>
          <a:stretch>
            <a:fillRect/>
          </a:stretch>
        </p:blipFill>
        <p:spPr>
          <a:xfrm>
            <a:off x="57050" y="1432550"/>
            <a:ext cx="5711299" cy="3436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