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8341c498a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8341c498a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8341c498a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8341c498a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8341c498a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8341c498a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8341c498a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8341c498a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8341c498a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8341c498a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8341c498a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8341c498a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341c498a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341c498a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341c498a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341c498a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8341c498a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8341c498a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341c498a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341c498a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341c498a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8341c498a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341c498a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8341c498a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8341c498a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8341c498a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Regional Sales Analysis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Channel Profitability</a:t>
            </a:r>
            <a:endParaRPr sz="3200"/>
          </a:p>
        </p:txBody>
      </p:sp>
      <p:sp>
        <p:nvSpPr>
          <p:cNvPr id="192" name="Google Shape;192;p22"/>
          <p:cNvSpPr txBox="1"/>
          <p:nvPr>
            <p:ph idx="1" type="body"/>
          </p:nvPr>
        </p:nvSpPr>
        <p:spPr>
          <a:xfrm>
            <a:off x="543125" y="1582800"/>
            <a:ext cx="3396300" cy="3347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000"/>
              <a:t>The total profit by channel chart (bar chart) shows variation in channel performance:</a:t>
            </a:r>
            <a:endParaRPr sz="1000"/>
          </a:p>
          <a:p>
            <a:pPr indent="-292100" lvl="0" marL="457200" rtl="0" algn="l">
              <a:spcBef>
                <a:spcPts val="1200"/>
              </a:spcBef>
              <a:spcAft>
                <a:spcPts val="0"/>
              </a:spcAft>
              <a:buSzPts val="1000"/>
              <a:buChar char="❏"/>
            </a:pPr>
            <a:r>
              <a:rPr lang="en" sz="1000"/>
              <a:t>Wholesale is the leading channel with $500,000,000 in revenue (50% of total) and $375,000,000 in profit, but average profit per order is $5,850 with a margin of 75%.</a:t>
            </a:r>
            <a:endParaRPr sz="1000"/>
          </a:p>
          <a:p>
            <a:pPr indent="-292100" lvl="0" marL="457200" rtl="0" algn="l">
              <a:spcBef>
                <a:spcPts val="0"/>
              </a:spcBef>
              <a:spcAft>
                <a:spcPts val="0"/>
              </a:spcAft>
              <a:buSzPts val="1000"/>
              <a:buChar char="❏"/>
            </a:pPr>
            <a:r>
              <a:rPr lang="en" sz="1000"/>
              <a:t>Distributor follows with $300,000,000 in revenue (30%) and $225,000,000 in profit, with higher average profit ($6,250) and margin (75%).</a:t>
            </a:r>
            <a:endParaRPr sz="1000"/>
          </a:p>
          <a:p>
            <a:pPr indent="-292100" lvl="0" marL="457200" rtl="0" algn="l">
              <a:spcBef>
                <a:spcPts val="0"/>
              </a:spcBef>
              <a:spcAft>
                <a:spcPts val="0"/>
              </a:spcAft>
              <a:buSzPts val="1000"/>
              <a:buChar char="❏"/>
            </a:pPr>
            <a:r>
              <a:rPr lang="en" sz="1000"/>
              <a:t>Export has $200,000,000 in revenue (20%) but the highest margin (76%), indicating efficiency despite lower volume.</a:t>
            </a:r>
            <a:endParaRPr sz="1000"/>
          </a:p>
          <a:p>
            <a:pPr indent="0" lvl="0" marL="0" rtl="0" algn="l">
              <a:spcBef>
                <a:spcPts val="1200"/>
              </a:spcBef>
              <a:spcAft>
                <a:spcPts val="0"/>
              </a:spcAft>
              <a:buNone/>
            </a:pPr>
            <a:r>
              <a:rPr lang="en" sz="1000"/>
              <a:t>Insight: Export is the most profitable channel per dollar, so optimize resources toward it to address revenue inconsistencies, while scaling Wholesale for volume.</a:t>
            </a:r>
            <a:endParaRPr sz="1000"/>
          </a:p>
          <a:p>
            <a:pPr indent="0" lvl="0" marL="0" rtl="0" algn="l">
              <a:lnSpc>
                <a:spcPct val="150000"/>
              </a:lnSpc>
              <a:spcBef>
                <a:spcPts val="1200"/>
              </a:spcBef>
              <a:spcAft>
                <a:spcPts val="0"/>
              </a:spcAft>
              <a:buNone/>
            </a:pPr>
            <a:r>
              <a:t/>
            </a:r>
            <a:endParaRPr sz="1000"/>
          </a:p>
          <a:p>
            <a:pPr indent="0" lvl="0" marL="0" rtl="0" algn="l">
              <a:lnSpc>
                <a:spcPct val="150000"/>
              </a:lnSpc>
              <a:spcBef>
                <a:spcPts val="120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4099675" y="1307850"/>
            <a:ext cx="4934896"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200"/>
              <a:t>Product Budget vs Actual Insights</a:t>
            </a:r>
            <a:endParaRPr sz="3200"/>
          </a:p>
          <a:p>
            <a:pPr indent="0" lvl="0" marL="0" rtl="0" algn="ctr">
              <a:spcBef>
                <a:spcPts val="1200"/>
              </a:spcBef>
              <a:spcAft>
                <a:spcPts val="0"/>
              </a:spcAft>
              <a:buNone/>
            </a:pPr>
            <a:r>
              <a:t/>
            </a:r>
            <a:endParaRPr sz="3200"/>
          </a:p>
        </p:txBody>
      </p:sp>
      <p:sp>
        <p:nvSpPr>
          <p:cNvPr id="199" name="Google Shape;199;p23"/>
          <p:cNvSpPr txBox="1"/>
          <p:nvPr>
            <p:ph idx="1" type="body"/>
          </p:nvPr>
        </p:nvSpPr>
        <p:spPr>
          <a:xfrm>
            <a:off x="1297500" y="1567550"/>
            <a:ext cx="7038900" cy="3332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a:t>The product budget vs actual summary reveals overperformance:</a:t>
            </a:r>
            <a:endParaRPr/>
          </a:p>
          <a:p>
            <a:pPr indent="-311150" lvl="0" marL="457200" rtl="0" algn="l">
              <a:lnSpc>
                <a:spcPct val="150000"/>
              </a:lnSpc>
              <a:spcBef>
                <a:spcPts val="1200"/>
              </a:spcBef>
              <a:spcAft>
                <a:spcPts val="0"/>
              </a:spcAft>
              <a:buSzPts val="1300"/>
              <a:buChar char="❏"/>
            </a:pPr>
            <a:r>
              <a:rPr lang="en"/>
              <a:t>Product 26 exceeds budget by 2,063% with $117,291,821 in revenue vs $5,685,138 budget, showing massive demand.</a:t>
            </a:r>
            <a:endParaRPr/>
          </a:p>
          <a:p>
            <a:pPr indent="-311150" lvl="0" marL="457200" rtl="0" algn="l">
              <a:lnSpc>
                <a:spcPct val="150000"/>
              </a:lnSpc>
              <a:spcBef>
                <a:spcPts val="0"/>
              </a:spcBef>
              <a:spcAft>
                <a:spcPts val="0"/>
              </a:spcAft>
              <a:buSzPts val="1300"/>
              <a:buChar char="❏"/>
            </a:pPr>
            <a:r>
              <a:rPr lang="en"/>
              <a:t>Product 25 at 2,049% and Product 13 at 2,104% follow, with all top 10 products over 1,800% utilization, suggesting budgets are underestimated or data spans multiple years.</a:t>
            </a:r>
            <a:endParaRPr/>
          </a:p>
          <a:p>
            <a:pPr indent="-311150" lvl="0" marL="457200" rtl="0" algn="l">
              <a:lnSpc>
                <a:spcPct val="150000"/>
              </a:lnSpc>
              <a:spcBef>
                <a:spcPts val="0"/>
              </a:spcBef>
              <a:spcAft>
                <a:spcPts val="0"/>
              </a:spcAft>
              <a:buSzPts val="1300"/>
              <a:buChar char="❏"/>
            </a:pPr>
            <a:r>
              <a:rPr lang="en"/>
              <a:t>Average utilization is 1,950%, indicating overall success but potential budget reallocation needs.</a:t>
            </a:r>
            <a:endParaRPr/>
          </a:p>
          <a:p>
            <a:pPr indent="0" lvl="0" marL="0" rtl="0" algn="l">
              <a:lnSpc>
                <a:spcPct val="150000"/>
              </a:lnSpc>
              <a:spcBef>
                <a:spcPts val="1200"/>
              </a:spcBef>
              <a:spcAft>
                <a:spcPts val="0"/>
              </a:spcAft>
              <a:buNone/>
            </a:pPr>
            <a:r>
              <a:rPr lang="en"/>
              <a:t>Insight: High utilization signals strong product performance, but for growth, increase budgets for top products to support scaling.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300"/>
              <a:t>Top 10 Customers by Revenue</a:t>
            </a:r>
            <a:endParaRPr sz="3300"/>
          </a:p>
        </p:txBody>
      </p:sp>
      <p:sp>
        <p:nvSpPr>
          <p:cNvPr id="205" name="Google Shape;205;p24"/>
          <p:cNvSpPr txBox="1"/>
          <p:nvPr>
            <p:ph idx="1" type="body"/>
          </p:nvPr>
        </p:nvSpPr>
        <p:spPr>
          <a:xfrm>
            <a:off x="284025" y="1460875"/>
            <a:ext cx="3830700" cy="3263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top customers summary identifies key accounts:</a:t>
            </a:r>
            <a:endParaRPr/>
          </a:p>
          <a:p>
            <a:pPr indent="-311150" lvl="0" marL="457200" rtl="0" algn="l">
              <a:spcBef>
                <a:spcPts val="1200"/>
              </a:spcBef>
              <a:spcAft>
                <a:spcPts val="0"/>
              </a:spcAft>
              <a:buSzPts val="1300"/>
              <a:buChar char="❏"/>
            </a:pPr>
            <a:r>
              <a:rPr lang="en"/>
              <a:t>Aibox Company       </a:t>
            </a:r>
            <a:endParaRPr/>
          </a:p>
          <a:p>
            <a:pPr indent="-311150" lvl="0" marL="457200" rtl="0" algn="l">
              <a:spcBef>
                <a:spcPts val="0"/>
              </a:spcBef>
              <a:spcAft>
                <a:spcPts val="0"/>
              </a:spcAft>
              <a:buSzPts val="1300"/>
              <a:buChar char="❏"/>
            </a:pPr>
            <a:r>
              <a:rPr lang="en"/>
              <a:t>State Ltd           </a:t>
            </a:r>
            <a:endParaRPr/>
          </a:p>
          <a:p>
            <a:pPr indent="-311150" lvl="0" marL="457200" rtl="0" algn="l">
              <a:spcBef>
                <a:spcPts val="0"/>
              </a:spcBef>
              <a:spcAft>
                <a:spcPts val="0"/>
              </a:spcAft>
              <a:buSzPts val="1300"/>
              <a:buChar char="❏"/>
            </a:pPr>
            <a:r>
              <a:rPr lang="en"/>
              <a:t>Pixoboo Corp        </a:t>
            </a:r>
            <a:endParaRPr/>
          </a:p>
          <a:p>
            <a:pPr indent="-311150" lvl="0" marL="457200" rtl="0" algn="l">
              <a:spcBef>
                <a:spcPts val="0"/>
              </a:spcBef>
              <a:spcAft>
                <a:spcPts val="0"/>
              </a:spcAft>
              <a:buSzPts val="1300"/>
              <a:buChar char="❏"/>
            </a:pPr>
            <a:r>
              <a:rPr lang="en"/>
              <a:t>Organon Corp        </a:t>
            </a:r>
            <a:endParaRPr/>
          </a:p>
          <a:p>
            <a:pPr indent="-311150" lvl="0" marL="457200" rtl="0" algn="l">
              <a:spcBef>
                <a:spcPts val="0"/>
              </a:spcBef>
              <a:spcAft>
                <a:spcPts val="0"/>
              </a:spcAft>
              <a:buSzPts val="1300"/>
              <a:buChar char="❏"/>
            </a:pPr>
            <a:r>
              <a:rPr lang="en"/>
              <a:t>Realbuzz Ltd        </a:t>
            </a:r>
            <a:endParaRPr/>
          </a:p>
          <a:p>
            <a:pPr indent="-311150" lvl="0" marL="457200" rtl="0" algn="l">
              <a:spcBef>
                <a:spcPts val="0"/>
              </a:spcBef>
              <a:spcAft>
                <a:spcPts val="0"/>
              </a:spcAft>
              <a:buSzPts val="1300"/>
              <a:buChar char="❏"/>
            </a:pPr>
            <a:r>
              <a:rPr lang="en"/>
              <a:t>WOCKHARDT Group     </a:t>
            </a:r>
            <a:endParaRPr/>
          </a:p>
          <a:p>
            <a:pPr indent="-311150" lvl="0" marL="457200" rtl="0" algn="l">
              <a:spcBef>
                <a:spcPts val="0"/>
              </a:spcBef>
              <a:spcAft>
                <a:spcPts val="0"/>
              </a:spcAft>
              <a:buSzPts val="1300"/>
              <a:buChar char="❏"/>
            </a:pPr>
            <a:r>
              <a:rPr lang="en"/>
              <a:t>Kare Corp           </a:t>
            </a:r>
            <a:endParaRPr/>
          </a:p>
          <a:p>
            <a:pPr indent="-311150" lvl="0" marL="457200" rtl="0" algn="l">
              <a:spcBef>
                <a:spcPts val="0"/>
              </a:spcBef>
              <a:spcAft>
                <a:spcPts val="0"/>
              </a:spcAft>
              <a:buSzPts val="1300"/>
              <a:buChar char="❏"/>
            </a:pPr>
            <a:r>
              <a:rPr lang="en"/>
              <a:t>Colgate-Pa Group    </a:t>
            </a:r>
            <a:endParaRPr/>
          </a:p>
          <a:p>
            <a:pPr indent="-311150" lvl="0" marL="457200" rtl="0" algn="l">
              <a:spcBef>
                <a:spcPts val="0"/>
              </a:spcBef>
              <a:spcAft>
                <a:spcPts val="0"/>
              </a:spcAft>
              <a:buSzPts val="1300"/>
              <a:buChar char="❏"/>
            </a:pPr>
            <a:r>
              <a:rPr lang="en"/>
              <a:t>Golden Corp         </a:t>
            </a:r>
            <a:endParaRPr/>
          </a:p>
          <a:p>
            <a:pPr indent="-311150" lvl="0" marL="457200" rtl="0" algn="l">
              <a:spcBef>
                <a:spcPts val="0"/>
              </a:spcBef>
              <a:spcAft>
                <a:spcPts val="0"/>
              </a:spcAft>
              <a:buSzPts val="1300"/>
              <a:buChar char="❏"/>
            </a:pPr>
            <a:r>
              <a:rPr lang="en"/>
              <a:t>Deseret Group        </a:t>
            </a:r>
            <a:endParaRPr/>
          </a:p>
          <a:p>
            <a:pPr indent="0" lvl="0" marL="457200" rtl="0" algn="l">
              <a:spcBef>
                <a:spcPts val="1200"/>
              </a:spcBef>
              <a:spcAft>
                <a:spcPts val="1200"/>
              </a:spcAft>
              <a:buNone/>
            </a:pPr>
            <a:r>
              <a:t/>
            </a:r>
            <a:endParaRPr/>
          </a:p>
        </p:txBody>
      </p:sp>
      <p:sp>
        <p:nvSpPr>
          <p:cNvPr id="206" name="Google Shape;206;p24"/>
          <p:cNvSpPr txBox="1"/>
          <p:nvPr/>
        </p:nvSpPr>
        <p:spPr>
          <a:xfrm>
            <a:off x="4427225" y="1615450"/>
            <a:ext cx="4343400" cy="30405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Aibox Company is the top customer with $12,641,252 in revenue (1.3% of total), followed by State Ltd ($12,220,639) and Pixoboo Corp ($10,986,459).</a:t>
            </a:r>
            <a:endParaRPr sz="1300">
              <a:solidFill>
                <a:schemeClr val="lt1"/>
              </a:solidFill>
              <a:latin typeface="Lato"/>
              <a:ea typeface="Lato"/>
              <a:cs typeface="Lato"/>
              <a:sym typeface="Lato"/>
            </a:endParaRPr>
          </a:p>
          <a:p>
            <a:pPr indent="-311150" lvl="0" marL="4572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The top 10 customers account for 10% of total revenue, showing concentration risk.</a:t>
            </a:r>
            <a:endParaRPr sz="1300">
              <a:solidFill>
                <a:schemeClr val="lt1"/>
              </a:solidFill>
              <a:latin typeface="Lato"/>
              <a:ea typeface="Lato"/>
              <a:cs typeface="Lato"/>
              <a:sym typeface="Lato"/>
            </a:endParaRPr>
          </a:p>
          <a:p>
            <a:pPr indent="0" lvl="0" marL="0" rtl="0" algn="l">
              <a:lnSpc>
                <a:spcPct val="150000"/>
              </a:lnSpc>
              <a:spcBef>
                <a:spcPts val="1200"/>
              </a:spcBef>
              <a:spcAft>
                <a:spcPts val="0"/>
              </a:spcAft>
              <a:buNone/>
            </a:pPr>
            <a:r>
              <a:rPr lang="en" sz="1300">
                <a:solidFill>
                  <a:schemeClr val="lt1"/>
                </a:solidFill>
                <a:latin typeface="Lato"/>
                <a:ea typeface="Lato"/>
                <a:cs typeface="Lato"/>
                <a:sym typeface="Lato"/>
              </a:rPr>
              <a:t>Insight: Nurture top customers like Aibox for loyalty, while diversifying to reduce dependence on a few accounts.</a:t>
            </a:r>
            <a:endParaRPr sz="1300">
              <a:solidFill>
                <a:schemeClr val="lt1"/>
              </a:solidFill>
              <a:latin typeface="Lato"/>
              <a:ea typeface="Lato"/>
              <a:cs typeface="Lato"/>
              <a:sym typeface="Lato"/>
            </a:endParaRPr>
          </a:p>
          <a:p>
            <a:pPr indent="0" lvl="0" marL="45720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Key Insights</a:t>
            </a:r>
            <a:endParaRPr sz="3200"/>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South region dominates with $400M revenue (40%), but 75% profit margin suggests cost inefficiencies.</a:t>
            </a:r>
            <a:endParaRPr/>
          </a:p>
          <a:p>
            <a:pPr indent="-311150" lvl="0" marL="457200" rtl="0" algn="l">
              <a:lnSpc>
                <a:spcPct val="150000"/>
              </a:lnSpc>
              <a:spcBef>
                <a:spcPts val="0"/>
              </a:spcBef>
              <a:spcAft>
                <a:spcPts val="0"/>
              </a:spcAft>
              <a:buSzPts val="1300"/>
              <a:buChar char="❏"/>
            </a:pPr>
            <a:r>
              <a:rPr lang="en"/>
              <a:t>Q4 peaks with 30% higher revenue (e.g., $100M in Dec 2017); Q1 dips to $50M.</a:t>
            </a:r>
            <a:endParaRPr/>
          </a:p>
          <a:p>
            <a:pPr indent="-311150" lvl="0" marL="457200" rtl="0" algn="l">
              <a:lnSpc>
                <a:spcPct val="150000"/>
              </a:lnSpc>
              <a:spcBef>
                <a:spcPts val="0"/>
              </a:spcBef>
              <a:spcAft>
                <a:spcPts val="0"/>
              </a:spcAft>
              <a:buSzPts val="1300"/>
              <a:buChar char="❏"/>
            </a:pPr>
            <a:r>
              <a:rPr lang="en"/>
              <a:t>Product 26 leads with $117.3M (12%), top 10 SKUs drive 70% revenue.</a:t>
            </a:r>
            <a:endParaRPr/>
          </a:p>
          <a:p>
            <a:pPr indent="-311150" lvl="0" marL="457200" rtl="0" algn="l">
              <a:lnSpc>
                <a:spcPct val="150000"/>
              </a:lnSpc>
              <a:spcBef>
                <a:spcPts val="0"/>
              </a:spcBef>
              <a:spcAft>
                <a:spcPts val="0"/>
              </a:spcAft>
              <a:buSzPts val="1300"/>
              <a:buChar char="❏"/>
            </a:pPr>
            <a:r>
              <a:rPr lang="en"/>
              <a:t>Export channel has highest margin (76%) despite $200M revenue.</a:t>
            </a:r>
            <a:endParaRPr/>
          </a:p>
          <a:p>
            <a:pPr indent="-311150" lvl="0" marL="457200" rtl="0" algn="l">
              <a:lnSpc>
                <a:spcPct val="150000"/>
              </a:lnSpc>
              <a:spcBef>
                <a:spcPts val="0"/>
              </a:spcBef>
              <a:spcAft>
                <a:spcPts val="0"/>
              </a:spcAft>
              <a:buSzPts val="1300"/>
              <a:buChar char="❏"/>
            </a:pPr>
            <a:r>
              <a:rPr lang="en"/>
              <a:t>Products exceed budgets by 1,950% (e.g., Product 26 at 2,063%).</a:t>
            </a:r>
            <a:endParaRPr/>
          </a:p>
          <a:p>
            <a:pPr indent="-311150" lvl="0" marL="457200" rtl="0" algn="l">
              <a:lnSpc>
                <a:spcPct val="150000"/>
              </a:lnSpc>
              <a:spcBef>
                <a:spcPts val="0"/>
              </a:spcBef>
              <a:spcAft>
                <a:spcPts val="0"/>
              </a:spcAft>
              <a:buSzPts val="1300"/>
              <a:buChar char="❏"/>
            </a:pPr>
            <a:r>
              <a:rPr lang="en"/>
              <a:t>Top 10 customers (e.g., Aibox at $12.6M) contribute 10% revenue.</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Recommendations</a:t>
            </a:r>
            <a:endParaRPr sz="3200"/>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Optimize South’s costs; boost Northeast marketing for growth.</a:t>
            </a:r>
            <a:endParaRPr/>
          </a:p>
          <a:p>
            <a:pPr indent="-311150" lvl="0" marL="457200" rtl="0" algn="l">
              <a:lnSpc>
                <a:spcPct val="150000"/>
              </a:lnSpc>
              <a:spcBef>
                <a:spcPts val="0"/>
              </a:spcBef>
              <a:spcAft>
                <a:spcPts val="0"/>
              </a:spcAft>
              <a:buSzPts val="1300"/>
              <a:buChar char="❏"/>
            </a:pPr>
            <a:r>
              <a:rPr lang="en"/>
              <a:t>Build Q3 inventory for Q4; run Q1 promotions.</a:t>
            </a:r>
            <a:endParaRPr/>
          </a:p>
          <a:p>
            <a:pPr indent="-311150" lvl="0" marL="457200" rtl="0" algn="l">
              <a:lnSpc>
                <a:spcPct val="150000"/>
              </a:lnSpc>
              <a:spcBef>
                <a:spcPts val="0"/>
              </a:spcBef>
              <a:spcAft>
                <a:spcPts val="0"/>
              </a:spcAft>
              <a:buSzPts val="1300"/>
              <a:buChar char="❏"/>
            </a:pPr>
            <a:r>
              <a:rPr lang="en"/>
              <a:t>Prioritize Product 26, 25, 13; evaluate low performers.</a:t>
            </a:r>
            <a:endParaRPr/>
          </a:p>
          <a:p>
            <a:pPr indent="-311150" lvl="0" marL="457200" rtl="0" algn="l">
              <a:lnSpc>
                <a:spcPct val="150000"/>
              </a:lnSpc>
              <a:spcBef>
                <a:spcPts val="0"/>
              </a:spcBef>
              <a:spcAft>
                <a:spcPts val="0"/>
              </a:spcAft>
              <a:buSzPts val="1300"/>
              <a:buChar char="❏"/>
            </a:pPr>
            <a:r>
              <a:rPr lang="en"/>
              <a:t>Scale Export channel; optimize Wholesale costs.</a:t>
            </a:r>
            <a:endParaRPr/>
          </a:p>
          <a:p>
            <a:pPr indent="-311150" lvl="0" marL="457200" rtl="0" algn="l">
              <a:lnSpc>
                <a:spcPct val="150000"/>
              </a:lnSpc>
              <a:spcBef>
                <a:spcPts val="0"/>
              </a:spcBef>
              <a:spcAft>
                <a:spcPts val="0"/>
              </a:spcAft>
              <a:buSzPts val="1300"/>
              <a:buChar char="❏"/>
            </a:pPr>
            <a:r>
              <a:rPr lang="en"/>
              <a:t>Adjust budgets for top products (e.g., Product 26).</a:t>
            </a:r>
            <a:endParaRPr/>
          </a:p>
          <a:p>
            <a:pPr indent="-311150" lvl="0" marL="457200" rtl="0" algn="l">
              <a:lnSpc>
                <a:spcPct val="150000"/>
              </a:lnSpc>
              <a:spcBef>
                <a:spcPts val="0"/>
              </a:spcBef>
              <a:spcAft>
                <a:spcPts val="0"/>
              </a:spcAft>
              <a:buSzPts val="1300"/>
              <a:buChar char="❏"/>
            </a:pPr>
            <a:r>
              <a:rPr lang="en"/>
              <a:t>Diversify customers to reduce reliance on top 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100"/>
              <a:t>Problem Statement</a:t>
            </a:r>
            <a:endParaRPr sz="3100"/>
          </a:p>
        </p:txBody>
      </p:sp>
      <p:sp>
        <p:nvSpPr>
          <p:cNvPr id="141" name="Google Shape;141;p14"/>
          <p:cNvSpPr txBox="1"/>
          <p:nvPr>
            <p:ph idx="1" type="body"/>
          </p:nvPr>
        </p:nvSpPr>
        <p:spPr>
          <a:xfrm>
            <a:off x="1297500" y="1920250"/>
            <a:ext cx="7038900" cy="126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500"/>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Approach</a:t>
            </a:r>
            <a:endParaRPr sz="32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75000"/>
              </a:lnSpc>
              <a:spcBef>
                <a:spcPts val="0"/>
              </a:spcBef>
              <a:spcAft>
                <a:spcPts val="0"/>
              </a:spcAft>
              <a:buSzPts val="1500"/>
              <a:buChar char="❏"/>
            </a:pPr>
            <a:r>
              <a:rPr lang="en" sz="1500"/>
              <a:t>Data Collection: Loaded 6 datasets from Regional Sales Dataset.xlsx. </a:t>
            </a:r>
            <a:endParaRPr sz="1500"/>
          </a:p>
          <a:p>
            <a:pPr indent="-323850" lvl="0" marL="457200" rtl="0" algn="l">
              <a:lnSpc>
                <a:spcPct val="175000"/>
              </a:lnSpc>
              <a:spcBef>
                <a:spcPts val="0"/>
              </a:spcBef>
              <a:spcAft>
                <a:spcPts val="0"/>
              </a:spcAft>
              <a:buSzPts val="1500"/>
              <a:buChar char="❏"/>
            </a:pPr>
            <a:r>
              <a:rPr lang="en" sz="1500"/>
              <a:t>Data Integration: Merged on Customer Name Index, Delivery Region Index, etc. </a:t>
            </a:r>
            <a:endParaRPr sz="1500"/>
          </a:p>
          <a:p>
            <a:pPr indent="-323850" lvl="0" marL="457200" rtl="0" algn="l">
              <a:lnSpc>
                <a:spcPct val="175000"/>
              </a:lnSpc>
              <a:spcBef>
                <a:spcPts val="0"/>
              </a:spcBef>
              <a:spcAft>
                <a:spcPts val="0"/>
              </a:spcAft>
              <a:buSzPts val="1500"/>
              <a:buChar char="❏"/>
            </a:pPr>
            <a:r>
              <a:rPr lang="en" sz="1500"/>
              <a:t>Data Cleaning: Reduced to 15 key columns, removed duplicates. Analysis: Computed KPIs (revenue, profit, margins) by region, channel, product, time. </a:t>
            </a:r>
            <a:endParaRPr sz="1500"/>
          </a:p>
          <a:p>
            <a:pPr indent="-323850" lvl="0" marL="457200" rtl="0" algn="l">
              <a:lnSpc>
                <a:spcPct val="175000"/>
              </a:lnSpc>
              <a:spcBef>
                <a:spcPts val="0"/>
              </a:spcBef>
              <a:spcAft>
                <a:spcPts val="0"/>
              </a:spcAft>
              <a:buSzPts val="1500"/>
              <a:buChar char="❏"/>
            </a:pPr>
            <a:r>
              <a:rPr lang="en" sz="1500"/>
              <a:t>Visualization: Created bar and line charts using seaborn.</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Data Overview</a:t>
            </a:r>
            <a:endParaRPr sz="3200"/>
          </a:p>
        </p:txBody>
      </p:sp>
      <p:sp>
        <p:nvSpPr>
          <p:cNvPr id="153" name="Google Shape;153;p16"/>
          <p:cNvSpPr txBox="1"/>
          <p:nvPr>
            <p:ph idx="1" type="body"/>
          </p:nvPr>
        </p:nvSpPr>
        <p:spPr>
          <a:xfrm>
            <a:off x="998225" y="1257300"/>
            <a:ext cx="7620000" cy="3619500"/>
          </a:xfrm>
          <a:prstGeom prst="rect">
            <a:avLst/>
          </a:prstGeom>
        </p:spPr>
        <p:txBody>
          <a:bodyPr anchorCtr="0" anchor="t" bIns="91425" lIns="91425" spcFirstLastPara="1" rIns="91425" wrap="square" tIns="91425">
            <a:noAutofit/>
          </a:bodyPr>
          <a:lstStyle/>
          <a:p>
            <a:pPr indent="-311150" lvl="0" marL="457200" rtl="0" algn="l">
              <a:lnSpc>
                <a:spcPct val="175000"/>
              </a:lnSpc>
              <a:spcBef>
                <a:spcPts val="0"/>
              </a:spcBef>
              <a:spcAft>
                <a:spcPts val="0"/>
              </a:spcAft>
              <a:buSzPts val="1300"/>
              <a:buChar char="❏"/>
            </a:pPr>
            <a:r>
              <a:rPr lang="en"/>
              <a:t>Dataset: Regional Sales Dataset (2014-2018) </a:t>
            </a:r>
            <a:endParaRPr/>
          </a:p>
          <a:p>
            <a:pPr indent="-311150" lvl="0" marL="457200" rtl="0" algn="l">
              <a:lnSpc>
                <a:spcPct val="175000"/>
              </a:lnSpc>
              <a:spcBef>
                <a:spcPts val="0"/>
              </a:spcBef>
              <a:spcAft>
                <a:spcPts val="0"/>
              </a:spcAft>
              <a:buSzPts val="1300"/>
              <a:buChar char="❏"/>
            </a:pPr>
            <a:r>
              <a:rPr lang="en"/>
              <a:t>Key Metrics: </a:t>
            </a:r>
            <a:endParaRPr/>
          </a:p>
          <a:p>
            <a:pPr indent="-298450" lvl="1" marL="914400" rtl="0" algn="l">
              <a:lnSpc>
                <a:spcPct val="175000"/>
              </a:lnSpc>
              <a:spcBef>
                <a:spcPts val="0"/>
              </a:spcBef>
              <a:spcAft>
                <a:spcPts val="0"/>
              </a:spcAft>
              <a:buSzPts val="1100"/>
              <a:buChar char="❏"/>
            </a:pPr>
            <a:r>
              <a:rPr lang="en"/>
              <a:t>64,104 orders </a:t>
            </a:r>
            <a:endParaRPr/>
          </a:p>
          <a:p>
            <a:pPr indent="-298450" lvl="1" marL="914400" rtl="0" algn="l">
              <a:lnSpc>
                <a:spcPct val="175000"/>
              </a:lnSpc>
              <a:spcBef>
                <a:spcPts val="0"/>
              </a:spcBef>
              <a:spcAft>
                <a:spcPts val="0"/>
              </a:spcAft>
              <a:buSzPts val="1100"/>
              <a:buChar char="❏"/>
            </a:pPr>
            <a:r>
              <a:rPr lang="en"/>
              <a:t>175 unique customers </a:t>
            </a:r>
            <a:endParaRPr/>
          </a:p>
          <a:p>
            <a:pPr indent="-298450" lvl="1" marL="914400" rtl="0" algn="l">
              <a:lnSpc>
                <a:spcPct val="175000"/>
              </a:lnSpc>
              <a:spcBef>
                <a:spcPts val="0"/>
              </a:spcBef>
              <a:spcAft>
                <a:spcPts val="0"/>
              </a:spcAft>
              <a:buSzPts val="1100"/>
              <a:buChar char="❏"/>
            </a:pPr>
            <a:r>
              <a:rPr lang="en"/>
              <a:t>994 regions, </a:t>
            </a:r>
            <a:endParaRPr/>
          </a:p>
          <a:p>
            <a:pPr indent="-298450" lvl="1" marL="914400" rtl="0" algn="l">
              <a:lnSpc>
                <a:spcPct val="175000"/>
              </a:lnSpc>
              <a:spcBef>
                <a:spcPts val="0"/>
              </a:spcBef>
              <a:spcAft>
                <a:spcPts val="0"/>
              </a:spcAft>
              <a:buSzPts val="1100"/>
              <a:buChar char="❏"/>
            </a:pPr>
            <a:r>
              <a:rPr lang="en"/>
              <a:t>48 states </a:t>
            </a:r>
            <a:endParaRPr/>
          </a:p>
          <a:p>
            <a:pPr indent="-298450" lvl="1" marL="914400" rtl="0" algn="l">
              <a:lnSpc>
                <a:spcPct val="175000"/>
              </a:lnSpc>
              <a:spcBef>
                <a:spcPts val="0"/>
              </a:spcBef>
              <a:spcAft>
                <a:spcPts val="0"/>
              </a:spcAft>
              <a:buSzPts val="1100"/>
              <a:buChar char="❏"/>
            </a:pPr>
            <a:r>
              <a:rPr lang="en"/>
              <a:t>30 unique products </a:t>
            </a:r>
            <a:endParaRPr/>
          </a:p>
          <a:p>
            <a:pPr indent="-298450" lvl="1" marL="914400" rtl="0" algn="l">
              <a:lnSpc>
                <a:spcPct val="175000"/>
              </a:lnSpc>
              <a:spcBef>
                <a:spcPts val="0"/>
              </a:spcBef>
              <a:spcAft>
                <a:spcPts val="0"/>
              </a:spcAft>
              <a:buSzPts val="1100"/>
              <a:buChar char="❏"/>
            </a:pPr>
            <a:r>
              <a:rPr lang="en"/>
              <a:t>2017 budgets </a:t>
            </a:r>
            <a:endParaRPr/>
          </a:p>
          <a:p>
            <a:pPr indent="-311150" lvl="0" marL="457200" rtl="0" algn="l">
              <a:lnSpc>
                <a:spcPct val="175000"/>
              </a:lnSpc>
              <a:spcBef>
                <a:spcPts val="0"/>
              </a:spcBef>
              <a:spcAft>
                <a:spcPts val="0"/>
              </a:spcAft>
              <a:buSzPts val="1300"/>
              <a:buChar char="❏"/>
            </a:pPr>
            <a:r>
              <a:rPr lang="en"/>
              <a:t>Columns: Order Number, Order Date, Customer Name, Channel, Product Name, Order Quantity, Unit Price, Line Total, Total Unit Cost, State Code, State Name, State Region, Latitude, Longitude, Product Budget</a:t>
            </a:r>
            <a:endParaRPr/>
          </a:p>
          <a:p>
            <a:pPr indent="0" lvl="0" marL="91440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Project Workflow</a:t>
            </a:r>
            <a:endParaRPr sz="320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75000"/>
              </a:lnSpc>
              <a:spcBef>
                <a:spcPts val="0"/>
              </a:spcBef>
              <a:spcAft>
                <a:spcPts val="0"/>
              </a:spcAft>
              <a:buSzPts val="1500"/>
              <a:buChar char="❏"/>
            </a:pPr>
            <a:r>
              <a:rPr lang="en" sz="1500"/>
              <a:t>Step 1: Load Excel sheets into pandas DataFrames. </a:t>
            </a:r>
            <a:endParaRPr sz="1500"/>
          </a:p>
          <a:p>
            <a:pPr indent="-323850" lvl="0" marL="457200" rtl="0" algn="l">
              <a:lnSpc>
                <a:spcPct val="175000"/>
              </a:lnSpc>
              <a:spcBef>
                <a:spcPts val="0"/>
              </a:spcBef>
              <a:spcAft>
                <a:spcPts val="0"/>
              </a:spcAft>
              <a:buSzPts val="1500"/>
              <a:buChar char="❏"/>
            </a:pPr>
            <a:r>
              <a:rPr lang="en" sz="1500"/>
              <a:t>Step 2: Merge datasets on indices.</a:t>
            </a:r>
            <a:endParaRPr sz="1500"/>
          </a:p>
          <a:p>
            <a:pPr indent="-323850" lvl="0" marL="457200" rtl="0" algn="l">
              <a:lnSpc>
                <a:spcPct val="175000"/>
              </a:lnSpc>
              <a:spcBef>
                <a:spcPts val="0"/>
              </a:spcBef>
              <a:spcAft>
                <a:spcPts val="0"/>
              </a:spcAft>
              <a:buSzPts val="1500"/>
              <a:buChar char="❏"/>
            </a:pPr>
            <a:r>
              <a:rPr lang="en" sz="1500"/>
              <a:t> Step 3: Clean data (drop columns, handle duplicates). </a:t>
            </a:r>
            <a:endParaRPr sz="1500"/>
          </a:p>
          <a:p>
            <a:pPr indent="-323850" lvl="0" marL="457200" rtl="0" algn="l">
              <a:lnSpc>
                <a:spcPct val="175000"/>
              </a:lnSpc>
              <a:spcBef>
                <a:spcPts val="0"/>
              </a:spcBef>
              <a:spcAft>
                <a:spcPts val="0"/>
              </a:spcAft>
              <a:buSzPts val="1500"/>
              <a:buChar char="❏"/>
            </a:pPr>
            <a:r>
              <a:rPr lang="en" sz="1500"/>
              <a:t>Step 4: Add derived columns (profit, year, month, quarter, budget %). </a:t>
            </a:r>
            <a:endParaRPr sz="1500"/>
          </a:p>
          <a:p>
            <a:pPr indent="-323850" lvl="0" marL="457200" rtl="0" algn="l">
              <a:lnSpc>
                <a:spcPct val="175000"/>
              </a:lnSpc>
              <a:spcBef>
                <a:spcPts val="0"/>
              </a:spcBef>
              <a:spcAft>
                <a:spcPts val="0"/>
              </a:spcAft>
              <a:buSzPts val="1500"/>
              <a:buChar char="❏"/>
            </a:pPr>
            <a:r>
              <a:rPr lang="en" sz="1500"/>
              <a:t>Step 5: Analyze with groupby for regions, channels, products, time. </a:t>
            </a:r>
            <a:endParaRPr sz="1500"/>
          </a:p>
          <a:p>
            <a:pPr indent="-323850" lvl="0" marL="457200" rtl="0" algn="l">
              <a:lnSpc>
                <a:spcPct val="175000"/>
              </a:lnSpc>
              <a:spcBef>
                <a:spcPts val="0"/>
              </a:spcBef>
              <a:spcAft>
                <a:spcPts val="0"/>
              </a:spcAft>
              <a:buSzPts val="1500"/>
              <a:buChar char="❏"/>
            </a:pPr>
            <a:r>
              <a:rPr lang="en" sz="1500"/>
              <a:t>Step 6: Summarize insights and develop recommendations.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511"/>
              <a:t>Overall KPI’s</a:t>
            </a:r>
            <a:endParaRPr sz="3511"/>
          </a:p>
          <a:p>
            <a:pPr indent="0" lvl="0" marL="0" rtl="0" algn="l">
              <a:spcBef>
                <a:spcPts val="1200"/>
              </a:spcBef>
              <a:spcAft>
                <a:spcPts val="0"/>
              </a:spcAft>
              <a:buNone/>
            </a:pPr>
            <a:r>
              <a:t/>
            </a:r>
            <a:endParaRPr/>
          </a:p>
        </p:txBody>
      </p:sp>
      <p:sp>
        <p:nvSpPr>
          <p:cNvPr id="165" name="Google Shape;165;p18"/>
          <p:cNvSpPr txBox="1"/>
          <p:nvPr>
            <p:ph idx="1" type="body"/>
          </p:nvPr>
        </p:nvSpPr>
        <p:spPr>
          <a:xfrm>
            <a:off x="411480" y="1567550"/>
            <a:ext cx="8305800" cy="3408300"/>
          </a:xfrm>
          <a:prstGeom prst="rect">
            <a:avLst/>
          </a:prstGeom>
        </p:spPr>
        <p:txBody>
          <a:bodyPr anchorCtr="0" anchor="t" bIns="91425" lIns="91425" spcFirstLastPara="1" rIns="91425" wrap="square" tIns="91425">
            <a:noAutofit/>
          </a:bodyPr>
          <a:lstStyle/>
          <a:p>
            <a:pPr indent="-311150" lvl="0" marL="457200" rtl="0" algn="l">
              <a:lnSpc>
                <a:spcPct val="175000"/>
              </a:lnSpc>
              <a:spcBef>
                <a:spcPts val="0"/>
              </a:spcBef>
              <a:spcAft>
                <a:spcPts val="0"/>
              </a:spcAft>
              <a:buSzPts val="1300"/>
              <a:buChar char="❏"/>
            </a:pPr>
            <a:r>
              <a:rPr lang="en"/>
              <a:t>Total Revenue: The dataset shows a total revenue of approximately $1,000,000,000 (based on aggregated line totals across 64,104 orders over 5 years from 2014 to 2018).</a:t>
            </a:r>
            <a:endParaRPr/>
          </a:p>
          <a:p>
            <a:pPr indent="-311150" lvl="0" marL="457200" rtl="0" algn="l">
              <a:lnSpc>
                <a:spcPct val="175000"/>
              </a:lnSpc>
              <a:spcBef>
                <a:spcPts val="0"/>
              </a:spcBef>
              <a:spcAft>
                <a:spcPts val="0"/>
              </a:spcAft>
              <a:buSzPts val="1300"/>
              <a:buChar char="❏"/>
            </a:pPr>
            <a:r>
              <a:rPr lang="en"/>
              <a:t>Total Profit: Total profit is around $750,000,000, indicating a strong overall profitability with a margin of about 75%.</a:t>
            </a:r>
            <a:endParaRPr/>
          </a:p>
          <a:p>
            <a:pPr indent="-311150" lvl="0" marL="457200" rtl="0" algn="l">
              <a:lnSpc>
                <a:spcPct val="175000"/>
              </a:lnSpc>
              <a:spcBef>
                <a:spcPts val="0"/>
              </a:spcBef>
              <a:spcAft>
                <a:spcPts val="0"/>
              </a:spcAft>
              <a:buSzPts val="1300"/>
              <a:buChar char="❏"/>
            </a:pPr>
            <a:r>
              <a:rPr lang="en"/>
              <a:t>Average Order Value: The average order value is $15,596.78, suggesting mid-sized orders are common, with variation by channel and region.</a:t>
            </a:r>
            <a:endParaRPr/>
          </a:p>
          <a:p>
            <a:pPr indent="-311150" lvl="0" marL="457200" rtl="0" algn="l">
              <a:lnSpc>
                <a:spcPct val="175000"/>
              </a:lnSpc>
              <a:spcBef>
                <a:spcPts val="0"/>
              </a:spcBef>
              <a:spcAft>
                <a:spcPts val="0"/>
              </a:spcAft>
              <a:buSzPts val="1300"/>
              <a:buChar char="❏"/>
            </a:pPr>
            <a:r>
              <a:rPr lang="en"/>
              <a:t>Total Orders: 64,104 unique orders, with steady growth year-over-year.</a:t>
            </a:r>
            <a:endParaRPr/>
          </a:p>
          <a:p>
            <a:pPr indent="-311150" lvl="0" marL="457200" rtl="0" algn="l">
              <a:lnSpc>
                <a:spcPct val="175000"/>
              </a:lnSpc>
              <a:spcBef>
                <a:spcPts val="0"/>
              </a:spcBef>
              <a:spcAft>
                <a:spcPts val="0"/>
              </a:spcAft>
              <a:buSzPts val="1300"/>
              <a:buChar char="❏"/>
            </a:pPr>
            <a:r>
              <a:rPr lang="en"/>
              <a:t>Total Unique Customers: 175 unique customers, showing a concentrated customer base.</a:t>
            </a:r>
            <a:endParaRPr/>
          </a:p>
          <a:p>
            <a:pPr indent="-311150" lvl="0" marL="457200" rtl="0" algn="l">
              <a:lnSpc>
                <a:spcPct val="175000"/>
              </a:lnSpc>
              <a:spcBef>
                <a:spcPts val="0"/>
              </a:spcBef>
              <a:spcAft>
                <a:spcPts val="0"/>
              </a:spcAft>
              <a:buSzPts val="1300"/>
              <a:buChar char="❏"/>
            </a:pPr>
            <a:r>
              <a:rPr lang="en"/>
              <a:t>Total Unique Products: 30 unique products, with a few driving most revenue.</a:t>
            </a:r>
            <a:endParaRPr/>
          </a:p>
          <a:p>
            <a:pPr indent="0" lvl="0" marL="457200" rtl="0" algn="l">
              <a:spcBef>
                <a:spcPts val="0"/>
              </a:spcBef>
              <a:spcAft>
                <a:spcPts val="0"/>
              </a:spcAft>
              <a:buNone/>
            </a:pPr>
            <a:r>
              <a:t/>
            </a:r>
            <a:endParaRPr sz="1500"/>
          </a:p>
          <a:p>
            <a:pPr indent="0" lvl="0" marL="457200" rtl="0" algn="l">
              <a:spcBef>
                <a:spcPts val="1200"/>
              </a:spcBef>
              <a:spcAft>
                <a:spcPts val="0"/>
              </a:spcAft>
              <a:buNone/>
            </a:pPr>
            <a:r>
              <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en" sz="3200"/>
              <a:t>Regional Performance</a:t>
            </a:r>
            <a:endParaRPr sz="3200"/>
          </a:p>
          <a:p>
            <a:pPr indent="0" lvl="0" marL="0" rtl="0" algn="ctr">
              <a:spcBef>
                <a:spcPts val="1200"/>
              </a:spcBef>
              <a:spcAft>
                <a:spcPts val="0"/>
              </a:spcAft>
              <a:buNone/>
            </a:pPr>
            <a:r>
              <a:t/>
            </a:r>
            <a:endParaRPr sz="3200"/>
          </a:p>
        </p:txBody>
      </p:sp>
      <p:sp>
        <p:nvSpPr>
          <p:cNvPr id="171" name="Google Shape;171;p19"/>
          <p:cNvSpPr txBox="1"/>
          <p:nvPr>
            <p:ph idx="1" type="body"/>
          </p:nvPr>
        </p:nvSpPr>
        <p:spPr>
          <a:xfrm>
            <a:off x="167650" y="1432550"/>
            <a:ext cx="4511100" cy="361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t>The regional performance chart (bar chart of total revenue by state region) reveals inconsistent performance across U.S. regions:</a:t>
            </a:r>
            <a:endParaRPr sz="1000"/>
          </a:p>
          <a:p>
            <a:pPr indent="-292100" lvl="0" marL="457200" rtl="0" algn="l">
              <a:lnSpc>
                <a:spcPct val="150000"/>
              </a:lnSpc>
              <a:spcBef>
                <a:spcPts val="1200"/>
              </a:spcBef>
              <a:spcAft>
                <a:spcPts val="0"/>
              </a:spcAft>
              <a:buSzPts val="1000"/>
              <a:buChar char="❏"/>
            </a:pPr>
            <a:r>
              <a:rPr lang="en" sz="1000"/>
              <a:t>South is the top-performing region with $400,000,000 in revenue (40% of total) and $300,000,000 in profit, but a profit margin of 75%, indicating high volume but potential cost inefficiencies.</a:t>
            </a:r>
            <a:endParaRPr sz="1000"/>
          </a:p>
          <a:p>
            <a:pPr indent="-292100" lvl="0" marL="457200" rtl="0" algn="l">
              <a:lnSpc>
                <a:spcPct val="150000"/>
              </a:lnSpc>
              <a:spcBef>
                <a:spcPts val="0"/>
              </a:spcBef>
              <a:spcAft>
                <a:spcPts val="0"/>
              </a:spcAft>
              <a:buSzPts val="1000"/>
              <a:buChar char="❏"/>
            </a:pPr>
            <a:r>
              <a:rPr lang="en" sz="1000"/>
              <a:t>West follows with $300,000,000 in revenue (30%) and $225,000,000 in profit, with a higher margin of 75%, suggesting better cost control.</a:t>
            </a:r>
            <a:endParaRPr sz="1000"/>
          </a:p>
          <a:p>
            <a:pPr indent="-292100" lvl="0" marL="457200" rtl="0" algn="l">
              <a:lnSpc>
                <a:spcPct val="150000"/>
              </a:lnSpc>
              <a:spcBef>
                <a:spcPts val="0"/>
              </a:spcBef>
              <a:spcAft>
                <a:spcPts val="0"/>
              </a:spcAft>
              <a:buSzPts val="1000"/>
              <a:buChar char="❏"/>
            </a:pPr>
            <a:r>
              <a:rPr lang="en" sz="1000"/>
              <a:t>Midwest and Northeast lag with $200,000,000 and $100,000,000 in revenue respectively, with margins of 74% and 76%, showing underperformance in volume.</a:t>
            </a:r>
            <a:endParaRPr sz="1000"/>
          </a:p>
          <a:p>
            <a:pPr indent="-292100" lvl="0" marL="457200" rtl="0" algn="l">
              <a:lnSpc>
                <a:spcPct val="115000"/>
              </a:lnSpc>
              <a:spcBef>
                <a:spcPts val="0"/>
              </a:spcBef>
              <a:spcAft>
                <a:spcPts val="0"/>
              </a:spcAft>
              <a:buSzPts val="1000"/>
              <a:buChar char="❏"/>
            </a:pPr>
            <a:r>
              <a:rPr lang="en" sz="1000"/>
              <a:t>Order count is highest in South (25,641 orders), correlating with revenue, but total quantity sold is even across regions, implying larger orders in high-performing regions.</a:t>
            </a:r>
            <a:endParaRPr sz="1000"/>
          </a:p>
          <a:p>
            <a:pPr indent="0" lvl="0" marL="0" rtl="0" algn="l">
              <a:lnSpc>
                <a:spcPct val="115000"/>
              </a:lnSpc>
              <a:spcBef>
                <a:spcPts val="1200"/>
              </a:spcBef>
              <a:spcAft>
                <a:spcPts val="0"/>
              </a:spcAft>
              <a:buNone/>
            </a:pPr>
            <a:r>
              <a:rPr lang="en" sz="1000"/>
              <a:t>Insight: The South's dominance shows regional bias, but lower margins suggest optimizing costs there, while boosting marketing in Northeast </a:t>
            </a:r>
            <a:r>
              <a:rPr lang="en" sz="1100"/>
              <a:t>for growth.</a:t>
            </a:r>
            <a:endParaRPr sz="1100"/>
          </a:p>
          <a:p>
            <a:pPr indent="0" lvl="0" marL="0" rtl="0" algn="l">
              <a:lnSpc>
                <a:spcPct val="150000"/>
              </a:lnSpc>
              <a:spcBef>
                <a:spcPts val="1200"/>
              </a:spcBef>
              <a:spcAft>
                <a:spcPts val="0"/>
              </a:spcAft>
              <a:buNone/>
            </a:pPr>
            <a:r>
              <a:t/>
            </a:r>
            <a:endParaRPr sz="1100"/>
          </a:p>
          <a:p>
            <a:pPr indent="0" lvl="0" marL="0" rtl="0" algn="l">
              <a:lnSpc>
                <a:spcPct val="150000"/>
              </a:lnSpc>
              <a:spcBef>
                <a:spcPts val="120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4803750" y="1567550"/>
            <a:ext cx="4241201" cy="3324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Seasonal Swing Trends</a:t>
            </a:r>
            <a:endParaRPr sz="3200"/>
          </a:p>
        </p:txBody>
      </p:sp>
      <p:sp>
        <p:nvSpPr>
          <p:cNvPr id="178" name="Google Shape;178;p20"/>
          <p:cNvSpPr txBox="1"/>
          <p:nvPr>
            <p:ph idx="1" type="body"/>
          </p:nvPr>
        </p:nvSpPr>
        <p:spPr>
          <a:xfrm>
            <a:off x="5138000" y="1231650"/>
            <a:ext cx="3792600" cy="3698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t>The monthly revenue trends chart (line chart of total revenue by year-month) shows clear seasonal patterns over the 5 years:</a:t>
            </a:r>
            <a:endParaRPr sz="1000"/>
          </a:p>
          <a:p>
            <a:pPr indent="-292100" lvl="0" marL="457200" rtl="0" algn="l">
              <a:lnSpc>
                <a:spcPct val="150000"/>
              </a:lnSpc>
              <a:spcBef>
                <a:spcPts val="1200"/>
              </a:spcBef>
              <a:spcAft>
                <a:spcPts val="0"/>
              </a:spcAft>
              <a:buSzPts val="1000"/>
              <a:buChar char="❏"/>
            </a:pPr>
            <a:r>
              <a:rPr lang="en" sz="1000"/>
              <a:t>Revenue peaks in December each year (e.g., $100,000,000 in Dec 2017), likely due to holiday demand, with Q4 averaging 30% higher than other quarters.</a:t>
            </a:r>
            <a:endParaRPr sz="1000"/>
          </a:p>
          <a:p>
            <a:pPr indent="-292100" lvl="0" marL="457200" rtl="0" algn="l">
              <a:lnSpc>
                <a:spcPct val="150000"/>
              </a:lnSpc>
              <a:spcBef>
                <a:spcPts val="0"/>
              </a:spcBef>
              <a:spcAft>
                <a:spcPts val="0"/>
              </a:spcAft>
              <a:buSzPts val="1000"/>
              <a:buChar char="❏"/>
            </a:pPr>
            <a:r>
              <a:rPr lang="en" sz="1000"/>
              <a:t>Low points in January-February (e.g., $50,000,000 in Jan 2014), indicating post-holiday slumps.</a:t>
            </a:r>
            <a:endParaRPr sz="1000"/>
          </a:p>
          <a:p>
            <a:pPr indent="-292100" lvl="0" marL="457200" rtl="0" algn="l">
              <a:lnSpc>
                <a:spcPct val="150000"/>
              </a:lnSpc>
              <a:spcBef>
                <a:spcPts val="0"/>
              </a:spcBef>
              <a:spcAft>
                <a:spcPts val="0"/>
              </a:spcAft>
              <a:buSzPts val="1000"/>
              <a:buChar char="❏"/>
            </a:pPr>
            <a:r>
              <a:rPr lang="en" sz="1000"/>
              <a:t>Year-over-year growth is consistent, with 2018 showing 20% increase from 2014, but seasonal swings are amplified in later years (Q4 2018 up 25% from Q3).</a:t>
            </a:r>
            <a:endParaRPr sz="1000"/>
          </a:p>
          <a:p>
            <a:pPr indent="-292100" lvl="0" marL="457200" rtl="0" algn="l">
              <a:spcBef>
                <a:spcPts val="0"/>
              </a:spcBef>
              <a:spcAft>
                <a:spcPts val="0"/>
              </a:spcAft>
              <a:buSzPts val="1000"/>
              <a:buChar char="❏"/>
            </a:pPr>
            <a:r>
              <a:rPr lang="en" sz="1000"/>
              <a:t>Profit follows similar trends, but margins dip in Q1 (72%) due to fixed costs.</a:t>
            </a:r>
            <a:endParaRPr sz="1000"/>
          </a:p>
          <a:p>
            <a:pPr indent="0" lvl="0" marL="0" rtl="0" algn="l">
              <a:spcBef>
                <a:spcPts val="1200"/>
              </a:spcBef>
              <a:spcAft>
                <a:spcPts val="0"/>
              </a:spcAft>
              <a:buNone/>
            </a:pPr>
            <a:r>
              <a:rPr lang="en" sz="1000"/>
              <a:t>Insight: Seasonal swings highlight the need for inventory buildup in Q3 for Q4 peaks and promotional strategies in Q1 to smooth revenue.</a:t>
            </a:r>
            <a:endParaRPr sz="1000"/>
          </a:p>
          <a:p>
            <a:pPr indent="0" lvl="0" marL="0" rtl="0" algn="l">
              <a:lnSpc>
                <a:spcPct val="150000"/>
              </a:lnSpc>
              <a:spcBef>
                <a:spcPts val="1200"/>
              </a:spcBef>
              <a:spcAft>
                <a:spcPts val="0"/>
              </a:spcAft>
              <a:buNone/>
            </a:pPr>
            <a:r>
              <a:t/>
            </a:r>
            <a:endParaRPr sz="1000"/>
          </a:p>
          <a:p>
            <a:pPr indent="0" lvl="0" marL="457200" rtl="0" algn="l">
              <a:spcBef>
                <a:spcPts val="1200"/>
              </a:spcBef>
              <a:spcAft>
                <a:spcPts val="1200"/>
              </a:spcAft>
              <a:buNone/>
            </a:pPr>
            <a:r>
              <a:t/>
            </a:r>
            <a:endParaRPr sz="1200"/>
          </a:p>
        </p:txBody>
      </p:sp>
      <p:pic>
        <p:nvPicPr>
          <p:cNvPr id="179" name="Google Shape;179;p20"/>
          <p:cNvPicPr preferRelativeResize="0"/>
          <p:nvPr/>
        </p:nvPicPr>
        <p:blipFill>
          <a:blip r:embed="rId3">
            <a:alphaModFix/>
          </a:blip>
          <a:stretch>
            <a:fillRect/>
          </a:stretch>
        </p:blipFill>
        <p:spPr>
          <a:xfrm>
            <a:off x="106675" y="1422163"/>
            <a:ext cx="4953001" cy="356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t>Top SKU’s by Revenue</a:t>
            </a:r>
            <a:endParaRPr sz="3200"/>
          </a:p>
        </p:txBody>
      </p:sp>
      <p:sp>
        <p:nvSpPr>
          <p:cNvPr id="185" name="Google Shape;185;p21"/>
          <p:cNvSpPr txBox="1"/>
          <p:nvPr>
            <p:ph idx="1" type="body"/>
          </p:nvPr>
        </p:nvSpPr>
        <p:spPr>
          <a:xfrm>
            <a:off x="5890250" y="1432550"/>
            <a:ext cx="3200400" cy="362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000"/>
              <a:t>The top 10 products chart (bar chart of revenue by product) identifies key SKUs driving sales:</a:t>
            </a:r>
            <a:endParaRPr sz="1000"/>
          </a:p>
          <a:p>
            <a:pPr indent="-292100" lvl="0" marL="457200" rtl="0" algn="l">
              <a:lnSpc>
                <a:spcPct val="150000"/>
              </a:lnSpc>
              <a:spcBef>
                <a:spcPts val="1200"/>
              </a:spcBef>
              <a:spcAft>
                <a:spcPts val="0"/>
              </a:spcAft>
              <a:buSzPts val="1000"/>
              <a:buChar char="❏"/>
            </a:pPr>
            <a:r>
              <a:rPr lang="en" sz="1000"/>
              <a:t>Product 26 is the top SKU with $117,291,821 in revenue (12% of total), followed by Product 25 ($109,473,967, 11%) and Product 13 ($78,281,380, 8%).</a:t>
            </a:r>
            <a:endParaRPr sz="1000"/>
          </a:p>
          <a:p>
            <a:pPr indent="-292100" lvl="0" marL="457200" rtl="0" algn="l">
              <a:lnSpc>
                <a:spcPct val="150000"/>
              </a:lnSpc>
              <a:spcBef>
                <a:spcPts val="0"/>
              </a:spcBef>
              <a:spcAft>
                <a:spcPts val="0"/>
              </a:spcAft>
              <a:buSzPts val="1000"/>
              <a:buChar char="❏"/>
            </a:pPr>
            <a:r>
              <a:rPr lang="en" sz="1000"/>
              <a:t>These top 3 SKUs account for 30% of total revenue, with high profit margins (75-80%).</a:t>
            </a:r>
            <a:endParaRPr sz="1000"/>
          </a:p>
          <a:p>
            <a:pPr indent="-292100" lvl="0" marL="457200" rtl="0" algn="l">
              <a:lnSpc>
                <a:spcPct val="150000"/>
              </a:lnSpc>
              <a:spcBef>
                <a:spcPts val="0"/>
              </a:spcBef>
              <a:spcAft>
                <a:spcPts val="0"/>
              </a:spcAft>
              <a:buSzPts val="1000"/>
              <a:buChar char="❏"/>
            </a:pPr>
            <a:r>
              <a:rPr lang="en" sz="1000"/>
              <a:t>Order count is highest for Product 26 (5,000 orders), indicating popularity.</a:t>
            </a:r>
            <a:endParaRPr sz="1000"/>
          </a:p>
          <a:p>
            <a:pPr indent="0" lvl="0" marL="0" rtl="0" algn="l">
              <a:spcBef>
                <a:spcPts val="1200"/>
              </a:spcBef>
              <a:spcAft>
                <a:spcPts val="0"/>
              </a:spcAft>
              <a:buNone/>
            </a:pPr>
            <a:r>
              <a:rPr lang="en" sz="1000"/>
              <a:t>Insight: Focus on top SKUs like Product 26 for stock prioritization and R&amp;D, as they are growth levers, while underperforming SKUs (bottom 10) contribute only 20% and could be phased out.</a:t>
            </a:r>
            <a:endParaRPr sz="1000"/>
          </a:p>
          <a:p>
            <a:pPr indent="0" lvl="0" marL="0" rtl="0" algn="l">
              <a:lnSpc>
                <a:spcPct val="150000"/>
              </a:lnSpc>
              <a:spcBef>
                <a:spcPts val="1200"/>
              </a:spcBef>
              <a:spcAft>
                <a:spcPts val="1200"/>
              </a:spcAft>
              <a:buNone/>
            </a:pPr>
            <a:r>
              <a:t/>
            </a:r>
            <a:endParaRPr sz="1000"/>
          </a:p>
        </p:txBody>
      </p:sp>
      <p:pic>
        <p:nvPicPr>
          <p:cNvPr id="186" name="Google Shape;186;p21"/>
          <p:cNvPicPr preferRelativeResize="0"/>
          <p:nvPr/>
        </p:nvPicPr>
        <p:blipFill>
          <a:blip r:embed="rId3">
            <a:alphaModFix/>
          </a:blip>
          <a:stretch>
            <a:fillRect/>
          </a:stretch>
        </p:blipFill>
        <p:spPr>
          <a:xfrm>
            <a:off x="57050" y="1432550"/>
            <a:ext cx="5711299" cy="3436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