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1" r:id="rId6"/>
    <p:sldId id="259" r:id="rId7"/>
    <p:sldId id="268" r:id="rId8"/>
    <p:sldId id="260" r:id="rId9"/>
    <p:sldId id="269" r:id="rId10"/>
    <p:sldId id="264" r:id="rId11"/>
    <p:sldId id="271" r:id="rId12"/>
    <p:sldId id="275" r:id="rId13"/>
    <p:sldId id="272" r:id="rId14"/>
    <p:sldId id="274" r:id="rId15"/>
    <p:sldId id="276" r:id="rId16"/>
    <p:sldId id="277" r:id="rId17"/>
    <p:sldId id="278" r:id="rId18"/>
    <p:sldId id="27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D584-A847-45FF-BBC9-DFCDC76120C5}" v="604" dt="2023-07-05T07:29:05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323" autoAdjust="0"/>
  </p:normalViewPr>
  <p:slideViewPr>
    <p:cSldViewPr snapToGrid="0">
      <p:cViewPr varScale="1">
        <p:scale>
          <a:sx n="64" d="100"/>
          <a:sy n="64" d="100"/>
        </p:scale>
        <p:origin x="102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0" y="408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7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20.08.2023</a:t>
            </a:fld>
            <a:endParaRPr lang="de-DE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33882-20C1-4C48-9C8E-9879F17E166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D703D9E9-6871-4375-AC09-0A65C85665EF}" type="datetimeFigureOut">
              <a:rPr lang="de-DE" smtClean="0"/>
              <a:pPr/>
              <a:t>20.08.2023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7333882-20C1-4C48-9C8E-9879F17E166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20.08.2023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20.08.2023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20.08.2023</a:t>
            </a:fld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703D9E9-6871-4375-AC09-0A65C85665EF}" type="datetimeFigureOut">
              <a:rPr lang="de-DE" smtClean="0"/>
              <a:pPr/>
              <a:t>20.08.2023</a:t>
            </a:fld>
            <a:endParaRPr lang="de-DE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7333882-20C1-4C48-9C8E-9879F17E16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20.08.2023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20.08.2023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D9E9-6871-4375-AC09-0A65C85665EF}" type="datetimeFigureOut">
              <a:rPr lang="de-DE" smtClean="0"/>
              <a:pPr/>
              <a:t>20.08.2023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D703D9E9-6871-4375-AC09-0A65C85665EF}" type="datetimeFigureOut">
              <a:rPr lang="de-DE" smtClean="0"/>
              <a:pPr/>
              <a:t>20.08.2023</a:t>
            </a:fld>
            <a:endParaRPr lang="de-DE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7333882-20C1-4C48-9C8E-9879F17E166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703D9E9-6871-4375-AC09-0A65C85665EF}" type="datetimeFigureOut">
              <a:rPr lang="de-DE" smtClean="0"/>
              <a:pPr/>
              <a:t>20.08.2023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7333882-20C1-4C48-9C8E-9879F17E166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66EAC223-604A-E53F-EADB-5FCF3F0504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Pitch Deck version .54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75760" y="2072640"/>
            <a:ext cx="74066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Trebuchet MS" pitchFamily="34" charset="0"/>
              </a:rPr>
              <a:t>Positive interactions </a:t>
            </a:r>
            <a:r>
              <a:rPr lang="en-US" sz="4000" dirty="0">
                <a:latin typeface="Trebuchet MS" pitchFamily="34" charset="0"/>
              </a:rPr>
              <a:t>online </a:t>
            </a:r>
          </a:p>
          <a:p>
            <a:r>
              <a:rPr lang="en-US" sz="4000" dirty="0">
                <a:latin typeface="Trebuchet MS" pitchFamily="34" charset="0"/>
              </a:rPr>
              <a:t>enhancing understanding between diverse communities and groups via </a:t>
            </a:r>
            <a:r>
              <a:rPr lang="en-US" sz="4000" dirty="0">
                <a:solidFill>
                  <a:srgbClr val="00B050"/>
                </a:solidFill>
                <a:latin typeface="Trebuchet MS" pitchFamily="34" charset="0"/>
              </a:rPr>
              <a:t>civil discussions</a:t>
            </a:r>
            <a:r>
              <a:rPr lang="en-US" sz="4000" dirty="0">
                <a:latin typeface="Trebuchet MS" pitchFamily="34" charset="0"/>
              </a:rPr>
              <a:t>, </a:t>
            </a:r>
            <a:r>
              <a:rPr lang="en-US" sz="4000" dirty="0">
                <a:solidFill>
                  <a:srgbClr val="C00000"/>
                </a:solidFill>
                <a:latin typeface="Trebuchet MS" pitchFamily="34" charset="0"/>
              </a:rPr>
              <a:t>debates</a:t>
            </a:r>
            <a:r>
              <a:rPr lang="en-US" sz="4000" dirty="0">
                <a:latin typeface="Trebuchet MS" pitchFamily="34" charset="0"/>
              </a:rPr>
              <a:t> and </a:t>
            </a:r>
            <a:r>
              <a:rPr lang="en-US" sz="4000" dirty="0">
                <a:solidFill>
                  <a:srgbClr val="FFFF00"/>
                </a:solidFill>
                <a:latin typeface="Trebuchet MS" pitchFamily="34" charset="0"/>
              </a:rPr>
              <a:t>idea exchange</a:t>
            </a:r>
            <a:r>
              <a:rPr lang="en-US" sz="4000" dirty="0">
                <a:latin typeface="Trebuchet MS" pitchFamily="34" charset="0"/>
              </a:rPr>
              <a:t>.</a:t>
            </a:r>
          </a:p>
        </p:txBody>
      </p:sp>
      <p:pic>
        <p:nvPicPr>
          <p:cNvPr id="6" name="Picture 5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11480" y="1996440"/>
            <a:ext cx="3566160" cy="3566160"/>
          </a:xfrm>
          <a:prstGeom prst="rect">
            <a:avLst/>
          </a:prstGeom>
        </p:spPr>
      </p:pic>
      <p:pic>
        <p:nvPicPr>
          <p:cNvPr id="7" name="Picture 6" descr="HelloWorldRainbowplotitalicstringasdots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35280"/>
            <a:ext cx="11216640" cy="152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F567F-A26B-3FB3-CCB2-26650C91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9080"/>
            <a:ext cx="11414760" cy="990600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Tetraplex Credits: Facilitating interactions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Buy credits from our store with cash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>
              <a:buNone/>
              <a:defRPr/>
            </a:pPr>
            <a:r>
              <a:rPr lang="en-US" sz="4800" dirty="0">
                <a:latin typeface="Trebuchet MS" pitchFamily="34" charset="0"/>
              </a:rPr>
              <a:t>Set bounties with credits for tasks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Earn credits as reward for doing tasks for others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Use credits to direct development </a:t>
            </a: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of Tetraplex itself</a:t>
            </a:r>
          </a:p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518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Tetraplex Kognitivdienste:  AI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>
              <a:buNone/>
              <a:defRPr/>
            </a:pPr>
            <a:endParaRPr lang="en-US" sz="32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A synthesis of </a:t>
            </a:r>
            <a:r>
              <a:rPr lang="en-US" sz="3200" dirty="0">
                <a:solidFill>
                  <a:srgbClr val="00B050"/>
                </a:solidFill>
                <a:latin typeface="Trebuchet MS" pitchFamily="34" charset="0"/>
              </a:rPr>
              <a:t>Natural  (human user generated)</a:t>
            </a: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Trebuchet MS" pitchFamily="34" charset="0"/>
              </a:rPr>
              <a:t>Artificial Intelligence (bots crawling the web)</a:t>
            </a: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and of </a:t>
            </a:r>
            <a:r>
              <a:rPr lang="en-US" sz="3200" dirty="0">
                <a:solidFill>
                  <a:srgbClr val="C00000"/>
                </a:solidFill>
                <a:latin typeface="Trebuchet MS" pitchFamily="34" charset="0"/>
              </a:rPr>
              <a:t>statistical inference</a:t>
            </a:r>
            <a:r>
              <a:rPr lang="en-US" sz="3200" dirty="0">
                <a:latin typeface="Trebuchet MS" pitchFamily="34" charset="0"/>
              </a:rPr>
              <a:t> and </a:t>
            </a:r>
            <a:r>
              <a:rPr lang="en-US" sz="3200" dirty="0">
                <a:solidFill>
                  <a:srgbClr val="00B050"/>
                </a:solidFill>
                <a:latin typeface="Trebuchet MS" pitchFamily="34" charset="0"/>
              </a:rPr>
              <a:t>logical deduction from </a:t>
            </a:r>
          </a:p>
          <a:p>
            <a:pPr lvl="0">
              <a:buNone/>
              <a:defRPr/>
            </a:pPr>
            <a:r>
              <a:rPr lang="en-US" sz="3200" dirty="0">
                <a:solidFill>
                  <a:srgbClr val="00B050"/>
                </a:solidFill>
                <a:latin typeface="Trebuchet MS" pitchFamily="34" charset="0"/>
              </a:rPr>
              <a:t>ontological  and semantic data.</a:t>
            </a:r>
          </a:p>
          <a:p>
            <a:pPr lvl="0">
              <a:buNone/>
              <a:defRPr/>
            </a:pPr>
            <a:endParaRPr lang="en-US" sz="32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>
                <a:solidFill>
                  <a:srgbClr val="FFFF00"/>
                </a:solidFill>
                <a:latin typeface="Trebuchet MS" pitchFamily="34" charset="0"/>
              </a:rPr>
              <a:t>Tetraplex will give better answers for your questions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FFFF00"/>
                </a:solidFill>
              </a:rPr>
              <a:t>Founding Team / Senior Leadership</a:t>
            </a:r>
            <a:endParaRPr lang="en-US" dirty="0"/>
          </a:p>
        </p:txBody>
      </p:sp>
      <p:pic>
        <p:nvPicPr>
          <p:cNvPr id="4" name="Content Placeholder 3" descr="member_255512817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222683" y="2110740"/>
            <a:ext cx="1828800" cy="1828800"/>
          </a:xfrm>
        </p:spPr>
      </p:pic>
      <p:pic>
        <p:nvPicPr>
          <p:cNvPr id="5" name="Picture 4" descr="Untitle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18560" y="2118360"/>
            <a:ext cx="1889760" cy="18897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85464" y="4114801"/>
            <a:ext cx="2667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 Narrow" pitchFamily="34" charset="0"/>
              </a:rPr>
              <a:t>Anselm Kiefner, </a:t>
            </a:r>
          </a:p>
          <a:p>
            <a:r>
              <a:rPr lang="en-US" sz="2000" b="1" dirty="0">
                <a:solidFill>
                  <a:srgbClr val="FFFF00"/>
                </a:solidFill>
                <a:latin typeface="Arial Narrow" pitchFamily="34" charset="0"/>
              </a:rPr>
              <a:t>CEO</a:t>
            </a:r>
          </a:p>
          <a:p>
            <a:r>
              <a:rPr lang="en-US" sz="2000" b="1" dirty="0">
                <a:latin typeface="Arial Narrow" pitchFamily="34" charset="0"/>
              </a:rPr>
              <a:t>Bachelor of Sci</a:t>
            </a:r>
          </a:p>
          <a:p>
            <a:r>
              <a:rPr lang="en-US" sz="2000" b="1" dirty="0">
                <a:latin typeface="Arial Narrow" pitchFamily="34" charset="0"/>
              </a:rPr>
              <a:t>Open Source Author</a:t>
            </a:r>
          </a:p>
          <a:p>
            <a:r>
              <a:rPr lang="en-US" sz="2000" b="1" dirty="0">
                <a:latin typeface="Arial Narrow" pitchFamily="34" charset="0"/>
              </a:rPr>
              <a:t>15+ years with Python</a:t>
            </a:r>
          </a:p>
          <a:p>
            <a:endParaRPr lang="en-US" sz="3200" dirty="0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87440" y="4206240"/>
            <a:ext cx="19555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 Narrow" pitchFamily="34" charset="0"/>
              </a:rPr>
              <a:t>Joel Alcarez,</a:t>
            </a:r>
          </a:p>
          <a:p>
            <a:r>
              <a:rPr lang="en-US" sz="2000" b="1" dirty="0">
                <a:solidFill>
                  <a:srgbClr val="FFFF00"/>
                </a:solidFill>
                <a:latin typeface="Arial Narrow" pitchFamily="34" charset="0"/>
              </a:rPr>
              <a:t>CSO, Interim CTO</a:t>
            </a:r>
          </a:p>
          <a:p>
            <a:r>
              <a:rPr lang="en-US" sz="2000" b="1" dirty="0">
                <a:latin typeface="Arial Narrow" pitchFamily="34" charset="0"/>
              </a:rPr>
              <a:t>20+ years in IT</a:t>
            </a:r>
          </a:p>
          <a:p>
            <a:r>
              <a:rPr lang="en-US" sz="2000" b="1" dirty="0">
                <a:latin typeface="Arial Narrow" pitchFamily="34" charset="0"/>
              </a:rPr>
              <a:t>Done Startups </a:t>
            </a:r>
          </a:p>
          <a:p>
            <a:r>
              <a:rPr lang="en-US" sz="2000" b="1" dirty="0">
                <a:latin typeface="Arial Narrow" pitchFamily="34" charset="0"/>
              </a:rPr>
              <a:t>Previously</a:t>
            </a:r>
          </a:p>
        </p:txBody>
      </p:sp>
      <p:pic>
        <p:nvPicPr>
          <p:cNvPr id="6" name="Grafik 5" descr="Ein Bild, das Person, Menschliches Gesicht, Kleidung, Im Haus enthält.&#10;&#10;Automatisch generierte Beschreibung">
            <a:extLst>
              <a:ext uri="{FF2B5EF4-FFF2-40B4-BE49-F238E27FC236}">
                <a16:creationId xmlns:a16="http://schemas.microsoft.com/office/drawing/2014/main" id="{5E3CCB7C-283E-6158-B2CF-17A9C22978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9" t="14377" r="21687" b="31967"/>
          <a:stretch/>
        </p:blipFill>
        <p:spPr>
          <a:xfrm>
            <a:off x="8742946" y="2110739"/>
            <a:ext cx="1828799" cy="187275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FB2E4A0-179E-475B-DD41-E08BC9863422}"/>
              </a:ext>
            </a:extLst>
          </p:cNvPr>
          <p:cNvSpPr txBox="1"/>
          <p:nvPr/>
        </p:nvSpPr>
        <p:spPr>
          <a:xfrm>
            <a:off x="8742946" y="4206240"/>
            <a:ext cx="28452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FF00"/>
                </a:solidFill>
                <a:latin typeface="Arial Narrow" pitchFamily="34" charset="0"/>
              </a:rPr>
              <a:t>Sarah </a:t>
            </a:r>
            <a:r>
              <a:rPr lang="en-US" sz="1800" b="1" dirty="0" err="1">
                <a:solidFill>
                  <a:srgbClr val="FFFF00"/>
                </a:solidFill>
                <a:latin typeface="Arial Narrow" pitchFamily="34" charset="0"/>
              </a:rPr>
              <a:t>Geiselhart</a:t>
            </a:r>
            <a:r>
              <a:rPr lang="en-US" sz="1800" b="1" dirty="0">
                <a:solidFill>
                  <a:srgbClr val="FFFF00"/>
                </a:solidFill>
                <a:latin typeface="Arial Narrow" pitchFamily="34" charset="0"/>
              </a:rPr>
              <a:t>,</a:t>
            </a:r>
          </a:p>
          <a:p>
            <a:r>
              <a:rPr lang="en-US" sz="1800" b="1" dirty="0">
                <a:solidFill>
                  <a:srgbClr val="FFFF00"/>
                </a:solidFill>
                <a:latin typeface="Arial Narrow" pitchFamily="34" charset="0"/>
              </a:rPr>
              <a:t>COO</a:t>
            </a:r>
          </a:p>
          <a:p>
            <a:r>
              <a:rPr lang="en-US" sz="1800" b="1" dirty="0">
                <a:latin typeface="Arial Narrow" pitchFamily="34" charset="0"/>
              </a:rPr>
              <a:t>Bachelor of Sci</a:t>
            </a:r>
          </a:p>
          <a:p>
            <a:r>
              <a:rPr lang="en-US" b="1" dirty="0">
                <a:latin typeface="Arial Narrow" pitchFamily="34" charset="0"/>
              </a:rPr>
              <a:t>3 years in Industry as QA and</a:t>
            </a:r>
          </a:p>
          <a:p>
            <a:r>
              <a:rPr lang="en-US" sz="1800" b="1" dirty="0">
                <a:latin typeface="Arial Narrow" pitchFamily="34" charset="0"/>
              </a:rPr>
              <a:t>executive Assist</a:t>
            </a:r>
            <a:r>
              <a:rPr lang="en-US" b="1" dirty="0">
                <a:latin typeface="Arial Narrow" pitchFamily="34" charset="0"/>
              </a:rPr>
              <a:t>ant</a:t>
            </a:r>
            <a:endParaRPr lang="en-US" sz="1800" b="1" dirty="0">
              <a:latin typeface="Arial Narrow" pitchFamily="34" charset="0"/>
            </a:endParaRPr>
          </a:p>
          <a:p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FFFF00"/>
                </a:solidFill>
              </a:rPr>
              <a:t>Total Global Social Media Market Size</a:t>
            </a:r>
            <a:endParaRPr lang="en-US" dirty="0"/>
          </a:p>
        </p:txBody>
      </p:sp>
      <p:pic>
        <p:nvPicPr>
          <p:cNvPr id="4" name="Picture 3" descr="socialmediamarke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861" y="1783080"/>
            <a:ext cx="11425122" cy="45188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75561" y="3307081"/>
            <a:ext cx="8229599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231.1Billion USD (2023)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FFFF00"/>
                </a:solidFill>
              </a:rPr>
              <a:t>Can Tetraplex be a unicorn? 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  Capture even less than </a:t>
            </a:r>
            <a:r>
              <a:rPr lang="en-US" sz="4800" dirty="0">
                <a:solidFill>
                  <a:srgbClr val="00B050"/>
                </a:solidFill>
                <a:latin typeface="Trebuchet MS" pitchFamily="34" charset="0"/>
              </a:rPr>
              <a:t>0.5%</a:t>
            </a:r>
            <a:r>
              <a:rPr lang="en-US" sz="4800" dirty="0">
                <a:latin typeface="Trebuchet MS" pitchFamily="34" charset="0"/>
              </a:rPr>
              <a:t> of </a:t>
            </a:r>
            <a:r>
              <a:rPr lang="en-US" sz="4800" dirty="0">
                <a:solidFill>
                  <a:srgbClr val="00B050"/>
                </a:solidFill>
                <a:latin typeface="Trebuchet MS" pitchFamily="34" charset="0"/>
              </a:rPr>
              <a:t>88 billion USD </a:t>
            </a:r>
            <a:r>
              <a:rPr lang="en-US" sz="4800" dirty="0">
                <a:latin typeface="Trebuchet MS" pitchFamily="34" charset="0"/>
              </a:rPr>
              <a:t>that’s </a:t>
            </a:r>
            <a:r>
              <a:rPr lang="en-US" sz="4800" dirty="0">
                <a:solidFill>
                  <a:srgbClr val="00B050"/>
                </a:solidFill>
                <a:latin typeface="Trebuchet MS" pitchFamily="34" charset="0"/>
              </a:rPr>
              <a:t>1.15 billion USD</a:t>
            </a: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 </a:t>
            </a: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  </a:t>
            </a:r>
            <a:r>
              <a:rPr lang="en-US" sz="4800" dirty="0" err="1">
                <a:latin typeface="Trebuchet MS" pitchFamily="34" charset="0"/>
              </a:rPr>
              <a:t>Facebook</a:t>
            </a:r>
            <a:r>
              <a:rPr lang="en-US" sz="4800" dirty="0">
                <a:latin typeface="Trebuchet MS" pitchFamily="34" charset="0"/>
              </a:rPr>
              <a:t> wasn’t the first social media page/app there was MySpace its possible to switch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  Tetraplex is definitely not the first but will be less toxic than </a:t>
            </a:r>
            <a:r>
              <a:rPr lang="en-US" sz="4800" dirty="0" err="1">
                <a:latin typeface="Trebuchet MS" pitchFamily="34" charset="0"/>
              </a:rPr>
              <a:t>Facebook</a:t>
            </a:r>
            <a:r>
              <a:rPr lang="en-US" sz="4800" dirty="0">
                <a:latin typeface="Trebuchet MS" pitchFamily="34" charset="0"/>
              </a:rPr>
              <a:t> or X (former Twitter)</a:t>
            </a: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	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FFFF00"/>
                </a:solidFill>
              </a:rPr>
              <a:t>Tetraplex as a future superapp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 The West has a lot to catch up with to Chinese </a:t>
            </a:r>
            <a:r>
              <a:rPr lang="en-US" sz="3200" dirty="0" err="1">
                <a:latin typeface="Trebuchet MS" pitchFamily="34" charset="0"/>
              </a:rPr>
              <a:t>superapps</a:t>
            </a:r>
            <a:endParaRPr lang="en-US" sz="3200" dirty="0">
              <a:solidFill>
                <a:srgbClr val="00B050"/>
              </a:solidFill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 </a:t>
            </a: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 Why Tetraplex as a </a:t>
            </a:r>
            <a:r>
              <a:rPr lang="en-US" sz="3200" dirty="0" err="1">
                <a:latin typeface="Trebuchet MS" pitchFamily="34" charset="0"/>
              </a:rPr>
              <a:t>superapp</a:t>
            </a:r>
            <a:r>
              <a:rPr lang="en-US" sz="3200" dirty="0">
                <a:latin typeface="Trebuchet MS" pitchFamily="34" charset="0"/>
              </a:rPr>
              <a:t> and not X or a Chinese app?</a:t>
            </a:r>
          </a:p>
          <a:p>
            <a:pPr lvl="0">
              <a:buNone/>
              <a:defRPr/>
            </a:pPr>
            <a:endParaRPr lang="en-US" sz="32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   Because we aim to respect your privacy and not collect too much your data since we will be EU based!</a:t>
            </a:r>
          </a:p>
          <a:p>
            <a:pPr lvl="0">
              <a:buNone/>
              <a:defRPr/>
            </a:pPr>
            <a:endParaRPr lang="en-US" sz="32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3200" dirty="0">
                <a:latin typeface="Trebuchet MS" pitchFamily="34" charset="0"/>
              </a:rPr>
              <a:t>   X and Chinese apps have negative press, we don’t…  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FFFF00"/>
                </a:solidFill>
              </a:rPr>
              <a:t>Total Global SuperApp Market Size</a:t>
            </a:r>
            <a:endParaRPr lang="en-US" dirty="0"/>
          </a:p>
        </p:txBody>
      </p:sp>
      <p:pic>
        <p:nvPicPr>
          <p:cNvPr id="4" name="Content Placeholder 3" descr="superapp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0240" y="1843926"/>
            <a:ext cx="11406480" cy="4678794"/>
          </a:xfrm>
        </p:spPr>
      </p:pic>
      <p:sp>
        <p:nvSpPr>
          <p:cNvPr id="5" name="TextBox 4"/>
          <p:cNvSpPr txBox="1"/>
          <p:nvPr/>
        </p:nvSpPr>
        <p:spPr>
          <a:xfrm>
            <a:off x="777241" y="3108961"/>
            <a:ext cx="11064239" cy="76944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Black" pitchFamily="34" charset="0"/>
              </a:rPr>
              <a:t>887.30 Billion USD (Est.  2033)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Can Tetraplex be a unicorn as a SuperApp ? 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0C8E27EB-6D5D-FD5C-62B8-EF46AD9E11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77824" y="1950720"/>
            <a:ext cx="10871200" cy="4495800"/>
          </a:xfrm>
        </p:spPr>
        <p:txBody>
          <a:bodyPr>
            <a:normAutofit fontScale="92500"/>
          </a:bodyPr>
          <a:lstStyle/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  Capture even less than </a:t>
            </a:r>
            <a:r>
              <a:rPr lang="en-US" sz="4800" dirty="0">
                <a:solidFill>
                  <a:srgbClr val="00B050"/>
                </a:solidFill>
                <a:latin typeface="Trebuchet MS" pitchFamily="34" charset="0"/>
              </a:rPr>
              <a:t>0.002%</a:t>
            </a:r>
            <a:r>
              <a:rPr lang="en-US" sz="4800" dirty="0">
                <a:latin typeface="Trebuchet MS" pitchFamily="34" charset="0"/>
              </a:rPr>
              <a:t> of </a:t>
            </a:r>
            <a:r>
              <a:rPr lang="en-US" sz="4800" dirty="0">
                <a:solidFill>
                  <a:srgbClr val="00B050"/>
                </a:solidFill>
                <a:latin typeface="Trebuchet MS" pitchFamily="34" charset="0"/>
              </a:rPr>
              <a:t>887.3 billion USD </a:t>
            </a:r>
            <a:r>
              <a:rPr lang="en-US" sz="4800" dirty="0">
                <a:latin typeface="Trebuchet MS" pitchFamily="34" charset="0"/>
              </a:rPr>
              <a:t> by 2033 that’s </a:t>
            </a:r>
            <a:r>
              <a:rPr lang="en-US" sz="4800" dirty="0">
                <a:solidFill>
                  <a:srgbClr val="00B050"/>
                </a:solidFill>
                <a:latin typeface="Trebuchet MS" pitchFamily="34" charset="0"/>
              </a:rPr>
              <a:t>1.77 billion USD </a:t>
            </a:r>
            <a:r>
              <a:rPr lang="en-US" sz="4800" dirty="0">
                <a:latin typeface="Trebuchet MS" pitchFamily="34" charset="0"/>
              </a:rPr>
              <a:t>(</a:t>
            </a:r>
            <a:r>
              <a:rPr lang="en-US" sz="4800">
                <a:latin typeface="Trebuchet MS" pitchFamily="34" charset="0"/>
              </a:rPr>
              <a:t>Estimated market by </a:t>
            </a:r>
            <a:r>
              <a:rPr lang="en-US" sz="4800" dirty="0">
                <a:latin typeface="Trebuchet MS" pitchFamily="34" charset="0"/>
              </a:rPr>
              <a:t>2033)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4800" dirty="0">
                <a:latin typeface="Trebuchet MS" pitchFamily="34" charset="0"/>
              </a:rPr>
              <a:t>  The Tetraplex credits will be used for everything eventually.</a:t>
            </a: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sz="4800" dirty="0">
              <a:latin typeface="Trebuchet MS" pitchFamily="34" charset="0"/>
            </a:endParaRPr>
          </a:p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>
              <a:buNone/>
            </a:pPr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744" y="274320"/>
            <a:ext cx="10871200" cy="990600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FFFF00"/>
                </a:solidFill>
              </a:rPr>
              <a:t>The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689096" y="1874520"/>
            <a:ext cx="8152384" cy="4343400"/>
          </a:xfrm>
        </p:spPr>
        <p:txBody>
          <a:bodyPr/>
          <a:lstStyle/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>
                <a:latin typeface="Trebuchet MS" pitchFamily="34" charset="0"/>
              </a:rPr>
              <a:t>Join us in our quest for a </a:t>
            </a:r>
            <a:r>
              <a:rPr lang="en-US" dirty="0">
                <a:solidFill>
                  <a:srgbClr val="00B050"/>
                </a:solidFill>
                <a:latin typeface="Trebuchet MS" pitchFamily="34" charset="0"/>
              </a:rPr>
              <a:t>better social network</a:t>
            </a:r>
          </a:p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dirty="0">
                <a:latin typeface="Trebuchet MS" pitchFamily="34" charset="0"/>
              </a:rPr>
              <a:t>Say no to </a:t>
            </a:r>
            <a:r>
              <a:rPr lang="en-US" dirty="0">
                <a:solidFill>
                  <a:srgbClr val="FF0000"/>
                </a:solidFill>
                <a:latin typeface="Trebuchet MS" pitchFamily="34" charset="0"/>
              </a:rPr>
              <a:t>anti-social ad based social networks</a:t>
            </a:r>
          </a:p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 lvl="0">
              <a:buNone/>
              <a:defRPr/>
            </a:pPr>
            <a:r>
              <a:rPr lang="en-US" sz="6600" dirty="0">
                <a:solidFill>
                  <a:srgbClr val="FFFF00"/>
                </a:solidFill>
                <a:latin typeface="Trebuchet MS" pitchFamily="34" charset="0"/>
              </a:rPr>
              <a:t>Say yes to Tetraplex </a:t>
            </a:r>
          </a:p>
          <a:p>
            <a:pPr lvl="0">
              <a:buNone/>
              <a:defRPr/>
            </a:pPr>
            <a:endParaRPr lang="en-US" dirty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8640" y="2346960"/>
            <a:ext cx="3108960" cy="31089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The Problem: Social Media needs fixing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E8FA1C-5EA9-21B0-E50C-8ECC1B166C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88720" y="1920240"/>
            <a:ext cx="10500360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4400" dirty="0">
                <a:latin typeface="Trebuchet MS" pitchFamily="34" charset="0"/>
              </a:rPr>
              <a:t>Social Media have become </a:t>
            </a:r>
            <a:r>
              <a:rPr lang="de-DE" sz="4400" dirty="0">
                <a:solidFill>
                  <a:srgbClr val="FF0000"/>
                </a:solidFill>
                <a:latin typeface="Trebuchet MS" pitchFamily="34" charset="0"/>
              </a:rPr>
              <a:t>toxic</a:t>
            </a:r>
            <a:r>
              <a:rPr lang="de-DE" sz="4400" dirty="0">
                <a:latin typeface="Trebuchet MS" pitchFamily="34" charset="0"/>
              </a:rPr>
              <a:t> </a:t>
            </a:r>
          </a:p>
          <a:p>
            <a:pPr>
              <a:buNone/>
            </a:pPr>
            <a:r>
              <a:rPr lang="de-DE" sz="4400" dirty="0">
                <a:latin typeface="Trebuchet MS" pitchFamily="34" charset="0"/>
              </a:rPr>
              <a:t>maybe </a:t>
            </a:r>
            <a:r>
              <a:rPr lang="de-DE" sz="4400" dirty="0">
                <a:solidFill>
                  <a:srgbClr val="FF0000"/>
                </a:solidFill>
                <a:latin typeface="Trebuchet MS" pitchFamily="34" charset="0"/>
              </a:rPr>
              <a:t>anti social</a:t>
            </a:r>
            <a:r>
              <a:rPr lang="de-DE" sz="4400" dirty="0">
                <a:latin typeface="Trebuchet MS" pitchFamily="34" charset="0"/>
              </a:rPr>
              <a:t> at times</a:t>
            </a:r>
          </a:p>
          <a:p>
            <a:pPr>
              <a:buNone/>
            </a:pPr>
            <a:endParaRPr lang="de-DE" sz="4400" dirty="0">
              <a:latin typeface="Trebuchet MS" pitchFamily="34" charset="0"/>
            </a:endParaRPr>
          </a:p>
          <a:p>
            <a:pPr>
              <a:buNone/>
            </a:pPr>
            <a:r>
              <a:rPr lang="de-DE" sz="4400" dirty="0">
                <a:latin typeface="Trebuchet MS" pitchFamily="34" charset="0"/>
              </a:rPr>
              <a:t>No mainstream platform for </a:t>
            </a:r>
            <a:r>
              <a:rPr lang="de-DE" sz="4400" dirty="0">
                <a:solidFill>
                  <a:srgbClr val="00B050"/>
                </a:solidFill>
                <a:latin typeface="Trebuchet MS" pitchFamily="34" charset="0"/>
              </a:rPr>
              <a:t>civil debate</a:t>
            </a:r>
          </a:p>
          <a:p>
            <a:pPr>
              <a:buNone/>
            </a:pPr>
            <a:r>
              <a:rPr lang="de-DE" sz="4400" dirty="0">
                <a:latin typeface="Trebuchet MS" pitchFamily="34" charset="0"/>
              </a:rPr>
              <a:t>and </a:t>
            </a:r>
            <a:r>
              <a:rPr lang="de-DE" sz="4400" dirty="0">
                <a:solidFill>
                  <a:srgbClr val="FFFF00"/>
                </a:solidFill>
                <a:latin typeface="Trebuchet MS" pitchFamily="34" charset="0"/>
              </a:rPr>
              <a:t>idea generation</a:t>
            </a:r>
          </a:p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  <a:p>
            <a:endParaRPr lang="de-DE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17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D459F-BF65-98A3-82FE-E681FB41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Problem:  Online Identity and anonymity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endParaRPr lang="de-DE" sz="3600" dirty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>
                <a:latin typeface="Trebuchet MS" pitchFamily="34" charset="0"/>
              </a:rPr>
              <a:t>Too much anonymity leads to </a:t>
            </a:r>
            <a:r>
              <a:rPr lang="de-DE" sz="4300" dirty="0">
                <a:solidFill>
                  <a:srgbClr val="FF0000"/>
                </a:solidFill>
                <a:latin typeface="Trebuchet MS" pitchFamily="34" charset="0"/>
              </a:rPr>
              <a:t>bad behavior online</a:t>
            </a:r>
          </a:p>
          <a:p>
            <a:pPr>
              <a:buNone/>
            </a:pPr>
            <a:endParaRPr lang="de-DE" sz="4300" dirty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>
                <a:latin typeface="Trebuchet MS" pitchFamily="34" charset="0"/>
              </a:rPr>
              <a:t>Too little anonymity isn‘t good either </a:t>
            </a:r>
          </a:p>
          <a:p>
            <a:pPr>
              <a:buNone/>
            </a:pPr>
            <a:r>
              <a:rPr lang="de-DE" sz="4300" dirty="0">
                <a:solidFill>
                  <a:srgbClr val="FF0000"/>
                </a:solidFill>
                <a:latin typeface="Trebuchet MS" pitchFamily="34" charset="0"/>
              </a:rPr>
              <a:t>it limits discussion</a:t>
            </a:r>
          </a:p>
          <a:p>
            <a:pPr>
              <a:buNone/>
            </a:pPr>
            <a:endParaRPr lang="de-DE" sz="4300" dirty="0">
              <a:latin typeface="Trebuchet MS" pitchFamily="34" charset="0"/>
            </a:endParaRPr>
          </a:p>
          <a:p>
            <a:pPr>
              <a:buNone/>
            </a:pPr>
            <a:r>
              <a:rPr lang="de-DE" sz="4300" dirty="0">
                <a:latin typeface="Trebuchet MS" pitchFamily="34" charset="0"/>
              </a:rPr>
              <a:t>Need a </a:t>
            </a:r>
            <a:r>
              <a:rPr lang="de-DE" sz="4300" dirty="0">
                <a:solidFill>
                  <a:srgbClr val="00B050"/>
                </a:solidFill>
                <a:latin typeface="Trebuchet MS" pitchFamily="34" charset="0"/>
              </a:rPr>
              <a:t>synthesis</a:t>
            </a:r>
            <a:r>
              <a:rPr lang="de-DE" sz="4300" dirty="0">
                <a:latin typeface="Trebuchet MS" pitchFamily="34" charset="0"/>
              </a:rPr>
              <a:t> of </a:t>
            </a:r>
            <a:r>
              <a:rPr lang="de-DE" sz="4300" dirty="0">
                <a:solidFill>
                  <a:srgbClr val="FF0000"/>
                </a:solidFill>
                <a:latin typeface="Trebuchet MS" pitchFamily="34" charset="0"/>
              </a:rPr>
              <a:t>opposites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6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00"/>
                </a:solidFill>
              </a:rPr>
              <a:t>The Problem: Signal to Noise Ratio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>
                <a:solidFill>
                  <a:srgbClr val="FF0000"/>
                </a:solidFill>
                <a:latin typeface="Trebuchet MS" pitchFamily="34" charset="0"/>
              </a:rPr>
              <a:t>Social media trolls </a:t>
            </a:r>
            <a:r>
              <a:rPr lang="de-DE" sz="3500" dirty="0">
                <a:latin typeface="Trebuchet MS" pitchFamily="34" charset="0"/>
              </a:rPr>
              <a:t>get promoted due to ad based revenue</a:t>
            </a:r>
          </a:p>
          <a:p>
            <a:pPr>
              <a:buNone/>
            </a:pPr>
            <a:endParaRPr lang="de-DE" sz="3500" dirty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>
                <a:latin typeface="Trebuchet MS" pitchFamily="34" charset="0"/>
              </a:rPr>
              <a:t>We need not to be </a:t>
            </a:r>
            <a:r>
              <a:rPr lang="de-DE" sz="3500" dirty="0">
                <a:solidFill>
                  <a:srgbClr val="FF0000"/>
                </a:solidFill>
                <a:latin typeface="Trebuchet MS" pitchFamily="34" charset="0"/>
              </a:rPr>
              <a:t>sold off to corporations as eyeballs</a:t>
            </a:r>
          </a:p>
          <a:p>
            <a:pPr>
              <a:buNone/>
            </a:pPr>
            <a:endParaRPr lang="de-DE" sz="3500" dirty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>
                <a:latin typeface="Trebuchet MS" pitchFamily="34" charset="0"/>
              </a:rPr>
              <a:t>We should have</a:t>
            </a:r>
            <a:r>
              <a:rPr lang="de-DE" sz="3500" dirty="0">
                <a:solidFill>
                  <a:srgbClr val="00B050"/>
                </a:solidFill>
                <a:latin typeface="Trebuchet MS" pitchFamily="34" charset="0"/>
              </a:rPr>
              <a:t> agency as to what ads we want to see</a:t>
            </a:r>
          </a:p>
          <a:p>
            <a:pPr>
              <a:buNone/>
            </a:pPr>
            <a:endParaRPr lang="de-DE" sz="3500" dirty="0">
              <a:latin typeface="Trebuchet MS" pitchFamily="34" charset="0"/>
            </a:endParaRPr>
          </a:p>
          <a:p>
            <a:pPr>
              <a:buNone/>
            </a:pPr>
            <a:r>
              <a:rPr lang="de-DE" sz="3500" dirty="0">
                <a:solidFill>
                  <a:srgbClr val="FF0000"/>
                </a:solidFill>
                <a:latin typeface="Trebuchet MS" pitchFamily="34" charset="0"/>
              </a:rPr>
              <a:t>Untargeted ads = noise   </a:t>
            </a:r>
            <a:r>
              <a:rPr lang="de-DE" sz="3500" dirty="0">
                <a:latin typeface="Trebuchet MS" pitchFamily="34" charset="0"/>
              </a:rPr>
              <a:t>/   </a:t>
            </a:r>
            <a:r>
              <a:rPr lang="de-DE" sz="3500" dirty="0">
                <a:solidFill>
                  <a:srgbClr val="00B050"/>
                </a:solidFill>
                <a:latin typeface="Trebuchet MS" pitchFamily="34" charset="0"/>
              </a:rPr>
              <a:t>Good ads = signal</a:t>
            </a:r>
          </a:p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ADDBE-2857-21DF-31CF-75966D66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"/>
            <a:ext cx="12192000" cy="990600"/>
          </a:xfrm>
        </p:spPr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The Solution: Tetraplex is the better network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320800" y="1691640"/>
            <a:ext cx="10871200" cy="4495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endParaRPr lang="en-US" dirty="0">
              <a:latin typeface="Trebuchet MS" pitchFamily="34" charset="0"/>
            </a:endParaRPr>
          </a:p>
          <a:p>
            <a:pPr>
              <a:buNone/>
            </a:pPr>
            <a:endParaRPr lang="en-US" dirty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>
                <a:solidFill>
                  <a:srgbClr val="FF0000"/>
                </a:solidFill>
                <a:latin typeface="Trebuchet MS" pitchFamily="34" charset="0"/>
              </a:rPr>
              <a:t>Semi</a:t>
            </a:r>
            <a:r>
              <a:rPr lang="en-US" sz="7100" dirty="0">
                <a:latin typeface="Trebuchet MS" pitchFamily="34" charset="0"/>
              </a:rPr>
              <a:t>-</a:t>
            </a:r>
            <a:r>
              <a:rPr lang="en-US" sz="7100" dirty="0">
                <a:solidFill>
                  <a:srgbClr val="00B050"/>
                </a:solidFill>
                <a:latin typeface="Trebuchet MS" pitchFamily="34" charset="0"/>
              </a:rPr>
              <a:t>anonymous</a:t>
            </a:r>
            <a:r>
              <a:rPr lang="en-US" sz="7100" dirty="0">
                <a:latin typeface="Trebuchet MS" pitchFamily="34" charset="0"/>
              </a:rPr>
              <a:t> social network</a:t>
            </a:r>
          </a:p>
          <a:p>
            <a:pPr>
              <a:buNone/>
            </a:pPr>
            <a:r>
              <a:rPr lang="en-US" sz="7100" dirty="0">
                <a:latin typeface="Trebuchet MS" pitchFamily="34" charset="0"/>
              </a:rPr>
              <a:t>with a </a:t>
            </a:r>
            <a:r>
              <a:rPr lang="en-US" sz="7100" dirty="0">
                <a:solidFill>
                  <a:srgbClr val="00B050"/>
                </a:solidFill>
                <a:latin typeface="Trebuchet MS" pitchFamily="34" charset="0"/>
              </a:rPr>
              <a:t>karma system</a:t>
            </a:r>
          </a:p>
          <a:p>
            <a:pPr>
              <a:buNone/>
            </a:pPr>
            <a:endParaRPr lang="en-US" sz="7100" dirty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>
                <a:latin typeface="Trebuchet MS" pitchFamily="34" charset="0"/>
              </a:rPr>
              <a:t>Karma promotes </a:t>
            </a:r>
            <a:r>
              <a:rPr lang="en-US" sz="7100" dirty="0">
                <a:solidFill>
                  <a:srgbClr val="00B050"/>
                </a:solidFill>
                <a:latin typeface="Trebuchet MS" pitchFamily="34" charset="0"/>
              </a:rPr>
              <a:t>pro-social behavior</a:t>
            </a:r>
          </a:p>
          <a:p>
            <a:pPr>
              <a:buNone/>
            </a:pPr>
            <a:endParaRPr lang="en-US" sz="7100" dirty="0">
              <a:latin typeface="Trebuchet MS" pitchFamily="34" charset="0"/>
            </a:endParaRPr>
          </a:p>
          <a:p>
            <a:pPr>
              <a:buNone/>
            </a:pPr>
            <a:r>
              <a:rPr lang="en-US" sz="7100" dirty="0">
                <a:latin typeface="Trebuchet MS" pitchFamily="34" charset="0"/>
              </a:rPr>
              <a:t>Reward </a:t>
            </a:r>
            <a:r>
              <a:rPr lang="en-US" sz="7100" dirty="0">
                <a:solidFill>
                  <a:srgbClr val="00B050"/>
                </a:solidFill>
                <a:latin typeface="Trebuchet MS" pitchFamily="34" charset="0"/>
              </a:rPr>
              <a:t>good behavior </a:t>
            </a:r>
            <a:r>
              <a:rPr lang="en-US" sz="7100" dirty="0">
                <a:latin typeface="Trebuchet MS" pitchFamily="34" charset="0"/>
              </a:rPr>
              <a:t>with </a:t>
            </a:r>
            <a:r>
              <a:rPr lang="en-US" sz="7100" dirty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>
              <a:buNone/>
            </a:pPr>
            <a:endParaRPr lang="en-US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7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Tetraplex veil:  The synthesis 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2011680"/>
            <a:ext cx="10871200" cy="449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latin typeface="Trebuchet MS" pitchFamily="34" charset="0"/>
              </a:rPr>
              <a:t>We make it possible to have anonymity via the veil</a:t>
            </a:r>
          </a:p>
          <a:p>
            <a:pPr>
              <a:buNone/>
            </a:pPr>
            <a:endParaRPr lang="en-US" sz="3200" dirty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>
                <a:latin typeface="Trebuchet MS" pitchFamily="34" charset="0"/>
              </a:rPr>
              <a:t>The veil can be taken off when we need strong identity</a:t>
            </a:r>
          </a:p>
          <a:p>
            <a:pPr>
              <a:buNone/>
            </a:pPr>
            <a:endParaRPr lang="en-US" sz="3200" dirty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>
                <a:latin typeface="Trebuchet MS" pitchFamily="34" charset="0"/>
              </a:rPr>
              <a:t>You can resume using the veil when needed</a:t>
            </a:r>
          </a:p>
          <a:p>
            <a:endParaRPr lang="en-US" sz="3200" dirty="0">
              <a:latin typeface="Trebuchet MS" pitchFamily="34" charset="0"/>
            </a:endParaRPr>
          </a:p>
          <a:p>
            <a:pPr>
              <a:buNone/>
            </a:pPr>
            <a:r>
              <a:rPr lang="en-US" sz="3200" dirty="0">
                <a:latin typeface="Trebuchet MS" pitchFamily="34" charset="0"/>
              </a:rPr>
              <a:t>Karma gets </a:t>
            </a:r>
            <a:r>
              <a:rPr lang="en-US" sz="3200" dirty="0">
                <a:solidFill>
                  <a:srgbClr val="FF0000"/>
                </a:solidFill>
                <a:latin typeface="Trebuchet MS" pitchFamily="34" charset="0"/>
              </a:rPr>
              <a:t>deducted</a:t>
            </a:r>
            <a:r>
              <a:rPr lang="en-US" sz="3200" dirty="0">
                <a:latin typeface="Trebuchet MS" pitchFamily="34" charset="0"/>
              </a:rPr>
              <a:t> if you </a:t>
            </a:r>
            <a:r>
              <a:rPr lang="en-US" sz="3200" dirty="0">
                <a:solidFill>
                  <a:srgbClr val="FF0000"/>
                </a:solidFill>
                <a:latin typeface="Trebuchet MS" pitchFamily="34" charset="0"/>
              </a:rPr>
              <a:t>behave badly</a:t>
            </a:r>
            <a:r>
              <a:rPr lang="en-US" sz="3200" dirty="0">
                <a:latin typeface="Trebuchet MS" pitchFamily="34" charset="0"/>
              </a:rPr>
              <a:t> even with veil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13990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520" y="228600"/>
            <a:ext cx="11841480" cy="990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Tetraplex ads: Better Signal to Noise Ratio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>
                <a:latin typeface="Trebuchet MS" pitchFamily="34" charset="0"/>
              </a:rPr>
              <a:t>You are not a </a:t>
            </a:r>
            <a:r>
              <a:rPr lang="de-DE" sz="3200" dirty="0">
                <a:solidFill>
                  <a:srgbClr val="FF0000"/>
                </a:solidFill>
                <a:latin typeface="Trebuchet MS" pitchFamily="34" charset="0"/>
              </a:rPr>
              <a:t>passive eyeball</a:t>
            </a:r>
            <a:r>
              <a:rPr lang="de-DE" sz="3200" dirty="0">
                <a:latin typeface="Trebuchet MS" pitchFamily="34" charset="0"/>
              </a:rPr>
              <a:t>...  you can </a:t>
            </a:r>
            <a:r>
              <a:rPr lang="de-DE" sz="3200" dirty="0">
                <a:solidFill>
                  <a:srgbClr val="00B050"/>
                </a:solidFill>
                <a:latin typeface="Trebuchet MS" pitchFamily="34" charset="0"/>
              </a:rPr>
              <a:t>choose your ads</a:t>
            </a:r>
            <a:r>
              <a:rPr lang="de-DE" sz="3200" dirty="0">
                <a:latin typeface="Trebuchet MS" pitchFamily="34" charset="0"/>
              </a:rPr>
              <a:t>!</a:t>
            </a:r>
          </a:p>
          <a:p>
            <a:pPr>
              <a:buNone/>
            </a:pPr>
            <a:endParaRPr lang="de-DE" sz="3200" dirty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>
                <a:solidFill>
                  <a:srgbClr val="00B050"/>
                </a:solidFill>
                <a:latin typeface="Trebuchet MS" pitchFamily="34" charset="0"/>
              </a:rPr>
              <a:t>Less waste </a:t>
            </a:r>
            <a:r>
              <a:rPr lang="de-DE" sz="3200" dirty="0">
                <a:latin typeface="Trebuchet MS" pitchFamily="34" charset="0"/>
              </a:rPr>
              <a:t>for advertiser </a:t>
            </a:r>
          </a:p>
          <a:p>
            <a:pPr>
              <a:buNone/>
            </a:pPr>
            <a:endParaRPr lang="de-DE" sz="3200" dirty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>
                <a:solidFill>
                  <a:srgbClr val="00B050"/>
                </a:solidFill>
                <a:latin typeface="Trebuchet MS" pitchFamily="34" charset="0"/>
              </a:rPr>
              <a:t>Get paid</a:t>
            </a:r>
            <a:r>
              <a:rPr lang="de-DE" sz="3200" dirty="0">
                <a:latin typeface="Trebuchet MS" pitchFamily="34" charset="0"/>
              </a:rPr>
              <a:t> with Karma for </a:t>
            </a:r>
            <a:r>
              <a:rPr lang="de-DE" sz="3200" dirty="0">
                <a:solidFill>
                  <a:srgbClr val="00B050"/>
                </a:solidFill>
                <a:latin typeface="Trebuchet MS" pitchFamily="34" charset="0"/>
              </a:rPr>
              <a:t>watching ads you like</a:t>
            </a:r>
          </a:p>
          <a:p>
            <a:pPr>
              <a:buNone/>
            </a:pPr>
            <a:endParaRPr lang="de-DE" sz="3200" dirty="0">
              <a:latin typeface="Trebuchet MS" pitchFamily="34" charset="0"/>
            </a:endParaRPr>
          </a:p>
          <a:p>
            <a:pPr>
              <a:buNone/>
            </a:pPr>
            <a:r>
              <a:rPr lang="de-DE" sz="3200" dirty="0">
                <a:solidFill>
                  <a:srgbClr val="FFFF00"/>
                </a:solidFill>
                <a:latin typeface="Trebuchet MS" pitchFamily="34" charset="0"/>
              </a:rPr>
              <a:t>Conclusion: Tetraplex has Better signal to noise ratio</a:t>
            </a:r>
          </a:p>
          <a:p>
            <a:pPr>
              <a:buNone/>
            </a:pPr>
            <a:endParaRPr lang="de-DE" dirty="0">
              <a:latin typeface="Trebuchet MS" pitchFamily="34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Tetraplex Brainstorm: idea 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832104" y="208788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>
                <a:latin typeface="Trebuchet MS" pitchFamily="34" charset="0"/>
              </a:rPr>
              <a:t>More </a:t>
            </a:r>
            <a:r>
              <a:rPr lang="en-US" sz="4000" dirty="0">
                <a:solidFill>
                  <a:srgbClr val="00B050"/>
                </a:solidFill>
                <a:latin typeface="Trebuchet MS" pitchFamily="34" charset="0"/>
              </a:rPr>
              <a:t>open discussions</a:t>
            </a:r>
            <a:r>
              <a:rPr lang="en-US" sz="4000" dirty="0">
                <a:latin typeface="Trebuchet MS" pitchFamily="34" charset="0"/>
              </a:rPr>
              <a:t> even with your boss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4000" dirty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>
                <a:latin typeface="Trebuchet MS" pitchFamily="34" charset="0"/>
              </a:rPr>
              <a:t>Talk with random people and bounce ideas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>
                <a:solidFill>
                  <a:srgbClr val="FFFF00"/>
                </a:solidFill>
                <a:latin typeface="Trebuchet MS" pitchFamily="34" charset="0"/>
              </a:rPr>
              <a:t>Idea generation </a:t>
            </a:r>
            <a:r>
              <a:rPr lang="en-US" sz="4000" dirty="0">
                <a:latin typeface="Trebuchet MS" pitchFamily="34" charset="0"/>
              </a:rPr>
              <a:t>via exchange and </a:t>
            </a:r>
            <a:r>
              <a:rPr lang="en-US" sz="4000" dirty="0">
                <a:solidFill>
                  <a:srgbClr val="00B050"/>
                </a:solidFill>
                <a:latin typeface="Trebuchet MS" pitchFamily="34" charset="0"/>
              </a:rPr>
              <a:t>synthesis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4000" dirty="0">
                <a:latin typeface="Trebuchet MS" pitchFamily="34" charset="0"/>
              </a:rPr>
              <a:t>of </a:t>
            </a:r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opposites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655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8A566F-4CA9-F7DF-ECEB-910A88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>
                <a:solidFill>
                  <a:srgbClr val="FFFF00"/>
                </a:solidFill>
              </a:rPr>
              <a:t>Tetraplex Discuss: Civil debates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69121-968E-B939-3377-5335E9638E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AC69121-968E-B939-3377-5335E9638EE8}"/>
              </a:ext>
            </a:extLst>
          </p:cNvPr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>
                <a:latin typeface="Trebuchet MS" pitchFamily="34" charset="0"/>
              </a:rPr>
              <a:t>Discussion with </a:t>
            </a:r>
            <a:r>
              <a:rPr lang="en-US" sz="3090" dirty="0">
                <a:solidFill>
                  <a:srgbClr val="FFFF00"/>
                </a:solidFill>
                <a:latin typeface="Trebuchet MS" pitchFamily="34" charset="0"/>
              </a:rPr>
              <a:t>vei</a:t>
            </a:r>
            <a:r>
              <a:rPr kumimoji="0" lang="en-US" sz="309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l</a:t>
            </a:r>
            <a:r>
              <a:rPr kumimoji="0" lang="en-US" sz="309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on means you are </a:t>
            </a:r>
            <a:r>
              <a:rPr kumimoji="0" lang="en-US" sz="309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judged</a:t>
            </a:r>
            <a:r>
              <a:rPr kumimoji="0" lang="en-US" sz="3090" b="0" i="0" u="none" strike="noStrike" kern="1200" cap="none" spc="0" normalizeH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rebuchet MS" pitchFamily="34" charset="0"/>
                <a:ea typeface="+mn-ea"/>
                <a:cs typeface="+mn-cs"/>
              </a:rPr>
              <a:t> by your ideas</a:t>
            </a:r>
            <a:endParaRPr kumimoji="0" lang="en-US" sz="309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>
                <a:latin typeface="Trebuchet MS" pitchFamily="34" charset="0"/>
              </a:rPr>
              <a:t>- More </a:t>
            </a:r>
            <a:r>
              <a:rPr lang="en-US" sz="3090" dirty="0">
                <a:solidFill>
                  <a:srgbClr val="00B050"/>
                </a:solidFill>
                <a:latin typeface="Trebuchet MS" pitchFamily="34" charset="0"/>
              </a:rPr>
              <a:t>open debates </a:t>
            </a:r>
            <a:r>
              <a:rPr lang="en-US" sz="3090" dirty="0">
                <a:latin typeface="Trebuchet MS" pitchFamily="34" charset="0"/>
              </a:rPr>
              <a:t>with the </a:t>
            </a:r>
            <a:r>
              <a:rPr lang="en-US" sz="3090" dirty="0">
                <a:solidFill>
                  <a:srgbClr val="FFFF00"/>
                </a:solidFill>
                <a:latin typeface="Trebuchet MS" pitchFamily="34" charset="0"/>
              </a:rPr>
              <a:t>veil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309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>
                <a:latin typeface="Trebuchet MS" pitchFamily="34" charset="0"/>
              </a:rPr>
              <a:t>- </a:t>
            </a:r>
            <a:r>
              <a:rPr lang="en-US" sz="3090" dirty="0">
                <a:solidFill>
                  <a:srgbClr val="00B050"/>
                </a:solidFill>
                <a:latin typeface="Trebuchet MS" pitchFamily="34" charset="0"/>
              </a:rPr>
              <a:t>Better and civil debates</a:t>
            </a:r>
            <a:r>
              <a:rPr lang="en-US" sz="3090" dirty="0">
                <a:latin typeface="Trebuchet MS" pitchFamily="34" charset="0"/>
              </a:rPr>
              <a:t> due to </a:t>
            </a:r>
            <a:r>
              <a:rPr lang="en-US" sz="3090" dirty="0">
                <a:solidFill>
                  <a:srgbClr val="00B050"/>
                </a:solidFill>
                <a:latin typeface="Trebuchet MS" pitchFamily="34" charset="0"/>
              </a:rPr>
              <a:t>karma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lang="en-US" sz="3090" dirty="0">
              <a:latin typeface="Trebuchet MS" pitchFamily="34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lang="en-US" sz="3090" dirty="0">
                <a:latin typeface="Trebuchet MS" pitchFamily="34" charset="0"/>
              </a:rPr>
              <a:t>- Oxford style debates and voting</a:t>
            </a: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655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652</Words>
  <Application>Microsoft Office PowerPoint</Application>
  <PresentationFormat>Breitbild</PresentationFormat>
  <Paragraphs>140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 Black</vt:lpstr>
      <vt:lpstr>Arial Narrow</vt:lpstr>
      <vt:lpstr>Georgia</vt:lpstr>
      <vt:lpstr>Trebuchet MS</vt:lpstr>
      <vt:lpstr>Wingdings</vt:lpstr>
      <vt:lpstr>Wingdings 2</vt:lpstr>
      <vt:lpstr>Median</vt:lpstr>
      <vt:lpstr>PowerPoint-Präsentation</vt:lpstr>
      <vt:lpstr>The Problem: Social Media needs fixing</vt:lpstr>
      <vt:lpstr>Problem:  Online Identity and anonymity</vt:lpstr>
      <vt:lpstr>The Problem: Signal to Noise Ratio</vt:lpstr>
      <vt:lpstr>The Solution: Tetraplex is the better network</vt:lpstr>
      <vt:lpstr>Tetraplex veil:  The synthesis </vt:lpstr>
      <vt:lpstr>Tetraplex ads: Better Signal to Noise Ratio</vt:lpstr>
      <vt:lpstr>Tetraplex Brainstorm: idea generation</vt:lpstr>
      <vt:lpstr>Tetraplex Discuss: Civil debates</vt:lpstr>
      <vt:lpstr>Tetraplex Credits: Facilitating interactions</vt:lpstr>
      <vt:lpstr>Tetraplex Kognitivdienste:  AI Services</vt:lpstr>
      <vt:lpstr>Founding Team / Senior Leadership</vt:lpstr>
      <vt:lpstr>Total Global Social Media Market Size</vt:lpstr>
      <vt:lpstr>Can Tetraplex be a unicorn? </vt:lpstr>
      <vt:lpstr>Tetraplex as a future superapp</vt:lpstr>
      <vt:lpstr>Total Global SuperApp Market Size</vt:lpstr>
      <vt:lpstr>Can Tetraplex be a unicorn as a SuperApp ? </vt:lpstr>
      <vt:lpstr>The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TetraPlex</dc:title>
  <dc:creator>Anselm Kiefner</dc:creator>
  <cp:lastModifiedBy>Anselm Kiefner</cp:lastModifiedBy>
  <cp:revision>38</cp:revision>
  <dcterms:created xsi:type="dcterms:W3CDTF">2023-07-05T07:02:59Z</dcterms:created>
  <dcterms:modified xsi:type="dcterms:W3CDTF">2023-08-20T18:37:07Z</dcterms:modified>
</cp:coreProperties>
</file>