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5" r:id="rId13"/>
    <p:sldId id="272" r:id="rId14"/>
    <p:sldId id="274" r:id="rId15"/>
    <p:sldId id="276" r:id="rId16"/>
    <p:sldId id="277" r:id="rId17"/>
    <p:sldId id="278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 varScale="1">
        <p:scale>
          <a:sx n="57" d="100"/>
          <a:sy n="57" d="100"/>
        </p:scale>
        <p:origin x="-250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05.09.2023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Deck version .54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>
                <a:latin typeface="Trebuchet MS" pitchFamily="34" charset="0"/>
              </a:rPr>
              <a:t>online </a:t>
            </a:r>
          </a:p>
          <a:p>
            <a:r>
              <a:rPr lang="en-US" sz="4000" dirty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>
                <a:latin typeface="Trebuchet MS" pitchFamily="34" charset="0"/>
              </a:rPr>
              <a:t>, </a:t>
            </a:r>
            <a:r>
              <a:rPr lang="en-US" sz="4000" dirty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>
                <a:latin typeface="Trebuchet MS" pitchFamily="34" charset="0"/>
              </a:rPr>
              <a:t> and </a:t>
            </a:r>
            <a:r>
              <a:rPr lang="en-US" sz="4000" dirty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Credits: Facilitating interactions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A synthesis of </a:t>
            </a:r>
            <a:r>
              <a:rPr lang="en-US" sz="3200" dirty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and of </a:t>
            </a:r>
            <a:r>
              <a:rPr lang="en-US" sz="3200" dirty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>
                <a:latin typeface="Trebuchet MS" pitchFamily="34" charset="0"/>
              </a:rPr>
              <a:t> and </a:t>
            </a:r>
            <a:r>
              <a:rPr lang="en-US" sz="3200" dirty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Founding Team / Senior Leadership</a:t>
            </a:r>
            <a:endParaRPr lang="en-US" dirty="0"/>
          </a:p>
        </p:txBody>
      </p:sp>
      <p:pic>
        <p:nvPicPr>
          <p:cNvPr id="4" name="Content Placeholder 3" descr="member_255512817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703165" y="2151082"/>
            <a:ext cx="1828800" cy="1828800"/>
          </a:xfr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9042" y="2158702"/>
            <a:ext cx="1889760" cy="1889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5946" y="4155143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Anselm Kiefner, 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CEO</a:t>
            </a:r>
          </a:p>
          <a:p>
            <a:r>
              <a:rPr lang="en-US" sz="2000" b="1" dirty="0">
                <a:latin typeface="Arial Narrow" pitchFamily="34" charset="0"/>
              </a:rPr>
              <a:t>Bachelor of Sci</a:t>
            </a:r>
          </a:p>
          <a:p>
            <a:r>
              <a:rPr lang="en-US" sz="2000" b="1" dirty="0">
                <a:latin typeface="Arial Narrow" pitchFamily="34" charset="0"/>
              </a:rPr>
              <a:t>Open Source Author</a:t>
            </a:r>
          </a:p>
          <a:p>
            <a:r>
              <a:rPr lang="en-US" sz="2000" b="1" dirty="0">
                <a:latin typeface="Arial Narrow" pitchFamily="34" charset="0"/>
              </a:rPr>
              <a:t>15+ years with Python</a:t>
            </a:r>
          </a:p>
          <a:p>
            <a:endParaRPr lang="en-US" sz="32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7922" y="4246582"/>
            <a:ext cx="19555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Joel Alcarez,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CSO, Interim CTO</a:t>
            </a:r>
          </a:p>
          <a:p>
            <a:r>
              <a:rPr lang="en-US" sz="2000" b="1" dirty="0">
                <a:latin typeface="Arial Narrow" pitchFamily="34" charset="0"/>
              </a:rPr>
              <a:t>20+ years in IT</a:t>
            </a:r>
          </a:p>
          <a:p>
            <a:r>
              <a:rPr lang="en-US" sz="2000" b="1" dirty="0">
                <a:latin typeface="Arial Narrow" pitchFamily="34" charset="0"/>
              </a:rPr>
              <a:t>Done Startups </a:t>
            </a:r>
          </a:p>
          <a:p>
            <a:r>
              <a:rPr lang="en-US" sz="2000" b="1" dirty="0">
                <a:latin typeface="Arial Narrow" pitchFamily="34" charset="0"/>
              </a:rPr>
              <a:t>Previously</a:t>
            </a:r>
          </a:p>
        </p:txBody>
      </p:sp>
      <p:pic>
        <p:nvPicPr>
          <p:cNvPr id="6" name="Grafik 5" descr="Ein Bild, das Person, Menschliches Gesicht, Kleidung, Im Haus enthält.&#10;&#10;Automatisch generierte Beschreibung">
            <a:extLst>
              <a:ext uri="{FF2B5EF4-FFF2-40B4-BE49-F238E27FC236}">
                <a16:creationId xmlns="" xmlns:a16="http://schemas.microsoft.com/office/drawing/2014/main" id="{5E3CCB7C-283E-6158-B2CF-17A9C22978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909" t="14377" r="21687" b="31967"/>
          <a:stretch/>
        </p:blipFill>
        <p:spPr>
          <a:xfrm>
            <a:off x="7223428" y="2151081"/>
            <a:ext cx="1828799" cy="187275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FB2E4A0-179E-475B-DD41-E08BC9863422}"/>
              </a:ext>
            </a:extLst>
          </p:cNvPr>
          <p:cNvSpPr txBox="1"/>
          <p:nvPr/>
        </p:nvSpPr>
        <p:spPr>
          <a:xfrm>
            <a:off x="7223428" y="4246582"/>
            <a:ext cx="2845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Arial Narrow" pitchFamily="34" charset="0"/>
              </a:rPr>
              <a:t>Sarah </a:t>
            </a:r>
            <a:r>
              <a:rPr lang="en-US" sz="1800" b="1" dirty="0" err="1">
                <a:solidFill>
                  <a:srgbClr val="FFFF00"/>
                </a:solidFill>
                <a:latin typeface="Arial Narrow" pitchFamily="34" charset="0"/>
              </a:rPr>
              <a:t>Geiselhart</a:t>
            </a:r>
            <a:r>
              <a:rPr lang="en-US" sz="1800" b="1" dirty="0">
                <a:solidFill>
                  <a:srgbClr val="FFFF00"/>
                </a:solidFill>
                <a:latin typeface="Arial Narrow" pitchFamily="34" charset="0"/>
              </a:rPr>
              <a:t>,</a:t>
            </a:r>
          </a:p>
          <a:p>
            <a:r>
              <a:rPr lang="en-US" sz="1800" b="1" dirty="0">
                <a:solidFill>
                  <a:srgbClr val="FFFF00"/>
                </a:solidFill>
                <a:latin typeface="Arial Narrow" pitchFamily="34" charset="0"/>
              </a:rPr>
              <a:t>COO</a:t>
            </a:r>
          </a:p>
          <a:p>
            <a:r>
              <a:rPr lang="en-US" sz="1800" b="1" dirty="0">
                <a:latin typeface="Arial Narrow" pitchFamily="34" charset="0"/>
              </a:rPr>
              <a:t>Bachelor of Sci</a:t>
            </a:r>
          </a:p>
          <a:p>
            <a:r>
              <a:rPr lang="en-US" b="1" dirty="0">
                <a:latin typeface="Arial Narrow" pitchFamily="34" charset="0"/>
              </a:rPr>
              <a:t>3 years in Industry as QA and</a:t>
            </a:r>
          </a:p>
          <a:p>
            <a:r>
              <a:rPr lang="en-US" sz="1800" b="1" dirty="0">
                <a:latin typeface="Arial Narrow" pitchFamily="34" charset="0"/>
              </a:rPr>
              <a:t>executive Assist</a:t>
            </a:r>
            <a:r>
              <a:rPr lang="en-US" b="1" dirty="0">
                <a:latin typeface="Arial Narrow" pitchFamily="34" charset="0"/>
              </a:rPr>
              <a:t>ant</a:t>
            </a:r>
            <a:endParaRPr lang="en-US" sz="1800" b="1" dirty="0">
              <a:latin typeface="Arial Narrow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Total Global Social Media Market Size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231.1Billion USD (2023)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Capture even less than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>
                <a:latin typeface="Trebuchet MS" pitchFamily="34" charset="0"/>
              </a:rPr>
              <a:t> of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88 billion USD </a:t>
            </a:r>
            <a:r>
              <a:rPr lang="en-US" sz="4800" dirty="0">
                <a:latin typeface="Trebuchet MS" pitchFamily="34" charset="0"/>
              </a:rPr>
              <a:t>that’s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</a:t>
            </a:r>
            <a:r>
              <a:rPr lang="en-US" sz="4800" dirty="0" err="1">
                <a:latin typeface="Trebuchet MS" pitchFamily="34" charset="0"/>
              </a:rPr>
              <a:t>Facebook</a:t>
            </a:r>
            <a:r>
              <a:rPr lang="en-US" sz="4800" dirty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>
                <a:latin typeface="Trebuchet MS" pitchFamily="34" charset="0"/>
              </a:rPr>
              <a:t>Facebook</a:t>
            </a:r>
            <a:r>
              <a:rPr lang="en-US" sz="4800" dirty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	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Tetraplex as a future superapp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The West has a lot to catch up with to Chinese </a:t>
            </a:r>
            <a:r>
              <a:rPr lang="en-US" sz="3200" dirty="0" err="1">
                <a:latin typeface="Trebuchet MS" pitchFamily="34" charset="0"/>
              </a:rPr>
              <a:t>superapps</a:t>
            </a:r>
            <a:endParaRPr lang="en-US" sz="3200" dirty="0">
              <a:solidFill>
                <a:srgbClr val="00B050"/>
              </a:solidFill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Why Tetraplex as a </a:t>
            </a:r>
            <a:r>
              <a:rPr lang="en-US" sz="3200" dirty="0" err="1">
                <a:latin typeface="Trebuchet MS" pitchFamily="34" charset="0"/>
              </a:rPr>
              <a:t>superapp</a:t>
            </a:r>
            <a:r>
              <a:rPr lang="en-US" sz="3200" dirty="0">
                <a:latin typeface="Trebuchet MS" pitchFamily="34" charset="0"/>
              </a:rPr>
              <a:t> and not X or a Chinese app?</a:t>
            </a:r>
          </a:p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  Because we aim to respect your privacy and not collect too much your data since we will be EU based!</a:t>
            </a:r>
          </a:p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  X and Chinese apps have negative press, we don’t…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Total Global SuperApp Market Size</a:t>
            </a:r>
            <a:endParaRPr lang="en-US" dirty="0"/>
          </a:p>
        </p:txBody>
      </p:sp>
      <p:pic>
        <p:nvPicPr>
          <p:cNvPr id="4" name="Content Placeholder 3" descr="superap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0240" y="1843926"/>
            <a:ext cx="11406480" cy="4678794"/>
          </a:xfrm>
        </p:spPr>
      </p:pic>
      <p:sp>
        <p:nvSpPr>
          <p:cNvPr id="5" name="TextBox 4"/>
          <p:cNvSpPr txBox="1"/>
          <p:nvPr/>
        </p:nvSpPr>
        <p:spPr>
          <a:xfrm>
            <a:off x="777241" y="3108961"/>
            <a:ext cx="1106423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887.30 Billion USD (Est.  2033)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Can Tetraplex be a unicorn as a SuperApp 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92500"/>
          </a:bodyPr>
          <a:lstStyle/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Capture even less than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0.002%</a:t>
            </a:r>
            <a:r>
              <a:rPr lang="en-US" sz="4800" dirty="0">
                <a:latin typeface="Trebuchet MS" pitchFamily="34" charset="0"/>
              </a:rPr>
              <a:t> of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887.3 billion USD </a:t>
            </a:r>
            <a:r>
              <a:rPr lang="en-US" sz="4800" dirty="0">
                <a:latin typeface="Trebuchet MS" pitchFamily="34" charset="0"/>
              </a:rPr>
              <a:t> by 2033 that’s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1.77 billion USD </a:t>
            </a:r>
            <a:r>
              <a:rPr lang="en-US" sz="4800" dirty="0">
                <a:latin typeface="Trebuchet MS" pitchFamily="34" charset="0"/>
              </a:rPr>
              <a:t>(</a:t>
            </a:r>
            <a:r>
              <a:rPr lang="en-US" sz="4800">
                <a:latin typeface="Trebuchet MS" pitchFamily="34" charset="0"/>
              </a:rPr>
              <a:t>Estimated market by </a:t>
            </a:r>
            <a:r>
              <a:rPr lang="en-US" sz="4800" dirty="0">
                <a:latin typeface="Trebuchet MS" pitchFamily="34" charset="0"/>
              </a:rPr>
              <a:t>2033)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The Tetraplex credits will be used for everything eventually.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The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>
                <a:latin typeface="Trebuchet MS" pitchFamily="34" charset="0"/>
              </a:rPr>
              <a:t>Join us in our quest for a </a:t>
            </a:r>
            <a:r>
              <a:rPr lang="en-US" dirty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>
                <a:latin typeface="Trebuchet MS" pitchFamily="34" charset="0"/>
              </a:rPr>
              <a:t>Say no to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The Problem: Social Media needs fixing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Social Media </a:t>
            </a:r>
            <a:r>
              <a:rPr lang="de-DE" sz="4400" dirty="0" smtClean="0">
                <a:latin typeface="Trebuchet MS" pitchFamily="34" charset="0"/>
              </a:rPr>
              <a:t>has </a:t>
            </a:r>
            <a:r>
              <a:rPr lang="de-DE" sz="4400" dirty="0">
                <a:latin typeface="Trebuchet MS" pitchFamily="34" charset="0"/>
              </a:rPr>
              <a:t>become </a:t>
            </a:r>
            <a:r>
              <a:rPr lang="de-DE" sz="4400" dirty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maybe </a:t>
            </a:r>
            <a:r>
              <a:rPr lang="de-DE" sz="4400" dirty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No mainstream platform for </a:t>
            </a:r>
            <a:r>
              <a:rPr lang="de-DE" sz="4400" dirty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and </a:t>
            </a:r>
            <a:r>
              <a:rPr lang="de-DE" sz="4400" dirty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Problem:  Online Identity and anonymity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de-DE" sz="3600" dirty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>
                <a:latin typeface="Trebuchet MS" pitchFamily="34" charset="0"/>
              </a:rPr>
              <a:t>Too much anonymity leads to </a:t>
            </a:r>
            <a:r>
              <a:rPr lang="de-DE" sz="4300" dirty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>
                <a:latin typeface="Trebuchet MS" pitchFamily="34" charset="0"/>
              </a:rPr>
              <a:t>Need a </a:t>
            </a:r>
            <a:r>
              <a:rPr lang="de-DE" sz="4300" dirty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>
                <a:latin typeface="Trebuchet MS" pitchFamily="34" charset="0"/>
              </a:rPr>
              <a:t> of </a:t>
            </a:r>
            <a:r>
              <a:rPr lang="de-DE" sz="4300" dirty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The Problem: Signal to Noise Ratio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latin typeface="Trebuchet MS" pitchFamily="34" charset="0"/>
              </a:rPr>
              <a:t>We need not to be </a:t>
            </a:r>
            <a:r>
              <a:rPr lang="de-DE" sz="3500" dirty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latin typeface="Trebuchet MS" pitchFamily="34" charset="0"/>
              </a:rPr>
              <a:t>We should have</a:t>
            </a:r>
            <a:r>
              <a:rPr lang="de-DE" sz="3500" dirty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>
                <a:latin typeface="Trebuchet MS" pitchFamily="34" charset="0"/>
              </a:rPr>
              <a:t>/   </a:t>
            </a:r>
            <a:r>
              <a:rPr lang="de-DE" sz="3500" dirty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The Solution: Tetraplex is the better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>
                <a:latin typeface="Trebuchet MS" pitchFamily="34" charset="0"/>
              </a:rPr>
              <a:t>-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>
                <a:latin typeface="Trebuchet MS" pitchFamily="34" charset="0"/>
              </a:rPr>
              <a:t>with a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>
                <a:latin typeface="Trebuchet MS" pitchFamily="34" charset="0"/>
              </a:rPr>
              <a:t>Karma promotes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>
                <a:latin typeface="Trebuchet MS" pitchFamily="34" charset="0"/>
              </a:rPr>
              <a:t>Reward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>
                <a:latin typeface="Trebuchet MS" pitchFamily="34" charset="0"/>
              </a:rPr>
              <a:t>with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veil:  The synthesis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Karma gets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>
                <a:latin typeface="Trebuchet MS" pitchFamily="34" charset="0"/>
              </a:rPr>
              <a:t> if you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Tetraplex ads: Better Signal to Noise Ratio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latin typeface="Trebuchet MS" pitchFamily="34" charset="0"/>
              </a:rPr>
              <a:t>You are not a </a:t>
            </a:r>
            <a:r>
              <a:rPr lang="de-DE" sz="3200" dirty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>
                <a:latin typeface="Trebuchet MS" pitchFamily="34" charset="0"/>
              </a:rPr>
              <a:t>...  you can </a:t>
            </a: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>
                <a:latin typeface="Trebuchet MS" pitchFamily="34" charset="0"/>
              </a:rPr>
              <a:t> with Karma for </a:t>
            </a: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Brainstorm: idea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latin typeface="Trebuchet MS" pitchFamily="34" charset="0"/>
              </a:rPr>
              <a:t>More </a:t>
            </a:r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>
                <a:latin typeface="Trebuchet MS" pitchFamily="34" charset="0"/>
              </a:rPr>
              <a:t>via exchange and </a:t>
            </a:r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latin typeface="Trebuchet MS" pitchFamily="34" charset="0"/>
              </a:rPr>
              <a:t>of </a:t>
            </a:r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Discuss: Civil debates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Discussion with </a:t>
            </a:r>
            <a:r>
              <a:rPr lang="en-US" sz="3090" dirty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- More </a:t>
            </a:r>
            <a:r>
              <a:rPr lang="en-US" sz="3090" dirty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>
                <a:latin typeface="Trebuchet MS" pitchFamily="34" charset="0"/>
              </a:rPr>
              <a:t>with the </a:t>
            </a:r>
            <a:r>
              <a:rPr lang="en-US" sz="3090" dirty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- </a:t>
            </a:r>
            <a:r>
              <a:rPr lang="en-US" sz="3090" dirty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>
                <a:latin typeface="Trebuchet MS" pitchFamily="34" charset="0"/>
              </a:rPr>
              <a:t> due to </a:t>
            </a:r>
            <a:r>
              <a:rPr lang="en-US" sz="3090" dirty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647</Words>
  <Application>Microsoft Office PowerPoint</Application>
  <PresentationFormat>Custom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Founding Team / Senior Leadership</vt:lpstr>
      <vt:lpstr>Total Global Social Media Market Size</vt:lpstr>
      <vt:lpstr>Can Tetraplex be a unicorn? </vt:lpstr>
      <vt:lpstr>Tetraplex as a future superapp</vt:lpstr>
      <vt:lpstr>Total Global SuperApp Market Size</vt:lpstr>
      <vt:lpstr>Can Tetraplex be a unicorn as a SuperApp ? 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40</cp:revision>
  <dcterms:created xsi:type="dcterms:W3CDTF">2023-07-05T07:02:59Z</dcterms:created>
  <dcterms:modified xsi:type="dcterms:W3CDTF">2023-09-05T09:38:41Z</dcterms:modified>
</cp:coreProperties>
</file>