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1" r:id="rId6"/>
    <p:sldId id="259" r:id="rId7"/>
    <p:sldId id="268" r:id="rId8"/>
    <p:sldId id="260" r:id="rId9"/>
    <p:sldId id="269" r:id="rId10"/>
    <p:sldId id="264" r:id="rId11"/>
    <p:sldId id="271" r:id="rId12"/>
    <p:sldId id="275" r:id="rId13"/>
    <p:sldId id="272" r:id="rId14"/>
    <p:sldId id="274" r:id="rId15"/>
    <p:sldId id="276" r:id="rId16"/>
    <p:sldId id="270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A7D584-A847-45FF-BBC9-DFCDC76120C5}" v="604" dt="2023-07-05T07:29:05.6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59" autoAdjust="0"/>
    <p:restoredTop sz="86323" autoAdjust="0"/>
  </p:normalViewPr>
  <p:slideViewPr>
    <p:cSldViewPr snapToGrid="0">
      <p:cViewPr>
        <p:scale>
          <a:sx n="1" d="2"/>
          <a:sy n="1" d="2"/>
        </p:scale>
        <p:origin x="-432" y="-2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240" y="408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971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selm Kiefner" userId="cd16e2af4d01608f" providerId="LiveId" clId="{95A7D584-A847-45FF-BBC9-DFCDC76120C5}"/>
    <pc:docChg chg="custSel addSld delSld modSld">
      <pc:chgData name="Anselm Kiefner" userId="cd16e2af4d01608f" providerId="LiveId" clId="{95A7D584-A847-45FF-BBC9-DFCDC76120C5}" dt="2023-07-05T07:29:05.686" v="614" actId="20577"/>
      <pc:docMkLst>
        <pc:docMk/>
      </pc:docMkLst>
      <pc:sldChg chg="modSp mod modClrScheme chgLayout">
        <pc:chgData name="Anselm Kiefner" userId="cd16e2af4d01608f" providerId="LiveId" clId="{95A7D584-A847-45FF-BBC9-DFCDC76120C5}" dt="2023-07-05T07:11:30.887" v="19" actId="20577"/>
        <pc:sldMkLst>
          <pc:docMk/>
          <pc:sldMk cId="77256135" sldId="256"/>
        </pc:sldMkLst>
        <pc:spChg chg="mod ord">
          <ac:chgData name="Anselm Kiefner" userId="cd16e2af4d01608f" providerId="LiveId" clId="{95A7D584-A847-45FF-BBC9-DFCDC76120C5}" dt="2023-07-05T07:07:17.134" v="3" actId="700"/>
          <ac:spMkLst>
            <pc:docMk/>
            <pc:sldMk cId="77256135" sldId="256"/>
            <ac:spMk id="2" creationId="{6E2D7EFE-DAEF-D559-E079-BE2885CACD7B}"/>
          </ac:spMkLst>
        </pc:spChg>
        <pc:spChg chg="mod ord">
          <ac:chgData name="Anselm Kiefner" userId="cd16e2af4d01608f" providerId="LiveId" clId="{95A7D584-A847-45FF-BBC9-DFCDC76120C5}" dt="2023-07-05T07:11:30.887" v="19" actId="20577"/>
          <ac:spMkLst>
            <pc:docMk/>
            <pc:sldMk cId="77256135" sldId="256"/>
            <ac:spMk id="3" creationId="{66EAC223-604A-E53F-EADB-5FCF3F050425}"/>
          </ac:spMkLst>
        </pc:spChg>
      </pc:sldChg>
      <pc:sldChg chg="modSp new mod">
        <pc:chgData name="Anselm Kiefner" userId="cd16e2af4d01608f" providerId="LiveId" clId="{95A7D584-A847-45FF-BBC9-DFCDC76120C5}" dt="2023-07-05T07:15:01.378" v="241" actId="20577"/>
        <pc:sldMkLst>
          <pc:docMk/>
          <pc:sldMk cId="3190174708" sldId="257"/>
        </pc:sldMkLst>
        <pc:spChg chg="mod">
          <ac:chgData name="Anselm Kiefner" userId="cd16e2af4d01608f" providerId="LiveId" clId="{95A7D584-A847-45FF-BBC9-DFCDC76120C5}" dt="2023-07-05T07:15:01.378" v="241" actId="20577"/>
          <ac:spMkLst>
            <pc:docMk/>
            <pc:sldMk cId="3190174708" sldId="257"/>
            <ac:spMk id="2" creationId="{C21D459F-BF65-98A3-82FE-E681FB41ADC3}"/>
          </ac:spMkLst>
        </pc:spChg>
      </pc:sldChg>
      <pc:sldChg chg="new del">
        <pc:chgData name="Anselm Kiefner" userId="cd16e2af4d01608f" providerId="LiveId" clId="{95A7D584-A847-45FF-BBC9-DFCDC76120C5}" dt="2023-07-05T07:06:51.630" v="1" actId="2696"/>
        <pc:sldMkLst>
          <pc:docMk/>
          <pc:sldMk cId="3335296952" sldId="257"/>
        </pc:sldMkLst>
      </pc:sldChg>
      <pc:sldChg chg="new del">
        <pc:chgData name="Anselm Kiefner" userId="cd16e2af4d01608f" providerId="LiveId" clId="{95A7D584-A847-45FF-BBC9-DFCDC76120C5}" dt="2023-07-05T07:13:58.796" v="107" actId="2696"/>
        <pc:sldMkLst>
          <pc:docMk/>
          <pc:sldMk cId="2283764196" sldId="258"/>
        </pc:sldMkLst>
      </pc:sldChg>
      <pc:sldChg chg="modSp add mod">
        <pc:chgData name="Anselm Kiefner" userId="cd16e2af4d01608f" providerId="LiveId" clId="{95A7D584-A847-45FF-BBC9-DFCDC76120C5}" dt="2023-07-05T07:14:49.068" v="208" actId="20577"/>
        <pc:sldMkLst>
          <pc:docMk/>
          <pc:sldMk cId="3230060305" sldId="258"/>
        </pc:sldMkLst>
        <pc:spChg chg="mod">
          <ac:chgData name="Anselm Kiefner" userId="cd16e2af4d01608f" providerId="LiveId" clId="{95A7D584-A847-45FF-BBC9-DFCDC76120C5}" dt="2023-07-05T07:14:49.068" v="208" actId="20577"/>
          <ac:spMkLst>
            <pc:docMk/>
            <pc:sldMk cId="3230060305" sldId="258"/>
            <ac:spMk id="2" creationId="{C21D459F-BF65-98A3-82FE-E681FB41ADC3}"/>
          </ac:spMkLst>
        </pc:spChg>
      </pc:sldChg>
      <pc:sldChg chg="modSp new mod">
        <pc:chgData name="Anselm Kiefner" userId="cd16e2af4d01608f" providerId="LiveId" clId="{95A7D584-A847-45FF-BBC9-DFCDC76120C5}" dt="2023-07-05T07:15:15.979" v="289" actId="20577"/>
        <pc:sldMkLst>
          <pc:docMk/>
          <pc:sldMk cId="4139908003" sldId="259"/>
        </pc:sldMkLst>
        <pc:spChg chg="mod">
          <ac:chgData name="Anselm Kiefner" userId="cd16e2af4d01608f" providerId="LiveId" clId="{95A7D584-A847-45FF-BBC9-DFCDC76120C5}" dt="2023-07-05T07:15:15.979" v="289" actId="20577"/>
          <ac:spMkLst>
            <pc:docMk/>
            <pc:sldMk cId="4139908003" sldId="259"/>
            <ac:spMk id="2" creationId="{D08A566F-4CA9-F7DF-ECEB-910A88862795}"/>
          </ac:spMkLst>
        </pc:spChg>
      </pc:sldChg>
      <pc:sldChg chg="modSp add mod">
        <pc:chgData name="Anselm Kiefner" userId="cd16e2af4d01608f" providerId="LiveId" clId="{95A7D584-A847-45FF-BBC9-DFCDC76120C5}" dt="2023-07-05T07:15:41.287" v="358" actId="20577"/>
        <pc:sldMkLst>
          <pc:docMk/>
          <pc:sldMk cId="1747655176" sldId="260"/>
        </pc:sldMkLst>
        <pc:spChg chg="mod">
          <ac:chgData name="Anselm Kiefner" userId="cd16e2af4d01608f" providerId="LiveId" clId="{95A7D584-A847-45FF-BBC9-DFCDC76120C5}" dt="2023-07-05T07:15:41.287" v="358" actId="20577"/>
          <ac:spMkLst>
            <pc:docMk/>
            <pc:sldMk cId="1747655176" sldId="260"/>
            <ac:spMk id="2" creationId="{D08A566F-4CA9-F7DF-ECEB-910A88862795}"/>
          </ac:spMkLst>
        </pc:spChg>
      </pc:sldChg>
      <pc:sldChg chg="modSp new mod">
        <pc:chgData name="Anselm Kiefner" userId="cd16e2af4d01608f" providerId="LiveId" clId="{95A7D584-A847-45FF-BBC9-DFCDC76120C5}" dt="2023-07-05T07:15:57.760" v="371" actId="20577"/>
        <pc:sldMkLst>
          <pc:docMk/>
          <pc:sldMk cId="3351770822" sldId="261"/>
        </pc:sldMkLst>
        <pc:spChg chg="mod">
          <ac:chgData name="Anselm Kiefner" userId="cd16e2af4d01608f" providerId="LiveId" clId="{95A7D584-A847-45FF-BBC9-DFCDC76120C5}" dt="2023-07-05T07:15:57.760" v="371" actId="20577"/>
          <ac:spMkLst>
            <pc:docMk/>
            <pc:sldMk cId="3351770822" sldId="261"/>
            <ac:spMk id="2" creationId="{104ADDBE-2857-21DF-31CF-75966D662895}"/>
          </ac:spMkLst>
        </pc:spChg>
      </pc:sldChg>
      <pc:sldChg chg="modSp new mod">
        <pc:chgData name="Anselm Kiefner" userId="cd16e2af4d01608f" providerId="LiveId" clId="{95A7D584-A847-45FF-BBC9-DFCDC76120C5}" dt="2023-07-05T07:16:31.329" v="451" actId="20577"/>
        <pc:sldMkLst>
          <pc:docMk/>
          <pc:sldMk cId="1993791140" sldId="262"/>
        </pc:sldMkLst>
        <pc:spChg chg="mod">
          <ac:chgData name="Anselm Kiefner" userId="cd16e2af4d01608f" providerId="LiveId" clId="{95A7D584-A847-45FF-BBC9-DFCDC76120C5}" dt="2023-07-05T07:16:31.329" v="451" actId="20577"/>
          <ac:spMkLst>
            <pc:docMk/>
            <pc:sldMk cId="1993791140" sldId="262"/>
            <ac:spMk id="2" creationId="{695C214E-0167-110B-5925-9D6A3ABCA8CD}"/>
          </ac:spMkLst>
        </pc:spChg>
      </pc:sldChg>
      <pc:sldChg chg="modSp new mod">
        <pc:chgData name="Anselm Kiefner" userId="cd16e2af4d01608f" providerId="LiveId" clId="{95A7D584-A847-45FF-BBC9-DFCDC76120C5}" dt="2023-07-05T07:16:58.431" v="479" actId="20577"/>
        <pc:sldMkLst>
          <pc:docMk/>
          <pc:sldMk cId="3969325209" sldId="263"/>
        </pc:sldMkLst>
        <pc:spChg chg="mod">
          <ac:chgData name="Anselm Kiefner" userId="cd16e2af4d01608f" providerId="LiveId" clId="{95A7D584-A847-45FF-BBC9-DFCDC76120C5}" dt="2023-07-05T07:16:41.028" v="460" actId="20577"/>
          <ac:spMkLst>
            <pc:docMk/>
            <pc:sldMk cId="3969325209" sldId="263"/>
            <ac:spMk id="2" creationId="{0E0F567F-A26B-3FB3-CCB2-26650C9159FD}"/>
          </ac:spMkLst>
        </pc:spChg>
        <pc:spChg chg="mod">
          <ac:chgData name="Anselm Kiefner" userId="cd16e2af4d01608f" providerId="LiveId" clId="{95A7D584-A847-45FF-BBC9-DFCDC76120C5}" dt="2023-07-05T07:16:58.431" v="479" actId="20577"/>
          <ac:spMkLst>
            <pc:docMk/>
            <pc:sldMk cId="3969325209" sldId="263"/>
            <ac:spMk id="3" creationId="{0C8E27EB-6D5D-FD5C-62B8-EF46AD9E1128}"/>
          </ac:spMkLst>
        </pc:spChg>
      </pc:sldChg>
      <pc:sldChg chg="modSp add mod">
        <pc:chgData name="Anselm Kiefner" userId="cd16e2af4d01608f" providerId="LiveId" clId="{95A7D584-A847-45FF-BBC9-DFCDC76120C5}" dt="2023-07-05T07:24:22.861" v="498" actId="20577"/>
        <pc:sldMkLst>
          <pc:docMk/>
          <pc:sldMk cId="3625188337" sldId="264"/>
        </pc:sldMkLst>
        <pc:spChg chg="mod">
          <ac:chgData name="Anselm Kiefner" userId="cd16e2af4d01608f" providerId="LiveId" clId="{95A7D584-A847-45FF-BBC9-DFCDC76120C5}" dt="2023-07-05T07:24:20.913" v="497" actId="20577"/>
          <ac:spMkLst>
            <pc:docMk/>
            <pc:sldMk cId="3625188337" sldId="264"/>
            <ac:spMk id="2" creationId="{0E0F567F-A26B-3FB3-CCB2-26650C9159FD}"/>
          </ac:spMkLst>
        </pc:spChg>
        <pc:spChg chg="mod">
          <ac:chgData name="Anselm Kiefner" userId="cd16e2af4d01608f" providerId="LiveId" clId="{95A7D584-A847-45FF-BBC9-DFCDC76120C5}" dt="2023-07-05T07:24:22.861" v="498" actId="20577"/>
          <ac:spMkLst>
            <pc:docMk/>
            <pc:sldMk cId="3625188337" sldId="264"/>
            <ac:spMk id="3" creationId="{0C8E27EB-6D5D-FD5C-62B8-EF46AD9E1128}"/>
          </ac:spMkLst>
        </pc:spChg>
      </pc:sldChg>
      <pc:sldChg chg="modSp add mod">
        <pc:chgData name="Anselm Kiefner" userId="cd16e2af4d01608f" providerId="LiveId" clId="{95A7D584-A847-45FF-BBC9-DFCDC76120C5}" dt="2023-07-05T07:24:31.568" v="503" actId="20577"/>
        <pc:sldMkLst>
          <pc:docMk/>
          <pc:sldMk cId="4206806281" sldId="265"/>
        </pc:sldMkLst>
        <pc:spChg chg="mod">
          <ac:chgData name="Anselm Kiefner" userId="cd16e2af4d01608f" providerId="LiveId" clId="{95A7D584-A847-45FF-BBC9-DFCDC76120C5}" dt="2023-07-05T07:24:31.568" v="503" actId="20577"/>
          <ac:spMkLst>
            <pc:docMk/>
            <pc:sldMk cId="4206806281" sldId="265"/>
            <ac:spMk id="2" creationId="{0E0F567F-A26B-3FB3-CCB2-26650C9159FD}"/>
          </ac:spMkLst>
        </pc:spChg>
      </pc:sldChg>
      <pc:sldChg chg="modSp new mod">
        <pc:chgData name="Anselm Kiefner" userId="cd16e2af4d01608f" providerId="LiveId" clId="{95A7D584-A847-45FF-BBC9-DFCDC76120C5}" dt="2023-07-05T07:29:05.686" v="614" actId="20577"/>
        <pc:sldMkLst>
          <pc:docMk/>
          <pc:sldMk cId="2207940989" sldId="266"/>
        </pc:sldMkLst>
        <pc:spChg chg="mod">
          <ac:chgData name="Anselm Kiefner" userId="cd16e2af4d01608f" providerId="LiveId" clId="{95A7D584-A847-45FF-BBC9-DFCDC76120C5}" dt="2023-07-05T07:28:24.141" v="511" actId="20577"/>
          <ac:spMkLst>
            <pc:docMk/>
            <pc:sldMk cId="2207940989" sldId="266"/>
            <ac:spMk id="2" creationId="{3315A25A-7A24-8FAB-F04C-2548A815568C}"/>
          </ac:spMkLst>
        </pc:spChg>
        <pc:spChg chg="mod">
          <ac:chgData name="Anselm Kiefner" userId="cd16e2af4d01608f" providerId="LiveId" clId="{95A7D584-A847-45FF-BBC9-DFCDC76120C5}" dt="2023-07-05T07:29:05.686" v="614" actId="20577"/>
          <ac:spMkLst>
            <pc:docMk/>
            <pc:sldMk cId="2207940989" sldId="266"/>
            <ac:spMk id="3" creationId="{CF7DD0E5-FF83-3DE1-69C6-7805CB4A00D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703D9E9-6871-4375-AC09-0A65C85665EF}" type="datetimeFigureOut">
              <a:rPr lang="de-DE" smtClean="0"/>
              <a:pPr/>
              <a:t>18.08.2023</a:t>
            </a:fld>
            <a:endParaRPr lang="de-D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pPr/>
              <a:t>18.08.2023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D703D9E9-6871-4375-AC09-0A65C85665EF}" type="datetimeFigureOut">
              <a:rPr lang="de-DE" smtClean="0"/>
              <a:pPr/>
              <a:t>18.08.2023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pPr/>
              <a:t>18.08.2023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pPr/>
              <a:t>18.08.2023</a:t>
            </a:fld>
            <a:endParaRPr lang="de-D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703D9E9-6871-4375-AC09-0A65C85665EF}" type="datetimeFigureOut">
              <a:rPr lang="de-DE" smtClean="0"/>
              <a:pPr/>
              <a:t>18.08.2023</a:t>
            </a:fld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703D9E9-6871-4375-AC09-0A65C85665EF}" type="datetimeFigureOut">
              <a:rPr lang="de-DE" smtClean="0"/>
              <a:pPr/>
              <a:t>18.08.2023</a:t>
            </a:fld>
            <a:endParaRPr lang="de-D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pPr/>
              <a:t>18.08.2023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pPr/>
              <a:t>18.08.2023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pPr/>
              <a:t>18.08.2023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D703D9E9-6871-4375-AC09-0A65C85665EF}" type="datetimeFigureOut">
              <a:rPr lang="de-DE" smtClean="0"/>
              <a:pPr/>
              <a:t>18.08.2023</a:t>
            </a:fld>
            <a:endParaRPr lang="de-D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703D9E9-6871-4375-AC09-0A65C85665EF}" type="datetimeFigureOut">
              <a:rPr lang="de-DE" smtClean="0"/>
              <a:pPr/>
              <a:t>18.08.2023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66EAC223-604A-E53F-EADB-5FCF3F0504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Pitch </a:t>
            </a:r>
            <a:r>
              <a:rPr lang="de-DE" dirty="0" smtClean="0"/>
              <a:t>Deck version .54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4175760" y="2072640"/>
            <a:ext cx="74066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B050"/>
                </a:solidFill>
                <a:latin typeface="Trebuchet MS" pitchFamily="34" charset="0"/>
              </a:rPr>
              <a:t>Positive interactions </a:t>
            </a:r>
            <a:r>
              <a:rPr lang="en-US" sz="4000" dirty="0" smtClean="0">
                <a:latin typeface="Trebuchet MS" pitchFamily="34" charset="0"/>
              </a:rPr>
              <a:t>online </a:t>
            </a:r>
          </a:p>
          <a:p>
            <a:r>
              <a:rPr lang="en-US" sz="4000" dirty="0" smtClean="0">
                <a:latin typeface="Trebuchet MS" pitchFamily="34" charset="0"/>
              </a:rPr>
              <a:t>enhancing understanding between diverse communities and groups via </a:t>
            </a:r>
            <a:r>
              <a:rPr lang="en-US" sz="4000" dirty="0" smtClean="0">
                <a:solidFill>
                  <a:srgbClr val="00B050"/>
                </a:solidFill>
                <a:latin typeface="Trebuchet MS" pitchFamily="34" charset="0"/>
              </a:rPr>
              <a:t>civil discussions</a:t>
            </a:r>
            <a:r>
              <a:rPr lang="en-US" sz="4000" dirty="0" smtClean="0">
                <a:latin typeface="Trebuchet MS" pitchFamily="34" charset="0"/>
              </a:rPr>
              <a:t>, </a:t>
            </a:r>
            <a:r>
              <a:rPr lang="en-US" sz="4000" dirty="0" smtClean="0">
                <a:solidFill>
                  <a:srgbClr val="C00000"/>
                </a:solidFill>
                <a:latin typeface="Trebuchet MS" pitchFamily="34" charset="0"/>
              </a:rPr>
              <a:t>debates</a:t>
            </a:r>
            <a:r>
              <a:rPr lang="en-US" sz="4000" dirty="0" smtClean="0">
                <a:latin typeface="Trebuchet MS" pitchFamily="34" charset="0"/>
              </a:rPr>
              <a:t> and </a:t>
            </a:r>
            <a:r>
              <a:rPr lang="en-US" sz="4000" dirty="0" smtClean="0">
                <a:solidFill>
                  <a:srgbClr val="FFFF00"/>
                </a:solidFill>
                <a:latin typeface="Trebuchet MS" pitchFamily="34" charset="0"/>
              </a:rPr>
              <a:t>idea exchange</a:t>
            </a:r>
            <a:r>
              <a:rPr lang="en-US" sz="4000" dirty="0" smtClean="0">
                <a:latin typeface="Trebuchet MS" pitchFamily="34" charset="0"/>
              </a:rPr>
              <a:t>.</a:t>
            </a:r>
          </a:p>
        </p:txBody>
      </p:sp>
      <p:pic>
        <p:nvPicPr>
          <p:cNvPr id="6" name="Picture 5" descr="images.jp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1480" y="1996440"/>
            <a:ext cx="3566160" cy="3566160"/>
          </a:xfrm>
          <a:prstGeom prst="rect">
            <a:avLst/>
          </a:prstGeom>
        </p:spPr>
      </p:pic>
      <p:pic>
        <p:nvPicPr>
          <p:cNvPr id="7" name="Picture 6" descr="HelloWorldRainbowplotitalicstringasdots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35280"/>
            <a:ext cx="11216640" cy="152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725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E0F567F-A26B-3FB3-CCB2-26650C915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9080"/>
            <a:ext cx="11414760" cy="990600"/>
          </a:xfrm>
        </p:spPr>
        <p:txBody>
          <a:bodyPr>
            <a:normAutofit/>
          </a:bodyPr>
          <a:lstStyle/>
          <a:p>
            <a:r>
              <a:rPr lang="de-DE" b="1" dirty="0" smtClean="0">
                <a:solidFill>
                  <a:srgbClr val="FFFF00"/>
                </a:solidFill>
              </a:rPr>
              <a:t>Tetraplex Credits: Facilitating interactions</a:t>
            </a:r>
            <a:endParaRPr lang="de-DE" b="1" dirty="0">
              <a:solidFill>
                <a:srgbClr val="FFFF00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0C8E27EB-6D5D-FD5C-62B8-EF46AD9E112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77824" y="1950720"/>
            <a:ext cx="10871200" cy="4495800"/>
          </a:xfrm>
        </p:spPr>
        <p:txBody>
          <a:bodyPr>
            <a:normAutofit fontScale="77500" lnSpcReduction="20000"/>
          </a:bodyPr>
          <a:lstStyle/>
          <a:p>
            <a:pPr lvl="0">
              <a:buNone/>
              <a:defRPr/>
            </a:pPr>
            <a:r>
              <a:rPr lang="en-US" sz="4800" dirty="0" smtClean="0">
                <a:latin typeface="Trebuchet MS" pitchFamily="34" charset="0"/>
              </a:rPr>
              <a:t>Buy credits from our store with cash</a:t>
            </a:r>
          </a:p>
          <a:p>
            <a:pPr lvl="0">
              <a:buNone/>
              <a:defRPr/>
            </a:pPr>
            <a:endParaRPr lang="en-US" sz="4800" dirty="0" smtClean="0">
              <a:latin typeface="Trebuchet MS" pitchFamily="34" charset="0"/>
            </a:endParaRPr>
          </a:p>
          <a:p>
            <a:pPr>
              <a:buNone/>
              <a:defRPr/>
            </a:pPr>
            <a:r>
              <a:rPr lang="en-US" sz="4800" dirty="0" smtClean="0">
                <a:latin typeface="Trebuchet MS" pitchFamily="34" charset="0"/>
              </a:rPr>
              <a:t>Set bounties with credits for tasks</a:t>
            </a:r>
          </a:p>
          <a:p>
            <a:pPr lvl="0">
              <a:buNone/>
              <a:defRPr/>
            </a:pPr>
            <a:endParaRPr lang="en-US" sz="4800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sz="4800" dirty="0" smtClean="0">
                <a:latin typeface="Trebuchet MS" pitchFamily="34" charset="0"/>
              </a:rPr>
              <a:t>Earn credits as reward for doing tasks for others</a:t>
            </a:r>
          </a:p>
          <a:p>
            <a:pPr lvl="0">
              <a:buNone/>
              <a:defRPr/>
            </a:pPr>
            <a:endParaRPr lang="en-US" sz="4800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sz="4800" dirty="0" smtClean="0">
                <a:latin typeface="Trebuchet MS" pitchFamily="34" charset="0"/>
              </a:rPr>
              <a:t>Use credits to direct development </a:t>
            </a:r>
          </a:p>
          <a:p>
            <a:pPr lvl="0">
              <a:buNone/>
              <a:defRPr/>
            </a:pPr>
            <a:r>
              <a:rPr lang="en-US" sz="4800" dirty="0" smtClean="0">
                <a:latin typeface="Trebuchet MS" pitchFamily="34" charset="0"/>
              </a:rPr>
              <a:t>of Tetraplex itself</a:t>
            </a:r>
          </a:p>
          <a:p>
            <a:pPr lvl="0">
              <a:buNone/>
              <a:defRPr/>
            </a:pPr>
            <a:endParaRPr lang="en-US" dirty="0" smtClean="0">
              <a:latin typeface="Trebuchet MS" pitchFamily="34" charset="0"/>
            </a:endParaRPr>
          </a:p>
          <a:p>
            <a:pPr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62518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rgbClr val="FFFF00"/>
                </a:solidFill>
              </a:rPr>
              <a:t>Tetraplex Kognitivdienste:  AI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  <a:defRPr/>
            </a:pPr>
            <a:endParaRPr lang="en-US" sz="3200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sz="3200" dirty="0" smtClean="0">
                <a:latin typeface="Trebuchet MS" pitchFamily="34" charset="0"/>
              </a:rPr>
              <a:t>A synthesis of </a:t>
            </a:r>
            <a:r>
              <a:rPr lang="en-US" sz="3200" dirty="0" smtClean="0">
                <a:solidFill>
                  <a:srgbClr val="00B050"/>
                </a:solidFill>
                <a:latin typeface="Trebuchet MS" pitchFamily="34" charset="0"/>
              </a:rPr>
              <a:t>Natural  (human user generated)</a:t>
            </a:r>
          </a:p>
          <a:p>
            <a:pPr lvl="0">
              <a:buNone/>
              <a:defRPr/>
            </a:pPr>
            <a:r>
              <a:rPr lang="en-US" sz="3200" dirty="0" smtClean="0">
                <a:latin typeface="Trebuchet MS" pitchFamily="34" charset="0"/>
              </a:rPr>
              <a:t>and </a:t>
            </a:r>
            <a:r>
              <a:rPr lang="en-US" sz="3200" dirty="0" smtClean="0">
                <a:solidFill>
                  <a:srgbClr val="C00000"/>
                </a:solidFill>
                <a:latin typeface="Trebuchet MS" pitchFamily="34" charset="0"/>
              </a:rPr>
              <a:t>Artificial Intelligence (bots crawling the web)</a:t>
            </a:r>
          </a:p>
          <a:p>
            <a:pPr lvl="0">
              <a:buNone/>
              <a:defRPr/>
            </a:pPr>
            <a:r>
              <a:rPr lang="en-US" sz="3200" dirty="0" smtClean="0">
                <a:latin typeface="Trebuchet MS" pitchFamily="34" charset="0"/>
              </a:rPr>
              <a:t>and of </a:t>
            </a:r>
            <a:r>
              <a:rPr lang="en-US" sz="3200" dirty="0" smtClean="0">
                <a:solidFill>
                  <a:srgbClr val="C00000"/>
                </a:solidFill>
                <a:latin typeface="Trebuchet MS" pitchFamily="34" charset="0"/>
              </a:rPr>
              <a:t>statistical inference</a:t>
            </a:r>
            <a:r>
              <a:rPr lang="en-US" sz="3200" dirty="0" smtClean="0">
                <a:latin typeface="Trebuchet MS" pitchFamily="34" charset="0"/>
              </a:rPr>
              <a:t> and </a:t>
            </a:r>
            <a:r>
              <a:rPr lang="en-US" sz="3200" dirty="0" smtClean="0">
                <a:solidFill>
                  <a:srgbClr val="00B050"/>
                </a:solidFill>
                <a:latin typeface="Trebuchet MS" pitchFamily="34" charset="0"/>
              </a:rPr>
              <a:t>logical deduction from </a:t>
            </a:r>
          </a:p>
          <a:p>
            <a:pPr lvl="0">
              <a:buNone/>
              <a:defRPr/>
            </a:pPr>
            <a:r>
              <a:rPr lang="en-US" sz="3200" dirty="0" smtClean="0">
                <a:solidFill>
                  <a:srgbClr val="00B050"/>
                </a:solidFill>
                <a:latin typeface="Trebuchet MS" pitchFamily="34" charset="0"/>
              </a:rPr>
              <a:t>ontological  and semantic data.</a:t>
            </a:r>
          </a:p>
          <a:p>
            <a:pPr lvl="0">
              <a:buNone/>
              <a:defRPr/>
            </a:pPr>
            <a:endParaRPr lang="en-US" sz="3200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Tetraplex will give better answers for your questions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FFFF00"/>
                </a:solidFill>
              </a:rPr>
              <a:t>Founding Team / Senior Leadership</a:t>
            </a:r>
            <a:endParaRPr lang="en-US" dirty="0"/>
          </a:p>
        </p:txBody>
      </p:sp>
      <p:pic>
        <p:nvPicPr>
          <p:cNvPr id="4" name="Content Placeholder 3" descr="member_255512817.jpe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222683" y="2110740"/>
            <a:ext cx="1828800" cy="1828800"/>
          </a:xfrm>
        </p:spPr>
      </p:pic>
      <p:pic>
        <p:nvPicPr>
          <p:cNvPr id="5" name="Picture 4" descr="Untitle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18560" y="2118360"/>
            <a:ext cx="1889760" cy="18897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11880" y="4114801"/>
            <a:ext cx="2667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Arial Narrow" pitchFamily="34" charset="0"/>
              </a:rPr>
              <a:t>Anselm </a:t>
            </a:r>
            <a:r>
              <a:rPr lang="en-US" sz="2000" b="1" dirty="0" err="1" smtClean="0">
                <a:solidFill>
                  <a:srgbClr val="FFFF00"/>
                </a:solidFill>
                <a:latin typeface="Arial Narrow" pitchFamily="34" charset="0"/>
              </a:rPr>
              <a:t>Kiefner</a:t>
            </a:r>
            <a:r>
              <a:rPr lang="en-US" sz="2000" b="1" dirty="0" smtClean="0">
                <a:solidFill>
                  <a:srgbClr val="FFFF00"/>
                </a:solidFill>
                <a:latin typeface="Arial Narrow" pitchFamily="34" charset="0"/>
              </a:rPr>
              <a:t> 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Arial Narrow" pitchFamily="34" charset="0"/>
              </a:rPr>
              <a:t>CEO</a:t>
            </a:r>
          </a:p>
          <a:p>
            <a:r>
              <a:rPr lang="en-US" sz="2000" b="1" dirty="0" smtClean="0">
                <a:latin typeface="Arial Narrow" pitchFamily="34" charset="0"/>
              </a:rPr>
              <a:t>Open Source</a:t>
            </a:r>
          </a:p>
          <a:p>
            <a:r>
              <a:rPr lang="en-US" sz="2000" b="1" dirty="0" smtClean="0">
                <a:latin typeface="Arial Narrow" pitchFamily="34" charset="0"/>
              </a:rPr>
              <a:t>Fuzzy Logic Library</a:t>
            </a:r>
          </a:p>
          <a:p>
            <a:r>
              <a:rPr lang="en-US" sz="2000" b="1" dirty="0" smtClean="0">
                <a:latin typeface="Arial Narrow" pitchFamily="34" charset="0"/>
              </a:rPr>
              <a:t>Author</a:t>
            </a:r>
          </a:p>
          <a:p>
            <a:endParaRPr lang="en-US" sz="3200" dirty="0">
              <a:latin typeface="Arial Narrow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87440" y="4206240"/>
            <a:ext cx="195553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Arial Narrow" pitchFamily="34" charset="0"/>
              </a:rPr>
              <a:t>Joel Alcarez,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Arial Narrow" pitchFamily="34" charset="0"/>
              </a:rPr>
              <a:t>CSO, Interim CTO</a:t>
            </a:r>
          </a:p>
          <a:p>
            <a:r>
              <a:rPr lang="en-US" sz="2000" b="1" dirty="0" smtClean="0">
                <a:latin typeface="Arial Narrow" pitchFamily="34" charset="0"/>
              </a:rPr>
              <a:t>20+ years in IT</a:t>
            </a:r>
          </a:p>
          <a:p>
            <a:r>
              <a:rPr lang="en-US" sz="2000" b="1" dirty="0" smtClean="0">
                <a:latin typeface="Arial Narrow" pitchFamily="34" charset="0"/>
              </a:rPr>
              <a:t>Done Startups </a:t>
            </a:r>
          </a:p>
          <a:p>
            <a:r>
              <a:rPr lang="en-US" sz="2000" b="1" dirty="0" smtClean="0">
                <a:latin typeface="Arial Narrow" pitchFamily="34" charset="0"/>
              </a:rPr>
              <a:t>Previously</a:t>
            </a:r>
            <a:endParaRPr lang="en-US" sz="2000" b="1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FFFF00"/>
                </a:solidFill>
              </a:rPr>
              <a:t>Total Global Social Media Market Size</a:t>
            </a:r>
            <a:endParaRPr lang="en-US" dirty="0"/>
          </a:p>
        </p:txBody>
      </p:sp>
      <p:pic>
        <p:nvPicPr>
          <p:cNvPr id="4" name="Picture 3" descr="socialmediamarkesiz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4861" y="1783080"/>
            <a:ext cx="11425122" cy="45188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75561" y="3307081"/>
            <a:ext cx="8229599" cy="76944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rial Black" pitchFamily="34" charset="0"/>
              </a:rPr>
              <a:t>231.1Billion USD (2023)</a:t>
            </a:r>
            <a:endParaRPr lang="en-US" sz="44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FFFF00"/>
                </a:solidFill>
              </a:rPr>
              <a:t>Can Tetraplex be a unicorn? </a:t>
            </a:r>
            <a:endParaRPr lang="en-US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xmlns="" id="{0C8E27EB-6D5D-FD5C-62B8-EF46AD9E112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77824" y="1950720"/>
            <a:ext cx="10871200" cy="4495800"/>
          </a:xfrm>
        </p:spPr>
        <p:txBody>
          <a:bodyPr>
            <a:normAutofit fontScale="70000" lnSpcReduction="20000"/>
          </a:bodyPr>
          <a:lstStyle/>
          <a:p>
            <a:pPr lvl="0">
              <a:buNone/>
              <a:defRPr/>
            </a:pPr>
            <a:r>
              <a:rPr lang="en-US" sz="4800" dirty="0" smtClean="0">
                <a:latin typeface="Trebuchet MS" pitchFamily="34" charset="0"/>
              </a:rPr>
              <a:t>  Capture even less than </a:t>
            </a:r>
            <a:r>
              <a:rPr lang="en-US" sz="4800" dirty="0" smtClean="0">
                <a:solidFill>
                  <a:srgbClr val="00B050"/>
                </a:solidFill>
                <a:latin typeface="Trebuchet MS" pitchFamily="34" charset="0"/>
              </a:rPr>
              <a:t>0.5%</a:t>
            </a:r>
            <a:r>
              <a:rPr lang="en-US" sz="4800" dirty="0" smtClean="0">
                <a:latin typeface="Trebuchet MS" pitchFamily="34" charset="0"/>
              </a:rPr>
              <a:t> of </a:t>
            </a:r>
            <a:r>
              <a:rPr lang="en-US" sz="4800" dirty="0" smtClean="0">
                <a:solidFill>
                  <a:srgbClr val="00B050"/>
                </a:solidFill>
                <a:latin typeface="Trebuchet MS" pitchFamily="34" charset="0"/>
              </a:rPr>
              <a:t>230 billion USD </a:t>
            </a:r>
            <a:r>
              <a:rPr lang="en-US" sz="4800" dirty="0" smtClean="0">
                <a:latin typeface="Trebuchet MS" pitchFamily="34" charset="0"/>
              </a:rPr>
              <a:t>that’s </a:t>
            </a:r>
            <a:r>
              <a:rPr lang="en-US" sz="4800" dirty="0" smtClean="0">
                <a:solidFill>
                  <a:srgbClr val="00B050"/>
                </a:solidFill>
                <a:latin typeface="Trebuchet MS" pitchFamily="34" charset="0"/>
              </a:rPr>
              <a:t>1.15 billion USD</a:t>
            </a:r>
          </a:p>
          <a:p>
            <a:pPr lvl="0">
              <a:buNone/>
              <a:defRPr/>
            </a:pPr>
            <a:r>
              <a:rPr lang="en-US" sz="4800" dirty="0" smtClean="0">
                <a:latin typeface="Trebuchet MS" pitchFamily="34" charset="0"/>
              </a:rPr>
              <a:t> </a:t>
            </a:r>
          </a:p>
          <a:p>
            <a:pPr lvl="0">
              <a:buNone/>
              <a:defRPr/>
            </a:pPr>
            <a:r>
              <a:rPr lang="en-US" sz="4800" dirty="0" smtClean="0">
                <a:latin typeface="Trebuchet MS" pitchFamily="34" charset="0"/>
              </a:rPr>
              <a:t>  </a:t>
            </a:r>
            <a:r>
              <a:rPr lang="en-US" sz="4800" dirty="0" err="1" smtClean="0">
                <a:latin typeface="Trebuchet MS" pitchFamily="34" charset="0"/>
              </a:rPr>
              <a:t>Facebook</a:t>
            </a:r>
            <a:r>
              <a:rPr lang="en-US" sz="4800" dirty="0" smtClean="0">
                <a:latin typeface="Trebuchet MS" pitchFamily="34" charset="0"/>
              </a:rPr>
              <a:t> wasn’t the first social media page/app there was MySpace its possible to switch</a:t>
            </a:r>
          </a:p>
          <a:p>
            <a:pPr lvl="0">
              <a:buNone/>
              <a:defRPr/>
            </a:pPr>
            <a:endParaRPr lang="en-US" sz="4800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sz="4800" dirty="0" smtClean="0">
                <a:latin typeface="Trebuchet MS" pitchFamily="34" charset="0"/>
              </a:rPr>
              <a:t>  Tetraplex is definitely not the first but will be less toxic than </a:t>
            </a:r>
            <a:r>
              <a:rPr lang="en-US" sz="4800" dirty="0" err="1" smtClean="0">
                <a:latin typeface="Trebuchet MS" pitchFamily="34" charset="0"/>
              </a:rPr>
              <a:t>Facebook</a:t>
            </a:r>
            <a:r>
              <a:rPr lang="en-US" sz="4800" dirty="0" smtClean="0">
                <a:latin typeface="Trebuchet MS" pitchFamily="34" charset="0"/>
              </a:rPr>
              <a:t> or X (former Twitter)</a:t>
            </a:r>
          </a:p>
          <a:p>
            <a:pPr lvl="0">
              <a:buNone/>
              <a:defRPr/>
            </a:pPr>
            <a:r>
              <a:rPr lang="en-US" sz="4800" dirty="0" smtClean="0">
                <a:latin typeface="Trebuchet MS" pitchFamily="34" charset="0"/>
              </a:rPr>
              <a:t>	</a:t>
            </a:r>
          </a:p>
          <a:p>
            <a:pPr lvl="0">
              <a:buNone/>
              <a:defRPr/>
            </a:pPr>
            <a:endParaRPr lang="en-US" sz="4800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endParaRPr lang="en-US" sz="4800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endParaRPr lang="en-US" sz="4800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endParaRPr lang="en-US" dirty="0" smtClean="0">
              <a:latin typeface="Trebuchet MS" pitchFamily="34" charset="0"/>
            </a:endParaRPr>
          </a:p>
          <a:p>
            <a:pPr>
              <a:buNone/>
            </a:pP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FFFF00"/>
                </a:solidFill>
              </a:rPr>
              <a:t>Tetraplex as a future superapp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0">
              <a:buNone/>
              <a:defRPr/>
            </a:pPr>
            <a:r>
              <a:rPr lang="en-US" sz="320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The West has a lot to catch up with to Chinese </a:t>
            </a:r>
            <a:r>
              <a:rPr lang="en-US" sz="3200" dirty="0" err="1" smtClean="0">
                <a:latin typeface="Trebuchet MS" pitchFamily="34" charset="0"/>
              </a:rPr>
              <a:t>superapps</a:t>
            </a:r>
            <a:endParaRPr lang="en-US" sz="3200" dirty="0" smtClean="0">
              <a:solidFill>
                <a:srgbClr val="00B050"/>
              </a:solidFill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sz="3200" dirty="0" smtClean="0">
                <a:latin typeface="Trebuchet MS" pitchFamily="34" charset="0"/>
              </a:rPr>
              <a:t> </a:t>
            </a:r>
          </a:p>
          <a:p>
            <a:pPr lvl="0">
              <a:buNone/>
              <a:defRPr/>
            </a:pPr>
            <a:r>
              <a:rPr lang="en-US" sz="320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Why Tetraplex as a </a:t>
            </a:r>
            <a:r>
              <a:rPr lang="en-US" sz="3200" dirty="0" err="1" smtClean="0">
                <a:latin typeface="Trebuchet MS" pitchFamily="34" charset="0"/>
              </a:rPr>
              <a:t>superapp</a:t>
            </a:r>
            <a:r>
              <a:rPr lang="en-US" sz="3200" dirty="0" smtClean="0">
                <a:latin typeface="Trebuchet MS" pitchFamily="34" charset="0"/>
              </a:rPr>
              <a:t> and not X or a Chinese app?</a:t>
            </a:r>
          </a:p>
          <a:p>
            <a:pPr lvl="0">
              <a:buNone/>
              <a:defRPr/>
            </a:pPr>
            <a:endParaRPr lang="en-US" sz="3200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sz="320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  Because we aim to respect your privacy and not collect too much your data since we will be EU based!</a:t>
            </a:r>
          </a:p>
          <a:p>
            <a:pPr lvl="0">
              <a:buNone/>
              <a:defRPr/>
            </a:pPr>
            <a:endParaRPr lang="en-US" sz="3200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sz="3200" dirty="0" smtClean="0">
                <a:latin typeface="Trebuchet MS" pitchFamily="34" charset="0"/>
              </a:rPr>
              <a:t>   X and Chinese apps have negative press, we don’t…   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744" y="274320"/>
            <a:ext cx="10871200" cy="990600"/>
          </a:xfrm>
        </p:spPr>
        <p:txBody>
          <a:bodyPr>
            <a:noAutofit/>
          </a:bodyPr>
          <a:lstStyle/>
          <a:p>
            <a:r>
              <a:rPr lang="en-US" sz="6600" b="1" dirty="0" smtClean="0">
                <a:solidFill>
                  <a:srgbClr val="FFFF00"/>
                </a:solidFill>
              </a:rPr>
              <a:t>The Conclusion</a:t>
            </a:r>
            <a:endParaRPr lang="en-US" sz="6600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689096" y="1874520"/>
            <a:ext cx="8152384" cy="4343400"/>
          </a:xfrm>
        </p:spPr>
        <p:txBody>
          <a:bodyPr/>
          <a:lstStyle/>
          <a:p>
            <a:pPr lvl="0">
              <a:buNone/>
              <a:defRPr/>
            </a:pPr>
            <a:endParaRPr lang="en-US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dirty="0" smtClean="0">
                <a:latin typeface="Trebuchet MS" pitchFamily="34" charset="0"/>
              </a:rPr>
              <a:t>Join us in our quest for a </a:t>
            </a:r>
            <a:r>
              <a:rPr lang="en-US" dirty="0" smtClean="0">
                <a:solidFill>
                  <a:srgbClr val="00B050"/>
                </a:solidFill>
                <a:latin typeface="Trebuchet MS" pitchFamily="34" charset="0"/>
              </a:rPr>
              <a:t>better social network</a:t>
            </a:r>
          </a:p>
          <a:p>
            <a:pPr lvl="0">
              <a:buNone/>
              <a:defRPr/>
            </a:pPr>
            <a:endParaRPr lang="en-US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dirty="0" smtClean="0">
                <a:latin typeface="Trebuchet MS" pitchFamily="34" charset="0"/>
              </a:rPr>
              <a:t>Say no to </a:t>
            </a:r>
            <a:r>
              <a:rPr lang="en-US" dirty="0" smtClean="0">
                <a:solidFill>
                  <a:srgbClr val="FF0000"/>
                </a:solidFill>
                <a:latin typeface="Trebuchet MS" pitchFamily="34" charset="0"/>
              </a:rPr>
              <a:t>anti-social ad based social networks</a:t>
            </a:r>
          </a:p>
          <a:p>
            <a:pPr lvl="0">
              <a:buNone/>
              <a:defRPr/>
            </a:pPr>
            <a:endParaRPr lang="en-US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sz="6600" dirty="0" smtClean="0">
                <a:solidFill>
                  <a:srgbClr val="FFFF00"/>
                </a:solidFill>
                <a:latin typeface="Trebuchet MS" pitchFamily="34" charset="0"/>
              </a:rPr>
              <a:t>Say yes to Tetraplex </a:t>
            </a:r>
          </a:p>
          <a:p>
            <a:pPr lvl="0">
              <a:buNone/>
              <a:defRPr/>
            </a:pPr>
            <a:endParaRPr lang="en-US" dirty="0" smtClean="0">
              <a:latin typeface="Trebuchet MS" pitchFamily="34" charset="0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8640" y="2346960"/>
            <a:ext cx="3108960" cy="3108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21D459F-BF65-98A3-82FE-E681FB41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rgbClr val="FFFF00"/>
                </a:solidFill>
              </a:rPr>
              <a:t>The Problem: Social Media needs fixing</a:t>
            </a:r>
            <a:endParaRPr lang="de-DE" b="1" dirty="0">
              <a:solidFill>
                <a:srgbClr val="FFFF00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5E8FA1C-5EA9-21B0-E50C-8ECC1B166C3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188720" y="1920240"/>
            <a:ext cx="10500360" cy="49377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sz="4400" dirty="0" smtClean="0">
                <a:latin typeface="Trebuchet MS" pitchFamily="34" charset="0"/>
              </a:rPr>
              <a:t>Social Media have become </a:t>
            </a:r>
            <a:r>
              <a:rPr lang="de-DE" sz="4400" dirty="0" smtClean="0">
                <a:solidFill>
                  <a:srgbClr val="FF0000"/>
                </a:solidFill>
                <a:latin typeface="Trebuchet MS" pitchFamily="34" charset="0"/>
              </a:rPr>
              <a:t>toxic</a:t>
            </a:r>
            <a:r>
              <a:rPr lang="de-DE" sz="4400" dirty="0" smtClean="0">
                <a:latin typeface="Trebuchet MS" pitchFamily="34" charset="0"/>
              </a:rPr>
              <a:t> </a:t>
            </a:r>
          </a:p>
          <a:p>
            <a:pPr>
              <a:buNone/>
            </a:pPr>
            <a:r>
              <a:rPr lang="de-DE" sz="4400" dirty="0" smtClean="0">
                <a:latin typeface="Trebuchet MS" pitchFamily="34" charset="0"/>
              </a:rPr>
              <a:t>maybe </a:t>
            </a:r>
            <a:r>
              <a:rPr lang="de-DE" sz="4400" dirty="0" smtClean="0">
                <a:solidFill>
                  <a:srgbClr val="FF0000"/>
                </a:solidFill>
                <a:latin typeface="Trebuchet MS" pitchFamily="34" charset="0"/>
              </a:rPr>
              <a:t>anti social</a:t>
            </a:r>
            <a:r>
              <a:rPr lang="de-DE" sz="4400" dirty="0" smtClean="0">
                <a:latin typeface="Trebuchet MS" pitchFamily="34" charset="0"/>
              </a:rPr>
              <a:t> at times</a:t>
            </a:r>
          </a:p>
          <a:p>
            <a:pPr>
              <a:buNone/>
            </a:pPr>
            <a:endParaRPr lang="de-DE" sz="44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4400" dirty="0" smtClean="0">
                <a:latin typeface="Trebuchet MS" pitchFamily="34" charset="0"/>
              </a:rPr>
              <a:t>No mainstream platform for </a:t>
            </a:r>
            <a:r>
              <a:rPr lang="de-DE" sz="4400" dirty="0" smtClean="0">
                <a:solidFill>
                  <a:srgbClr val="00B050"/>
                </a:solidFill>
                <a:latin typeface="Trebuchet MS" pitchFamily="34" charset="0"/>
              </a:rPr>
              <a:t>civil debate</a:t>
            </a:r>
          </a:p>
          <a:p>
            <a:pPr>
              <a:buNone/>
            </a:pPr>
            <a:r>
              <a:rPr lang="de-DE" sz="4400" dirty="0" smtClean="0">
                <a:latin typeface="Trebuchet MS" pitchFamily="34" charset="0"/>
              </a:rPr>
              <a:t>and </a:t>
            </a:r>
            <a:r>
              <a:rPr lang="de-DE" sz="4400" dirty="0" smtClean="0">
                <a:solidFill>
                  <a:srgbClr val="FFFF00"/>
                </a:solidFill>
                <a:latin typeface="Trebuchet MS" pitchFamily="34" charset="0"/>
              </a:rPr>
              <a:t>idea generation</a:t>
            </a:r>
          </a:p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endParaRPr lang="de-DE" dirty="0" smtClean="0">
              <a:latin typeface="Trebuchet MS" pitchFamily="34" charset="0"/>
            </a:endParaRPr>
          </a:p>
          <a:p>
            <a:endParaRPr lang="de-DE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017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21D459F-BF65-98A3-82FE-E681FB41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rgbClr val="FFFF00"/>
                </a:solidFill>
              </a:rPr>
              <a:t>Problem:  Online Identity and anonymity</a:t>
            </a:r>
            <a:endParaRPr lang="de-DE" b="1" dirty="0">
              <a:solidFill>
                <a:srgbClr val="FFFF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endParaRPr lang="de-DE" sz="36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4300" dirty="0" smtClean="0">
                <a:latin typeface="Trebuchet MS" pitchFamily="34" charset="0"/>
              </a:rPr>
              <a:t>Too much anonymity leads to </a:t>
            </a:r>
            <a:r>
              <a:rPr lang="de-DE" sz="4300" dirty="0" smtClean="0">
                <a:solidFill>
                  <a:srgbClr val="FF0000"/>
                </a:solidFill>
                <a:latin typeface="Trebuchet MS" pitchFamily="34" charset="0"/>
              </a:rPr>
              <a:t>bad behavior online</a:t>
            </a:r>
          </a:p>
          <a:p>
            <a:pPr>
              <a:buNone/>
            </a:pPr>
            <a:endParaRPr lang="de-DE" sz="43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4300" dirty="0" smtClean="0">
                <a:latin typeface="Trebuchet MS" pitchFamily="34" charset="0"/>
              </a:rPr>
              <a:t>Too little anonymity isn‘t good either </a:t>
            </a:r>
          </a:p>
          <a:p>
            <a:pPr>
              <a:buNone/>
            </a:pPr>
            <a:r>
              <a:rPr lang="de-DE" sz="4300" dirty="0" smtClean="0">
                <a:solidFill>
                  <a:srgbClr val="FF0000"/>
                </a:solidFill>
                <a:latin typeface="Trebuchet MS" pitchFamily="34" charset="0"/>
              </a:rPr>
              <a:t>it limits discussion</a:t>
            </a:r>
          </a:p>
          <a:p>
            <a:pPr>
              <a:buNone/>
            </a:pPr>
            <a:endParaRPr lang="de-DE" sz="43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4300" dirty="0" smtClean="0">
                <a:latin typeface="Trebuchet MS" pitchFamily="34" charset="0"/>
              </a:rPr>
              <a:t>Need a </a:t>
            </a:r>
            <a:r>
              <a:rPr lang="de-DE" sz="4300" dirty="0" smtClean="0">
                <a:solidFill>
                  <a:srgbClr val="00B050"/>
                </a:solidFill>
                <a:latin typeface="Trebuchet MS" pitchFamily="34" charset="0"/>
              </a:rPr>
              <a:t>synthesis</a:t>
            </a:r>
            <a:r>
              <a:rPr lang="de-DE" sz="4300" dirty="0" smtClean="0">
                <a:latin typeface="Trebuchet MS" pitchFamily="34" charset="0"/>
              </a:rPr>
              <a:t> of </a:t>
            </a:r>
            <a:r>
              <a:rPr lang="de-DE" sz="4300" dirty="0" smtClean="0">
                <a:solidFill>
                  <a:srgbClr val="FF0000"/>
                </a:solidFill>
                <a:latin typeface="Trebuchet MS" pitchFamily="34" charset="0"/>
              </a:rPr>
              <a:t>opposites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3006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The Problem: Signal to Noise Ratio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3500" dirty="0" smtClean="0">
                <a:solidFill>
                  <a:srgbClr val="FF0000"/>
                </a:solidFill>
                <a:latin typeface="Trebuchet MS" pitchFamily="34" charset="0"/>
              </a:rPr>
              <a:t>Social media trolls </a:t>
            </a:r>
            <a:r>
              <a:rPr lang="de-DE" sz="3500" dirty="0" smtClean="0">
                <a:latin typeface="Trebuchet MS" pitchFamily="34" charset="0"/>
              </a:rPr>
              <a:t>get promoted due to ad based revenue</a:t>
            </a:r>
          </a:p>
          <a:p>
            <a:pPr>
              <a:buNone/>
            </a:pPr>
            <a:endParaRPr lang="de-DE" sz="35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3500" dirty="0" smtClean="0">
                <a:latin typeface="Trebuchet MS" pitchFamily="34" charset="0"/>
              </a:rPr>
              <a:t>We need not to be </a:t>
            </a:r>
            <a:r>
              <a:rPr lang="de-DE" sz="3500" dirty="0" smtClean="0">
                <a:solidFill>
                  <a:srgbClr val="FF0000"/>
                </a:solidFill>
                <a:latin typeface="Trebuchet MS" pitchFamily="34" charset="0"/>
              </a:rPr>
              <a:t>sold off to corporations as eyeballs</a:t>
            </a:r>
          </a:p>
          <a:p>
            <a:pPr>
              <a:buNone/>
            </a:pPr>
            <a:endParaRPr lang="de-DE" sz="35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3500" dirty="0" smtClean="0">
                <a:latin typeface="Trebuchet MS" pitchFamily="34" charset="0"/>
              </a:rPr>
              <a:t>We should have</a:t>
            </a:r>
            <a:r>
              <a:rPr lang="de-DE" sz="3500" dirty="0" smtClean="0">
                <a:solidFill>
                  <a:srgbClr val="00B050"/>
                </a:solidFill>
                <a:latin typeface="Trebuchet MS" pitchFamily="34" charset="0"/>
              </a:rPr>
              <a:t> agency as to what ads we want to see</a:t>
            </a:r>
          </a:p>
          <a:p>
            <a:pPr>
              <a:buNone/>
            </a:pPr>
            <a:endParaRPr lang="de-DE" sz="35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3500" dirty="0" smtClean="0">
                <a:solidFill>
                  <a:srgbClr val="FF0000"/>
                </a:solidFill>
                <a:latin typeface="Trebuchet MS" pitchFamily="34" charset="0"/>
              </a:rPr>
              <a:t>Untargeted ads = noise   </a:t>
            </a:r>
            <a:r>
              <a:rPr lang="de-DE" sz="3500" dirty="0" smtClean="0">
                <a:latin typeface="Trebuchet MS" pitchFamily="34" charset="0"/>
              </a:rPr>
              <a:t>/   </a:t>
            </a:r>
            <a:r>
              <a:rPr lang="de-DE" sz="3500" dirty="0" smtClean="0">
                <a:solidFill>
                  <a:srgbClr val="00B050"/>
                </a:solidFill>
                <a:latin typeface="Trebuchet MS" pitchFamily="34" charset="0"/>
              </a:rPr>
              <a:t>Good ads = signal</a:t>
            </a:r>
          </a:p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04ADDBE-2857-21DF-31CF-75966D662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880"/>
            <a:ext cx="12192000" cy="990600"/>
          </a:xfrm>
        </p:spPr>
        <p:txBody>
          <a:bodyPr>
            <a:normAutofit/>
          </a:bodyPr>
          <a:lstStyle/>
          <a:p>
            <a:r>
              <a:rPr lang="de-DE" b="1" dirty="0" smtClean="0">
                <a:solidFill>
                  <a:srgbClr val="FFFF00"/>
                </a:solidFill>
              </a:rPr>
              <a:t>The Solution: Tetraplex is the better network</a:t>
            </a:r>
            <a:endParaRPr lang="de-DE" b="1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320800" y="1691640"/>
            <a:ext cx="10871200" cy="44958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endParaRPr lang="en-US" dirty="0" smtClean="0">
              <a:latin typeface="Trebuchet MS" pitchFamily="34" charset="0"/>
            </a:endParaRPr>
          </a:p>
          <a:p>
            <a:pPr>
              <a:buNone/>
            </a:pPr>
            <a:endParaRPr lang="en-US" dirty="0" smtClean="0">
              <a:latin typeface="Trebuchet MS" pitchFamily="34" charset="0"/>
            </a:endParaRPr>
          </a:p>
          <a:p>
            <a:pPr>
              <a:buNone/>
            </a:pPr>
            <a:r>
              <a:rPr lang="en-US" sz="7100" dirty="0" smtClean="0">
                <a:solidFill>
                  <a:srgbClr val="FF0000"/>
                </a:solidFill>
                <a:latin typeface="Trebuchet MS" pitchFamily="34" charset="0"/>
              </a:rPr>
              <a:t>Semi</a:t>
            </a:r>
            <a:r>
              <a:rPr lang="en-US" sz="7100" dirty="0" smtClean="0">
                <a:latin typeface="Trebuchet MS" pitchFamily="34" charset="0"/>
              </a:rPr>
              <a:t>-</a:t>
            </a:r>
            <a:r>
              <a:rPr lang="en-US" sz="7100" dirty="0" smtClean="0">
                <a:solidFill>
                  <a:srgbClr val="00B050"/>
                </a:solidFill>
                <a:latin typeface="Trebuchet MS" pitchFamily="34" charset="0"/>
              </a:rPr>
              <a:t>anonymous</a:t>
            </a:r>
            <a:r>
              <a:rPr lang="en-US" sz="7100" dirty="0" smtClean="0">
                <a:latin typeface="Trebuchet MS" pitchFamily="34" charset="0"/>
              </a:rPr>
              <a:t> social network</a:t>
            </a:r>
          </a:p>
          <a:p>
            <a:pPr>
              <a:buNone/>
            </a:pPr>
            <a:r>
              <a:rPr lang="en-US" sz="7100" dirty="0" smtClean="0">
                <a:latin typeface="Trebuchet MS" pitchFamily="34" charset="0"/>
              </a:rPr>
              <a:t>with a </a:t>
            </a:r>
            <a:r>
              <a:rPr lang="en-US" sz="7100" dirty="0" smtClean="0">
                <a:solidFill>
                  <a:srgbClr val="00B050"/>
                </a:solidFill>
                <a:latin typeface="Trebuchet MS" pitchFamily="34" charset="0"/>
              </a:rPr>
              <a:t>karma system</a:t>
            </a:r>
          </a:p>
          <a:p>
            <a:pPr>
              <a:buNone/>
            </a:pPr>
            <a:endParaRPr lang="en-US" sz="7100" dirty="0" smtClean="0">
              <a:latin typeface="Trebuchet MS" pitchFamily="34" charset="0"/>
            </a:endParaRPr>
          </a:p>
          <a:p>
            <a:pPr>
              <a:buNone/>
            </a:pPr>
            <a:r>
              <a:rPr lang="en-US" sz="7100" dirty="0" smtClean="0">
                <a:latin typeface="Trebuchet MS" pitchFamily="34" charset="0"/>
              </a:rPr>
              <a:t>Karma promotes </a:t>
            </a:r>
            <a:r>
              <a:rPr lang="en-US" sz="7100" dirty="0" smtClean="0">
                <a:solidFill>
                  <a:srgbClr val="00B050"/>
                </a:solidFill>
                <a:latin typeface="Trebuchet MS" pitchFamily="34" charset="0"/>
              </a:rPr>
              <a:t>pro-social behavior</a:t>
            </a:r>
          </a:p>
          <a:p>
            <a:pPr>
              <a:buNone/>
            </a:pPr>
            <a:endParaRPr lang="en-US" sz="7100" dirty="0" smtClean="0">
              <a:latin typeface="Trebuchet MS" pitchFamily="34" charset="0"/>
            </a:endParaRPr>
          </a:p>
          <a:p>
            <a:pPr>
              <a:buNone/>
            </a:pPr>
            <a:r>
              <a:rPr lang="en-US" sz="7100" dirty="0" smtClean="0">
                <a:latin typeface="Trebuchet MS" pitchFamily="34" charset="0"/>
              </a:rPr>
              <a:t>Reward </a:t>
            </a:r>
            <a:r>
              <a:rPr lang="en-US" sz="7100" dirty="0" smtClean="0">
                <a:solidFill>
                  <a:srgbClr val="00B050"/>
                </a:solidFill>
                <a:latin typeface="Trebuchet MS" pitchFamily="34" charset="0"/>
              </a:rPr>
              <a:t>good behavior </a:t>
            </a:r>
            <a:r>
              <a:rPr lang="en-US" sz="7100" dirty="0" smtClean="0">
                <a:latin typeface="Trebuchet MS" pitchFamily="34" charset="0"/>
              </a:rPr>
              <a:t>with </a:t>
            </a:r>
            <a:r>
              <a:rPr lang="en-US" sz="7100" dirty="0" smtClean="0">
                <a:solidFill>
                  <a:srgbClr val="00B050"/>
                </a:solidFill>
                <a:latin typeface="Trebuchet MS" pitchFamily="34" charset="0"/>
              </a:rPr>
              <a:t>karma</a:t>
            </a:r>
          </a:p>
          <a:p>
            <a:pPr>
              <a:buNone/>
            </a:pPr>
            <a:endParaRPr lang="en-US" dirty="0" smtClean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177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08A566F-4CA9-F7DF-ECEB-910A8886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rgbClr val="FFFF00"/>
                </a:solidFill>
              </a:rPr>
              <a:t>Tetraplex veil:  The synthesis </a:t>
            </a:r>
            <a:endParaRPr lang="de-DE" b="1" dirty="0">
              <a:solidFill>
                <a:srgbClr val="FFFF00"/>
              </a:solidFill>
            </a:endParaRP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xmlns="" id="{FAC69121-968E-B939-3377-5335E9638EE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16864" y="2011680"/>
            <a:ext cx="10871200" cy="449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200" dirty="0" smtClean="0">
                <a:latin typeface="Trebuchet MS" pitchFamily="34" charset="0"/>
              </a:rPr>
              <a:t>We make it possible to have anonymity via the veil</a:t>
            </a:r>
          </a:p>
          <a:p>
            <a:pPr>
              <a:buNone/>
            </a:pPr>
            <a:endParaRPr lang="en-US" sz="3200" dirty="0" smtClean="0">
              <a:latin typeface="Trebuchet MS" pitchFamily="34" charset="0"/>
            </a:endParaRPr>
          </a:p>
          <a:p>
            <a:pPr>
              <a:buNone/>
            </a:pPr>
            <a:r>
              <a:rPr lang="en-US" sz="3200" dirty="0" smtClean="0">
                <a:latin typeface="Trebuchet MS" pitchFamily="34" charset="0"/>
              </a:rPr>
              <a:t>The veil can be taken off when we need strong identity</a:t>
            </a:r>
          </a:p>
          <a:p>
            <a:pPr>
              <a:buNone/>
            </a:pPr>
            <a:endParaRPr lang="en-US" sz="3200" dirty="0" smtClean="0">
              <a:latin typeface="Trebuchet MS" pitchFamily="34" charset="0"/>
            </a:endParaRPr>
          </a:p>
          <a:p>
            <a:pPr>
              <a:buNone/>
            </a:pPr>
            <a:r>
              <a:rPr lang="en-US" sz="3200" dirty="0" smtClean="0">
                <a:latin typeface="Trebuchet MS" pitchFamily="34" charset="0"/>
              </a:rPr>
              <a:t>You can resume using the veil when needed</a:t>
            </a:r>
          </a:p>
          <a:p>
            <a:endParaRPr lang="en-US" sz="3200" dirty="0" smtClean="0">
              <a:latin typeface="Trebuchet MS" pitchFamily="34" charset="0"/>
            </a:endParaRPr>
          </a:p>
          <a:p>
            <a:pPr>
              <a:buNone/>
            </a:pPr>
            <a:r>
              <a:rPr lang="en-US" sz="3200" dirty="0" smtClean="0">
                <a:latin typeface="Trebuchet MS" pitchFamily="34" charset="0"/>
              </a:rPr>
              <a:t>Karma gets </a:t>
            </a:r>
            <a:r>
              <a:rPr lang="en-US" sz="3200" dirty="0" smtClean="0">
                <a:solidFill>
                  <a:srgbClr val="FF0000"/>
                </a:solidFill>
                <a:latin typeface="Trebuchet MS" pitchFamily="34" charset="0"/>
              </a:rPr>
              <a:t>deducted</a:t>
            </a:r>
            <a:r>
              <a:rPr lang="en-US" sz="3200" dirty="0" smtClean="0">
                <a:latin typeface="Trebuchet MS" pitchFamily="34" charset="0"/>
              </a:rPr>
              <a:t> if you </a:t>
            </a:r>
            <a:r>
              <a:rPr lang="en-US" sz="3200" dirty="0" smtClean="0">
                <a:solidFill>
                  <a:srgbClr val="FF0000"/>
                </a:solidFill>
                <a:latin typeface="Trebuchet MS" pitchFamily="34" charset="0"/>
              </a:rPr>
              <a:t>behave badly</a:t>
            </a:r>
            <a:r>
              <a:rPr lang="en-US" sz="3200" dirty="0" smtClean="0">
                <a:latin typeface="Trebuchet MS" pitchFamily="34" charset="0"/>
              </a:rPr>
              <a:t> even with veil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xmlns="" val="413990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" y="228600"/>
            <a:ext cx="11841480" cy="990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Tetraplex ads: Better Signal to Noise Ratio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3200" dirty="0" smtClean="0">
                <a:latin typeface="Trebuchet MS" pitchFamily="34" charset="0"/>
              </a:rPr>
              <a:t>You are not a </a:t>
            </a:r>
            <a:r>
              <a:rPr lang="de-DE" sz="3200" dirty="0" smtClean="0">
                <a:solidFill>
                  <a:srgbClr val="FF0000"/>
                </a:solidFill>
                <a:latin typeface="Trebuchet MS" pitchFamily="34" charset="0"/>
              </a:rPr>
              <a:t>passive eyeball</a:t>
            </a:r>
            <a:r>
              <a:rPr lang="de-DE" sz="3200" dirty="0" smtClean="0">
                <a:latin typeface="Trebuchet MS" pitchFamily="34" charset="0"/>
              </a:rPr>
              <a:t>...  you can </a:t>
            </a:r>
            <a:r>
              <a:rPr lang="de-DE" sz="3200" dirty="0" smtClean="0">
                <a:solidFill>
                  <a:srgbClr val="00B050"/>
                </a:solidFill>
                <a:latin typeface="Trebuchet MS" pitchFamily="34" charset="0"/>
              </a:rPr>
              <a:t>choose your ads</a:t>
            </a:r>
            <a:r>
              <a:rPr lang="de-DE" sz="3200" dirty="0" smtClean="0">
                <a:latin typeface="Trebuchet MS" pitchFamily="34" charset="0"/>
              </a:rPr>
              <a:t>!</a:t>
            </a:r>
          </a:p>
          <a:p>
            <a:pPr>
              <a:buNone/>
            </a:pPr>
            <a:endParaRPr lang="de-DE" sz="32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3200" dirty="0" smtClean="0">
                <a:solidFill>
                  <a:srgbClr val="00B050"/>
                </a:solidFill>
                <a:latin typeface="Trebuchet MS" pitchFamily="34" charset="0"/>
              </a:rPr>
              <a:t>Less waste </a:t>
            </a:r>
            <a:r>
              <a:rPr lang="de-DE" sz="3200" dirty="0" smtClean="0">
                <a:latin typeface="Trebuchet MS" pitchFamily="34" charset="0"/>
              </a:rPr>
              <a:t>for advertiser </a:t>
            </a:r>
          </a:p>
          <a:p>
            <a:pPr>
              <a:buNone/>
            </a:pPr>
            <a:endParaRPr lang="de-DE" sz="32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3200" dirty="0" smtClean="0">
                <a:solidFill>
                  <a:srgbClr val="00B050"/>
                </a:solidFill>
                <a:latin typeface="Trebuchet MS" pitchFamily="34" charset="0"/>
              </a:rPr>
              <a:t>Get paid</a:t>
            </a:r>
            <a:r>
              <a:rPr lang="de-DE" sz="3200" dirty="0" smtClean="0">
                <a:latin typeface="Trebuchet MS" pitchFamily="34" charset="0"/>
              </a:rPr>
              <a:t> with Karma for </a:t>
            </a:r>
            <a:r>
              <a:rPr lang="de-DE" sz="3200" dirty="0" smtClean="0">
                <a:solidFill>
                  <a:srgbClr val="00B050"/>
                </a:solidFill>
                <a:latin typeface="Trebuchet MS" pitchFamily="34" charset="0"/>
              </a:rPr>
              <a:t>watching ads you like</a:t>
            </a:r>
          </a:p>
          <a:p>
            <a:pPr>
              <a:buNone/>
            </a:pPr>
            <a:endParaRPr lang="de-DE" sz="32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3200" dirty="0" smtClean="0">
                <a:solidFill>
                  <a:srgbClr val="FFFF00"/>
                </a:solidFill>
                <a:latin typeface="Trebuchet MS" pitchFamily="34" charset="0"/>
              </a:rPr>
              <a:t>Conclusion: Tetraplex has Better signal to noise ratio</a:t>
            </a:r>
          </a:p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08A566F-4CA9-F7DF-ECEB-910A8886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rgbClr val="FFFF00"/>
                </a:solidFill>
              </a:rPr>
              <a:t>Tetraplex Brainstorm: idea generation</a:t>
            </a:r>
            <a:endParaRPr lang="de-DE" b="1" dirty="0">
              <a:solidFill>
                <a:srgbClr val="FFFF00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FAC69121-968E-B939-3377-5335E9638EE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xmlns="" id="{FAC69121-968E-B939-3377-5335E9638EE8}"/>
              </a:ext>
            </a:extLst>
          </p:cNvPr>
          <p:cNvSpPr txBox="1">
            <a:spLocks/>
          </p:cNvSpPr>
          <p:nvPr/>
        </p:nvSpPr>
        <p:spPr>
          <a:xfrm>
            <a:off x="832104" y="2087880"/>
            <a:ext cx="10871200" cy="449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4000" dirty="0" smtClean="0">
                <a:latin typeface="Trebuchet MS" pitchFamily="34" charset="0"/>
              </a:rPr>
              <a:t>More </a:t>
            </a:r>
            <a:r>
              <a:rPr lang="en-US" sz="4000" dirty="0" smtClean="0">
                <a:solidFill>
                  <a:srgbClr val="00B050"/>
                </a:solidFill>
                <a:latin typeface="Trebuchet MS" pitchFamily="34" charset="0"/>
              </a:rPr>
              <a:t>open discussions</a:t>
            </a:r>
            <a:r>
              <a:rPr lang="en-US" sz="4000" dirty="0" smtClean="0">
                <a:latin typeface="Trebuchet MS" pitchFamily="34" charset="0"/>
              </a:rPr>
              <a:t> even with your boss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lang="en-US" sz="4000" dirty="0" smtClean="0">
              <a:latin typeface="Trebuchet MS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4000" dirty="0" smtClean="0">
                <a:latin typeface="Trebuchet MS" pitchFamily="34" charset="0"/>
              </a:rPr>
              <a:t>Talk with random people and bounce ideas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4000" dirty="0" smtClean="0">
                <a:solidFill>
                  <a:srgbClr val="FFFF00"/>
                </a:solidFill>
                <a:latin typeface="Trebuchet MS" pitchFamily="34" charset="0"/>
              </a:rPr>
              <a:t>Idea generation </a:t>
            </a:r>
            <a:r>
              <a:rPr lang="en-US" sz="4000" dirty="0" smtClean="0">
                <a:latin typeface="Trebuchet MS" pitchFamily="34" charset="0"/>
              </a:rPr>
              <a:t>via exchange and </a:t>
            </a:r>
            <a:r>
              <a:rPr lang="en-US" sz="4000" dirty="0" smtClean="0">
                <a:solidFill>
                  <a:srgbClr val="00B050"/>
                </a:solidFill>
                <a:latin typeface="Trebuchet MS" pitchFamily="34" charset="0"/>
              </a:rPr>
              <a:t>synthesis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4000" dirty="0" smtClean="0">
                <a:latin typeface="Trebuchet MS" pitchFamily="34" charset="0"/>
              </a:rPr>
              <a:t>of </a:t>
            </a:r>
            <a:r>
              <a:rPr lang="en-US" sz="4000" dirty="0" smtClean="0">
                <a:solidFill>
                  <a:srgbClr val="FF0000"/>
                </a:solidFill>
                <a:latin typeface="Trebuchet MS" pitchFamily="34" charset="0"/>
              </a:rPr>
              <a:t>opposites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765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08A566F-4CA9-F7DF-ECEB-910A8886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rgbClr val="FFFF00"/>
                </a:solidFill>
              </a:rPr>
              <a:t>Tetraplex Discuss: Civil debates</a:t>
            </a:r>
            <a:endParaRPr lang="de-DE" b="1" dirty="0">
              <a:solidFill>
                <a:srgbClr val="FFFF00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FAC69121-968E-B939-3377-5335E9638EE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xmlns="" id="{FAC69121-968E-B939-3377-5335E9638EE8}"/>
              </a:ext>
            </a:extLst>
          </p:cNvPr>
          <p:cNvSpPr txBox="1">
            <a:spLocks/>
          </p:cNvSpPr>
          <p:nvPr/>
        </p:nvSpPr>
        <p:spPr>
          <a:xfrm>
            <a:off x="969264" y="1752600"/>
            <a:ext cx="10871200" cy="449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3090" dirty="0" smtClean="0">
                <a:latin typeface="Trebuchet MS" pitchFamily="34" charset="0"/>
              </a:rPr>
              <a:t>Discussion with </a:t>
            </a:r>
            <a:r>
              <a:rPr lang="en-US" sz="3090" dirty="0" smtClean="0">
                <a:solidFill>
                  <a:srgbClr val="FFFF00"/>
                </a:solidFill>
                <a:latin typeface="Trebuchet MS" pitchFamily="34" charset="0"/>
              </a:rPr>
              <a:t>vei</a:t>
            </a:r>
            <a:r>
              <a:rPr kumimoji="0" lang="en-US" sz="309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l</a:t>
            </a:r>
            <a:r>
              <a:rPr kumimoji="0" lang="en-US" sz="309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 on means you are </a:t>
            </a:r>
            <a:r>
              <a:rPr kumimoji="0" lang="en-US" sz="309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judged</a:t>
            </a:r>
            <a:r>
              <a:rPr kumimoji="0" lang="en-US" sz="3090" b="0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 by your ideas</a:t>
            </a:r>
            <a:endParaRPr kumimoji="0" lang="en-US" sz="309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lang="en-US" sz="3090" dirty="0" smtClean="0">
              <a:latin typeface="Trebuchet MS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3090" dirty="0" smtClean="0">
                <a:latin typeface="Trebuchet MS" pitchFamily="34" charset="0"/>
              </a:rPr>
              <a:t>- More </a:t>
            </a:r>
            <a:r>
              <a:rPr lang="en-US" sz="3090" dirty="0" smtClean="0">
                <a:solidFill>
                  <a:srgbClr val="00B050"/>
                </a:solidFill>
                <a:latin typeface="Trebuchet MS" pitchFamily="34" charset="0"/>
              </a:rPr>
              <a:t>open debates </a:t>
            </a:r>
            <a:r>
              <a:rPr lang="en-US" sz="3090" dirty="0" smtClean="0">
                <a:latin typeface="Trebuchet MS" pitchFamily="34" charset="0"/>
              </a:rPr>
              <a:t>with the </a:t>
            </a:r>
            <a:r>
              <a:rPr lang="en-US" sz="3090" dirty="0" smtClean="0">
                <a:solidFill>
                  <a:srgbClr val="FFFF00"/>
                </a:solidFill>
                <a:latin typeface="Trebuchet MS" pitchFamily="34" charset="0"/>
              </a:rPr>
              <a:t>veil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309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3090" dirty="0" smtClean="0">
                <a:latin typeface="Trebuchet MS" pitchFamily="34" charset="0"/>
              </a:rPr>
              <a:t>- </a:t>
            </a:r>
            <a:r>
              <a:rPr lang="en-US" sz="3090" dirty="0" smtClean="0">
                <a:solidFill>
                  <a:srgbClr val="00B050"/>
                </a:solidFill>
                <a:latin typeface="Trebuchet MS" pitchFamily="34" charset="0"/>
              </a:rPr>
              <a:t>Better and civil debates</a:t>
            </a:r>
            <a:r>
              <a:rPr lang="en-US" sz="3090" dirty="0" smtClean="0">
                <a:latin typeface="Trebuchet MS" pitchFamily="34" charset="0"/>
              </a:rPr>
              <a:t> due to </a:t>
            </a:r>
            <a:r>
              <a:rPr lang="en-US" sz="3090" dirty="0" smtClean="0">
                <a:solidFill>
                  <a:srgbClr val="00B050"/>
                </a:solidFill>
                <a:latin typeface="Trebuchet MS" pitchFamily="34" charset="0"/>
              </a:rPr>
              <a:t>karma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lang="en-US" sz="3090" dirty="0" smtClean="0">
              <a:latin typeface="Trebuchet MS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3090" dirty="0" smtClean="0">
                <a:latin typeface="Trebuchet MS" pitchFamily="34" charset="0"/>
              </a:rPr>
              <a:t>- Oxford style debates and voting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765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260</TotalTime>
  <Words>569</Words>
  <Application>Microsoft Office PowerPoint</Application>
  <PresentationFormat>Custom</PresentationFormat>
  <Paragraphs>127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Median</vt:lpstr>
      <vt:lpstr>Slide 1</vt:lpstr>
      <vt:lpstr>The Problem: Social Media needs fixing</vt:lpstr>
      <vt:lpstr>Problem:  Online Identity and anonymity</vt:lpstr>
      <vt:lpstr>The Problem: Signal to Noise Ratio</vt:lpstr>
      <vt:lpstr>The Solution: Tetraplex is the better network</vt:lpstr>
      <vt:lpstr>Tetraplex veil:  The synthesis </vt:lpstr>
      <vt:lpstr>Tetraplex ads: Better Signal to Noise Ratio</vt:lpstr>
      <vt:lpstr>Tetraplex Brainstorm: idea generation</vt:lpstr>
      <vt:lpstr>Tetraplex Discuss: Civil debates</vt:lpstr>
      <vt:lpstr>Tetraplex Credits: Facilitating interactions</vt:lpstr>
      <vt:lpstr>Tetraplex Kognitivdienste:  AI Services</vt:lpstr>
      <vt:lpstr>Founding Team / Senior Leadership</vt:lpstr>
      <vt:lpstr>Total Global Social Media Market Size</vt:lpstr>
      <vt:lpstr>Can Tetraplex be a unicorn? </vt:lpstr>
      <vt:lpstr>Tetraplex as a future superapp</vt:lpstr>
      <vt:lpstr>The 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TetraPlex</dc:title>
  <dc:creator>Anselm Kiefner</dc:creator>
  <cp:lastModifiedBy>Joel Alcarez</cp:lastModifiedBy>
  <cp:revision>30</cp:revision>
  <dcterms:created xsi:type="dcterms:W3CDTF">2023-07-05T07:02:59Z</dcterms:created>
  <dcterms:modified xsi:type="dcterms:W3CDTF">2023-08-18T00:42:53Z</dcterms:modified>
</cp:coreProperties>
</file>