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5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9F15F-DD73-19A3-F4C6-A5F437624F79}" v="195" dt="2024-09-14T18:45:2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D477C-D314-4FD3-B8CF-397178B72F5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FC32C7-9238-4671-9B78-64CF3BF4F276}">
      <dgm:prSet/>
      <dgm:spPr/>
      <dgm:t>
        <a:bodyPr/>
        <a:lstStyle/>
        <a:p>
          <a:r>
            <a:rPr lang="ru-RU" dirty="0"/>
            <a:t>Основатель </a:t>
          </a:r>
          <a:r>
            <a:rPr lang="ru-RU" dirty="0" err="1"/>
            <a:t>Тюргешской</a:t>
          </a:r>
          <a:r>
            <a:rPr lang="ru-RU" dirty="0"/>
            <a:t> династии правитель </a:t>
          </a:r>
          <a:r>
            <a:rPr lang="ru-RU" dirty="0" err="1"/>
            <a:t>Ушлик</a:t>
          </a:r>
          <a:r>
            <a:rPr lang="ru-RU" dirty="0"/>
            <a:t>-каган разделил племена на две орды, определив ставкой Малой орды город </a:t>
          </a:r>
          <a:r>
            <a:rPr lang="ru-RU" dirty="0" err="1"/>
            <a:t>Кунгит</a:t>
          </a:r>
          <a:r>
            <a:rPr lang="ru-RU" dirty="0"/>
            <a:t>, ставкой большой орды – город </a:t>
          </a:r>
          <a:r>
            <a:rPr lang="ru-RU" dirty="0" err="1"/>
            <a:t>Суяб</a:t>
          </a:r>
          <a:r>
            <a:rPr lang="ru-RU" dirty="0"/>
            <a:t>.</a:t>
          </a:r>
          <a:endParaRPr lang="en-US" dirty="0"/>
        </a:p>
      </dgm:t>
    </dgm:pt>
    <dgm:pt modelId="{51C389B1-3358-4D84-A36A-42D85076EDDD}" type="parTrans" cxnId="{03C06320-7FB7-4323-82CF-ACFF4F046F78}">
      <dgm:prSet/>
      <dgm:spPr/>
      <dgm:t>
        <a:bodyPr/>
        <a:lstStyle/>
        <a:p>
          <a:endParaRPr lang="en-US"/>
        </a:p>
      </dgm:t>
    </dgm:pt>
    <dgm:pt modelId="{8DA2AE9A-3461-4A85-97E3-903554B1B18B}" type="sibTrans" cxnId="{03C06320-7FB7-4323-82CF-ACFF4F046F78}">
      <dgm:prSet/>
      <dgm:spPr/>
      <dgm:t>
        <a:bodyPr/>
        <a:lstStyle/>
        <a:p>
          <a:endParaRPr lang="en-US"/>
        </a:p>
      </dgm:t>
    </dgm:pt>
    <dgm:pt modelId="{79F13012-40C7-46BF-8BA8-2A5A4AECAF7C}">
      <dgm:prSet/>
      <dgm:spPr/>
      <dgm:t>
        <a:bodyPr/>
        <a:lstStyle/>
        <a:p>
          <a:r>
            <a:rPr lang="ru-RU" dirty="0"/>
            <a:t>После смерти </a:t>
          </a:r>
          <a:r>
            <a:rPr lang="ru-RU" dirty="0" err="1"/>
            <a:t>Ушлика</a:t>
          </a:r>
          <a:r>
            <a:rPr lang="ru-RU" dirty="0"/>
            <a:t> в результате борьбы за власть с Восточно-Тюркским каганатом к власти приходит Сулу (715–738 гг.)</a:t>
          </a:r>
          <a:endParaRPr lang="en-US" dirty="0"/>
        </a:p>
      </dgm:t>
    </dgm:pt>
    <dgm:pt modelId="{76F853F5-3FA1-4E64-9A45-13C3B05D3C1C}" type="parTrans" cxnId="{4170A6EB-8420-4ADB-9578-47E4905867B9}">
      <dgm:prSet/>
      <dgm:spPr/>
      <dgm:t>
        <a:bodyPr/>
        <a:lstStyle/>
        <a:p>
          <a:endParaRPr lang="en-US"/>
        </a:p>
      </dgm:t>
    </dgm:pt>
    <dgm:pt modelId="{2B244562-A9D8-4986-B2EE-FDBA41C16F20}" type="sibTrans" cxnId="{4170A6EB-8420-4ADB-9578-47E4905867B9}">
      <dgm:prSet/>
      <dgm:spPr/>
      <dgm:t>
        <a:bodyPr/>
        <a:lstStyle/>
        <a:p>
          <a:endParaRPr lang="en-US"/>
        </a:p>
      </dgm:t>
    </dgm:pt>
    <dgm:pt modelId="{1319E7BC-F758-4A4A-AA91-C9F960456B83}">
      <dgm:prSet/>
      <dgm:spPr/>
      <dgm:t>
        <a:bodyPr/>
        <a:lstStyle/>
        <a:p>
          <a:r>
            <a:rPr lang="ru-RU" dirty="0"/>
            <a:t>Столицей каганата избран город Тараз. В период его правления </a:t>
          </a:r>
          <a:r>
            <a:rPr lang="ru-RU" dirty="0" err="1"/>
            <a:t>Тюргешский</a:t>
          </a:r>
          <a:r>
            <a:rPr lang="ru-RU" dirty="0"/>
            <a:t> каганат противостоял на западе нашествию арабов, с востока Китайского государства, давление оказывал на них и Восточно-Тюркский каганат.</a:t>
          </a:r>
          <a:endParaRPr lang="en-US" dirty="0"/>
        </a:p>
      </dgm:t>
    </dgm:pt>
    <dgm:pt modelId="{5E848FC2-5C25-45A4-BABD-52FF64B3E02C}" type="parTrans" cxnId="{C93260FF-7182-4897-9884-A9AB9FA0B0C3}">
      <dgm:prSet/>
      <dgm:spPr/>
      <dgm:t>
        <a:bodyPr/>
        <a:lstStyle/>
        <a:p>
          <a:endParaRPr lang="en-US"/>
        </a:p>
      </dgm:t>
    </dgm:pt>
    <dgm:pt modelId="{551106C5-A3ED-4562-92AF-BF46F67DA06A}" type="sibTrans" cxnId="{C93260FF-7182-4897-9884-A9AB9FA0B0C3}">
      <dgm:prSet/>
      <dgm:spPr/>
      <dgm:t>
        <a:bodyPr/>
        <a:lstStyle/>
        <a:p>
          <a:endParaRPr lang="en-US"/>
        </a:p>
      </dgm:t>
    </dgm:pt>
    <dgm:pt modelId="{8CB4DBBC-95A9-4AD8-8CF0-198E38FCFA3F}">
      <dgm:prSet/>
      <dgm:spPr/>
      <dgm:t>
        <a:bodyPr/>
        <a:lstStyle/>
        <a:p>
          <a:r>
            <a:rPr lang="ru-RU" dirty="0"/>
            <a:t>Чтобы сохранить независимость </a:t>
          </a:r>
          <a:r>
            <a:rPr lang="ru-RU" dirty="0" err="1"/>
            <a:t>Тюргешского</a:t>
          </a:r>
          <a:r>
            <a:rPr lang="ru-RU" dirty="0"/>
            <a:t> государства, Сулу-каган и его преемники вели военную и политическую борьбу в трех направлениях.</a:t>
          </a:r>
          <a:endParaRPr lang="en-US" dirty="0"/>
        </a:p>
      </dgm:t>
    </dgm:pt>
    <dgm:pt modelId="{5E2EDA7E-DEF3-4C7D-8CD8-355588B6F7B4}" type="parTrans" cxnId="{A0C9B4FE-3FD8-4B6F-B981-13ADD8D1291C}">
      <dgm:prSet/>
      <dgm:spPr/>
      <dgm:t>
        <a:bodyPr/>
        <a:lstStyle/>
        <a:p>
          <a:endParaRPr lang="en-US"/>
        </a:p>
      </dgm:t>
    </dgm:pt>
    <dgm:pt modelId="{52974B79-E08A-41E7-BFAE-9ED09AC6E357}" type="sibTrans" cxnId="{A0C9B4FE-3FD8-4B6F-B981-13ADD8D1291C}">
      <dgm:prSet/>
      <dgm:spPr/>
      <dgm:t>
        <a:bodyPr/>
        <a:lstStyle/>
        <a:p>
          <a:endParaRPr lang="en-US"/>
        </a:p>
      </dgm:t>
    </dgm:pt>
    <dgm:pt modelId="{F642FA9F-FCD5-4EAE-A9A8-64DD2E0A19FE}">
      <dgm:prSet/>
      <dgm:spPr/>
      <dgm:t>
        <a:bodyPr/>
        <a:lstStyle/>
        <a:p>
          <a:r>
            <a:rPr lang="ru-RU" dirty="0" err="1"/>
            <a:t>Тюргешский</a:t>
          </a:r>
          <a:r>
            <a:rPr lang="ru-RU" dirty="0"/>
            <a:t> полководец Кули Шор в 720–721 годах, одержав победу над арабами, изгнал их с территории Согдианы.</a:t>
          </a:r>
          <a:endParaRPr lang="en-US" dirty="0"/>
        </a:p>
      </dgm:t>
    </dgm:pt>
    <dgm:pt modelId="{60A052F0-333B-4436-A676-D2D044D0A684}" type="parTrans" cxnId="{0600E19D-4573-4A4C-B005-492BD3622573}">
      <dgm:prSet/>
      <dgm:spPr/>
      <dgm:t>
        <a:bodyPr/>
        <a:lstStyle/>
        <a:p>
          <a:endParaRPr lang="en-US"/>
        </a:p>
      </dgm:t>
    </dgm:pt>
    <dgm:pt modelId="{A03DC1AC-9523-4E70-B7C9-721E0154A4E8}" type="sibTrans" cxnId="{0600E19D-4573-4A4C-B005-492BD3622573}">
      <dgm:prSet/>
      <dgm:spPr/>
      <dgm:t>
        <a:bodyPr/>
        <a:lstStyle/>
        <a:p>
          <a:endParaRPr lang="en-US"/>
        </a:p>
      </dgm:t>
    </dgm:pt>
    <dgm:pt modelId="{81195FFD-A244-4A50-88E1-F1CB0F2DBC7B}">
      <dgm:prSet/>
      <dgm:spPr/>
      <dgm:t>
        <a:bodyPr/>
        <a:lstStyle/>
        <a:p>
          <a:r>
            <a:rPr lang="ru-RU" dirty="0"/>
            <a:t>В 723 году каган Сулу в союзе с </a:t>
          </a:r>
          <a:r>
            <a:rPr lang="ru-RU" dirty="0" err="1"/>
            <a:t>карлуками</a:t>
          </a:r>
          <a:r>
            <a:rPr lang="ru-RU" dirty="0"/>
            <a:t> Ферганы и жителями </a:t>
          </a:r>
          <a:r>
            <a:rPr lang="ru-RU" dirty="0" err="1"/>
            <a:t>Шаша</a:t>
          </a:r>
          <a:r>
            <a:rPr lang="ru-RU" dirty="0"/>
            <a:t> (старое название Ташкента) разбил арабов.</a:t>
          </a:r>
          <a:endParaRPr lang="en-US" dirty="0"/>
        </a:p>
      </dgm:t>
    </dgm:pt>
    <dgm:pt modelId="{190C1DD8-2E80-438D-BA8A-2F8D2CAC1DCA}" type="parTrans" cxnId="{C36D1C5F-3735-4F5C-BCF4-1E5742F37FF9}">
      <dgm:prSet/>
      <dgm:spPr/>
      <dgm:t>
        <a:bodyPr/>
        <a:lstStyle/>
        <a:p>
          <a:endParaRPr lang="en-US"/>
        </a:p>
      </dgm:t>
    </dgm:pt>
    <dgm:pt modelId="{8FB4F75E-E499-49CF-903A-35883F5F7C21}" type="sibTrans" cxnId="{C36D1C5F-3735-4F5C-BCF4-1E5742F37FF9}">
      <dgm:prSet/>
      <dgm:spPr/>
      <dgm:t>
        <a:bodyPr/>
        <a:lstStyle/>
        <a:p>
          <a:endParaRPr lang="en-US"/>
        </a:p>
      </dgm:t>
    </dgm:pt>
    <dgm:pt modelId="{F9CFEB9C-E8C0-49D8-98FA-0937A28EE678}">
      <dgm:prSet/>
      <dgm:spPr/>
      <dgm:t>
        <a:bodyPr/>
        <a:lstStyle/>
        <a:p>
          <a:r>
            <a:rPr lang="ru-RU" dirty="0"/>
            <a:t>Кагана Сулу арабы называли Абу-</a:t>
          </a:r>
          <a:r>
            <a:rPr lang="ru-RU" dirty="0" err="1"/>
            <a:t>Музахим</a:t>
          </a:r>
          <a:r>
            <a:rPr lang="ru-RU" dirty="0"/>
            <a:t>, что в переводе означает </a:t>
          </a:r>
          <a:r>
            <a:rPr lang="ru-RU" dirty="0">
              <a:latin typeface="Calibri Light" panose="020F0302020204030204"/>
            </a:rPr>
            <a:t>"</a:t>
          </a:r>
          <a:r>
            <a:rPr lang="ru-RU" dirty="0"/>
            <a:t>бодающийся</a:t>
          </a:r>
          <a:r>
            <a:rPr lang="ru-RU" dirty="0">
              <a:latin typeface="Calibri Light" panose="020F0302020204030204"/>
            </a:rPr>
            <a:t>".</a:t>
          </a:r>
          <a:endParaRPr lang="en-US" dirty="0"/>
        </a:p>
      </dgm:t>
    </dgm:pt>
    <dgm:pt modelId="{A11AA7D6-4B1F-4E54-96FF-870202A634C0}" type="parTrans" cxnId="{EA94644E-C0A9-40C2-AEE4-7A3D1E71194F}">
      <dgm:prSet/>
      <dgm:spPr/>
      <dgm:t>
        <a:bodyPr/>
        <a:lstStyle/>
        <a:p>
          <a:endParaRPr lang="en-US"/>
        </a:p>
      </dgm:t>
    </dgm:pt>
    <dgm:pt modelId="{03B7679E-10CA-4211-98A0-D7F3FE438141}" type="sibTrans" cxnId="{EA94644E-C0A9-40C2-AEE4-7A3D1E71194F}">
      <dgm:prSet/>
      <dgm:spPr/>
      <dgm:t>
        <a:bodyPr/>
        <a:lstStyle/>
        <a:p>
          <a:endParaRPr lang="en-US"/>
        </a:p>
      </dgm:t>
    </dgm:pt>
    <dgm:pt modelId="{57E5B5FF-6990-41BF-B303-4FB0D680F8BA}" type="pres">
      <dgm:prSet presAssocID="{434D477C-D314-4FD3-B8CF-397178B72F55}" presName="linear" presStyleCnt="0">
        <dgm:presLayoutVars>
          <dgm:animLvl val="lvl"/>
          <dgm:resizeHandles val="exact"/>
        </dgm:presLayoutVars>
      </dgm:prSet>
      <dgm:spPr/>
    </dgm:pt>
    <dgm:pt modelId="{D734DD56-77D6-4FC9-B542-1B34E38CAB46}" type="pres">
      <dgm:prSet presAssocID="{BBFC32C7-9238-4671-9B78-64CF3BF4F27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0847DFD-0D05-49D9-9EE7-1940AAEEE59F}" type="pres">
      <dgm:prSet presAssocID="{8DA2AE9A-3461-4A85-97E3-903554B1B18B}" presName="spacer" presStyleCnt="0"/>
      <dgm:spPr/>
    </dgm:pt>
    <dgm:pt modelId="{57CEDA57-835C-40A3-ADDE-E09538DDBA3E}" type="pres">
      <dgm:prSet presAssocID="{79F13012-40C7-46BF-8BA8-2A5A4AECAF7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A9A3DE9-5EB8-4F40-9519-031A92679260}" type="pres">
      <dgm:prSet presAssocID="{2B244562-A9D8-4986-B2EE-FDBA41C16F20}" presName="spacer" presStyleCnt="0"/>
      <dgm:spPr/>
    </dgm:pt>
    <dgm:pt modelId="{19830FDC-41A3-4D8C-A836-B9F6220D902A}" type="pres">
      <dgm:prSet presAssocID="{1319E7BC-F758-4A4A-AA91-C9F960456B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BC90DB-542E-450B-BEEB-9AD8AF08A7AF}" type="pres">
      <dgm:prSet presAssocID="{551106C5-A3ED-4562-92AF-BF46F67DA06A}" presName="spacer" presStyleCnt="0"/>
      <dgm:spPr/>
    </dgm:pt>
    <dgm:pt modelId="{B11962A6-9454-4E41-821A-31CC0BF88542}" type="pres">
      <dgm:prSet presAssocID="{8CB4DBBC-95A9-4AD8-8CF0-198E38FCFA3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BA268F0-F28E-4577-B9DA-28F56366EC3C}" type="pres">
      <dgm:prSet presAssocID="{52974B79-E08A-41E7-BFAE-9ED09AC6E357}" presName="spacer" presStyleCnt="0"/>
      <dgm:spPr/>
    </dgm:pt>
    <dgm:pt modelId="{5EFF80D1-994B-4351-9046-A0A7E4F28AA9}" type="pres">
      <dgm:prSet presAssocID="{F642FA9F-FCD5-4EAE-A9A8-64DD2E0A19F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EDC2E29-8C7A-44EC-AA91-FDEC9FB38760}" type="pres">
      <dgm:prSet presAssocID="{A03DC1AC-9523-4E70-B7C9-721E0154A4E8}" presName="spacer" presStyleCnt="0"/>
      <dgm:spPr/>
    </dgm:pt>
    <dgm:pt modelId="{3081D66F-B148-4192-95F8-A7C17B5237A1}" type="pres">
      <dgm:prSet presAssocID="{81195FFD-A244-4A50-88E1-F1CB0F2DBC7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94B90BD-EA2A-4682-8A91-A40871D77DF8}" type="pres">
      <dgm:prSet presAssocID="{8FB4F75E-E499-49CF-903A-35883F5F7C21}" presName="spacer" presStyleCnt="0"/>
      <dgm:spPr/>
    </dgm:pt>
    <dgm:pt modelId="{344669EB-6771-44CD-A472-B09A511059B8}" type="pres">
      <dgm:prSet presAssocID="{F9CFEB9C-E8C0-49D8-98FA-0937A28EE67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91E3314-44B4-4A89-BB73-3D97C17A71FE}" type="presOf" srcId="{81195FFD-A244-4A50-88E1-F1CB0F2DBC7B}" destId="{3081D66F-B148-4192-95F8-A7C17B5237A1}" srcOrd="0" destOrd="0" presId="urn:microsoft.com/office/officeart/2005/8/layout/vList2"/>
    <dgm:cxn modelId="{681A0415-ED9A-407A-879F-EA2348070A9A}" type="presOf" srcId="{F9CFEB9C-E8C0-49D8-98FA-0937A28EE678}" destId="{344669EB-6771-44CD-A472-B09A511059B8}" srcOrd="0" destOrd="0" presId="urn:microsoft.com/office/officeart/2005/8/layout/vList2"/>
    <dgm:cxn modelId="{03C06320-7FB7-4323-82CF-ACFF4F046F78}" srcId="{434D477C-D314-4FD3-B8CF-397178B72F55}" destId="{BBFC32C7-9238-4671-9B78-64CF3BF4F276}" srcOrd="0" destOrd="0" parTransId="{51C389B1-3358-4D84-A36A-42D85076EDDD}" sibTransId="{8DA2AE9A-3461-4A85-97E3-903554B1B18B}"/>
    <dgm:cxn modelId="{C36D1C5F-3735-4F5C-BCF4-1E5742F37FF9}" srcId="{434D477C-D314-4FD3-B8CF-397178B72F55}" destId="{81195FFD-A244-4A50-88E1-F1CB0F2DBC7B}" srcOrd="5" destOrd="0" parTransId="{190C1DD8-2E80-438D-BA8A-2F8D2CAC1DCA}" sibTransId="{8FB4F75E-E499-49CF-903A-35883F5F7C21}"/>
    <dgm:cxn modelId="{EA94644E-C0A9-40C2-AEE4-7A3D1E71194F}" srcId="{434D477C-D314-4FD3-B8CF-397178B72F55}" destId="{F9CFEB9C-E8C0-49D8-98FA-0937A28EE678}" srcOrd="6" destOrd="0" parTransId="{A11AA7D6-4B1F-4E54-96FF-870202A634C0}" sibTransId="{03B7679E-10CA-4211-98A0-D7F3FE438141}"/>
    <dgm:cxn modelId="{F596FB4E-B21E-4AF2-AE86-2FC5ABAA341E}" type="presOf" srcId="{8CB4DBBC-95A9-4AD8-8CF0-198E38FCFA3F}" destId="{B11962A6-9454-4E41-821A-31CC0BF88542}" srcOrd="0" destOrd="0" presId="urn:microsoft.com/office/officeart/2005/8/layout/vList2"/>
    <dgm:cxn modelId="{9EFEFA88-0D97-46F1-A9F8-09898B00E42F}" type="presOf" srcId="{434D477C-D314-4FD3-B8CF-397178B72F55}" destId="{57E5B5FF-6990-41BF-B303-4FB0D680F8BA}" srcOrd="0" destOrd="0" presId="urn:microsoft.com/office/officeart/2005/8/layout/vList2"/>
    <dgm:cxn modelId="{0880D198-7963-43C0-BD1F-13F0542F8171}" type="presOf" srcId="{F642FA9F-FCD5-4EAE-A9A8-64DD2E0A19FE}" destId="{5EFF80D1-994B-4351-9046-A0A7E4F28AA9}" srcOrd="0" destOrd="0" presId="urn:microsoft.com/office/officeart/2005/8/layout/vList2"/>
    <dgm:cxn modelId="{0600E19D-4573-4A4C-B005-492BD3622573}" srcId="{434D477C-D314-4FD3-B8CF-397178B72F55}" destId="{F642FA9F-FCD5-4EAE-A9A8-64DD2E0A19FE}" srcOrd="4" destOrd="0" parTransId="{60A052F0-333B-4436-A676-D2D044D0A684}" sibTransId="{A03DC1AC-9523-4E70-B7C9-721E0154A4E8}"/>
    <dgm:cxn modelId="{F1C26FD1-7779-4D14-B48B-E75073C094DC}" type="presOf" srcId="{1319E7BC-F758-4A4A-AA91-C9F960456B83}" destId="{19830FDC-41A3-4D8C-A836-B9F6220D902A}" srcOrd="0" destOrd="0" presId="urn:microsoft.com/office/officeart/2005/8/layout/vList2"/>
    <dgm:cxn modelId="{EE56C3D6-D810-46DC-BF2D-01C7CA4B9C83}" type="presOf" srcId="{BBFC32C7-9238-4671-9B78-64CF3BF4F276}" destId="{D734DD56-77D6-4FC9-B542-1B34E38CAB46}" srcOrd="0" destOrd="0" presId="urn:microsoft.com/office/officeart/2005/8/layout/vList2"/>
    <dgm:cxn modelId="{4170A6EB-8420-4ADB-9578-47E4905867B9}" srcId="{434D477C-D314-4FD3-B8CF-397178B72F55}" destId="{79F13012-40C7-46BF-8BA8-2A5A4AECAF7C}" srcOrd="1" destOrd="0" parTransId="{76F853F5-3FA1-4E64-9A45-13C3B05D3C1C}" sibTransId="{2B244562-A9D8-4986-B2EE-FDBA41C16F20}"/>
    <dgm:cxn modelId="{37A48EF3-6B06-4D4F-95FD-06E9057B250F}" type="presOf" srcId="{79F13012-40C7-46BF-8BA8-2A5A4AECAF7C}" destId="{57CEDA57-835C-40A3-ADDE-E09538DDBA3E}" srcOrd="0" destOrd="0" presId="urn:microsoft.com/office/officeart/2005/8/layout/vList2"/>
    <dgm:cxn modelId="{A0C9B4FE-3FD8-4B6F-B981-13ADD8D1291C}" srcId="{434D477C-D314-4FD3-B8CF-397178B72F55}" destId="{8CB4DBBC-95A9-4AD8-8CF0-198E38FCFA3F}" srcOrd="3" destOrd="0" parTransId="{5E2EDA7E-DEF3-4C7D-8CD8-355588B6F7B4}" sibTransId="{52974B79-E08A-41E7-BFAE-9ED09AC6E357}"/>
    <dgm:cxn modelId="{C93260FF-7182-4897-9884-A9AB9FA0B0C3}" srcId="{434D477C-D314-4FD3-B8CF-397178B72F55}" destId="{1319E7BC-F758-4A4A-AA91-C9F960456B83}" srcOrd="2" destOrd="0" parTransId="{5E848FC2-5C25-45A4-BABD-52FF64B3E02C}" sibTransId="{551106C5-A3ED-4562-92AF-BF46F67DA06A}"/>
    <dgm:cxn modelId="{78726FAD-BBAC-40A9-9684-4FDE9EEB6579}" type="presParOf" srcId="{57E5B5FF-6990-41BF-B303-4FB0D680F8BA}" destId="{D734DD56-77D6-4FC9-B542-1B34E38CAB46}" srcOrd="0" destOrd="0" presId="urn:microsoft.com/office/officeart/2005/8/layout/vList2"/>
    <dgm:cxn modelId="{EF0FC4A3-6CE1-4196-A461-4401D912AFDB}" type="presParOf" srcId="{57E5B5FF-6990-41BF-B303-4FB0D680F8BA}" destId="{20847DFD-0D05-49D9-9EE7-1940AAEEE59F}" srcOrd="1" destOrd="0" presId="urn:microsoft.com/office/officeart/2005/8/layout/vList2"/>
    <dgm:cxn modelId="{44AE42D4-C588-44D7-B12B-9349D38B9A81}" type="presParOf" srcId="{57E5B5FF-6990-41BF-B303-4FB0D680F8BA}" destId="{57CEDA57-835C-40A3-ADDE-E09538DDBA3E}" srcOrd="2" destOrd="0" presId="urn:microsoft.com/office/officeart/2005/8/layout/vList2"/>
    <dgm:cxn modelId="{FFBC536D-7E15-431A-8D4D-7A135FCC7494}" type="presParOf" srcId="{57E5B5FF-6990-41BF-B303-4FB0D680F8BA}" destId="{AA9A3DE9-5EB8-4F40-9519-031A92679260}" srcOrd="3" destOrd="0" presId="urn:microsoft.com/office/officeart/2005/8/layout/vList2"/>
    <dgm:cxn modelId="{CCF9681D-90F5-42FF-91DC-6574A86D206F}" type="presParOf" srcId="{57E5B5FF-6990-41BF-B303-4FB0D680F8BA}" destId="{19830FDC-41A3-4D8C-A836-B9F6220D902A}" srcOrd="4" destOrd="0" presId="urn:microsoft.com/office/officeart/2005/8/layout/vList2"/>
    <dgm:cxn modelId="{71CE0043-7062-48BF-B8E2-71879910AB7E}" type="presParOf" srcId="{57E5B5FF-6990-41BF-B303-4FB0D680F8BA}" destId="{E2BC90DB-542E-450B-BEEB-9AD8AF08A7AF}" srcOrd="5" destOrd="0" presId="urn:microsoft.com/office/officeart/2005/8/layout/vList2"/>
    <dgm:cxn modelId="{601CC029-B633-442E-99E1-F501AC46E233}" type="presParOf" srcId="{57E5B5FF-6990-41BF-B303-4FB0D680F8BA}" destId="{B11962A6-9454-4E41-821A-31CC0BF88542}" srcOrd="6" destOrd="0" presId="urn:microsoft.com/office/officeart/2005/8/layout/vList2"/>
    <dgm:cxn modelId="{3F1535B1-15B8-43B9-8158-A28EDFD33C7B}" type="presParOf" srcId="{57E5B5FF-6990-41BF-B303-4FB0D680F8BA}" destId="{FBA268F0-F28E-4577-B9DA-28F56366EC3C}" srcOrd="7" destOrd="0" presId="urn:microsoft.com/office/officeart/2005/8/layout/vList2"/>
    <dgm:cxn modelId="{BAA92402-C0E3-4F38-8BBB-1C1191DF9CFE}" type="presParOf" srcId="{57E5B5FF-6990-41BF-B303-4FB0D680F8BA}" destId="{5EFF80D1-994B-4351-9046-A0A7E4F28AA9}" srcOrd="8" destOrd="0" presId="urn:microsoft.com/office/officeart/2005/8/layout/vList2"/>
    <dgm:cxn modelId="{7F26ED62-98F5-4BC7-AFB8-601287311708}" type="presParOf" srcId="{57E5B5FF-6990-41BF-B303-4FB0D680F8BA}" destId="{6EDC2E29-8C7A-44EC-AA91-FDEC9FB38760}" srcOrd="9" destOrd="0" presId="urn:microsoft.com/office/officeart/2005/8/layout/vList2"/>
    <dgm:cxn modelId="{DC043F11-60C9-472F-9DA1-DB36E3004E2C}" type="presParOf" srcId="{57E5B5FF-6990-41BF-B303-4FB0D680F8BA}" destId="{3081D66F-B148-4192-95F8-A7C17B5237A1}" srcOrd="10" destOrd="0" presId="urn:microsoft.com/office/officeart/2005/8/layout/vList2"/>
    <dgm:cxn modelId="{F36BE5EE-5E4A-471F-BAAF-7EDE7E27D092}" type="presParOf" srcId="{57E5B5FF-6990-41BF-B303-4FB0D680F8BA}" destId="{494B90BD-EA2A-4682-8A91-A40871D77DF8}" srcOrd="11" destOrd="0" presId="urn:microsoft.com/office/officeart/2005/8/layout/vList2"/>
    <dgm:cxn modelId="{55D0D8C4-CF0E-45F0-97C7-0FF8656F764F}" type="presParOf" srcId="{57E5B5FF-6990-41BF-B303-4FB0D680F8BA}" destId="{344669EB-6771-44CD-A472-B09A511059B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18677-0948-4641-BFC9-9FE742A10C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6FCDA4-0D19-4ACD-B891-AEC2D829051A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 737 году каган Сулу одержал в </a:t>
          </a:r>
          <a:r>
            <a:rPr lang="ru-RU" dirty="0" err="1">
              <a:latin typeface="Times New Roman"/>
              <a:cs typeface="Times New Roman"/>
            </a:rPr>
            <a:t>Тохаристане</a:t>
          </a:r>
          <a:r>
            <a:rPr lang="ru-RU" dirty="0">
              <a:latin typeface="Times New Roman"/>
              <a:cs typeface="Times New Roman"/>
            </a:rPr>
            <a:t> победу над иноземными завоевателями. После возвращения на родину, в город </a:t>
          </a:r>
          <a:r>
            <a:rPr lang="ru-RU" dirty="0" err="1">
              <a:latin typeface="Times New Roman"/>
              <a:cs typeface="Times New Roman"/>
            </a:rPr>
            <a:t>Навакет</a:t>
          </a:r>
          <a:r>
            <a:rPr lang="ru-RU" dirty="0">
              <a:latin typeface="Times New Roman"/>
              <a:cs typeface="Times New Roman"/>
            </a:rPr>
            <a:t>, каган был убит тарханом Бага.</a:t>
          </a:r>
          <a:endParaRPr lang="en-US" dirty="0">
            <a:latin typeface="Times New Roman"/>
            <a:cs typeface="Times New Roman"/>
          </a:endParaRPr>
        </a:p>
      </dgm:t>
    </dgm:pt>
    <dgm:pt modelId="{1EC4773C-2200-4755-B231-DA35E1D4FA79}" type="parTrans" cxnId="{39744BED-87CE-4974-9044-DD6B8AEA94BE}">
      <dgm:prSet/>
      <dgm:spPr/>
      <dgm:t>
        <a:bodyPr/>
        <a:lstStyle/>
        <a:p>
          <a:endParaRPr lang="en-US"/>
        </a:p>
      </dgm:t>
    </dgm:pt>
    <dgm:pt modelId="{10F8753B-FB27-484D-974C-8932C45C927C}" type="sibTrans" cxnId="{39744BED-87CE-4974-9044-DD6B8AEA94BE}">
      <dgm:prSet/>
      <dgm:spPr/>
      <dgm:t>
        <a:bodyPr/>
        <a:lstStyle/>
        <a:p>
          <a:endParaRPr lang="en-US"/>
        </a:p>
      </dgm:t>
    </dgm:pt>
    <dgm:pt modelId="{AFC9F828-A655-4181-9959-746F516FB443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После гибели Сулу каганом стал его сын </a:t>
          </a:r>
          <a:r>
            <a:rPr lang="ru-RU" dirty="0" err="1">
              <a:latin typeface="Times New Roman"/>
              <a:cs typeface="Times New Roman"/>
            </a:rPr>
            <a:t>Тукарсан</a:t>
          </a:r>
          <a:r>
            <a:rPr lang="ru-RU" dirty="0">
              <a:latin typeface="Times New Roman"/>
              <a:cs typeface="Times New Roman"/>
            </a:rPr>
            <a:t> </a:t>
          </a:r>
          <a:r>
            <a:rPr lang="ru-RU" dirty="0" err="1">
              <a:latin typeface="Times New Roman"/>
              <a:cs typeface="Times New Roman"/>
            </a:rPr>
            <a:t>Куштар</a:t>
          </a:r>
          <a:r>
            <a:rPr lang="ru-RU" dirty="0">
              <a:latin typeface="Times New Roman"/>
              <a:cs typeface="Times New Roman"/>
            </a:rPr>
            <a:t>. Возобновилась борьба между черными и желтыми </a:t>
          </a:r>
          <a:r>
            <a:rPr lang="ru-RU" dirty="0" err="1">
              <a:latin typeface="Times New Roman"/>
              <a:cs typeface="Times New Roman"/>
            </a:rPr>
            <a:t>тюргешами</a:t>
          </a:r>
          <a:r>
            <a:rPr lang="ru-RU" dirty="0">
              <a:latin typeface="Times New Roman"/>
              <a:cs typeface="Times New Roman"/>
            </a:rPr>
            <a:t>.   </a:t>
          </a:r>
          <a:endParaRPr lang="en-US" dirty="0">
            <a:latin typeface="Times New Roman"/>
            <a:cs typeface="Times New Roman"/>
          </a:endParaRPr>
        </a:p>
      </dgm:t>
    </dgm:pt>
    <dgm:pt modelId="{250875A9-D872-46EC-BFA9-82226092D434}" type="parTrans" cxnId="{0998150E-6B56-4F0E-AC4B-05D3FEE20C0C}">
      <dgm:prSet/>
      <dgm:spPr/>
      <dgm:t>
        <a:bodyPr/>
        <a:lstStyle/>
        <a:p>
          <a:endParaRPr lang="en-US"/>
        </a:p>
      </dgm:t>
    </dgm:pt>
    <dgm:pt modelId="{8780EF53-9026-4CC4-9BF0-4747A110DFC4}" type="sibTrans" cxnId="{0998150E-6B56-4F0E-AC4B-05D3FEE20C0C}">
      <dgm:prSet/>
      <dgm:spPr/>
      <dgm:t>
        <a:bodyPr/>
        <a:lstStyle/>
        <a:p>
          <a:endParaRPr lang="en-US"/>
        </a:p>
      </dgm:t>
    </dgm:pt>
    <dgm:pt modelId="{D6AAC204-27E9-4027-8551-053FC7587DE5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 748 г. вторгшиеся в </a:t>
          </a:r>
          <a:r>
            <a:rPr lang="ru-RU" dirty="0" err="1">
              <a:latin typeface="Times New Roman"/>
              <a:cs typeface="Times New Roman"/>
            </a:rPr>
            <a:t>Жетысу</a:t>
          </a:r>
          <a:r>
            <a:rPr lang="ru-RU" dirty="0">
              <a:latin typeface="Times New Roman"/>
              <a:cs typeface="Times New Roman"/>
            </a:rPr>
            <a:t> китайские войска захватили и разрушили город </a:t>
          </a:r>
          <a:r>
            <a:rPr lang="ru-RU" dirty="0" err="1">
              <a:latin typeface="Times New Roman"/>
              <a:cs typeface="Times New Roman"/>
            </a:rPr>
            <a:t>Суяб</a:t>
          </a:r>
          <a:r>
            <a:rPr lang="ru-RU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F4AF413D-8087-4043-B5E3-219595989D2D}" type="parTrans" cxnId="{585CED39-B299-4850-A89B-96FFF304EE80}">
      <dgm:prSet/>
      <dgm:spPr/>
      <dgm:t>
        <a:bodyPr/>
        <a:lstStyle/>
        <a:p>
          <a:endParaRPr lang="en-US"/>
        </a:p>
      </dgm:t>
    </dgm:pt>
    <dgm:pt modelId="{8CE13073-3CDF-4891-95BA-7E742B9FBA46}" type="sibTrans" cxnId="{585CED39-B299-4850-A89B-96FFF304EE80}">
      <dgm:prSet/>
      <dgm:spPr/>
      <dgm:t>
        <a:bodyPr/>
        <a:lstStyle/>
        <a:p>
          <a:endParaRPr lang="en-US"/>
        </a:p>
      </dgm:t>
    </dgm:pt>
    <dgm:pt modelId="{6F213A08-FC1A-41D4-9D6C-F9C7AE8C50F2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 751 году у города </a:t>
          </a:r>
          <a:r>
            <a:rPr lang="ru-RU" dirty="0" err="1">
              <a:latin typeface="Times New Roman"/>
              <a:cs typeface="Times New Roman"/>
            </a:rPr>
            <a:t>Атлаха</a:t>
          </a:r>
          <a:r>
            <a:rPr lang="ru-RU" dirty="0">
              <a:latin typeface="Times New Roman"/>
              <a:cs typeface="Times New Roman"/>
            </a:rPr>
            <a:t> произошло грандиозное сражение между </a:t>
          </a:r>
          <a:r>
            <a:rPr lang="ru-RU" dirty="0" err="1">
              <a:latin typeface="Times New Roman"/>
              <a:cs typeface="Times New Roman"/>
            </a:rPr>
            <a:t>тюргешско</a:t>
          </a:r>
          <a:r>
            <a:rPr lang="ru-RU" dirty="0">
              <a:latin typeface="Times New Roman"/>
              <a:cs typeface="Times New Roman"/>
            </a:rPr>
            <a:t>-арабскими войсками и китайцами.</a:t>
          </a:r>
          <a:endParaRPr lang="en-US" dirty="0">
            <a:latin typeface="Times New Roman"/>
            <a:cs typeface="Times New Roman"/>
          </a:endParaRPr>
        </a:p>
      </dgm:t>
    </dgm:pt>
    <dgm:pt modelId="{EA463FB8-27EE-44D4-9D93-AEDCF5D66E8B}" type="parTrans" cxnId="{FAF70CD2-D931-46C6-AC26-1825BA40F23E}">
      <dgm:prSet/>
      <dgm:spPr/>
      <dgm:t>
        <a:bodyPr/>
        <a:lstStyle/>
        <a:p>
          <a:endParaRPr lang="en-US"/>
        </a:p>
      </dgm:t>
    </dgm:pt>
    <dgm:pt modelId="{E59F5769-9C28-4803-8A8A-05622EA4655D}" type="sibTrans" cxnId="{FAF70CD2-D931-46C6-AC26-1825BA40F23E}">
      <dgm:prSet/>
      <dgm:spPr/>
      <dgm:t>
        <a:bodyPr/>
        <a:lstStyle/>
        <a:p>
          <a:endParaRPr lang="en-US"/>
        </a:p>
      </dgm:t>
    </dgm:pt>
    <dgm:pt modelId="{229A1A5D-5F34-4DF0-AFBC-E9B453DF0436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Китайские войска потерпели поражение.</a:t>
          </a:r>
          <a:endParaRPr lang="en-US" dirty="0">
            <a:latin typeface="Times New Roman"/>
            <a:cs typeface="Times New Roman"/>
          </a:endParaRPr>
        </a:p>
      </dgm:t>
    </dgm:pt>
    <dgm:pt modelId="{8B5EF92F-B778-4C1C-BAEB-556EFAE032C1}" type="parTrans" cxnId="{60F79593-F2C8-4B30-91E3-28B5B0717B5D}">
      <dgm:prSet/>
      <dgm:spPr/>
      <dgm:t>
        <a:bodyPr/>
        <a:lstStyle/>
        <a:p>
          <a:endParaRPr lang="en-US"/>
        </a:p>
      </dgm:t>
    </dgm:pt>
    <dgm:pt modelId="{2766B3AC-1867-4B6D-AE0D-F901AE9696C3}" type="sibTrans" cxnId="{60F79593-F2C8-4B30-91E3-28B5B0717B5D}">
      <dgm:prSet/>
      <dgm:spPr/>
      <dgm:t>
        <a:bodyPr/>
        <a:lstStyle/>
        <a:p>
          <a:endParaRPr lang="en-US"/>
        </a:p>
      </dgm:t>
    </dgm:pt>
    <dgm:pt modelId="{03D9B2C1-83A0-4749-BFDA-447E81F46EE2}">
      <dgm:prSet/>
      <dgm:spPr/>
      <dgm:t>
        <a:bodyPr/>
        <a:lstStyle/>
        <a:p>
          <a:r>
            <a:rPr lang="ru-RU" dirty="0" err="1">
              <a:latin typeface="Times New Roman"/>
              <a:cs typeface="Times New Roman"/>
            </a:rPr>
            <a:t>Атлахская</a:t>
          </a:r>
          <a:r>
            <a:rPr lang="ru-RU" dirty="0">
              <a:latin typeface="Times New Roman"/>
              <a:cs typeface="Times New Roman"/>
            </a:rPr>
            <a:t> битва (751 г.) имела большое историческое значение, т.к. китайцы навсегда покинули территорию </a:t>
          </a:r>
          <a:r>
            <a:rPr lang="ru-RU" dirty="0" err="1">
              <a:latin typeface="Times New Roman"/>
              <a:cs typeface="Times New Roman"/>
            </a:rPr>
            <a:t>Жетысу</a:t>
          </a:r>
          <a:r>
            <a:rPr lang="ru-RU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032E0867-91AE-4597-8F82-2B12791094E3}" type="parTrans" cxnId="{2FC2965C-8D1C-4FDC-B086-27E45CFBB180}">
      <dgm:prSet/>
      <dgm:spPr/>
      <dgm:t>
        <a:bodyPr/>
        <a:lstStyle/>
        <a:p>
          <a:endParaRPr lang="en-US"/>
        </a:p>
      </dgm:t>
    </dgm:pt>
    <dgm:pt modelId="{DB9689DB-1970-4A17-9F7A-0E35440FA8F4}" type="sibTrans" cxnId="{2FC2965C-8D1C-4FDC-B086-27E45CFBB180}">
      <dgm:prSet/>
      <dgm:spPr/>
      <dgm:t>
        <a:bodyPr/>
        <a:lstStyle/>
        <a:p>
          <a:endParaRPr lang="en-US"/>
        </a:p>
      </dgm:t>
    </dgm:pt>
    <dgm:pt modelId="{68491F33-FC9E-4CB2-BA74-A6F3F9BB93E9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Арабское и китайское нашествия, междоусобицы подорвали </a:t>
          </a:r>
          <a:r>
            <a:rPr lang="ru-RU" dirty="0" err="1">
              <a:latin typeface="Times New Roman"/>
              <a:cs typeface="Times New Roman"/>
            </a:rPr>
            <a:t>Тюргешский</a:t>
          </a:r>
          <a:r>
            <a:rPr lang="ru-RU" dirty="0">
              <a:latin typeface="Times New Roman"/>
              <a:cs typeface="Times New Roman"/>
            </a:rPr>
            <a:t> каганат, и он пал под натиском племен </a:t>
          </a:r>
          <a:r>
            <a:rPr lang="ru-RU" dirty="0" err="1">
              <a:latin typeface="Times New Roman"/>
              <a:cs typeface="Times New Roman"/>
            </a:rPr>
            <a:t>карлуков</a:t>
          </a:r>
          <a:r>
            <a:rPr lang="ru-RU" dirty="0">
              <a:latin typeface="Times New Roman"/>
              <a:cs typeface="Times New Roman"/>
            </a:rPr>
            <a:t> в 756 г.</a:t>
          </a:r>
          <a:endParaRPr lang="en-US" dirty="0">
            <a:latin typeface="Times New Roman"/>
            <a:cs typeface="Times New Roman"/>
          </a:endParaRPr>
        </a:p>
      </dgm:t>
    </dgm:pt>
    <dgm:pt modelId="{2C039D80-B2E6-45B9-95F1-B87D6CBDD170}" type="parTrans" cxnId="{24AA37F9-2E5B-48DE-B674-DF5E02C5EF03}">
      <dgm:prSet/>
      <dgm:spPr/>
      <dgm:t>
        <a:bodyPr/>
        <a:lstStyle/>
        <a:p>
          <a:endParaRPr lang="en-US"/>
        </a:p>
      </dgm:t>
    </dgm:pt>
    <dgm:pt modelId="{FDBD4605-D7F9-46D5-A4E7-420F95FBB7CB}" type="sibTrans" cxnId="{24AA37F9-2E5B-48DE-B674-DF5E02C5EF03}">
      <dgm:prSet/>
      <dgm:spPr/>
      <dgm:t>
        <a:bodyPr/>
        <a:lstStyle/>
        <a:p>
          <a:endParaRPr lang="en-US"/>
        </a:p>
      </dgm:t>
    </dgm:pt>
    <dgm:pt modelId="{38FD5B95-214B-4844-B47D-16A9AE391F66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По данным археологических раскопок, </a:t>
          </a:r>
          <a:r>
            <a:rPr lang="ru-RU" dirty="0" err="1">
              <a:latin typeface="Times New Roman"/>
              <a:cs typeface="Times New Roman"/>
            </a:rPr>
            <a:t>тюргешские</a:t>
          </a:r>
          <a:r>
            <a:rPr lang="ru-RU" dirty="0">
              <a:latin typeface="Times New Roman"/>
              <a:cs typeface="Times New Roman"/>
            </a:rPr>
            <a:t> монеты в 704–766 гг. выпускались в городе Тараз.</a:t>
          </a:r>
          <a:endParaRPr lang="en-US" dirty="0">
            <a:latin typeface="Times New Roman"/>
            <a:cs typeface="Times New Roman"/>
          </a:endParaRPr>
        </a:p>
      </dgm:t>
    </dgm:pt>
    <dgm:pt modelId="{17C8CDF4-C3BB-4109-B494-06E2F42281CC}" type="parTrans" cxnId="{07431FF9-C4D2-48F1-B1E4-E847FA639718}">
      <dgm:prSet/>
      <dgm:spPr/>
      <dgm:t>
        <a:bodyPr/>
        <a:lstStyle/>
        <a:p>
          <a:endParaRPr lang="en-US"/>
        </a:p>
      </dgm:t>
    </dgm:pt>
    <dgm:pt modelId="{A235D45B-9332-4461-916D-DEF9F0DFC89D}" type="sibTrans" cxnId="{07431FF9-C4D2-48F1-B1E4-E847FA639718}">
      <dgm:prSet/>
      <dgm:spPr/>
      <dgm:t>
        <a:bodyPr/>
        <a:lstStyle/>
        <a:p>
          <a:endParaRPr lang="en-US"/>
        </a:p>
      </dgm:t>
    </dgm:pt>
    <dgm:pt modelId="{B6284DF3-3368-4E2F-811F-6A76634C7FB9}" type="pres">
      <dgm:prSet presAssocID="{1B818677-0948-4641-BFC9-9FE742A10CC4}" presName="linear" presStyleCnt="0">
        <dgm:presLayoutVars>
          <dgm:animLvl val="lvl"/>
          <dgm:resizeHandles val="exact"/>
        </dgm:presLayoutVars>
      </dgm:prSet>
      <dgm:spPr/>
    </dgm:pt>
    <dgm:pt modelId="{923DB4F6-9A57-4A73-82D1-BB1C464E94F2}" type="pres">
      <dgm:prSet presAssocID="{BA6FCDA4-0D19-4ACD-B891-AEC2D829051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C108841-52D5-483F-8723-A349C4435EC6}" type="pres">
      <dgm:prSet presAssocID="{10F8753B-FB27-484D-974C-8932C45C927C}" presName="spacer" presStyleCnt="0"/>
      <dgm:spPr/>
    </dgm:pt>
    <dgm:pt modelId="{F47BA5FE-6A81-480C-8151-67C4B179A4C1}" type="pres">
      <dgm:prSet presAssocID="{AFC9F828-A655-4181-9959-746F516FB44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0C928D1-FE22-4D94-8177-C0DAFDD01A32}" type="pres">
      <dgm:prSet presAssocID="{8780EF53-9026-4CC4-9BF0-4747A110DFC4}" presName="spacer" presStyleCnt="0"/>
      <dgm:spPr/>
    </dgm:pt>
    <dgm:pt modelId="{BD48ADEF-5D98-4942-8F2D-A3961DB3DA4E}" type="pres">
      <dgm:prSet presAssocID="{D6AAC204-27E9-4027-8551-053FC7587DE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33EAD2-B236-4882-B1E0-259734D130CC}" type="pres">
      <dgm:prSet presAssocID="{8CE13073-3CDF-4891-95BA-7E742B9FBA46}" presName="spacer" presStyleCnt="0"/>
      <dgm:spPr/>
    </dgm:pt>
    <dgm:pt modelId="{F5487224-CABF-41DF-9E6C-9FB368135A67}" type="pres">
      <dgm:prSet presAssocID="{6F213A08-FC1A-41D4-9D6C-F9C7AE8C50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9534DD6-EDA1-4606-87FC-2DB77FAB734B}" type="pres">
      <dgm:prSet presAssocID="{E59F5769-9C28-4803-8A8A-05622EA4655D}" presName="spacer" presStyleCnt="0"/>
      <dgm:spPr/>
    </dgm:pt>
    <dgm:pt modelId="{E24F6272-3BF6-45A3-9A42-910814B914BD}" type="pres">
      <dgm:prSet presAssocID="{229A1A5D-5F34-4DF0-AFBC-E9B453DF043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AA568-AAE3-4BAE-A192-842EA1A7659B}" type="pres">
      <dgm:prSet presAssocID="{2766B3AC-1867-4B6D-AE0D-F901AE9696C3}" presName="spacer" presStyleCnt="0"/>
      <dgm:spPr/>
    </dgm:pt>
    <dgm:pt modelId="{6C11AAD0-31DC-4F8B-8CDA-9215925FFAF1}" type="pres">
      <dgm:prSet presAssocID="{03D9B2C1-83A0-4749-BFDA-447E81F46EE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561AE1D-B394-4BE8-8BCC-90A36714F429}" type="pres">
      <dgm:prSet presAssocID="{DB9689DB-1970-4A17-9F7A-0E35440FA8F4}" presName="spacer" presStyleCnt="0"/>
      <dgm:spPr/>
    </dgm:pt>
    <dgm:pt modelId="{82104DA7-472C-4379-B2F6-D8B87106C798}" type="pres">
      <dgm:prSet presAssocID="{68491F33-FC9E-4CB2-BA74-A6F3F9BB93E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8A15E4-656B-402C-A75D-77C0766FC913}" type="pres">
      <dgm:prSet presAssocID="{FDBD4605-D7F9-46D5-A4E7-420F95FBB7CB}" presName="spacer" presStyleCnt="0"/>
      <dgm:spPr/>
    </dgm:pt>
    <dgm:pt modelId="{EBFAED4B-0BC4-42E6-8C3F-DA56C08A0367}" type="pres">
      <dgm:prSet presAssocID="{38FD5B95-214B-4844-B47D-16A9AE391F6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998150E-6B56-4F0E-AC4B-05D3FEE20C0C}" srcId="{1B818677-0948-4641-BFC9-9FE742A10CC4}" destId="{AFC9F828-A655-4181-9959-746F516FB443}" srcOrd="1" destOrd="0" parTransId="{250875A9-D872-46EC-BFA9-82226092D434}" sibTransId="{8780EF53-9026-4CC4-9BF0-4747A110DFC4}"/>
    <dgm:cxn modelId="{FC404B12-CF0A-46FE-9A56-8CC4D1B9BBBF}" type="presOf" srcId="{03D9B2C1-83A0-4749-BFDA-447E81F46EE2}" destId="{6C11AAD0-31DC-4F8B-8CDA-9215925FFAF1}" srcOrd="0" destOrd="0" presId="urn:microsoft.com/office/officeart/2005/8/layout/vList2"/>
    <dgm:cxn modelId="{DC60E820-7E69-4B6A-8A56-1A26475C7F0F}" type="presOf" srcId="{68491F33-FC9E-4CB2-BA74-A6F3F9BB93E9}" destId="{82104DA7-472C-4379-B2F6-D8B87106C798}" srcOrd="0" destOrd="0" presId="urn:microsoft.com/office/officeart/2005/8/layout/vList2"/>
    <dgm:cxn modelId="{2B4CA838-FE81-4BF4-B4BE-7429E7D747E1}" type="presOf" srcId="{BA6FCDA4-0D19-4ACD-B891-AEC2D829051A}" destId="{923DB4F6-9A57-4A73-82D1-BB1C464E94F2}" srcOrd="0" destOrd="0" presId="urn:microsoft.com/office/officeart/2005/8/layout/vList2"/>
    <dgm:cxn modelId="{585CED39-B299-4850-A89B-96FFF304EE80}" srcId="{1B818677-0948-4641-BFC9-9FE742A10CC4}" destId="{D6AAC204-27E9-4027-8551-053FC7587DE5}" srcOrd="2" destOrd="0" parTransId="{F4AF413D-8087-4043-B5E3-219595989D2D}" sibTransId="{8CE13073-3CDF-4891-95BA-7E742B9FBA46}"/>
    <dgm:cxn modelId="{2FC2965C-8D1C-4FDC-B086-27E45CFBB180}" srcId="{1B818677-0948-4641-BFC9-9FE742A10CC4}" destId="{03D9B2C1-83A0-4749-BFDA-447E81F46EE2}" srcOrd="5" destOrd="0" parTransId="{032E0867-91AE-4597-8F82-2B12791094E3}" sibTransId="{DB9689DB-1970-4A17-9F7A-0E35440FA8F4}"/>
    <dgm:cxn modelId="{6D22934D-CF13-4304-AB08-D129D1742AC2}" type="presOf" srcId="{AFC9F828-A655-4181-9959-746F516FB443}" destId="{F47BA5FE-6A81-480C-8151-67C4B179A4C1}" srcOrd="0" destOrd="0" presId="urn:microsoft.com/office/officeart/2005/8/layout/vList2"/>
    <dgm:cxn modelId="{C4F3E351-18A4-4E6B-BEEF-86F3F704AB0B}" type="presOf" srcId="{6F213A08-FC1A-41D4-9D6C-F9C7AE8C50F2}" destId="{F5487224-CABF-41DF-9E6C-9FB368135A67}" srcOrd="0" destOrd="0" presId="urn:microsoft.com/office/officeart/2005/8/layout/vList2"/>
    <dgm:cxn modelId="{764F4D53-CDAC-4A07-9B56-1C804FEFCFD5}" type="presOf" srcId="{229A1A5D-5F34-4DF0-AFBC-E9B453DF0436}" destId="{E24F6272-3BF6-45A3-9A42-910814B914BD}" srcOrd="0" destOrd="0" presId="urn:microsoft.com/office/officeart/2005/8/layout/vList2"/>
    <dgm:cxn modelId="{60F79593-F2C8-4B30-91E3-28B5B0717B5D}" srcId="{1B818677-0948-4641-BFC9-9FE742A10CC4}" destId="{229A1A5D-5F34-4DF0-AFBC-E9B453DF0436}" srcOrd="4" destOrd="0" parTransId="{8B5EF92F-B778-4C1C-BAEB-556EFAE032C1}" sibTransId="{2766B3AC-1867-4B6D-AE0D-F901AE9696C3}"/>
    <dgm:cxn modelId="{955830A8-BEF6-41D5-A402-498F483A2018}" type="presOf" srcId="{38FD5B95-214B-4844-B47D-16A9AE391F66}" destId="{EBFAED4B-0BC4-42E6-8C3F-DA56C08A0367}" srcOrd="0" destOrd="0" presId="urn:microsoft.com/office/officeart/2005/8/layout/vList2"/>
    <dgm:cxn modelId="{FAF70CD2-D931-46C6-AC26-1825BA40F23E}" srcId="{1B818677-0948-4641-BFC9-9FE742A10CC4}" destId="{6F213A08-FC1A-41D4-9D6C-F9C7AE8C50F2}" srcOrd="3" destOrd="0" parTransId="{EA463FB8-27EE-44D4-9D93-AEDCF5D66E8B}" sibTransId="{E59F5769-9C28-4803-8A8A-05622EA4655D}"/>
    <dgm:cxn modelId="{764E83DC-0BF3-4357-AA7E-4C905194A593}" type="presOf" srcId="{D6AAC204-27E9-4027-8551-053FC7587DE5}" destId="{BD48ADEF-5D98-4942-8F2D-A3961DB3DA4E}" srcOrd="0" destOrd="0" presId="urn:microsoft.com/office/officeart/2005/8/layout/vList2"/>
    <dgm:cxn modelId="{39744BED-87CE-4974-9044-DD6B8AEA94BE}" srcId="{1B818677-0948-4641-BFC9-9FE742A10CC4}" destId="{BA6FCDA4-0D19-4ACD-B891-AEC2D829051A}" srcOrd="0" destOrd="0" parTransId="{1EC4773C-2200-4755-B231-DA35E1D4FA79}" sibTransId="{10F8753B-FB27-484D-974C-8932C45C927C}"/>
    <dgm:cxn modelId="{83E33FF6-BDCF-455E-8216-123AF2A4437F}" type="presOf" srcId="{1B818677-0948-4641-BFC9-9FE742A10CC4}" destId="{B6284DF3-3368-4E2F-811F-6A76634C7FB9}" srcOrd="0" destOrd="0" presId="urn:microsoft.com/office/officeart/2005/8/layout/vList2"/>
    <dgm:cxn modelId="{07431FF9-C4D2-48F1-B1E4-E847FA639718}" srcId="{1B818677-0948-4641-BFC9-9FE742A10CC4}" destId="{38FD5B95-214B-4844-B47D-16A9AE391F66}" srcOrd="7" destOrd="0" parTransId="{17C8CDF4-C3BB-4109-B494-06E2F42281CC}" sibTransId="{A235D45B-9332-4461-916D-DEF9F0DFC89D}"/>
    <dgm:cxn modelId="{24AA37F9-2E5B-48DE-B674-DF5E02C5EF03}" srcId="{1B818677-0948-4641-BFC9-9FE742A10CC4}" destId="{68491F33-FC9E-4CB2-BA74-A6F3F9BB93E9}" srcOrd="6" destOrd="0" parTransId="{2C039D80-B2E6-45B9-95F1-B87D6CBDD170}" sibTransId="{FDBD4605-D7F9-46D5-A4E7-420F95FBB7CB}"/>
    <dgm:cxn modelId="{C5C8129D-235A-4B27-AC3E-29837E725321}" type="presParOf" srcId="{B6284DF3-3368-4E2F-811F-6A76634C7FB9}" destId="{923DB4F6-9A57-4A73-82D1-BB1C464E94F2}" srcOrd="0" destOrd="0" presId="urn:microsoft.com/office/officeart/2005/8/layout/vList2"/>
    <dgm:cxn modelId="{9DEC7321-245D-4FE4-AA22-934DD10DFD58}" type="presParOf" srcId="{B6284DF3-3368-4E2F-811F-6A76634C7FB9}" destId="{4C108841-52D5-483F-8723-A349C4435EC6}" srcOrd="1" destOrd="0" presId="urn:microsoft.com/office/officeart/2005/8/layout/vList2"/>
    <dgm:cxn modelId="{A7EF6CE6-B7E6-4E2C-9808-2DE7FE1857BA}" type="presParOf" srcId="{B6284DF3-3368-4E2F-811F-6A76634C7FB9}" destId="{F47BA5FE-6A81-480C-8151-67C4B179A4C1}" srcOrd="2" destOrd="0" presId="urn:microsoft.com/office/officeart/2005/8/layout/vList2"/>
    <dgm:cxn modelId="{99625CE9-CEE7-4A92-B847-273BFA3E3A12}" type="presParOf" srcId="{B6284DF3-3368-4E2F-811F-6A76634C7FB9}" destId="{50C928D1-FE22-4D94-8177-C0DAFDD01A32}" srcOrd="3" destOrd="0" presId="urn:microsoft.com/office/officeart/2005/8/layout/vList2"/>
    <dgm:cxn modelId="{D36655A2-9891-4DED-9291-E1013823A9C1}" type="presParOf" srcId="{B6284DF3-3368-4E2F-811F-6A76634C7FB9}" destId="{BD48ADEF-5D98-4942-8F2D-A3961DB3DA4E}" srcOrd="4" destOrd="0" presId="urn:microsoft.com/office/officeart/2005/8/layout/vList2"/>
    <dgm:cxn modelId="{FE5878CA-BD8F-4B13-88BA-CF884A4B42C8}" type="presParOf" srcId="{B6284DF3-3368-4E2F-811F-6A76634C7FB9}" destId="{4033EAD2-B236-4882-B1E0-259734D130CC}" srcOrd="5" destOrd="0" presId="urn:microsoft.com/office/officeart/2005/8/layout/vList2"/>
    <dgm:cxn modelId="{0CA9D992-5F6F-43FA-BD37-F71525794F42}" type="presParOf" srcId="{B6284DF3-3368-4E2F-811F-6A76634C7FB9}" destId="{F5487224-CABF-41DF-9E6C-9FB368135A67}" srcOrd="6" destOrd="0" presId="urn:microsoft.com/office/officeart/2005/8/layout/vList2"/>
    <dgm:cxn modelId="{950C4335-0C4F-4683-9D5B-32F32C81A8F2}" type="presParOf" srcId="{B6284DF3-3368-4E2F-811F-6A76634C7FB9}" destId="{B9534DD6-EDA1-4606-87FC-2DB77FAB734B}" srcOrd="7" destOrd="0" presId="urn:microsoft.com/office/officeart/2005/8/layout/vList2"/>
    <dgm:cxn modelId="{DECFFCA0-E582-414A-8021-B5D8419602E0}" type="presParOf" srcId="{B6284DF3-3368-4E2F-811F-6A76634C7FB9}" destId="{E24F6272-3BF6-45A3-9A42-910814B914BD}" srcOrd="8" destOrd="0" presId="urn:microsoft.com/office/officeart/2005/8/layout/vList2"/>
    <dgm:cxn modelId="{667E1C29-B07B-4917-9F02-BAEECA310FC4}" type="presParOf" srcId="{B6284DF3-3368-4E2F-811F-6A76634C7FB9}" destId="{041AA568-AAE3-4BAE-A192-842EA1A7659B}" srcOrd="9" destOrd="0" presId="urn:microsoft.com/office/officeart/2005/8/layout/vList2"/>
    <dgm:cxn modelId="{D1C59646-BC65-4A65-9217-458272EF4F1A}" type="presParOf" srcId="{B6284DF3-3368-4E2F-811F-6A76634C7FB9}" destId="{6C11AAD0-31DC-4F8B-8CDA-9215925FFAF1}" srcOrd="10" destOrd="0" presId="urn:microsoft.com/office/officeart/2005/8/layout/vList2"/>
    <dgm:cxn modelId="{5634D25D-FF4F-44B0-ACB7-14EF03598D34}" type="presParOf" srcId="{B6284DF3-3368-4E2F-811F-6A76634C7FB9}" destId="{7561AE1D-B394-4BE8-8BCC-90A36714F429}" srcOrd="11" destOrd="0" presId="urn:microsoft.com/office/officeart/2005/8/layout/vList2"/>
    <dgm:cxn modelId="{E1C58BBA-CAB9-4263-8C19-42A642093131}" type="presParOf" srcId="{B6284DF3-3368-4E2F-811F-6A76634C7FB9}" destId="{82104DA7-472C-4379-B2F6-D8B87106C798}" srcOrd="12" destOrd="0" presId="urn:microsoft.com/office/officeart/2005/8/layout/vList2"/>
    <dgm:cxn modelId="{804CF8E2-66C0-4E0A-9BFD-FF26070F428F}" type="presParOf" srcId="{B6284DF3-3368-4E2F-811F-6A76634C7FB9}" destId="{A18A15E4-656B-402C-A75D-77C0766FC913}" srcOrd="13" destOrd="0" presId="urn:microsoft.com/office/officeart/2005/8/layout/vList2"/>
    <dgm:cxn modelId="{79CF1FBA-5AE7-4B48-9A65-FAF3C03E092F}" type="presParOf" srcId="{B6284DF3-3368-4E2F-811F-6A76634C7FB9}" destId="{EBFAED4B-0BC4-42E6-8C3F-DA56C08A036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4DD56-77D6-4FC9-B542-1B34E38CAB46}">
      <dsp:nvSpPr>
        <dsp:cNvPr id="0" name=""/>
        <dsp:cNvSpPr/>
      </dsp:nvSpPr>
      <dsp:spPr>
        <a:xfrm>
          <a:off x="0" y="9486"/>
          <a:ext cx="6797675" cy="7698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Основатель </a:t>
          </a:r>
          <a:r>
            <a:rPr lang="ru-RU" sz="1400" kern="1200" dirty="0" err="1"/>
            <a:t>Тюргешской</a:t>
          </a:r>
          <a:r>
            <a:rPr lang="ru-RU" sz="1400" kern="1200" dirty="0"/>
            <a:t> династии правитель </a:t>
          </a:r>
          <a:r>
            <a:rPr lang="ru-RU" sz="1400" kern="1200" dirty="0" err="1"/>
            <a:t>Ушлик</a:t>
          </a:r>
          <a:r>
            <a:rPr lang="ru-RU" sz="1400" kern="1200" dirty="0"/>
            <a:t>-каган разделил племена на две орды, определив ставкой Малой орды город </a:t>
          </a:r>
          <a:r>
            <a:rPr lang="ru-RU" sz="1400" kern="1200" dirty="0" err="1"/>
            <a:t>Кунгит</a:t>
          </a:r>
          <a:r>
            <a:rPr lang="ru-RU" sz="1400" kern="1200" dirty="0"/>
            <a:t>, ставкой большой орды – город </a:t>
          </a:r>
          <a:r>
            <a:rPr lang="ru-RU" sz="1400" kern="1200" dirty="0" err="1"/>
            <a:t>Суяб</a:t>
          </a:r>
          <a:r>
            <a:rPr lang="ru-RU" sz="1400" kern="1200" dirty="0"/>
            <a:t>.</a:t>
          </a:r>
          <a:endParaRPr lang="en-US" sz="1400" kern="1200" dirty="0"/>
        </a:p>
      </dsp:txBody>
      <dsp:txXfrm>
        <a:off x="37581" y="47067"/>
        <a:ext cx="6722513" cy="694697"/>
      </dsp:txXfrm>
    </dsp:sp>
    <dsp:sp modelId="{57CEDA57-835C-40A3-ADDE-E09538DDBA3E}">
      <dsp:nvSpPr>
        <dsp:cNvPr id="0" name=""/>
        <dsp:cNvSpPr/>
      </dsp:nvSpPr>
      <dsp:spPr>
        <a:xfrm>
          <a:off x="0" y="819666"/>
          <a:ext cx="6797675" cy="7698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После смерти </a:t>
          </a:r>
          <a:r>
            <a:rPr lang="ru-RU" sz="1400" kern="1200" dirty="0" err="1"/>
            <a:t>Ушлика</a:t>
          </a:r>
          <a:r>
            <a:rPr lang="ru-RU" sz="1400" kern="1200" dirty="0"/>
            <a:t> в результате борьбы за власть с Восточно-Тюркским каганатом к власти приходит Сулу (715–738 гг.)</a:t>
          </a:r>
          <a:endParaRPr lang="en-US" sz="1400" kern="1200" dirty="0"/>
        </a:p>
      </dsp:txBody>
      <dsp:txXfrm>
        <a:off x="37581" y="857247"/>
        <a:ext cx="6722513" cy="694697"/>
      </dsp:txXfrm>
    </dsp:sp>
    <dsp:sp modelId="{19830FDC-41A3-4D8C-A836-B9F6220D902A}">
      <dsp:nvSpPr>
        <dsp:cNvPr id="0" name=""/>
        <dsp:cNvSpPr/>
      </dsp:nvSpPr>
      <dsp:spPr>
        <a:xfrm>
          <a:off x="0" y="1629846"/>
          <a:ext cx="6797675" cy="7698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Столицей каганата избран город Тараз. В период его правления </a:t>
          </a:r>
          <a:r>
            <a:rPr lang="ru-RU" sz="1400" kern="1200" dirty="0" err="1"/>
            <a:t>Тюргешский</a:t>
          </a:r>
          <a:r>
            <a:rPr lang="ru-RU" sz="1400" kern="1200" dirty="0"/>
            <a:t> каганат противостоял на западе нашествию арабов, с востока Китайского государства, давление оказывал на них и Восточно-Тюркский каганат.</a:t>
          </a:r>
          <a:endParaRPr lang="en-US" sz="1400" kern="1200" dirty="0"/>
        </a:p>
      </dsp:txBody>
      <dsp:txXfrm>
        <a:off x="37581" y="1667427"/>
        <a:ext cx="6722513" cy="694697"/>
      </dsp:txXfrm>
    </dsp:sp>
    <dsp:sp modelId="{B11962A6-9454-4E41-821A-31CC0BF88542}">
      <dsp:nvSpPr>
        <dsp:cNvPr id="0" name=""/>
        <dsp:cNvSpPr/>
      </dsp:nvSpPr>
      <dsp:spPr>
        <a:xfrm>
          <a:off x="0" y="2440026"/>
          <a:ext cx="6797675" cy="7698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Чтобы сохранить независимость </a:t>
          </a:r>
          <a:r>
            <a:rPr lang="ru-RU" sz="1400" kern="1200" dirty="0" err="1"/>
            <a:t>Тюргешского</a:t>
          </a:r>
          <a:r>
            <a:rPr lang="ru-RU" sz="1400" kern="1200" dirty="0"/>
            <a:t> государства, Сулу-каган и его преемники вели военную и политическую борьбу в трех направлениях.</a:t>
          </a:r>
          <a:endParaRPr lang="en-US" sz="1400" kern="1200" dirty="0"/>
        </a:p>
      </dsp:txBody>
      <dsp:txXfrm>
        <a:off x="37581" y="2477607"/>
        <a:ext cx="6722513" cy="694697"/>
      </dsp:txXfrm>
    </dsp:sp>
    <dsp:sp modelId="{5EFF80D1-994B-4351-9046-A0A7E4F28AA9}">
      <dsp:nvSpPr>
        <dsp:cNvPr id="0" name=""/>
        <dsp:cNvSpPr/>
      </dsp:nvSpPr>
      <dsp:spPr>
        <a:xfrm>
          <a:off x="0" y="3250206"/>
          <a:ext cx="6797675" cy="7698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 err="1"/>
            <a:t>Тюргешский</a:t>
          </a:r>
          <a:r>
            <a:rPr lang="ru-RU" sz="1400" kern="1200" dirty="0"/>
            <a:t> полководец Кули Шор в 720–721 годах, одержав победу над арабами, изгнал их с территории Согдианы.</a:t>
          </a:r>
          <a:endParaRPr lang="en-US" sz="1400" kern="1200" dirty="0"/>
        </a:p>
      </dsp:txBody>
      <dsp:txXfrm>
        <a:off x="37581" y="3287787"/>
        <a:ext cx="6722513" cy="694697"/>
      </dsp:txXfrm>
    </dsp:sp>
    <dsp:sp modelId="{3081D66F-B148-4192-95F8-A7C17B5237A1}">
      <dsp:nvSpPr>
        <dsp:cNvPr id="0" name=""/>
        <dsp:cNvSpPr/>
      </dsp:nvSpPr>
      <dsp:spPr>
        <a:xfrm>
          <a:off x="0" y="4060386"/>
          <a:ext cx="6797675" cy="7698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 723 году каган Сулу в союзе с </a:t>
          </a:r>
          <a:r>
            <a:rPr lang="ru-RU" sz="1400" kern="1200" dirty="0" err="1"/>
            <a:t>карлуками</a:t>
          </a:r>
          <a:r>
            <a:rPr lang="ru-RU" sz="1400" kern="1200" dirty="0"/>
            <a:t> Ферганы и жителями </a:t>
          </a:r>
          <a:r>
            <a:rPr lang="ru-RU" sz="1400" kern="1200" dirty="0" err="1"/>
            <a:t>Шаша</a:t>
          </a:r>
          <a:r>
            <a:rPr lang="ru-RU" sz="1400" kern="1200" dirty="0"/>
            <a:t> (старое название Ташкента) разбил арабов.</a:t>
          </a:r>
          <a:endParaRPr lang="en-US" sz="1400" kern="1200" dirty="0"/>
        </a:p>
      </dsp:txBody>
      <dsp:txXfrm>
        <a:off x="37581" y="4097967"/>
        <a:ext cx="6722513" cy="694697"/>
      </dsp:txXfrm>
    </dsp:sp>
    <dsp:sp modelId="{344669EB-6771-44CD-A472-B09A511059B8}">
      <dsp:nvSpPr>
        <dsp:cNvPr id="0" name=""/>
        <dsp:cNvSpPr/>
      </dsp:nvSpPr>
      <dsp:spPr>
        <a:xfrm>
          <a:off x="0" y="4870566"/>
          <a:ext cx="6797675" cy="7698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Кагана Сулу арабы называли Абу-</a:t>
          </a:r>
          <a:r>
            <a:rPr lang="ru-RU" sz="1400" kern="1200" dirty="0" err="1"/>
            <a:t>Музахим</a:t>
          </a:r>
          <a:r>
            <a:rPr lang="ru-RU" sz="1400" kern="1200" dirty="0"/>
            <a:t>, что в переводе означает </a:t>
          </a:r>
          <a:r>
            <a:rPr lang="ru-RU" sz="1400" kern="1200" dirty="0">
              <a:latin typeface="Calibri Light" panose="020F0302020204030204"/>
            </a:rPr>
            <a:t>"</a:t>
          </a:r>
          <a:r>
            <a:rPr lang="ru-RU" sz="1400" kern="1200" dirty="0"/>
            <a:t>бодающийся</a:t>
          </a:r>
          <a:r>
            <a:rPr lang="ru-RU" sz="1400" kern="1200" dirty="0">
              <a:latin typeface="Calibri Light" panose="020F0302020204030204"/>
            </a:rPr>
            <a:t>".</a:t>
          </a:r>
          <a:endParaRPr lang="en-US" sz="1400" kern="1200" dirty="0"/>
        </a:p>
      </dsp:txBody>
      <dsp:txXfrm>
        <a:off x="37581" y="4908147"/>
        <a:ext cx="6722513" cy="694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DB4F6-9A57-4A73-82D1-BB1C464E94F2}">
      <dsp:nvSpPr>
        <dsp:cNvPr id="0" name=""/>
        <dsp:cNvSpPr/>
      </dsp:nvSpPr>
      <dsp:spPr>
        <a:xfrm>
          <a:off x="0" y="261117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В 737 году каган Сулу одержал в </a:t>
          </a:r>
          <a:r>
            <a:rPr lang="ru-RU" sz="1300" kern="1200" dirty="0" err="1">
              <a:latin typeface="Times New Roman"/>
              <a:cs typeface="Times New Roman"/>
            </a:rPr>
            <a:t>Тохаристане</a:t>
          </a:r>
          <a:r>
            <a:rPr lang="ru-RU" sz="1300" kern="1200" dirty="0">
              <a:latin typeface="Times New Roman"/>
              <a:cs typeface="Times New Roman"/>
            </a:rPr>
            <a:t> победу над иноземными завоевателями. После возвращения на родину, в город </a:t>
          </a:r>
          <a:r>
            <a:rPr lang="ru-RU" sz="1300" kern="1200" dirty="0" err="1">
              <a:latin typeface="Times New Roman"/>
              <a:cs typeface="Times New Roman"/>
            </a:rPr>
            <a:t>Навакет</a:t>
          </a:r>
          <a:r>
            <a:rPr lang="ru-RU" sz="1300" kern="1200" dirty="0">
              <a:latin typeface="Times New Roman"/>
              <a:cs typeface="Times New Roman"/>
            </a:rPr>
            <a:t>, каган был убит тарханом Бага.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284505"/>
        <a:ext cx="6528196" cy="432339"/>
      </dsp:txXfrm>
    </dsp:sp>
    <dsp:sp modelId="{F47BA5FE-6A81-480C-8151-67C4B179A4C1}">
      <dsp:nvSpPr>
        <dsp:cNvPr id="0" name=""/>
        <dsp:cNvSpPr/>
      </dsp:nvSpPr>
      <dsp:spPr>
        <a:xfrm>
          <a:off x="0" y="777673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После гибели Сулу каганом стал его сын </a:t>
          </a:r>
          <a:r>
            <a:rPr lang="ru-RU" sz="1300" kern="1200" dirty="0" err="1">
              <a:latin typeface="Times New Roman"/>
              <a:cs typeface="Times New Roman"/>
            </a:rPr>
            <a:t>Тукарсан</a:t>
          </a:r>
          <a:r>
            <a:rPr lang="ru-RU" sz="1300" kern="1200" dirty="0">
              <a:latin typeface="Times New Roman"/>
              <a:cs typeface="Times New Roman"/>
            </a:rPr>
            <a:t> </a:t>
          </a:r>
          <a:r>
            <a:rPr lang="ru-RU" sz="1300" kern="1200" dirty="0" err="1">
              <a:latin typeface="Times New Roman"/>
              <a:cs typeface="Times New Roman"/>
            </a:rPr>
            <a:t>Куштар</a:t>
          </a:r>
          <a:r>
            <a:rPr lang="ru-RU" sz="1300" kern="1200" dirty="0">
              <a:latin typeface="Times New Roman"/>
              <a:cs typeface="Times New Roman"/>
            </a:rPr>
            <a:t>. Возобновилась борьба между черными и желтыми </a:t>
          </a:r>
          <a:r>
            <a:rPr lang="ru-RU" sz="1300" kern="1200" dirty="0" err="1">
              <a:latin typeface="Times New Roman"/>
              <a:cs typeface="Times New Roman"/>
            </a:rPr>
            <a:t>тюргешами</a:t>
          </a:r>
          <a:r>
            <a:rPr lang="ru-RU" sz="1300" kern="1200" dirty="0">
              <a:latin typeface="Times New Roman"/>
              <a:cs typeface="Times New Roman"/>
            </a:rPr>
            <a:t>.   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801061"/>
        <a:ext cx="6528196" cy="432339"/>
      </dsp:txXfrm>
    </dsp:sp>
    <dsp:sp modelId="{BD48ADEF-5D98-4942-8F2D-A3961DB3DA4E}">
      <dsp:nvSpPr>
        <dsp:cNvPr id="0" name=""/>
        <dsp:cNvSpPr/>
      </dsp:nvSpPr>
      <dsp:spPr>
        <a:xfrm>
          <a:off x="0" y="1294227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В 748 г. вторгшиеся в </a:t>
          </a:r>
          <a:r>
            <a:rPr lang="ru-RU" sz="1300" kern="1200" dirty="0" err="1">
              <a:latin typeface="Times New Roman"/>
              <a:cs typeface="Times New Roman"/>
            </a:rPr>
            <a:t>Жетысу</a:t>
          </a:r>
          <a:r>
            <a:rPr lang="ru-RU" sz="1300" kern="1200" dirty="0">
              <a:latin typeface="Times New Roman"/>
              <a:cs typeface="Times New Roman"/>
            </a:rPr>
            <a:t> китайские войска захватили и разрушили город </a:t>
          </a:r>
          <a:r>
            <a:rPr lang="ru-RU" sz="1300" kern="1200" dirty="0" err="1">
              <a:latin typeface="Times New Roman"/>
              <a:cs typeface="Times New Roman"/>
            </a:rPr>
            <a:t>Суяб</a:t>
          </a:r>
          <a:r>
            <a:rPr lang="ru-RU" sz="1300" kern="1200" dirty="0">
              <a:latin typeface="Times New Roman"/>
              <a:cs typeface="Times New Roman"/>
            </a:rPr>
            <a:t>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1317615"/>
        <a:ext cx="6528196" cy="432339"/>
      </dsp:txXfrm>
    </dsp:sp>
    <dsp:sp modelId="{F5487224-CABF-41DF-9E6C-9FB368135A67}">
      <dsp:nvSpPr>
        <dsp:cNvPr id="0" name=""/>
        <dsp:cNvSpPr/>
      </dsp:nvSpPr>
      <dsp:spPr>
        <a:xfrm>
          <a:off x="0" y="1810782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В 751 году у города </a:t>
          </a:r>
          <a:r>
            <a:rPr lang="ru-RU" sz="1300" kern="1200" dirty="0" err="1">
              <a:latin typeface="Times New Roman"/>
              <a:cs typeface="Times New Roman"/>
            </a:rPr>
            <a:t>Атлаха</a:t>
          </a:r>
          <a:r>
            <a:rPr lang="ru-RU" sz="1300" kern="1200" dirty="0">
              <a:latin typeface="Times New Roman"/>
              <a:cs typeface="Times New Roman"/>
            </a:rPr>
            <a:t> произошло грандиозное сражение между </a:t>
          </a:r>
          <a:r>
            <a:rPr lang="ru-RU" sz="1300" kern="1200" dirty="0" err="1">
              <a:latin typeface="Times New Roman"/>
              <a:cs typeface="Times New Roman"/>
            </a:rPr>
            <a:t>тюргешско</a:t>
          </a:r>
          <a:r>
            <a:rPr lang="ru-RU" sz="1300" kern="1200" dirty="0">
              <a:latin typeface="Times New Roman"/>
              <a:cs typeface="Times New Roman"/>
            </a:rPr>
            <a:t>-арабскими войсками и китайцами.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1834170"/>
        <a:ext cx="6528196" cy="432339"/>
      </dsp:txXfrm>
    </dsp:sp>
    <dsp:sp modelId="{E24F6272-3BF6-45A3-9A42-910814B914BD}">
      <dsp:nvSpPr>
        <dsp:cNvPr id="0" name=""/>
        <dsp:cNvSpPr/>
      </dsp:nvSpPr>
      <dsp:spPr>
        <a:xfrm>
          <a:off x="0" y="2327337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Китайские войска потерпели поражение.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2350725"/>
        <a:ext cx="6528196" cy="432339"/>
      </dsp:txXfrm>
    </dsp:sp>
    <dsp:sp modelId="{6C11AAD0-31DC-4F8B-8CDA-9215925FFAF1}">
      <dsp:nvSpPr>
        <dsp:cNvPr id="0" name=""/>
        <dsp:cNvSpPr/>
      </dsp:nvSpPr>
      <dsp:spPr>
        <a:xfrm>
          <a:off x="0" y="2843892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>
              <a:latin typeface="Times New Roman"/>
              <a:cs typeface="Times New Roman"/>
            </a:rPr>
            <a:t>Атлахская</a:t>
          </a:r>
          <a:r>
            <a:rPr lang="ru-RU" sz="1300" kern="1200" dirty="0">
              <a:latin typeface="Times New Roman"/>
              <a:cs typeface="Times New Roman"/>
            </a:rPr>
            <a:t> битва (751 г.) имела большое историческое значение, т.к. китайцы навсегда покинули территорию </a:t>
          </a:r>
          <a:r>
            <a:rPr lang="ru-RU" sz="1300" kern="1200" dirty="0" err="1">
              <a:latin typeface="Times New Roman"/>
              <a:cs typeface="Times New Roman"/>
            </a:rPr>
            <a:t>Жетысу</a:t>
          </a:r>
          <a:r>
            <a:rPr lang="ru-RU" sz="1300" kern="1200" dirty="0">
              <a:latin typeface="Times New Roman"/>
              <a:cs typeface="Times New Roman"/>
            </a:rPr>
            <a:t>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2867280"/>
        <a:ext cx="6528196" cy="432339"/>
      </dsp:txXfrm>
    </dsp:sp>
    <dsp:sp modelId="{82104DA7-472C-4379-B2F6-D8B87106C798}">
      <dsp:nvSpPr>
        <dsp:cNvPr id="0" name=""/>
        <dsp:cNvSpPr/>
      </dsp:nvSpPr>
      <dsp:spPr>
        <a:xfrm>
          <a:off x="0" y="3360448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Арабское и китайское нашествия, междоусобицы подорвали </a:t>
          </a:r>
          <a:r>
            <a:rPr lang="ru-RU" sz="1300" kern="1200" dirty="0" err="1">
              <a:latin typeface="Times New Roman"/>
              <a:cs typeface="Times New Roman"/>
            </a:rPr>
            <a:t>Тюргешский</a:t>
          </a:r>
          <a:r>
            <a:rPr lang="ru-RU" sz="1300" kern="1200" dirty="0">
              <a:latin typeface="Times New Roman"/>
              <a:cs typeface="Times New Roman"/>
            </a:rPr>
            <a:t> каганат, и он пал под натиском племен </a:t>
          </a:r>
          <a:r>
            <a:rPr lang="ru-RU" sz="1300" kern="1200" dirty="0" err="1">
              <a:latin typeface="Times New Roman"/>
              <a:cs typeface="Times New Roman"/>
            </a:rPr>
            <a:t>карлуков</a:t>
          </a:r>
          <a:r>
            <a:rPr lang="ru-RU" sz="1300" kern="1200" dirty="0">
              <a:latin typeface="Times New Roman"/>
              <a:cs typeface="Times New Roman"/>
            </a:rPr>
            <a:t> в 756 г.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3383836"/>
        <a:ext cx="6528196" cy="432339"/>
      </dsp:txXfrm>
    </dsp:sp>
    <dsp:sp modelId="{EBFAED4B-0BC4-42E6-8C3F-DA56C08A0367}">
      <dsp:nvSpPr>
        <dsp:cNvPr id="0" name=""/>
        <dsp:cNvSpPr/>
      </dsp:nvSpPr>
      <dsp:spPr>
        <a:xfrm>
          <a:off x="0" y="3877003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По данным археологических раскопок, </a:t>
          </a:r>
          <a:r>
            <a:rPr lang="ru-RU" sz="1300" kern="1200" dirty="0" err="1">
              <a:latin typeface="Times New Roman"/>
              <a:cs typeface="Times New Roman"/>
            </a:rPr>
            <a:t>тюргешские</a:t>
          </a:r>
          <a:r>
            <a:rPr lang="ru-RU" sz="1300" kern="1200" dirty="0">
              <a:latin typeface="Times New Roman"/>
              <a:cs typeface="Times New Roman"/>
            </a:rPr>
            <a:t> монеты в 704–766 гг. выпускались в городе Тараз.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3900391"/>
        <a:ext cx="6528196" cy="43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3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8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gdcoins.narod.ru/semirechie/coins.html" TargetMode="External"/><Relationship Id="rId2" Type="http://schemas.openxmlformats.org/officeDocument/2006/relationships/hyperlink" Target="https://itest.kz/ru/attestation/istoriya-kazahstana-4077/razdel-v-rannesrednevekovye-gosudarstva/lecture/tyurgeshskij-kagan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z-ekzams.ru/istoriya-kazaxstana/uchebniki-po-istorii-kazaxstana/uchebshyn/rannesrednevekovyj-kazaxstan-vi-xii-vv/1737-tyurgeshskij-kaganat-704-756-gg-obrazovanie-politicheskaya-istoriya-talasskaya-bitv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8766" y="774052"/>
            <a:ext cx="10058400" cy="2387600"/>
          </a:xfrm>
        </p:spPr>
        <p:txBody>
          <a:bodyPr>
            <a:normAutofit/>
          </a:bodyPr>
          <a:lstStyle/>
          <a:p>
            <a:r>
              <a:rPr lang="ru-RU" sz="3200" b="1" err="1">
                <a:latin typeface="Times New Roman"/>
                <a:ea typeface="+mj-lt"/>
                <a:cs typeface="+mj-lt"/>
              </a:rPr>
              <a:t>Тюргешский</a:t>
            </a:r>
            <a:r>
              <a:rPr lang="ru-RU" sz="3200" b="1" dirty="0">
                <a:latin typeface="Times New Roman"/>
                <a:ea typeface="+mj-lt"/>
                <a:cs typeface="+mj-lt"/>
              </a:rPr>
              <a:t> каганат. Политическая история, хозяйство и социальная организация.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D669F-115A-1049-F9D5-6831AA7DBD70}"/>
              </a:ext>
            </a:extLst>
          </p:cNvPr>
          <p:cNvSpPr txBox="1"/>
          <p:nvPr/>
        </p:nvSpPr>
        <p:spPr>
          <a:xfrm>
            <a:off x="1647246" y="213360"/>
            <a:ext cx="78320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Arial"/>
              </a:rPr>
              <a:t>    </a:t>
            </a:r>
            <a:r>
              <a:rPr lang="en-US" dirty="0" err="1">
                <a:latin typeface="Times New Roman"/>
                <a:cs typeface="Arial"/>
              </a:rPr>
              <a:t>Министерство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науки</a:t>
            </a:r>
            <a:r>
              <a:rPr lang="en-US" dirty="0">
                <a:latin typeface="Times New Roman"/>
                <a:cs typeface="Arial"/>
              </a:rPr>
              <a:t> и </a:t>
            </a:r>
            <a:r>
              <a:rPr lang="en-US" dirty="0" err="1">
                <a:latin typeface="Times New Roman"/>
                <a:cs typeface="Arial"/>
              </a:rPr>
              <a:t>высшего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образования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Республики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Казахстан</a:t>
            </a:r>
            <a:endParaRPr lang="en-US" dirty="0">
              <a:latin typeface="Times New Roman"/>
              <a:cs typeface="Arial"/>
            </a:endParaRPr>
          </a:p>
          <a:p>
            <a:r>
              <a:rPr lang="en-US" dirty="0">
                <a:latin typeface="Times New Roman"/>
                <a:cs typeface="Arial"/>
              </a:rPr>
              <a:t>         </a:t>
            </a:r>
            <a:r>
              <a:rPr lang="en-US" dirty="0" err="1">
                <a:latin typeface="Times New Roman"/>
                <a:cs typeface="Arial"/>
              </a:rPr>
              <a:t>Западно-Казахстанский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университет</a:t>
            </a:r>
            <a:r>
              <a:rPr lang="en-US" dirty="0">
                <a:latin typeface="Times New Roman"/>
                <a:cs typeface="Arial"/>
              </a:rPr>
              <a:t> </a:t>
            </a:r>
            <a:r>
              <a:rPr lang="en-US" dirty="0" err="1">
                <a:latin typeface="Times New Roman"/>
                <a:cs typeface="Arial"/>
              </a:rPr>
              <a:t>имени</a:t>
            </a:r>
            <a:r>
              <a:rPr lang="en-US" dirty="0">
                <a:latin typeface="Times New Roman"/>
                <a:cs typeface="Arial"/>
              </a:rPr>
              <a:t> </a:t>
            </a:r>
            <a:r>
              <a:rPr lang="en-US" dirty="0" err="1">
                <a:latin typeface="Times New Roman"/>
                <a:cs typeface="Arial"/>
              </a:rPr>
              <a:t>М.Утемисова</a:t>
            </a:r>
            <a:endParaRPr lang="en-US" dirty="0">
              <a:latin typeface="Times New Roman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A9A73-3754-FB65-3B94-0B30C0CE94D2}"/>
              </a:ext>
            </a:extLst>
          </p:cNvPr>
          <p:cNvSpPr txBox="1"/>
          <p:nvPr/>
        </p:nvSpPr>
        <p:spPr>
          <a:xfrm>
            <a:off x="7491896" y="4518550"/>
            <a:ext cx="3962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/>
              <a:ea typeface="Calibri"/>
              <a:cs typeface="Arial"/>
            </a:endParaRPr>
          </a:p>
          <a:p>
            <a:r>
              <a:rPr lang="en-US" err="1">
                <a:latin typeface="Times New Roman"/>
                <a:ea typeface="Calibri"/>
                <a:cs typeface="Calibri"/>
              </a:rPr>
              <a:t>Подготовила</a:t>
            </a:r>
            <a:r>
              <a:rPr lang="en-US" dirty="0">
                <a:latin typeface="Times New Roman"/>
                <a:ea typeface="Calibri"/>
                <a:cs typeface="Calibri"/>
              </a:rPr>
              <a:t>: </a:t>
            </a:r>
            <a:r>
              <a:rPr lang="en-US" err="1">
                <a:latin typeface="Times New Roman"/>
                <a:ea typeface="Calibri"/>
                <a:cs typeface="Calibri"/>
              </a:rPr>
              <a:t>старший</a:t>
            </a:r>
            <a:r>
              <a:rPr lang="en-US" dirty="0"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latin typeface="Times New Roman"/>
                <a:ea typeface="Calibri"/>
                <a:cs typeface="Calibri"/>
              </a:rPr>
              <a:t>преподователь,магистр</a:t>
            </a:r>
            <a:r>
              <a:rPr lang="en-US" dirty="0"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latin typeface="Times New Roman"/>
                <a:ea typeface="Calibri"/>
                <a:cs typeface="Calibri"/>
              </a:rPr>
              <a:t>Жалекенова</a:t>
            </a:r>
            <a:r>
              <a:rPr lang="en-US" dirty="0">
                <a:latin typeface="Times New Roman"/>
                <a:ea typeface="Calibri"/>
                <a:cs typeface="Calibri"/>
              </a:rPr>
              <a:t> Г.Т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2684-6523-7CA0-309B-577D9B0CD9E7}"/>
              </a:ext>
            </a:extLst>
          </p:cNvPr>
          <p:cNvSpPr txBox="1"/>
          <p:nvPr/>
        </p:nvSpPr>
        <p:spPr>
          <a:xfrm>
            <a:off x="3476487" y="770835"/>
            <a:ext cx="43997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Segoe UI"/>
              </a:rPr>
              <a:t>Факультет</a:t>
            </a:r>
            <a:r>
              <a:rPr lang="en-US" dirty="0">
                <a:latin typeface="Times New Roman"/>
                <a:cs typeface="Segoe UI"/>
              </a:rPr>
              <a:t> </a:t>
            </a:r>
            <a:r>
              <a:rPr lang="en-US" dirty="0" err="1">
                <a:latin typeface="Times New Roman"/>
                <a:cs typeface="Segoe UI"/>
              </a:rPr>
              <a:t>истории,экономики</a:t>
            </a:r>
            <a:r>
              <a:rPr lang="en-US" dirty="0">
                <a:latin typeface="Times New Roman"/>
                <a:cs typeface="Segoe UI"/>
              </a:rPr>
              <a:t> и </a:t>
            </a:r>
            <a:r>
              <a:rPr lang="en-US" dirty="0" err="1">
                <a:latin typeface="Times New Roman"/>
                <a:cs typeface="Segoe UI"/>
              </a:rPr>
              <a:t>права</a:t>
            </a:r>
            <a:r>
              <a:rPr lang="ru-RU" dirty="0">
                <a:latin typeface="Times New Roman"/>
                <a:cs typeface="Segoe UI"/>
              </a:rPr>
              <a:t>​</a:t>
            </a:r>
          </a:p>
          <a:p>
            <a:r>
              <a:rPr lang="en-US" dirty="0">
                <a:latin typeface="Times New Roman"/>
                <a:cs typeface="Segoe UI"/>
              </a:rPr>
              <a:t>           </a:t>
            </a:r>
            <a:r>
              <a:rPr lang="en-US" dirty="0" err="1">
                <a:latin typeface="Times New Roman"/>
                <a:cs typeface="Segoe UI"/>
              </a:rPr>
              <a:t>Кафедра</a:t>
            </a:r>
            <a:r>
              <a:rPr lang="en-US" dirty="0">
                <a:latin typeface="Times New Roman"/>
                <a:cs typeface="Segoe UI"/>
              </a:rPr>
              <a:t> </a:t>
            </a:r>
            <a:r>
              <a:rPr lang="en-US" dirty="0" err="1">
                <a:latin typeface="Times New Roman"/>
                <a:cs typeface="Segoe UI"/>
              </a:rPr>
              <a:t>История</a:t>
            </a:r>
            <a:r>
              <a:rPr lang="en-US" dirty="0">
                <a:latin typeface="Times New Roman"/>
                <a:cs typeface="Segoe UI"/>
              </a:rPr>
              <a:t> РК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AE341-B862-156E-08D5-CA3EE322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Хозяйство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4" name="Рисунок 3" descr="Табунное содержание лошадей | Счастливые Лошади">
            <a:extLst>
              <a:ext uri="{FF2B5EF4-FFF2-40B4-BE49-F238E27FC236}">
                <a16:creationId xmlns:a16="http://schemas.microsoft.com/office/drawing/2014/main" id="{7DAE4055-C5E3-A809-C26D-3303CE83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04" r="2757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3504D6-128D-C647-7D83-4D9D97C1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Хозяйство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тюргешей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преимущественно было основано на кочевом и полукочевом скотоводстве. Некоторая часть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тюргешей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вела оседлый образ жизни, занималась торговлей, ремеслами. Охота на диких животных для представителей знати была развлечением, а для бедных – источником существования.</a:t>
            </a:r>
            <a:endParaRPr lang="ru-RU" sz="24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76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Кочевники Казахстана: Как перегоняют лошадей на жайлау - The Steppe">
            <a:extLst>
              <a:ext uri="{FF2B5EF4-FFF2-40B4-BE49-F238E27FC236}">
                <a16:creationId xmlns:a16="http://schemas.microsoft.com/office/drawing/2014/main" id="{28303E11-4BC9-CF7D-E6E7-FC9E65A9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97FE2-0440-D64A-8CCE-BBDEB04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Заключение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D0DF9-6458-84CA-6F0A-75622F9F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Как мы видим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Тюргешский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каганат стал приемником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Западнотюркского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каганата. Он первым принял удар арабского завоевания. Находясь со всех сторон в окружении противников,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тюргеши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сумели собраться и отразить все угрозы. В борьбе племен за власть,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тюргеши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проиграли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карлукам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</a:t>
            </a:r>
            <a:r>
              <a:rPr lang="ru-RU" sz="24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Тюргешский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каганат перестал существовать в 756 году.  </a:t>
            </a:r>
            <a:endParaRPr lang="ru-RU" sz="24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2400" dirty="0">
                <a:solidFill>
                  <a:srgbClr val="212121"/>
                </a:solidFill>
                <a:latin typeface="Times New Roman"/>
                <a:ea typeface="Calibri" panose="020F0502020204030204"/>
                <a:cs typeface="Arial"/>
              </a:rPr>
              <a:t>Каганат оставил яркий след в истории тюрков. Их боялись и уважали враги, но они не смогли быть сплоченными. Средневековое вероломство и междоусобицы подкосили силы каганата, и он распался.</a:t>
            </a:r>
            <a:endParaRPr lang="ru-RU" sz="2400" dirty="0">
              <a:latin typeface="Times New Roman"/>
              <a:ea typeface="Calibri" panose="020F0502020204030204"/>
              <a:cs typeface="Arial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166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EB754-9CE8-833D-CE8C-1A804786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accent2"/>
                </a:solidFill>
                <a:latin typeface="Times New Roman"/>
                <a:ea typeface="Calibri Light"/>
                <a:cs typeface="Calibri Light"/>
              </a:rPr>
              <a:t>Список использованной литературы</a:t>
            </a:r>
            <a:endParaRPr lang="ru-RU">
              <a:solidFill>
                <a:schemeClr val="accent2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34168-A03D-3D57-1660-0FFBE69F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  <a:hlinkClick r:id="rId2"/>
              </a:rPr>
              <a:t>https://itest.kz/ru/attestation/istoriya-kazahstana-4077/razdel-v-rannesrednevekovye-gosudarstva/lecture/tyurgeshskij-kaganat</a:t>
            </a:r>
            <a:endParaRPr lang="ru-RU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  <a:hlinkClick r:id="rId3"/>
              </a:rPr>
              <a:t>https://sogdcoins.narod.ru/semirechie/coins.html</a:t>
            </a:r>
            <a:endParaRPr lang="ru-RU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  <a:hlinkClick r:id="rId4"/>
              </a:rPr>
              <a:t>https://kaz-ekzams.ru/istoriya-kazaxstana/uchebniki-po-istorii-kazaxstana/uchebshyn/rannesrednevekovyj-kazaxstan-vi-xii-vv/1737-tyurgeshskij-kaganat-704-756-gg-obrazovanie-politicheskaya-istoriya-talasskaya-bitva.html</a:t>
            </a:r>
            <a:endParaRPr lang="ru-RU" dirty="0">
              <a:latin typeface="Times New Roman"/>
              <a:ea typeface="+mn-lt"/>
              <a:cs typeface="+mn-lt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95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7DB66-9BEA-D5A4-8EBF-B93023E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-246797"/>
            <a:ext cx="6750987" cy="1450757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accent2"/>
                </a:solidFill>
                <a:latin typeface="Times New Roman"/>
                <a:ea typeface="Calibri Light"/>
                <a:cs typeface="Calibri Light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D7A2D-D323-243E-06F8-64D47043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1414362"/>
            <a:ext cx="6697715" cy="3845131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1)Введение</a:t>
            </a:r>
          </a:p>
          <a:p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2)Политическая история</a:t>
            </a:r>
          </a:p>
          <a:p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3)Хозяйство</a:t>
            </a:r>
          </a:p>
          <a:p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4)Социальная организация</a:t>
            </a:r>
          </a:p>
          <a:p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5)Заключение</a:t>
            </a:r>
          </a:p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918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55C93-9ACC-6F97-03B7-517991C9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>
                <a:latin typeface="Times New Roman"/>
                <a:ea typeface="Calibri Light"/>
                <a:cs typeface="Calibri Light"/>
              </a:rPr>
              <a:t>Введение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0658-BF18-58FF-8F7C-8D155F3D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812730" cy="4023360"/>
          </a:xfrm>
        </p:spPr>
        <p:txBody>
          <a:bodyPr vert="horz" lIns="0" tIns="45720" rIns="0" bIns="45720" rtlCol="0">
            <a:normAutofit lnSpcReduction="10000"/>
          </a:bodyPr>
          <a:lstStyle/>
          <a:p>
            <a:r>
              <a:rPr lang="ru-RU" sz="1900">
                <a:latin typeface="Times New Roman"/>
                <a:ea typeface="+mn-lt"/>
                <a:cs typeface="+mn-lt"/>
              </a:rPr>
              <a:t>В 704 году племена </a:t>
            </a:r>
            <a:r>
              <a:rPr lang="ru-RU" sz="1900" err="1">
                <a:latin typeface="Times New Roman"/>
                <a:ea typeface="+mn-lt"/>
                <a:cs typeface="+mn-lt"/>
              </a:rPr>
              <a:t>тюргешей</a:t>
            </a:r>
            <a:r>
              <a:rPr lang="ru-RU" sz="1900">
                <a:latin typeface="Times New Roman"/>
                <a:ea typeface="+mn-lt"/>
                <a:cs typeface="+mn-lt"/>
              </a:rPr>
              <a:t> свергли господство западных тюрок и создали свое государство. Основная территория каганата находилась в </a:t>
            </a:r>
            <a:r>
              <a:rPr lang="ru-RU" sz="1900" err="1">
                <a:latin typeface="Times New Roman"/>
                <a:ea typeface="+mn-lt"/>
                <a:cs typeface="+mn-lt"/>
              </a:rPr>
              <a:t>Жетысу</a:t>
            </a:r>
            <a:r>
              <a:rPr lang="ru-RU" sz="1900">
                <a:latin typeface="Times New Roman"/>
                <a:ea typeface="+mn-lt"/>
                <a:cs typeface="+mn-lt"/>
              </a:rPr>
              <a:t>. Вместе с тем территория каганата охватывала земли, начиная с города </a:t>
            </a:r>
            <a:r>
              <a:rPr lang="ru-RU" sz="1900" err="1">
                <a:latin typeface="Times New Roman"/>
                <a:ea typeface="+mn-lt"/>
                <a:cs typeface="+mn-lt"/>
              </a:rPr>
              <a:t>Шаш</a:t>
            </a:r>
            <a:r>
              <a:rPr lang="ru-RU" sz="1900">
                <a:latin typeface="Times New Roman"/>
                <a:ea typeface="+mn-lt"/>
                <a:cs typeface="+mn-lt"/>
              </a:rPr>
              <a:t> (Ташкент) на юго-востоке Средней Азии до городов </a:t>
            </a:r>
            <a:r>
              <a:rPr lang="ru-RU" sz="1900" err="1">
                <a:latin typeface="Times New Roman"/>
                <a:ea typeface="+mn-lt"/>
                <a:cs typeface="+mn-lt"/>
              </a:rPr>
              <a:t>Бесбалык</a:t>
            </a:r>
            <a:r>
              <a:rPr lang="ru-RU" sz="1900">
                <a:latin typeface="Times New Roman"/>
                <a:ea typeface="+mn-lt"/>
                <a:cs typeface="+mn-lt"/>
              </a:rPr>
              <a:t> и Турфан в Восточном Туркестане. Административным центром-столицей был город </a:t>
            </a:r>
            <a:r>
              <a:rPr lang="ru-RU" sz="1900" err="1">
                <a:latin typeface="Times New Roman"/>
                <a:ea typeface="+mn-lt"/>
                <a:cs typeface="+mn-lt"/>
              </a:rPr>
              <a:t>Суяб</a:t>
            </a:r>
            <a:r>
              <a:rPr lang="ru-RU" sz="1900">
                <a:latin typeface="Times New Roman"/>
                <a:ea typeface="+mn-lt"/>
                <a:cs typeface="+mn-lt"/>
              </a:rPr>
              <a:t>.</a:t>
            </a:r>
            <a:endParaRPr lang="ru-RU" sz="190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ru-RU" sz="1900">
                <a:latin typeface="Times New Roman"/>
                <a:ea typeface="+mn-lt"/>
                <a:cs typeface="+mn-lt"/>
              </a:rPr>
              <a:t>Первые сведения о </a:t>
            </a:r>
            <a:r>
              <a:rPr lang="ru-RU" sz="1900" err="1">
                <a:latin typeface="Times New Roman"/>
                <a:ea typeface="+mn-lt"/>
                <a:cs typeface="+mn-lt"/>
              </a:rPr>
              <a:t>тюргешах</a:t>
            </a:r>
            <a:r>
              <a:rPr lang="ru-RU" sz="1900">
                <a:latin typeface="Times New Roman"/>
                <a:ea typeface="+mn-lt"/>
                <a:cs typeface="+mn-lt"/>
              </a:rPr>
              <a:t> встречаются в историческом памятнике </a:t>
            </a:r>
            <a:r>
              <a:rPr lang="ru-RU" sz="1900" err="1">
                <a:latin typeface="Times New Roman"/>
                <a:ea typeface="+mn-lt"/>
                <a:cs typeface="+mn-lt"/>
              </a:rPr>
              <a:t>Культегина</a:t>
            </a:r>
            <a:r>
              <a:rPr lang="ru-RU" sz="1900">
                <a:latin typeface="Times New Roman"/>
                <a:ea typeface="+mn-lt"/>
                <a:cs typeface="+mn-lt"/>
              </a:rPr>
              <a:t> и китайских летописях. Будучи многочисленными племенами, входившими в состав левого крыла Тюркского каганата еще с VI века, </a:t>
            </a:r>
            <a:r>
              <a:rPr lang="ru-RU" sz="1900" err="1">
                <a:latin typeface="Times New Roman"/>
                <a:ea typeface="+mn-lt"/>
                <a:cs typeface="+mn-lt"/>
              </a:rPr>
              <a:t>тюргеши</a:t>
            </a:r>
            <a:r>
              <a:rPr lang="ru-RU" sz="1900">
                <a:latin typeface="Times New Roman"/>
                <a:ea typeface="+mn-lt"/>
                <a:cs typeface="+mn-lt"/>
              </a:rPr>
              <a:t> населяли обширную территорию между реками Чу и Или. Через земли их расселения проходила большая часть караванных путей в </a:t>
            </a:r>
            <a:r>
              <a:rPr lang="ru-RU" sz="1900" err="1">
                <a:latin typeface="Times New Roman"/>
                <a:ea typeface="+mn-lt"/>
                <a:cs typeface="+mn-lt"/>
              </a:rPr>
              <a:t>Жетысу</a:t>
            </a:r>
            <a:r>
              <a:rPr lang="ru-RU" sz="1900">
                <a:latin typeface="Times New Roman"/>
                <a:ea typeface="+mn-lt"/>
                <a:cs typeface="+mn-lt"/>
              </a:rPr>
              <a:t>.</a:t>
            </a:r>
            <a:endParaRPr lang="ru-RU" sz="1900">
              <a:latin typeface="Times New Roman"/>
            </a:endParaRPr>
          </a:p>
          <a:p>
            <a:endParaRPr lang="ru-RU" sz="1900">
              <a:ea typeface="Calibri"/>
              <a:cs typeface="Calibri"/>
            </a:endParaRPr>
          </a:p>
        </p:txBody>
      </p:sp>
      <p:pic>
        <p:nvPicPr>
          <p:cNvPr id="5" name="Рисунок 4" descr="Тюргешский каганат: как образовался и какое имел значение в ...">
            <a:extLst>
              <a:ext uri="{FF2B5EF4-FFF2-40B4-BE49-F238E27FC236}">
                <a16:creationId xmlns:a16="http://schemas.microsoft.com/office/drawing/2014/main" id="{6997756C-091C-56F6-A13B-DFDBAB94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27" y="1844790"/>
            <a:ext cx="4288994" cy="35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A8F7-D3A1-E08F-835F-A74F4C50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23" y="253946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География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расселения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A8AEF-7874-0D73-91B4-D55F5C18EA8B}"/>
              </a:ext>
            </a:extLst>
          </p:cNvPr>
          <p:cNvSpPr txBox="1"/>
          <p:nvPr/>
        </p:nvSpPr>
        <p:spPr>
          <a:xfrm>
            <a:off x="1094376" y="1944432"/>
            <a:ext cx="2734251" cy="402336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 dirty="0" err="1">
                <a:latin typeface="Times New Roman"/>
                <a:cs typeface="Times New Roman"/>
              </a:rPr>
              <a:t>Территория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каганата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начиналась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от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города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Шаш</a:t>
            </a:r>
            <a:r>
              <a:rPr lang="en-US" sz="2400" dirty="0">
                <a:latin typeface="Times New Roman"/>
                <a:cs typeface="Times New Roman"/>
              </a:rPr>
              <a:t> (</a:t>
            </a:r>
            <a:r>
              <a:rPr lang="en-US" sz="2400" dirty="0" err="1">
                <a:latin typeface="Times New Roman"/>
                <a:cs typeface="Times New Roman"/>
              </a:rPr>
              <a:t>Ташкент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r>
              <a:rPr lang="en-US" sz="2400" dirty="0" err="1">
                <a:latin typeface="Times New Roman"/>
                <a:cs typeface="Times New Roman"/>
              </a:rPr>
              <a:t>на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юго-востоке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Средней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Азии</a:t>
            </a:r>
            <a:r>
              <a:rPr lang="en-US" sz="2400" dirty="0">
                <a:latin typeface="Times New Roman"/>
                <a:cs typeface="Times New Roman"/>
              </a:rPr>
              <a:t> и </a:t>
            </a:r>
            <a:r>
              <a:rPr lang="en-US" sz="2400" dirty="0" err="1">
                <a:latin typeface="Times New Roman"/>
                <a:cs typeface="Times New Roman"/>
              </a:rPr>
              <a:t>доходила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до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городов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Бесбалык</a:t>
            </a:r>
            <a:r>
              <a:rPr lang="en-US" sz="2400" dirty="0">
                <a:latin typeface="Times New Roman"/>
                <a:cs typeface="Times New Roman"/>
              </a:rPr>
              <a:t> и </a:t>
            </a:r>
            <a:r>
              <a:rPr lang="en-US" sz="2400" dirty="0" err="1">
                <a:latin typeface="Times New Roman"/>
                <a:cs typeface="Times New Roman"/>
              </a:rPr>
              <a:t>Турфан</a:t>
            </a:r>
            <a:r>
              <a:rPr lang="en-US" sz="2400" dirty="0">
                <a:latin typeface="Times New Roman"/>
                <a:cs typeface="Times New Roman"/>
              </a:rPr>
              <a:t> в </a:t>
            </a:r>
            <a:r>
              <a:rPr lang="en-US" sz="2400" dirty="0" err="1">
                <a:latin typeface="Times New Roman"/>
                <a:cs typeface="Times New Roman"/>
              </a:rPr>
              <a:t>Восточном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Туркестане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8E2FF64-CEB1-1F9E-257B-CBA263A2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ru-RU"/>
          </a:p>
          <a:p>
            <a:endParaRPr lang="ru-RU" dirty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</p:txBody>
      </p:sp>
      <p:pic>
        <p:nvPicPr>
          <p:cNvPr id="10" name="Рисунок 9" descr="Тюргешский каганат | Пикабу">
            <a:extLst>
              <a:ext uri="{FF2B5EF4-FFF2-40B4-BE49-F238E27FC236}">
                <a16:creationId xmlns:a16="http://schemas.microsoft.com/office/drawing/2014/main" id="{E65832C3-C444-54D2-E796-941414DF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77" y="1945726"/>
            <a:ext cx="6426924" cy="38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2BB98-06A6-1E28-F2A5-904FFD4B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ru-RU" sz="3600">
                <a:solidFill>
                  <a:srgbClr val="FFFFFF"/>
                </a:solidFill>
                <a:latin typeface="Times New Roman"/>
                <a:ea typeface="Calibri Light"/>
                <a:cs typeface="Calibri Light"/>
              </a:rPr>
              <a:t>Политическая история</a:t>
            </a:r>
            <a:endParaRPr lang="ru-RU" sz="36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4" name="Объект 2">
            <a:extLst>
              <a:ext uri="{FF2B5EF4-FFF2-40B4-BE49-F238E27FC236}">
                <a16:creationId xmlns:a16="http://schemas.microsoft.com/office/drawing/2014/main" id="{44941DA7-4C8C-1B32-FB07-F392F63CA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360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3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916B8-7E69-E0F9-1DAB-D854974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914" y="-203254"/>
            <a:ext cx="6574972" cy="1450757"/>
          </a:xfrm>
        </p:spPr>
        <p:txBody>
          <a:bodyPr>
            <a:normAutofit/>
          </a:bodyPr>
          <a:lstStyle/>
          <a:p>
            <a:r>
              <a:rPr lang="ru-RU">
                <a:latin typeface="Times New Roman"/>
                <a:ea typeface="Calibri Light"/>
                <a:cs typeface="Calibri Light"/>
              </a:rPr>
              <a:t>Политическая история</a:t>
            </a:r>
            <a:endParaRPr lang="ru-RU">
              <a:latin typeface="Times New Roman"/>
            </a:endParaRPr>
          </a:p>
        </p:txBody>
      </p:sp>
      <p:pic>
        <p:nvPicPr>
          <p:cNvPr id="4" name="Рисунок 3" descr="Тюргeшcкий Кaгaнaт">
            <a:extLst>
              <a:ext uri="{FF2B5EF4-FFF2-40B4-BE49-F238E27FC236}">
                <a16:creationId xmlns:a16="http://schemas.microsoft.com/office/drawing/2014/main" id="{4489B736-D43C-4F70-2ABA-39D56958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72" r="31954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7" name="Объект 2">
            <a:extLst>
              <a:ext uri="{FF2B5EF4-FFF2-40B4-BE49-F238E27FC236}">
                <a16:creationId xmlns:a16="http://schemas.microsoft.com/office/drawing/2014/main" id="{D014D562-967D-D8FE-14ED-6A96E0758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16275"/>
              </p:ext>
            </p:extLst>
          </p:nvPr>
        </p:nvGraphicFramePr>
        <p:xfrm>
          <a:off x="4865912" y="1251858"/>
          <a:ext cx="6574973" cy="461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74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E181D-7659-2BBD-0431-116BAA76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/>
                <a:cs typeface="Times New Roman"/>
              </a:rPr>
              <a:t>Социальная организация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Тюргешский каганат: как образовался и какое имел значение в истории">
            <a:extLst>
              <a:ext uri="{FF2B5EF4-FFF2-40B4-BE49-F238E27FC236}">
                <a16:creationId xmlns:a16="http://schemas.microsoft.com/office/drawing/2014/main" id="{745A0109-56BE-4D91-8F50-E0FEE712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07" r="17756" b="-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49382-1431-D2E5-51C6-FDB88070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Тюргешские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племена делились </a:t>
            </a:r>
            <a:r>
              <a:rPr lang="ru-RU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на желтых и черных </a:t>
            </a:r>
            <a:r>
              <a:rPr lang="ru-RU" b="1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тюргeшей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Территория расселения желтых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тюргeшей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была река Чу, ставка – город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Суяб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Территория расселения черных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тюргешей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– река Талас, ставка – город Тараз (Талас).</a:t>
            </a:r>
            <a:endParaRPr lang="ru-RU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Уч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-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элик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-каган, предводитель желтых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тюргешей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разделил территорию государства на </a:t>
            </a:r>
            <a:r>
              <a:rPr lang="ru-RU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20 уделов (</a:t>
            </a:r>
            <a:r>
              <a:rPr lang="ru-RU" b="1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тyтуков</a:t>
            </a:r>
            <a:r>
              <a:rPr lang="ru-RU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) 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пo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7 тыс. воинов в каждом</a:t>
            </a:r>
            <a:endParaRPr lang="ru-RU" dirty="0">
              <a:solidFill>
                <a:schemeClr val="tx1"/>
              </a:solidFill>
              <a:latin typeface="Times New Roman"/>
            </a:endParaRPr>
          </a:p>
          <a:p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65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41C7F-D18F-4631-4865-F451C058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ea typeface="Calibri Light"/>
                <a:cs typeface="Calibri Light"/>
              </a:rPr>
              <a:t>Причины распада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Тюргешский каганат: как образовался и какое имел значение в истории">
            <a:extLst>
              <a:ext uri="{FF2B5EF4-FFF2-40B4-BE49-F238E27FC236}">
                <a16:creationId xmlns:a16="http://schemas.microsoft.com/office/drawing/2014/main" id="{EACF6362-A902-0CDA-2926-14AFF0CE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51" r="28998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5F9C5-FC84-1F32-9AC3-F79810E6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Начавшаяся междоусобная борьба между черными и желтыми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тюргешами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продолжалась 20 лет, в результате чего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Тюргешский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каганат ослаб. В 746 году в Семиречье началось переселение карлукских племен. В 748 году, воспользовавшись междоусобицами в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Тюргешском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каганате, город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Сyяб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захватили и разрушили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танские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(китайские) войска.</a:t>
            </a:r>
            <a:endParaRPr lang="ru-RU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218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38560-6621-4246-92EA-78178694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Calibri Light"/>
                <a:cs typeface="Calibri Light"/>
              </a:rPr>
              <a:t>Археологические памятники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70C61-91CF-E889-26AA-63ED177F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77274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В нумизматическом фонде музея «Азрет Султан» хранится медная монета 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Тюргешского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каганата найденная на археологических раскопках проведенных в 2006 году на средневековом городище «</a:t>
            </a:r>
            <a:r>
              <a:rPr lang="ru-RU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Сидак</a:t>
            </a:r>
            <a:r>
              <a:rPr lang="ru-RU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».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4" name="Рисунок 3" descr="Изображение выглядит как монета, медь, металл&#10;&#10;Автоматически созданное описание">
            <a:extLst>
              <a:ext uri="{FF2B5EF4-FFF2-40B4-BE49-F238E27FC236}">
                <a16:creationId xmlns:a16="http://schemas.microsoft.com/office/drawing/2014/main" id="{596EADE7-F830-D7FD-A522-5474B611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64" y="1846238"/>
            <a:ext cx="3145994" cy="23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12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Retrospect</vt:lpstr>
      <vt:lpstr>Тюргешский каганат. Политическая история, хозяйство и социальная организация.</vt:lpstr>
      <vt:lpstr>План</vt:lpstr>
      <vt:lpstr>Введение</vt:lpstr>
      <vt:lpstr>География расселения</vt:lpstr>
      <vt:lpstr>Политическая история</vt:lpstr>
      <vt:lpstr>Политическая история</vt:lpstr>
      <vt:lpstr>Социальная организация</vt:lpstr>
      <vt:lpstr>Причины распада</vt:lpstr>
      <vt:lpstr>Археологические памятники</vt:lpstr>
      <vt:lpstr>Хозяйство</vt:lpstr>
      <vt:lpstr>Заключение</vt:lpstr>
      <vt:lpstr>Список использованной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471</cp:revision>
  <dcterms:created xsi:type="dcterms:W3CDTF">2024-09-11T17:44:15Z</dcterms:created>
  <dcterms:modified xsi:type="dcterms:W3CDTF">2024-09-14T18:53:26Z</dcterms:modified>
</cp:coreProperties>
</file>