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56" r:id="rId2"/>
    <p:sldId id="377" r:id="rId3"/>
    <p:sldId id="371" r:id="rId4"/>
    <p:sldId id="372" r:id="rId5"/>
    <p:sldId id="346" r:id="rId6"/>
    <p:sldId id="350" r:id="rId7"/>
    <p:sldId id="373" r:id="rId8"/>
    <p:sldId id="376" r:id="rId9"/>
    <p:sldId id="374" r:id="rId10"/>
    <p:sldId id="375" r:id="rId11"/>
    <p:sldId id="345" r:id="rId12"/>
    <p:sldId id="379" r:id="rId13"/>
    <p:sldId id="378" r:id="rId14"/>
    <p:sldId id="357" r:id="rId15"/>
    <p:sldId id="363" r:id="rId16"/>
    <p:sldId id="380" r:id="rId17"/>
    <p:sldId id="365" r:id="rId18"/>
    <p:sldId id="362" r:id="rId19"/>
    <p:sldId id="352"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2B8D08-B1EC-84DE-1C17-7387454CF2A5}" v="769" dt="2024-11-19T13:44:59.419"/>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13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B6E300-0A13-4A81-945A-7333C271A069}"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6300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671962-1EA4-46E7-BCB0-F36CE46D1A59}"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8761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0BB376-B19C-488D-ABEB-03C7E6E9E3E0}"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extLst>
      <p:ext uri="{BB962C8B-B14F-4D97-AF65-F5344CB8AC3E}">
        <p14:creationId xmlns:p14="http://schemas.microsoft.com/office/powerpoint/2010/main" val="23098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41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D9E2A62-1983-43A1-A163-D8AA46534C80}"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4781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98F3E3B-34E3-4345-B2A1-994B83598A9C}" type="datetimeFigureOut">
              <a:rPr lang="en-US" dirty="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3181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8387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11/19/2024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0449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11/19/2024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1359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5904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11/19/2024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12916"/>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25809" y="1569184"/>
            <a:ext cx="11118573" cy="2387600"/>
          </a:xfrm>
        </p:spPr>
        <p:txBody>
          <a:bodyPr vert="horz" lIns="91440" tIns="45720" rIns="91440" bIns="45720" rtlCol="0" anchor="b">
            <a:noAutofit/>
          </a:bodyPr>
          <a:lstStyle/>
          <a:p>
            <a:pPr algn="ctr"/>
            <a:r>
              <a:rPr lang="ru-RU" sz="2000" cap="all" dirty="0">
                <a:solidFill>
                  <a:schemeClr val="tx1"/>
                </a:solidFill>
                <a:latin typeface="Times New Roman"/>
                <a:ea typeface="+mj-lt"/>
                <a:cs typeface="+mj-lt"/>
              </a:rPr>
              <a:t>Казахстан в эпоху каменного века. Археологические памятники. Культура и хозяйство.</a:t>
            </a:r>
            <a:endParaRPr lang="ru-RU" dirty="0">
              <a:solidFill>
                <a:schemeClr val="tx1"/>
              </a:solidFill>
              <a:latin typeface="Times New Roman"/>
              <a:cs typeface="Times New Roman"/>
            </a:endParaRPr>
          </a:p>
        </p:txBody>
      </p:sp>
      <p:sp>
        <p:nvSpPr>
          <p:cNvPr id="7" name="TextBox 6">
            <a:extLst>
              <a:ext uri="{FF2B5EF4-FFF2-40B4-BE49-F238E27FC236}">
                <a16:creationId xmlns:a16="http://schemas.microsoft.com/office/drawing/2014/main" id="{9CAD669F-115A-1049-F9D5-6831AA7DBD70}"/>
              </a:ext>
            </a:extLst>
          </p:cNvPr>
          <p:cNvSpPr txBox="1"/>
          <p:nvPr/>
        </p:nvSpPr>
        <p:spPr>
          <a:xfrm>
            <a:off x="1757681" y="224403"/>
            <a:ext cx="78320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cs typeface="Arial"/>
              </a:rPr>
              <a:t>    Министерство </a:t>
            </a:r>
            <a:r>
              <a:rPr lang="en-US" err="1">
                <a:latin typeface="Times New Roman"/>
                <a:cs typeface="Arial"/>
              </a:rPr>
              <a:t>науки</a:t>
            </a:r>
            <a:r>
              <a:rPr lang="en-US">
                <a:latin typeface="Times New Roman"/>
                <a:cs typeface="Arial"/>
              </a:rPr>
              <a:t> и </a:t>
            </a:r>
            <a:r>
              <a:rPr lang="en-US" err="1">
                <a:latin typeface="Times New Roman"/>
                <a:cs typeface="Arial"/>
              </a:rPr>
              <a:t>высшего</a:t>
            </a:r>
            <a:r>
              <a:rPr lang="en-US">
                <a:latin typeface="Times New Roman"/>
                <a:cs typeface="Arial"/>
              </a:rPr>
              <a:t> </a:t>
            </a:r>
            <a:r>
              <a:rPr lang="en-US" err="1">
                <a:latin typeface="Times New Roman"/>
                <a:cs typeface="Arial"/>
              </a:rPr>
              <a:t>образования</a:t>
            </a:r>
            <a:r>
              <a:rPr lang="en-US">
                <a:latin typeface="Times New Roman"/>
                <a:cs typeface="Arial"/>
              </a:rPr>
              <a:t> </a:t>
            </a:r>
            <a:r>
              <a:rPr lang="en-US" err="1">
                <a:latin typeface="Times New Roman"/>
                <a:cs typeface="Arial"/>
              </a:rPr>
              <a:t>Республики</a:t>
            </a:r>
            <a:r>
              <a:rPr lang="en-US">
                <a:latin typeface="Times New Roman"/>
                <a:cs typeface="Arial"/>
              </a:rPr>
              <a:t> </a:t>
            </a:r>
            <a:r>
              <a:rPr lang="en-US" err="1">
                <a:latin typeface="Times New Roman"/>
                <a:cs typeface="Arial"/>
              </a:rPr>
              <a:t>Казахстан</a:t>
            </a:r>
            <a:endParaRPr lang="en-US">
              <a:latin typeface="Times New Roman"/>
              <a:cs typeface="Arial"/>
            </a:endParaRPr>
          </a:p>
          <a:p>
            <a:r>
              <a:rPr lang="en-US">
                <a:latin typeface="Times New Roman"/>
                <a:cs typeface="Arial"/>
              </a:rPr>
              <a:t>         </a:t>
            </a:r>
            <a:r>
              <a:rPr lang="en-US" err="1">
                <a:latin typeface="Times New Roman"/>
                <a:cs typeface="Arial"/>
              </a:rPr>
              <a:t>Западно-Казахстанский</a:t>
            </a:r>
            <a:r>
              <a:rPr lang="en-US">
                <a:latin typeface="Times New Roman"/>
                <a:cs typeface="Arial"/>
              </a:rPr>
              <a:t> </a:t>
            </a:r>
            <a:r>
              <a:rPr lang="en-US" err="1">
                <a:latin typeface="Times New Roman"/>
                <a:cs typeface="Arial"/>
              </a:rPr>
              <a:t>университет</a:t>
            </a:r>
            <a:r>
              <a:rPr lang="en-US">
                <a:latin typeface="Times New Roman"/>
                <a:cs typeface="Arial"/>
              </a:rPr>
              <a:t> </a:t>
            </a:r>
            <a:r>
              <a:rPr lang="en-US" err="1">
                <a:latin typeface="Times New Roman"/>
                <a:cs typeface="Arial"/>
              </a:rPr>
              <a:t>имени</a:t>
            </a:r>
            <a:r>
              <a:rPr lang="en-US">
                <a:latin typeface="Times New Roman"/>
                <a:cs typeface="Arial"/>
              </a:rPr>
              <a:t> </a:t>
            </a:r>
            <a:r>
              <a:rPr lang="en-US" err="1">
                <a:latin typeface="Times New Roman"/>
                <a:cs typeface="Arial"/>
              </a:rPr>
              <a:t>М.Утемисова</a:t>
            </a:r>
            <a:endParaRPr lang="en-US">
              <a:latin typeface="Times New Roman"/>
              <a:cs typeface="Arial"/>
            </a:endParaRPr>
          </a:p>
        </p:txBody>
      </p:sp>
      <p:sp>
        <p:nvSpPr>
          <p:cNvPr id="10" name="TextBox 9">
            <a:extLst>
              <a:ext uri="{FF2B5EF4-FFF2-40B4-BE49-F238E27FC236}">
                <a16:creationId xmlns:a16="http://schemas.microsoft.com/office/drawing/2014/main" id="{1A7A9A73-3754-FB65-3B94-0B30C0CE94D2}"/>
              </a:ext>
            </a:extLst>
          </p:cNvPr>
          <p:cNvSpPr txBox="1"/>
          <p:nvPr/>
        </p:nvSpPr>
        <p:spPr>
          <a:xfrm>
            <a:off x="4874593" y="4518550"/>
            <a:ext cx="65686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Times New Roman"/>
              <a:ea typeface="Calibri"/>
              <a:cs typeface="Arial"/>
            </a:endParaRPr>
          </a:p>
          <a:p>
            <a:r>
              <a:rPr lang="en-US" err="1">
                <a:latin typeface="Times New Roman"/>
                <a:ea typeface="Calibri"/>
                <a:cs typeface="Calibri"/>
              </a:rPr>
              <a:t>Подготовила</a:t>
            </a:r>
            <a:r>
              <a:rPr lang="en-US">
                <a:latin typeface="Times New Roman"/>
                <a:ea typeface="Calibri"/>
                <a:cs typeface="Calibri"/>
              </a:rPr>
              <a:t>: </a:t>
            </a:r>
            <a:r>
              <a:rPr lang="en-US" err="1">
                <a:latin typeface="Times New Roman"/>
                <a:ea typeface="Calibri"/>
                <a:cs typeface="Calibri"/>
              </a:rPr>
              <a:t>старший</a:t>
            </a:r>
            <a:r>
              <a:rPr lang="en-US">
                <a:latin typeface="Times New Roman"/>
                <a:ea typeface="Calibri"/>
                <a:cs typeface="Calibri"/>
              </a:rPr>
              <a:t> </a:t>
            </a:r>
            <a:r>
              <a:rPr lang="en-US" err="1">
                <a:latin typeface="Times New Roman"/>
                <a:ea typeface="Calibri"/>
                <a:cs typeface="Calibri"/>
              </a:rPr>
              <a:t>преподаватель,магистр</a:t>
            </a:r>
            <a:r>
              <a:rPr lang="en-US">
                <a:latin typeface="Times New Roman"/>
                <a:ea typeface="Calibri"/>
                <a:cs typeface="Calibri"/>
              </a:rPr>
              <a:t> </a:t>
            </a:r>
            <a:r>
              <a:rPr lang="en-US" err="1">
                <a:latin typeface="Times New Roman"/>
                <a:ea typeface="Calibri"/>
                <a:cs typeface="Calibri"/>
              </a:rPr>
              <a:t>Жалекенова</a:t>
            </a:r>
            <a:r>
              <a:rPr lang="en-US">
                <a:latin typeface="Times New Roman"/>
                <a:ea typeface="Calibri"/>
                <a:cs typeface="Calibri"/>
              </a:rPr>
              <a:t> Г.Т</a:t>
            </a:r>
            <a:endParaRPr lang="en-US">
              <a:ea typeface="Calibri"/>
              <a:cs typeface="Calibri"/>
            </a:endParaRPr>
          </a:p>
        </p:txBody>
      </p:sp>
      <p:sp>
        <p:nvSpPr>
          <p:cNvPr id="3" name="TextBox 2">
            <a:extLst>
              <a:ext uri="{FF2B5EF4-FFF2-40B4-BE49-F238E27FC236}">
                <a16:creationId xmlns:a16="http://schemas.microsoft.com/office/drawing/2014/main" id="{8BB92684-6523-7CA0-309B-577D9B0CD9E7}"/>
              </a:ext>
            </a:extLst>
          </p:cNvPr>
          <p:cNvSpPr txBox="1"/>
          <p:nvPr/>
        </p:nvSpPr>
        <p:spPr>
          <a:xfrm>
            <a:off x="3896139" y="759792"/>
            <a:ext cx="43997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Times New Roman"/>
                <a:cs typeface="Segoe UI"/>
              </a:rPr>
              <a:t>Факультет</a:t>
            </a:r>
            <a:r>
              <a:rPr lang="en-US">
                <a:latin typeface="Times New Roman"/>
                <a:cs typeface="Segoe UI"/>
              </a:rPr>
              <a:t> </a:t>
            </a:r>
            <a:r>
              <a:rPr lang="en-US" err="1">
                <a:latin typeface="Times New Roman"/>
                <a:cs typeface="Segoe UI"/>
              </a:rPr>
              <a:t>истории,экономики</a:t>
            </a:r>
            <a:r>
              <a:rPr lang="en-US">
                <a:latin typeface="Times New Roman"/>
                <a:cs typeface="Segoe UI"/>
              </a:rPr>
              <a:t> и </a:t>
            </a:r>
            <a:r>
              <a:rPr lang="en-US" err="1">
                <a:latin typeface="Times New Roman"/>
                <a:cs typeface="Segoe UI"/>
              </a:rPr>
              <a:t>права</a:t>
            </a:r>
            <a:r>
              <a:rPr lang="ru-RU">
                <a:latin typeface="Times New Roman"/>
                <a:cs typeface="Segoe UI"/>
              </a:rPr>
              <a:t>​</a:t>
            </a:r>
          </a:p>
          <a:p>
            <a:r>
              <a:rPr lang="en-US">
                <a:latin typeface="Times New Roman"/>
                <a:cs typeface="Segoe UI"/>
              </a:rPr>
              <a:t>           </a:t>
            </a:r>
            <a:r>
              <a:rPr lang="en-US" err="1">
                <a:latin typeface="Times New Roman"/>
                <a:cs typeface="Segoe UI"/>
              </a:rPr>
              <a:t>Кафедра</a:t>
            </a:r>
            <a:r>
              <a:rPr lang="en-US">
                <a:latin typeface="Times New Roman"/>
                <a:cs typeface="Segoe UI"/>
              </a:rPr>
              <a:t> </a:t>
            </a:r>
            <a:r>
              <a:rPr lang="en-US" err="1">
                <a:latin typeface="Times New Roman"/>
                <a:cs typeface="Segoe UI"/>
              </a:rPr>
              <a:t>История</a:t>
            </a:r>
            <a:r>
              <a:rPr lang="en-US">
                <a:latin typeface="Times New Roman"/>
                <a:cs typeface="Segoe UI"/>
              </a:rPr>
              <a:t> РК</a:t>
            </a: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3843FC-52F5-287E-9ECB-FC7864CD0AA5}"/>
              </a:ext>
            </a:extLst>
          </p:cNvPr>
          <p:cNvSpPr>
            <a:spLocks noGrp="1"/>
          </p:cNvSpPr>
          <p:nvPr>
            <p:ph type="title"/>
          </p:nvPr>
        </p:nvSpPr>
        <p:spPr/>
        <p:txBody>
          <a:bodyPr/>
          <a:lstStyle/>
          <a:p>
            <a:r>
              <a:rPr lang="ru-RU" dirty="0">
                <a:solidFill>
                  <a:schemeClr val="tx1"/>
                </a:solidFill>
                <a:latin typeface="Times New Roman"/>
                <a:cs typeface="Calibri Light"/>
              </a:rPr>
              <a:t>Стоянки позднего палеолита</a:t>
            </a:r>
            <a:endParaRPr lang="ru-RU">
              <a:solidFill>
                <a:schemeClr val="tx1"/>
              </a:solidFill>
              <a:latin typeface="Times New Roman"/>
              <a:cs typeface="Times New Roman"/>
            </a:endParaRPr>
          </a:p>
        </p:txBody>
      </p:sp>
      <p:sp>
        <p:nvSpPr>
          <p:cNvPr id="3" name="Объект 2">
            <a:extLst>
              <a:ext uri="{FF2B5EF4-FFF2-40B4-BE49-F238E27FC236}">
                <a16:creationId xmlns:a16="http://schemas.microsoft.com/office/drawing/2014/main" id="{3040C91E-BD84-8C85-35A3-375602AB3F6D}"/>
              </a:ext>
            </a:extLst>
          </p:cNvPr>
          <p:cNvSpPr>
            <a:spLocks noGrp="1"/>
          </p:cNvSpPr>
          <p:nvPr>
            <p:ph idx="1"/>
          </p:nvPr>
        </p:nvSpPr>
        <p:spPr/>
        <p:txBody>
          <a:bodyPr vert="horz" lIns="0" tIns="45720" rIns="0" bIns="45720" rtlCol="0" anchor="t">
            <a:normAutofit lnSpcReduction="10000"/>
          </a:bodyPr>
          <a:lstStyle/>
          <a:p>
            <a:pPr algn="just"/>
            <a:r>
              <a:rPr lang="ru-RU" sz="1800" dirty="0">
                <a:solidFill>
                  <a:srgbClr val="000000"/>
                </a:solidFill>
                <a:latin typeface="Times New Roman"/>
                <a:ea typeface="+mn-lt"/>
                <a:cs typeface="+mn-lt"/>
              </a:rPr>
              <a:t>Древнейшие люди в поздний период уже широко освоили территорию Казахстана. На месте стоянки </a:t>
            </a:r>
            <a:r>
              <a:rPr lang="ru-RU" sz="1800" dirty="0" err="1">
                <a:solidFill>
                  <a:srgbClr val="000000"/>
                </a:solidFill>
                <a:latin typeface="Times New Roman"/>
                <a:ea typeface="+mn-lt"/>
                <a:cs typeface="+mn-lt"/>
              </a:rPr>
              <a:t>Семизбугу</a:t>
            </a:r>
            <a:r>
              <a:rPr lang="ru-RU" sz="1800" dirty="0">
                <a:solidFill>
                  <a:srgbClr val="000000"/>
                </a:solidFill>
                <a:latin typeface="Times New Roman"/>
                <a:ea typeface="+mn-lt"/>
                <a:cs typeface="+mn-lt"/>
              </a:rPr>
              <a:t> в Центральном Казахстане были найдены остро-заточенные скребла, иногда каменные ножи.  </a:t>
            </a:r>
          </a:p>
          <a:p>
            <a:pPr algn="just"/>
            <a:r>
              <a:rPr lang="ru-RU" sz="1800" dirty="0">
                <a:solidFill>
                  <a:srgbClr val="000000"/>
                </a:solidFill>
                <a:latin typeface="Times New Roman"/>
                <a:ea typeface="+mn-lt"/>
                <a:cs typeface="+mn-lt"/>
              </a:rPr>
              <a:t>Один из наиболее известных памятников позднего палеолита в Центральном Казахстане – древнее поселение </a:t>
            </a:r>
            <a:r>
              <a:rPr lang="ru-RU" sz="1800" dirty="0" err="1">
                <a:solidFill>
                  <a:srgbClr val="000000"/>
                </a:solidFill>
                <a:latin typeface="Times New Roman"/>
                <a:ea typeface="+mn-lt"/>
                <a:cs typeface="+mn-lt"/>
              </a:rPr>
              <a:t>Батпак</a:t>
            </a:r>
            <a:r>
              <a:rPr lang="ru-RU" sz="1800" dirty="0">
                <a:solidFill>
                  <a:srgbClr val="000000"/>
                </a:solidFill>
                <a:latin typeface="Times New Roman"/>
                <a:ea typeface="+mn-lt"/>
                <a:cs typeface="+mn-lt"/>
              </a:rPr>
              <a:t>. Его культурный слой обнаружили на глубине 6 м. самый молодой возраст стоянки – 30–25 тыс. лет до н. э. Всего здесь найдено около 300 каменных орудий труда.</a:t>
            </a:r>
            <a:endParaRPr lang="ru-RU" sz="1800" dirty="0">
              <a:solidFill>
                <a:srgbClr val="000000"/>
              </a:solidFill>
              <a:latin typeface="Times New Roman"/>
              <a:cs typeface="Calibri"/>
            </a:endParaRPr>
          </a:p>
          <a:p>
            <a:pPr algn="just"/>
            <a:r>
              <a:rPr lang="ru-RU" sz="1800" dirty="0">
                <a:solidFill>
                  <a:srgbClr val="000000"/>
                </a:solidFill>
                <a:latin typeface="Times New Roman"/>
                <a:ea typeface="+mn-lt"/>
                <a:cs typeface="+mn-lt"/>
              </a:rPr>
              <a:t>Следы стоянок людей позднего палеолита также обнаружены у аула Канай в Восточном Казахстане. На месте стоянки </a:t>
            </a:r>
            <a:r>
              <a:rPr lang="ru-RU" sz="1800" dirty="0" err="1">
                <a:solidFill>
                  <a:srgbClr val="000000"/>
                </a:solidFill>
                <a:latin typeface="Times New Roman"/>
                <a:ea typeface="+mn-lt"/>
                <a:cs typeface="+mn-lt"/>
              </a:rPr>
              <a:t>Ащисай</a:t>
            </a:r>
            <a:r>
              <a:rPr lang="ru-RU" sz="1800" dirty="0">
                <a:solidFill>
                  <a:srgbClr val="000000"/>
                </a:solidFill>
                <a:latin typeface="Times New Roman"/>
                <a:ea typeface="+mn-lt"/>
                <a:cs typeface="+mn-lt"/>
              </a:rPr>
              <a:t> в Южном Казахстане найдены кости бизона, архара, дикой лошади, а также скребки и </a:t>
            </a:r>
            <a:r>
              <a:rPr lang="ru-RU" sz="1800" dirty="0" err="1">
                <a:solidFill>
                  <a:srgbClr val="000000"/>
                </a:solidFill>
                <a:latin typeface="Times New Roman"/>
                <a:ea typeface="+mn-lt"/>
                <a:cs typeface="+mn-lt"/>
              </a:rPr>
              <a:t>ножевидные</a:t>
            </a:r>
            <a:r>
              <a:rPr lang="ru-RU" sz="1800" dirty="0">
                <a:solidFill>
                  <a:srgbClr val="000000"/>
                </a:solidFill>
                <a:latin typeface="Times New Roman"/>
                <a:ea typeface="+mn-lt"/>
                <a:cs typeface="+mn-lt"/>
              </a:rPr>
              <a:t> пластины.</a:t>
            </a:r>
            <a:endParaRPr lang="ru-RU" sz="1800" dirty="0">
              <a:latin typeface="Times New Roman"/>
              <a:cs typeface="Calibri"/>
            </a:endParaRPr>
          </a:p>
          <a:p>
            <a:pPr algn="just"/>
            <a:r>
              <a:rPr lang="ru-RU" sz="1800" dirty="0">
                <a:solidFill>
                  <a:srgbClr val="000000"/>
                </a:solidFill>
                <a:latin typeface="Times New Roman"/>
                <a:ea typeface="+mn-lt"/>
                <a:cs typeface="+mn-lt"/>
              </a:rPr>
              <a:t>В позднем палеолите закончилось формирование человека и общества. Появилась речь, зародилось искусство, развивалась религия. Возникновение искусства свидетельствует о мыслительном развитии человека. Религиозные верования зависели от рода деятельности. Потребность людей в общении при выполнении коллективного труда привела к развитию речи. Между мышлением и речью существует самая тесная связь – это вело к развитию сознания.</a:t>
            </a:r>
            <a:endParaRPr lang="ru-RU" sz="1800" dirty="0">
              <a:latin typeface="Times New Roman"/>
              <a:cs typeface="Calibri"/>
            </a:endParaRPr>
          </a:p>
          <a:p>
            <a:pPr algn="just"/>
            <a:endParaRPr lang="ru-RU" sz="1800" dirty="0">
              <a:solidFill>
                <a:srgbClr val="000000"/>
              </a:solidFill>
              <a:latin typeface="Times New Roman"/>
              <a:cs typeface="Calibri"/>
            </a:endParaRPr>
          </a:p>
        </p:txBody>
      </p:sp>
    </p:spTree>
    <p:extLst>
      <p:ext uri="{BB962C8B-B14F-4D97-AF65-F5344CB8AC3E}">
        <p14:creationId xmlns:p14="http://schemas.microsoft.com/office/powerpoint/2010/main" val="1799982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25E224-55CD-964C-3616-5B5F3428DD8A}"/>
              </a:ext>
            </a:extLst>
          </p:cNvPr>
          <p:cNvSpPr>
            <a:spLocks noGrp="1"/>
          </p:cNvSpPr>
          <p:nvPr>
            <p:ph type="title"/>
          </p:nvPr>
        </p:nvSpPr>
        <p:spPr>
          <a:xfrm>
            <a:off x="1066800" y="266283"/>
            <a:ext cx="10058400" cy="1450757"/>
          </a:xfrm>
        </p:spPr>
        <p:txBody>
          <a:bodyPr vert="horz" lIns="91440" tIns="45720" rIns="91440" bIns="45720" rtlCol="0" anchor="b">
            <a:normAutofit/>
          </a:bodyPr>
          <a:lstStyle/>
          <a:p>
            <a:r>
              <a:rPr lang="en-US" b="1" err="1">
                <a:solidFill>
                  <a:schemeClr val="tx1"/>
                </a:solidFill>
                <a:latin typeface="Times New Roman"/>
                <a:cs typeface="Times New Roman"/>
              </a:rPr>
              <a:t>Мезолит</a:t>
            </a:r>
            <a:r>
              <a:rPr lang="en-US" b="1" dirty="0">
                <a:solidFill>
                  <a:schemeClr val="tx1"/>
                </a:solidFill>
                <a:latin typeface="Times New Roman"/>
                <a:cs typeface="Times New Roman"/>
              </a:rPr>
              <a:t> (12–5 </a:t>
            </a:r>
            <a:r>
              <a:rPr lang="en-US" b="1" err="1">
                <a:solidFill>
                  <a:schemeClr val="tx1"/>
                </a:solidFill>
                <a:latin typeface="Times New Roman"/>
                <a:cs typeface="Times New Roman"/>
              </a:rPr>
              <a:t>тысячелетие</a:t>
            </a:r>
            <a:r>
              <a:rPr lang="en-US" b="1" dirty="0">
                <a:solidFill>
                  <a:schemeClr val="tx1"/>
                </a:solidFill>
                <a:latin typeface="Times New Roman"/>
                <a:cs typeface="Times New Roman"/>
              </a:rPr>
              <a:t> </a:t>
            </a:r>
            <a:r>
              <a:rPr lang="en-US" b="1" err="1">
                <a:solidFill>
                  <a:schemeClr val="tx1"/>
                </a:solidFill>
                <a:latin typeface="Times New Roman"/>
                <a:cs typeface="Times New Roman"/>
              </a:rPr>
              <a:t>до</a:t>
            </a:r>
            <a:r>
              <a:rPr lang="en-US" b="1" dirty="0">
                <a:solidFill>
                  <a:schemeClr val="tx1"/>
                </a:solidFill>
                <a:latin typeface="Times New Roman"/>
                <a:cs typeface="Times New Roman"/>
              </a:rPr>
              <a:t> н. э.)</a:t>
            </a:r>
            <a:endParaRPr lang="en-US">
              <a:solidFill>
                <a:schemeClr val="tx1"/>
              </a:solidFill>
              <a:latin typeface="Times New Roman"/>
              <a:cs typeface="Times New Roman"/>
            </a:endParaRPr>
          </a:p>
        </p:txBody>
      </p:sp>
      <p:sp>
        <p:nvSpPr>
          <p:cNvPr id="33" name="TextBox 32">
            <a:extLst>
              <a:ext uri="{FF2B5EF4-FFF2-40B4-BE49-F238E27FC236}">
                <a16:creationId xmlns:a16="http://schemas.microsoft.com/office/drawing/2014/main" id="{EBB9283C-71AA-DC7B-F015-C4D85C936103}"/>
              </a:ext>
            </a:extLst>
          </p:cNvPr>
          <p:cNvSpPr txBox="1"/>
          <p:nvPr/>
        </p:nvSpPr>
        <p:spPr>
          <a:xfrm>
            <a:off x="1198879" y="1906694"/>
            <a:ext cx="7166187" cy="3962400"/>
          </a:xfrm>
          <a:prstGeom prst="rect">
            <a:avLst/>
          </a:prstGeom>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pPr algn="just"/>
            <a:r>
              <a:rPr lang="en-US" sz="1600" dirty="0">
                <a:latin typeface="Times New Roman"/>
                <a:ea typeface="+mn-lt"/>
                <a:cs typeface="+mn-lt"/>
              </a:rPr>
              <a:t>В </a:t>
            </a:r>
            <a:r>
              <a:rPr lang="en-US" sz="1600" dirty="0" err="1">
                <a:latin typeface="Times New Roman"/>
                <a:ea typeface="+mn-lt"/>
                <a:cs typeface="+mn-lt"/>
              </a:rPr>
              <a:t>конце</a:t>
            </a:r>
            <a:r>
              <a:rPr lang="en-US" sz="1600" dirty="0">
                <a:latin typeface="Times New Roman"/>
                <a:ea typeface="+mn-lt"/>
                <a:cs typeface="+mn-lt"/>
              </a:rPr>
              <a:t> </a:t>
            </a:r>
            <a:r>
              <a:rPr lang="en-US" sz="1600" dirty="0" err="1">
                <a:latin typeface="Times New Roman"/>
                <a:ea typeface="+mn-lt"/>
                <a:cs typeface="+mn-lt"/>
              </a:rPr>
              <a:t>палеолита</a:t>
            </a:r>
            <a:r>
              <a:rPr lang="en-US" sz="1600" dirty="0">
                <a:latin typeface="Times New Roman"/>
                <a:ea typeface="+mn-lt"/>
                <a:cs typeface="+mn-lt"/>
              </a:rPr>
              <a:t> и в </a:t>
            </a:r>
            <a:r>
              <a:rPr lang="en-US" sz="1600" dirty="0" err="1">
                <a:latin typeface="Times New Roman"/>
                <a:ea typeface="+mn-lt"/>
                <a:cs typeface="+mn-lt"/>
              </a:rPr>
              <a:t>начале</a:t>
            </a:r>
            <a:r>
              <a:rPr lang="en-US" sz="1600" dirty="0">
                <a:latin typeface="Times New Roman"/>
                <a:ea typeface="+mn-lt"/>
                <a:cs typeface="+mn-lt"/>
              </a:rPr>
              <a:t> </a:t>
            </a:r>
            <a:r>
              <a:rPr lang="en-US" sz="1600" dirty="0" err="1">
                <a:latin typeface="Times New Roman"/>
                <a:ea typeface="+mn-lt"/>
                <a:cs typeface="+mn-lt"/>
              </a:rPr>
              <a:t>мезолита</a:t>
            </a:r>
            <a:r>
              <a:rPr lang="en-US" sz="1600" dirty="0">
                <a:latin typeface="Times New Roman"/>
                <a:ea typeface="+mn-lt"/>
                <a:cs typeface="+mn-lt"/>
              </a:rPr>
              <a:t> </a:t>
            </a:r>
            <a:r>
              <a:rPr lang="en-US" sz="1600" dirty="0" err="1">
                <a:latin typeface="Times New Roman"/>
                <a:ea typeface="+mn-lt"/>
                <a:cs typeface="+mn-lt"/>
              </a:rPr>
              <a:t>произошли</a:t>
            </a:r>
            <a:r>
              <a:rPr lang="en-US" sz="1600" dirty="0">
                <a:latin typeface="Times New Roman"/>
                <a:ea typeface="+mn-lt"/>
                <a:cs typeface="+mn-lt"/>
              </a:rPr>
              <a:t> </a:t>
            </a:r>
            <a:r>
              <a:rPr lang="en-US" sz="1600" dirty="0" err="1">
                <a:latin typeface="Times New Roman"/>
                <a:ea typeface="+mn-lt"/>
                <a:cs typeface="+mn-lt"/>
              </a:rPr>
              <a:t>природно-климатические</a:t>
            </a:r>
            <a:r>
              <a:rPr lang="en-US" sz="1600" dirty="0">
                <a:latin typeface="Times New Roman"/>
                <a:ea typeface="+mn-lt"/>
                <a:cs typeface="+mn-lt"/>
              </a:rPr>
              <a:t> </a:t>
            </a:r>
            <a:r>
              <a:rPr lang="en-US" sz="1600" dirty="0" err="1">
                <a:latin typeface="Times New Roman"/>
                <a:ea typeface="+mn-lt"/>
                <a:cs typeface="+mn-lt"/>
              </a:rPr>
              <a:t>изменения</a:t>
            </a:r>
            <a:r>
              <a:rPr lang="en-US" sz="1600" dirty="0">
                <a:latin typeface="Times New Roman"/>
                <a:ea typeface="+mn-lt"/>
                <a:cs typeface="+mn-lt"/>
              </a:rPr>
              <a:t>. </a:t>
            </a:r>
            <a:r>
              <a:rPr lang="en-US" sz="1600" dirty="0" err="1">
                <a:latin typeface="Times New Roman"/>
                <a:ea typeface="+mn-lt"/>
                <a:cs typeface="+mn-lt"/>
              </a:rPr>
              <a:t>Таяние</a:t>
            </a:r>
            <a:r>
              <a:rPr lang="en-US" sz="1600" dirty="0">
                <a:latin typeface="Times New Roman"/>
                <a:ea typeface="+mn-lt"/>
                <a:cs typeface="+mn-lt"/>
              </a:rPr>
              <a:t> </a:t>
            </a:r>
            <a:r>
              <a:rPr lang="en-US" sz="1600" dirty="0" err="1">
                <a:latin typeface="Times New Roman"/>
                <a:ea typeface="+mn-lt"/>
                <a:cs typeface="+mn-lt"/>
              </a:rPr>
              <a:t>ледника</a:t>
            </a:r>
            <a:r>
              <a:rPr lang="en-US" sz="1600" dirty="0">
                <a:latin typeface="Times New Roman"/>
                <a:ea typeface="+mn-lt"/>
                <a:cs typeface="+mn-lt"/>
              </a:rPr>
              <a:t> </a:t>
            </a:r>
            <a:r>
              <a:rPr lang="en-US" sz="1600" dirty="0" err="1">
                <a:latin typeface="Times New Roman"/>
                <a:ea typeface="+mn-lt"/>
                <a:cs typeface="+mn-lt"/>
              </a:rPr>
              <a:t>началось</a:t>
            </a:r>
            <a:r>
              <a:rPr lang="en-US" sz="1600" dirty="0">
                <a:latin typeface="Times New Roman"/>
                <a:ea typeface="+mn-lt"/>
                <a:cs typeface="+mn-lt"/>
              </a:rPr>
              <a:t> </a:t>
            </a:r>
            <a:r>
              <a:rPr lang="en-US" sz="1600" dirty="0" err="1">
                <a:latin typeface="Times New Roman"/>
                <a:ea typeface="+mn-lt"/>
                <a:cs typeface="+mn-lt"/>
              </a:rPr>
              <a:t>примерно</a:t>
            </a:r>
            <a:r>
              <a:rPr lang="en-US" sz="1600" dirty="0">
                <a:latin typeface="Times New Roman"/>
                <a:ea typeface="+mn-lt"/>
                <a:cs typeface="+mn-lt"/>
              </a:rPr>
              <a:t> 13 </a:t>
            </a:r>
            <a:r>
              <a:rPr lang="en-US" sz="1600" dirty="0" err="1">
                <a:latin typeface="Times New Roman"/>
                <a:ea typeface="+mn-lt"/>
                <a:cs typeface="+mn-lt"/>
              </a:rPr>
              <a:t>тыс</a:t>
            </a:r>
            <a:r>
              <a:rPr lang="en-US" sz="1600" dirty="0">
                <a:latin typeface="Times New Roman"/>
                <a:ea typeface="+mn-lt"/>
                <a:cs typeface="+mn-lt"/>
              </a:rPr>
              <a:t>. </a:t>
            </a:r>
            <a:r>
              <a:rPr lang="en-US" sz="1600" dirty="0" err="1">
                <a:latin typeface="Times New Roman"/>
                <a:ea typeface="+mn-lt"/>
                <a:cs typeface="+mn-lt"/>
              </a:rPr>
              <a:t>лет</a:t>
            </a:r>
            <a:r>
              <a:rPr lang="en-US" sz="1600" dirty="0">
                <a:latin typeface="Times New Roman"/>
                <a:ea typeface="+mn-lt"/>
                <a:cs typeface="+mn-lt"/>
              </a:rPr>
              <a:t> </a:t>
            </a:r>
            <a:r>
              <a:rPr lang="en-US" sz="1600" dirty="0" err="1">
                <a:latin typeface="Times New Roman"/>
                <a:ea typeface="+mn-lt"/>
                <a:cs typeface="+mn-lt"/>
              </a:rPr>
              <a:t>назад</a:t>
            </a:r>
            <a:r>
              <a:rPr lang="en-US" sz="1600" dirty="0">
                <a:latin typeface="Times New Roman"/>
                <a:ea typeface="+mn-lt"/>
                <a:cs typeface="+mn-lt"/>
              </a:rPr>
              <a:t>. В </a:t>
            </a:r>
            <a:r>
              <a:rPr lang="en-US" sz="1600" dirty="0" err="1">
                <a:latin typeface="Times New Roman"/>
                <a:ea typeface="+mn-lt"/>
                <a:cs typeface="+mn-lt"/>
              </a:rPr>
              <a:t>эпоху</a:t>
            </a:r>
            <a:r>
              <a:rPr lang="en-US" sz="1600" dirty="0">
                <a:latin typeface="Times New Roman"/>
                <a:ea typeface="+mn-lt"/>
                <a:cs typeface="+mn-lt"/>
              </a:rPr>
              <a:t> </a:t>
            </a:r>
            <a:r>
              <a:rPr lang="en-US" sz="1600" dirty="0" err="1">
                <a:latin typeface="Times New Roman"/>
                <a:ea typeface="+mn-lt"/>
                <a:cs typeface="+mn-lt"/>
              </a:rPr>
              <a:t>мезолита</a:t>
            </a:r>
            <a:r>
              <a:rPr lang="en-US" sz="1600" dirty="0">
                <a:latin typeface="Times New Roman"/>
                <a:ea typeface="+mn-lt"/>
                <a:cs typeface="+mn-lt"/>
              </a:rPr>
              <a:t>, в 8 </a:t>
            </a:r>
            <a:r>
              <a:rPr lang="en-US" sz="1600" dirty="0" err="1">
                <a:latin typeface="Times New Roman"/>
                <a:ea typeface="+mn-lt"/>
                <a:cs typeface="+mn-lt"/>
              </a:rPr>
              <a:t>тысячелетии</a:t>
            </a:r>
            <a:r>
              <a:rPr lang="en-US" sz="1600" dirty="0">
                <a:latin typeface="Times New Roman"/>
                <a:ea typeface="+mn-lt"/>
                <a:cs typeface="+mn-lt"/>
              </a:rPr>
              <a:t> </a:t>
            </a:r>
            <a:r>
              <a:rPr lang="en-US" sz="1600" dirty="0" err="1">
                <a:latin typeface="Times New Roman"/>
                <a:ea typeface="+mn-lt"/>
                <a:cs typeface="+mn-lt"/>
              </a:rPr>
              <a:t>до</a:t>
            </a:r>
            <a:r>
              <a:rPr lang="en-US" sz="1600" dirty="0">
                <a:latin typeface="Times New Roman"/>
                <a:ea typeface="+mn-lt"/>
                <a:cs typeface="+mn-lt"/>
              </a:rPr>
              <a:t> н. э. </a:t>
            </a:r>
            <a:r>
              <a:rPr lang="en-US" sz="1600" dirty="0" err="1">
                <a:latin typeface="Times New Roman"/>
                <a:ea typeface="+mn-lt"/>
                <a:cs typeface="+mn-lt"/>
              </a:rPr>
              <a:t>из-за</a:t>
            </a:r>
            <a:r>
              <a:rPr lang="en-US" sz="1600" dirty="0">
                <a:latin typeface="Times New Roman"/>
                <a:ea typeface="+mn-lt"/>
                <a:cs typeface="+mn-lt"/>
              </a:rPr>
              <a:t> </a:t>
            </a:r>
            <a:r>
              <a:rPr lang="en-US" sz="1600" dirty="0" err="1">
                <a:latin typeface="Times New Roman"/>
                <a:ea typeface="+mn-lt"/>
                <a:cs typeface="+mn-lt"/>
              </a:rPr>
              <a:t>таяния</a:t>
            </a:r>
            <a:r>
              <a:rPr lang="en-US" sz="1600" dirty="0">
                <a:latin typeface="Times New Roman"/>
                <a:ea typeface="+mn-lt"/>
                <a:cs typeface="+mn-lt"/>
              </a:rPr>
              <a:t> </a:t>
            </a:r>
            <a:r>
              <a:rPr lang="en-US" sz="1600" dirty="0" err="1">
                <a:latin typeface="Times New Roman"/>
                <a:ea typeface="+mn-lt"/>
                <a:cs typeface="+mn-lt"/>
              </a:rPr>
              <a:t>ледников</a:t>
            </a:r>
            <a:r>
              <a:rPr lang="en-US" sz="1600" dirty="0">
                <a:latin typeface="Times New Roman"/>
                <a:ea typeface="+mn-lt"/>
                <a:cs typeface="+mn-lt"/>
              </a:rPr>
              <a:t> и </a:t>
            </a:r>
            <a:r>
              <a:rPr lang="en-US" sz="1600" dirty="0" err="1">
                <a:latin typeface="Times New Roman"/>
                <a:ea typeface="+mn-lt"/>
                <a:cs typeface="+mn-lt"/>
              </a:rPr>
              <a:t>под</a:t>
            </a:r>
            <a:r>
              <a:rPr lang="en-US" sz="1600" dirty="0">
                <a:latin typeface="Times New Roman"/>
                <a:ea typeface="+mn-lt"/>
                <a:cs typeface="+mn-lt"/>
              </a:rPr>
              <a:t> </a:t>
            </a:r>
            <a:r>
              <a:rPr lang="en-US" sz="1600" dirty="0" err="1">
                <a:latin typeface="Times New Roman"/>
                <a:ea typeface="+mn-lt"/>
                <a:cs typeface="+mn-lt"/>
              </a:rPr>
              <a:t>влиянием</a:t>
            </a:r>
            <a:r>
              <a:rPr lang="en-US" sz="1600" dirty="0">
                <a:latin typeface="Times New Roman"/>
                <a:ea typeface="+mn-lt"/>
                <a:cs typeface="+mn-lt"/>
              </a:rPr>
              <a:t> </a:t>
            </a:r>
            <a:r>
              <a:rPr lang="en-US" sz="1600" dirty="0" err="1">
                <a:latin typeface="Times New Roman"/>
                <a:ea typeface="+mn-lt"/>
                <a:cs typeface="+mn-lt"/>
              </a:rPr>
              <a:t>солнца</a:t>
            </a:r>
            <a:r>
              <a:rPr lang="en-US" sz="1600" dirty="0">
                <a:latin typeface="Times New Roman"/>
                <a:ea typeface="+mn-lt"/>
                <a:cs typeface="+mn-lt"/>
              </a:rPr>
              <a:t> </a:t>
            </a:r>
            <a:r>
              <a:rPr lang="en-US" sz="1600" dirty="0" err="1">
                <a:latin typeface="Times New Roman"/>
                <a:ea typeface="+mn-lt"/>
                <a:cs typeface="+mn-lt"/>
              </a:rPr>
              <a:t>начали</a:t>
            </a:r>
            <a:r>
              <a:rPr lang="en-US" sz="1600" dirty="0">
                <a:latin typeface="Times New Roman"/>
                <a:ea typeface="+mn-lt"/>
                <a:cs typeface="+mn-lt"/>
              </a:rPr>
              <a:t> </a:t>
            </a:r>
            <a:r>
              <a:rPr lang="en-US" sz="1600" dirty="0" err="1">
                <a:latin typeface="Times New Roman"/>
                <a:ea typeface="+mn-lt"/>
                <a:cs typeface="+mn-lt"/>
              </a:rPr>
              <a:t>формироваться</a:t>
            </a:r>
            <a:r>
              <a:rPr lang="en-US" sz="1600" dirty="0">
                <a:latin typeface="Times New Roman"/>
                <a:ea typeface="+mn-lt"/>
                <a:cs typeface="+mn-lt"/>
              </a:rPr>
              <a:t> </a:t>
            </a:r>
            <a:r>
              <a:rPr lang="en-US" sz="1600" dirty="0" err="1">
                <a:latin typeface="Times New Roman"/>
                <a:ea typeface="+mn-lt"/>
                <a:cs typeface="+mn-lt"/>
              </a:rPr>
              <a:t>растения</a:t>
            </a:r>
            <a:r>
              <a:rPr lang="en-US" sz="1600" dirty="0">
                <a:latin typeface="Times New Roman"/>
                <a:ea typeface="+mn-lt"/>
                <a:cs typeface="+mn-lt"/>
              </a:rPr>
              <a:t> и </a:t>
            </a:r>
            <a:r>
              <a:rPr lang="en-US" sz="1600" dirty="0" err="1">
                <a:latin typeface="Times New Roman"/>
                <a:ea typeface="+mn-lt"/>
                <a:cs typeface="+mn-lt"/>
              </a:rPr>
              <a:t>животные</a:t>
            </a:r>
            <a:r>
              <a:rPr lang="en-US" sz="1600" dirty="0">
                <a:latin typeface="Times New Roman"/>
                <a:ea typeface="+mn-lt"/>
                <a:cs typeface="+mn-lt"/>
              </a:rPr>
              <a:t> </a:t>
            </a:r>
            <a:r>
              <a:rPr lang="en-US" sz="1600" dirty="0" err="1">
                <a:latin typeface="Times New Roman"/>
                <a:ea typeface="+mn-lt"/>
                <a:cs typeface="+mn-lt"/>
              </a:rPr>
              <a:t>современного</a:t>
            </a:r>
            <a:r>
              <a:rPr lang="en-US" sz="1600" dirty="0">
                <a:latin typeface="Times New Roman"/>
                <a:ea typeface="+mn-lt"/>
                <a:cs typeface="+mn-lt"/>
              </a:rPr>
              <a:t> </a:t>
            </a:r>
            <a:r>
              <a:rPr lang="en-US" sz="1600" dirty="0" err="1">
                <a:latin typeface="Times New Roman"/>
                <a:ea typeface="+mn-lt"/>
                <a:cs typeface="+mn-lt"/>
              </a:rPr>
              <a:t>типа</a:t>
            </a:r>
            <a:r>
              <a:rPr lang="en-US" sz="1600" dirty="0">
                <a:latin typeface="Times New Roman"/>
                <a:ea typeface="+mn-lt"/>
                <a:cs typeface="+mn-lt"/>
              </a:rPr>
              <a:t>. </a:t>
            </a:r>
            <a:r>
              <a:rPr lang="en-US" sz="1600" dirty="0" err="1">
                <a:latin typeface="Times New Roman"/>
                <a:ea typeface="+mn-lt"/>
                <a:cs typeface="+mn-lt"/>
              </a:rPr>
              <a:t>Крупные</a:t>
            </a:r>
            <a:r>
              <a:rPr lang="en-US" sz="1600" dirty="0">
                <a:latin typeface="Times New Roman"/>
                <a:ea typeface="+mn-lt"/>
                <a:cs typeface="+mn-lt"/>
              </a:rPr>
              <a:t> </a:t>
            </a:r>
            <a:r>
              <a:rPr lang="en-US" sz="1600" dirty="0" err="1">
                <a:latin typeface="Times New Roman"/>
                <a:ea typeface="+mn-lt"/>
                <a:cs typeface="+mn-lt"/>
              </a:rPr>
              <a:t>виды</a:t>
            </a:r>
            <a:r>
              <a:rPr lang="en-US" sz="1600" dirty="0">
                <a:latin typeface="Times New Roman"/>
                <a:ea typeface="+mn-lt"/>
                <a:cs typeface="+mn-lt"/>
              </a:rPr>
              <a:t> </a:t>
            </a:r>
            <a:r>
              <a:rPr lang="en-US" sz="1600" dirty="0" err="1">
                <a:latin typeface="Times New Roman"/>
                <a:ea typeface="+mn-lt"/>
                <a:cs typeface="+mn-lt"/>
              </a:rPr>
              <a:t>животных</a:t>
            </a:r>
            <a:r>
              <a:rPr lang="en-US" sz="1600" dirty="0">
                <a:latin typeface="Times New Roman"/>
                <a:ea typeface="+mn-lt"/>
                <a:cs typeface="+mn-lt"/>
              </a:rPr>
              <a:t> (</a:t>
            </a:r>
            <a:r>
              <a:rPr lang="en-US" sz="1600" dirty="0" err="1">
                <a:latin typeface="Times New Roman"/>
                <a:ea typeface="+mn-lt"/>
                <a:cs typeface="+mn-lt"/>
              </a:rPr>
              <a:t>мамонты</a:t>
            </a:r>
            <a:r>
              <a:rPr lang="en-US" sz="1600" dirty="0">
                <a:latin typeface="Times New Roman"/>
                <a:ea typeface="+mn-lt"/>
                <a:cs typeface="+mn-lt"/>
              </a:rPr>
              <a:t>, </a:t>
            </a:r>
            <a:r>
              <a:rPr lang="en-US" sz="1600" dirty="0" err="1">
                <a:latin typeface="Times New Roman"/>
                <a:ea typeface="+mn-lt"/>
                <a:cs typeface="+mn-lt"/>
              </a:rPr>
              <a:t>саблезубые</a:t>
            </a:r>
            <a:r>
              <a:rPr lang="en-US" sz="1600" dirty="0">
                <a:latin typeface="Times New Roman"/>
                <a:ea typeface="+mn-lt"/>
                <a:cs typeface="+mn-lt"/>
              </a:rPr>
              <a:t> </a:t>
            </a:r>
            <a:r>
              <a:rPr lang="en-US" sz="1600" dirty="0" err="1">
                <a:latin typeface="Times New Roman"/>
                <a:ea typeface="+mn-lt"/>
                <a:cs typeface="+mn-lt"/>
              </a:rPr>
              <a:t>тигры</a:t>
            </a:r>
            <a:r>
              <a:rPr lang="en-US" sz="1600" dirty="0">
                <a:latin typeface="Times New Roman"/>
                <a:ea typeface="+mn-lt"/>
                <a:cs typeface="+mn-lt"/>
              </a:rPr>
              <a:t>, </a:t>
            </a:r>
            <a:r>
              <a:rPr lang="en-US" sz="1600" dirty="0" err="1">
                <a:latin typeface="Times New Roman"/>
                <a:ea typeface="+mn-lt"/>
                <a:cs typeface="+mn-lt"/>
              </a:rPr>
              <a:t>пещерные</a:t>
            </a:r>
            <a:r>
              <a:rPr lang="en-US" sz="1600" dirty="0">
                <a:latin typeface="Times New Roman"/>
                <a:ea typeface="+mn-lt"/>
                <a:cs typeface="+mn-lt"/>
              </a:rPr>
              <a:t> </a:t>
            </a:r>
            <a:r>
              <a:rPr lang="en-US" sz="1600" dirty="0" err="1">
                <a:latin typeface="Times New Roman"/>
                <a:ea typeface="+mn-lt"/>
                <a:cs typeface="+mn-lt"/>
              </a:rPr>
              <a:t>медведи</a:t>
            </a:r>
            <a:r>
              <a:rPr lang="en-US" sz="1600" dirty="0">
                <a:latin typeface="Times New Roman"/>
                <a:ea typeface="+mn-lt"/>
                <a:cs typeface="+mn-lt"/>
              </a:rPr>
              <a:t> и </a:t>
            </a:r>
            <a:r>
              <a:rPr lang="en-US" sz="1600" dirty="0" err="1">
                <a:latin typeface="Times New Roman"/>
                <a:ea typeface="+mn-lt"/>
                <a:cs typeface="+mn-lt"/>
              </a:rPr>
              <a:t>др</a:t>
            </a:r>
            <a:r>
              <a:rPr lang="en-US" sz="1600" dirty="0">
                <a:latin typeface="Times New Roman"/>
                <a:ea typeface="+mn-lt"/>
                <a:cs typeface="+mn-lt"/>
              </a:rPr>
              <a:t>.) </a:t>
            </a:r>
            <a:r>
              <a:rPr lang="en-US" sz="1600" dirty="0" err="1">
                <a:latin typeface="Times New Roman"/>
                <a:ea typeface="+mn-lt"/>
                <a:cs typeface="+mn-lt"/>
              </a:rPr>
              <a:t>вымерли</a:t>
            </a:r>
            <a:r>
              <a:rPr lang="en-US" sz="1600" dirty="0">
                <a:latin typeface="Times New Roman"/>
                <a:ea typeface="+mn-lt"/>
                <a:cs typeface="+mn-lt"/>
              </a:rPr>
              <a:t> </a:t>
            </a:r>
            <a:r>
              <a:rPr lang="en-US" sz="1600" dirty="0" err="1">
                <a:latin typeface="Times New Roman"/>
                <a:ea typeface="+mn-lt"/>
                <a:cs typeface="+mn-lt"/>
              </a:rPr>
              <a:t>или</a:t>
            </a:r>
            <a:r>
              <a:rPr lang="en-US" sz="1600" dirty="0">
                <a:latin typeface="Times New Roman"/>
                <a:ea typeface="+mn-lt"/>
                <a:cs typeface="+mn-lt"/>
              </a:rPr>
              <a:t> </a:t>
            </a:r>
            <a:r>
              <a:rPr lang="en-US" sz="1600" dirty="0" err="1">
                <a:latin typeface="Times New Roman"/>
                <a:ea typeface="+mn-lt"/>
                <a:cs typeface="+mn-lt"/>
              </a:rPr>
              <a:t>ушли</a:t>
            </a:r>
            <a:r>
              <a:rPr lang="en-US" sz="1600" dirty="0">
                <a:latin typeface="Times New Roman"/>
                <a:ea typeface="+mn-lt"/>
                <a:cs typeface="+mn-lt"/>
              </a:rPr>
              <a:t> с </a:t>
            </a:r>
            <a:r>
              <a:rPr lang="en-US" sz="1600" dirty="0" err="1">
                <a:latin typeface="Times New Roman"/>
                <a:ea typeface="+mn-lt"/>
                <a:cs typeface="+mn-lt"/>
              </a:rPr>
              <a:t>холодами</a:t>
            </a:r>
            <a:r>
              <a:rPr lang="en-US" sz="1600" dirty="0">
                <a:latin typeface="Times New Roman"/>
                <a:ea typeface="+mn-lt"/>
                <a:cs typeface="+mn-lt"/>
              </a:rPr>
              <a:t> </a:t>
            </a:r>
            <a:r>
              <a:rPr lang="en-US" sz="1600" dirty="0" err="1">
                <a:latin typeface="Times New Roman"/>
                <a:ea typeface="+mn-lt"/>
                <a:cs typeface="+mn-lt"/>
              </a:rPr>
              <a:t>на</a:t>
            </a:r>
            <a:r>
              <a:rPr lang="en-US" sz="1600" dirty="0">
                <a:latin typeface="Times New Roman"/>
                <a:ea typeface="+mn-lt"/>
                <a:cs typeface="+mn-lt"/>
              </a:rPr>
              <a:t> </a:t>
            </a:r>
            <a:r>
              <a:rPr lang="en-US" sz="1600" dirty="0" err="1">
                <a:latin typeface="Times New Roman"/>
                <a:ea typeface="+mn-lt"/>
                <a:cs typeface="+mn-lt"/>
              </a:rPr>
              <a:t>север</a:t>
            </a:r>
            <a:r>
              <a:rPr lang="en-US" sz="1600" dirty="0">
                <a:latin typeface="Times New Roman"/>
                <a:ea typeface="+mn-lt"/>
                <a:cs typeface="+mn-lt"/>
              </a:rPr>
              <a:t>. </a:t>
            </a:r>
            <a:r>
              <a:rPr lang="en-US" sz="1600" dirty="0" err="1">
                <a:latin typeface="Times New Roman"/>
                <a:ea typeface="+mn-lt"/>
                <a:cs typeface="+mn-lt"/>
              </a:rPr>
              <a:t>Появляются</a:t>
            </a:r>
            <a:r>
              <a:rPr lang="en-US" sz="1600" dirty="0">
                <a:latin typeface="Times New Roman"/>
                <a:ea typeface="+mn-lt"/>
                <a:cs typeface="+mn-lt"/>
              </a:rPr>
              <a:t> </a:t>
            </a:r>
            <a:r>
              <a:rPr lang="en-US" sz="1600" dirty="0" err="1">
                <a:latin typeface="Times New Roman"/>
                <a:ea typeface="+mn-lt"/>
                <a:cs typeface="+mn-lt"/>
              </a:rPr>
              <a:t>мелкие</a:t>
            </a:r>
            <a:r>
              <a:rPr lang="en-US" sz="1600" dirty="0">
                <a:latin typeface="Times New Roman"/>
                <a:ea typeface="+mn-lt"/>
                <a:cs typeface="+mn-lt"/>
              </a:rPr>
              <a:t> </a:t>
            </a:r>
            <a:r>
              <a:rPr lang="en-US" sz="1600" dirty="0" err="1">
                <a:latin typeface="Times New Roman"/>
                <a:ea typeface="+mn-lt"/>
                <a:cs typeface="+mn-lt"/>
              </a:rPr>
              <a:t>виды</a:t>
            </a:r>
            <a:r>
              <a:rPr lang="en-US" sz="1600" dirty="0">
                <a:latin typeface="Times New Roman"/>
                <a:ea typeface="+mn-lt"/>
                <a:cs typeface="+mn-lt"/>
              </a:rPr>
              <a:t> </a:t>
            </a:r>
            <a:r>
              <a:rPr lang="en-US" sz="1600" dirty="0" err="1">
                <a:latin typeface="Times New Roman"/>
                <a:ea typeface="+mn-lt"/>
                <a:cs typeface="+mn-lt"/>
              </a:rPr>
              <a:t>животных</a:t>
            </a:r>
            <a:r>
              <a:rPr lang="en-US" sz="1600" dirty="0">
                <a:latin typeface="Times New Roman"/>
                <a:ea typeface="+mn-lt"/>
                <a:cs typeface="+mn-lt"/>
              </a:rPr>
              <a:t>, </a:t>
            </a:r>
            <a:r>
              <a:rPr lang="en-US" sz="1600" dirty="0" err="1">
                <a:latin typeface="Times New Roman"/>
                <a:ea typeface="+mn-lt"/>
                <a:cs typeface="+mn-lt"/>
              </a:rPr>
              <a:t>для</a:t>
            </a:r>
            <a:r>
              <a:rPr lang="en-US" sz="1600" dirty="0">
                <a:latin typeface="Times New Roman"/>
                <a:ea typeface="+mn-lt"/>
                <a:cs typeface="+mn-lt"/>
              </a:rPr>
              <a:t> </a:t>
            </a:r>
            <a:r>
              <a:rPr lang="en-US" sz="1600" dirty="0" err="1">
                <a:latin typeface="Times New Roman"/>
                <a:ea typeface="+mn-lt"/>
                <a:cs typeface="+mn-lt"/>
              </a:rPr>
              <a:t>охоты</a:t>
            </a:r>
            <a:r>
              <a:rPr lang="en-US" sz="1600" dirty="0">
                <a:latin typeface="Times New Roman"/>
                <a:ea typeface="+mn-lt"/>
                <a:cs typeface="+mn-lt"/>
              </a:rPr>
              <a:t> </a:t>
            </a:r>
            <a:r>
              <a:rPr lang="en-US" sz="1600" dirty="0" err="1">
                <a:latin typeface="Times New Roman"/>
                <a:ea typeface="+mn-lt"/>
                <a:cs typeface="+mn-lt"/>
              </a:rPr>
              <a:t>на</a:t>
            </a:r>
            <a:r>
              <a:rPr lang="en-US" sz="1600" dirty="0">
                <a:latin typeface="Times New Roman"/>
                <a:ea typeface="+mn-lt"/>
                <a:cs typeface="+mn-lt"/>
              </a:rPr>
              <a:t> </a:t>
            </a:r>
            <a:r>
              <a:rPr lang="en-US" sz="1600" dirty="0" err="1">
                <a:latin typeface="Times New Roman"/>
                <a:ea typeface="+mn-lt"/>
                <a:cs typeface="+mn-lt"/>
              </a:rPr>
              <a:t>которых</a:t>
            </a:r>
            <a:r>
              <a:rPr lang="en-US" sz="1600" dirty="0">
                <a:latin typeface="Times New Roman"/>
                <a:ea typeface="+mn-lt"/>
                <a:cs typeface="+mn-lt"/>
              </a:rPr>
              <a:t> </a:t>
            </a:r>
            <a:r>
              <a:rPr lang="en-US" sz="1600" dirty="0" err="1">
                <a:latin typeface="Times New Roman"/>
                <a:ea typeface="+mn-lt"/>
                <a:cs typeface="+mn-lt"/>
              </a:rPr>
              <a:t>человек</a:t>
            </a:r>
            <a:r>
              <a:rPr lang="en-US" sz="1600" dirty="0">
                <a:latin typeface="Times New Roman"/>
                <a:ea typeface="+mn-lt"/>
                <a:cs typeface="+mn-lt"/>
              </a:rPr>
              <a:t> </a:t>
            </a:r>
            <a:r>
              <a:rPr lang="en-US" sz="1600" dirty="0" err="1">
                <a:latin typeface="Times New Roman"/>
                <a:ea typeface="+mn-lt"/>
                <a:cs typeface="+mn-lt"/>
              </a:rPr>
              <a:t>изобретает</a:t>
            </a:r>
            <a:r>
              <a:rPr lang="en-US" sz="1600" dirty="0">
                <a:latin typeface="Times New Roman"/>
                <a:ea typeface="+mn-lt"/>
                <a:cs typeface="+mn-lt"/>
              </a:rPr>
              <a:t> </a:t>
            </a:r>
            <a:r>
              <a:rPr lang="en-US" sz="1600" dirty="0" err="1">
                <a:latin typeface="Times New Roman"/>
                <a:ea typeface="+mn-lt"/>
                <a:cs typeface="+mn-lt"/>
              </a:rPr>
              <a:t>новые</a:t>
            </a:r>
            <a:r>
              <a:rPr lang="en-US" sz="1600" dirty="0">
                <a:latin typeface="Times New Roman"/>
                <a:ea typeface="+mn-lt"/>
                <a:cs typeface="+mn-lt"/>
              </a:rPr>
              <a:t> </a:t>
            </a:r>
            <a:r>
              <a:rPr lang="en-US" sz="1600" dirty="0" err="1">
                <a:latin typeface="Times New Roman"/>
                <a:ea typeface="+mn-lt"/>
                <a:cs typeface="+mn-lt"/>
              </a:rPr>
              <a:t>виды</a:t>
            </a:r>
            <a:r>
              <a:rPr lang="en-US" sz="1600" dirty="0">
                <a:latin typeface="Times New Roman"/>
                <a:ea typeface="+mn-lt"/>
                <a:cs typeface="+mn-lt"/>
              </a:rPr>
              <a:t> </a:t>
            </a:r>
            <a:r>
              <a:rPr lang="en-US" sz="1600" dirty="0" err="1">
                <a:latin typeface="Times New Roman"/>
                <a:ea typeface="+mn-lt"/>
                <a:cs typeface="+mn-lt"/>
              </a:rPr>
              <a:t>оружия</a:t>
            </a:r>
            <a:r>
              <a:rPr lang="en-US" sz="1600" dirty="0">
                <a:latin typeface="Times New Roman"/>
                <a:ea typeface="+mn-lt"/>
                <a:cs typeface="+mn-lt"/>
              </a:rPr>
              <a:t> и </a:t>
            </a:r>
            <a:r>
              <a:rPr lang="en-US" sz="1600" dirty="0" err="1">
                <a:latin typeface="Times New Roman"/>
                <a:ea typeface="+mn-lt"/>
                <a:cs typeface="+mn-lt"/>
              </a:rPr>
              <a:t>орудия</a:t>
            </a:r>
            <a:r>
              <a:rPr lang="en-US" sz="1600" dirty="0">
                <a:latin typeface="Times New Roman"/>
                <a:ea typeface="+mn-lt"/>
                <a:cs typeface="+mn-lt"/>
              </a:rPr>
              <a:t> </a:t>
            </a:r>
            <a:r>
              <a:rPr lang="en-US" sz="1600" dirty="0" err="1">
                <a:latin typeface="Times New Roman"/>
                <a:ea typeface="+mn-lt"/>
                <a:cs typeface="+mn-lt"/>
              </a:rPr>
              <a:t>труда</a:t>
            </a:r>
            <a:r>
              <a:rPr lang="en-US" sz="1600" dirty="0">
                <a:latin typeface="Times New Roman"/>
                <a:ea typeface="+mn-lt"/>
                <a:cs typeface="+mn-lt"/>
              </a:rPr>
              <a:t>.</a:t>
            </a:r>
            <a:endParaRPr lang="ru-RU" sz="1600">
              <a:latin typeface="Times New Roman"/>
              <a:cs typeface="Times New Roman"/>
            </a:endParaRPr>
          </a:p>
          <a:p>
            <a:pPr algn="just"/>
            <a:r>
              <a:rPr lang="en-US" sz="1600" dirty="0">
                <a:latin typeface="Times New Roman"/>
                <a:ea typeface="+mn-lt"/>
                <a:cs typeface="+mn-lt"/>
              </a:rPr>
              <a:t>В </a:t>
            </a:r>
            <a:r>
              <a:rPr lang="en-US" sz="1600" dirty="0" err="1">
                <a:latin typeface="Times New Roman"/>
                <a:ea typeface="+mn-lt"/>
                <a:cs typeface="+mn-lt"/>
              </a:rPr>
              <a:t>эпоху</a:t>
            </a:r>
            <a:r>
              <a:rPr lang="en-US" sz="1600" dirty="0">
                <a:latin typeface="Times New Roman"/>
                <a:ea typeface="+mn-lt"/>
                <a:cs typeface="+mn-lt"/>
              </a:rPr>
              <a:t> </a:t>
            </a:r>
            <a:r>
              <a:rPr lang="en-US" sz="1600" dirty="0" err="1">
                <a:latin typeface="Times New Roman"/>
                <a:ea typeface="+mn-lt"/>
                <a:cs typeface="+mn-lt"/>
              </a:rPr>
              <a:t>мезолита</a:t>
            </a:r>
            <a:r>
              <a:rPr lang="en-US" sz="1600" dirty="0">
                <a:latin typeface="Times New Roman"/>
                <a:ea typeface="+mn-lt"/>
                <a:cs typeface="+mn-lt"/>
              </a:rPr>
              <a:t> </a:t>
            </a:r>
            <a:r>
              <a:rPr lang="en-US" sz="1600" dirty="0" err="1">
                <a:latin typeface="Times New Roman"/>
                <a:ea typeface="+mn-lt"/>
                <a:cs typeface="+mn-lt"/>
              </a:rPr>
              <a:t>одной</a:t>
            </a:r>
            <a:r>
              <a:rPr lang="en-US" sz="1600" dirty="0">
                <a:latin typeface="Times New Roman"/>
                <a:ea typeface="+mn-lt"/>
                <a:cs typeface="+mn-lt"/>
              </a:rPr>
              <a:t> </a:t>
            </a:r>
            <a:r>
              <a:rPr lang="en-US" sz="1600" dirty="0" err="1">
                <a:latin typeface="Times New Roman"/>
                <a:ea typeface="+mn-lt"/>
                <a:cs typeface="+mn-lt"/>
              </a:rPr>
              <a:t>из</a:t>
            </a:r>
            <a:r>
              <a:rPr lang="en-US" sz="1600" dirty="0">
                <a:latin typeface="Times New Roman"/>
                <a:ea typeface="+mn-lt"/>
                <a:cs typeface="+mn-lt"/>
              </a:rPr>
              <a:t> </a:t>
            </a:r>
            <a:r>
              <a:rPr lang="en-US" sz="1600" dirty="0" err="1">
                <a:latin typeface="Times New Roman"/>
                <a:ea typeface="+mn-lt"/>
                <a:cs typeface="+mn-lt"/>
              </a:rPr>
              <a:t>главных</a:t>
            </a:r>
            <a:r>
              <a:rPr lang="en-US" sz="1600" dirty="0">
                <a:latin typeface="Times New Roman"/>
                <a:ea typeface="+mn-lt"/>
                <a:cs typeface="+mn-lt"/>
              </a:rPr>
              <a:t> </a:t>
            </a:r>
            <a:r>
              <a:rPr lang="en-US" sz="1600" dirty="0" err="1">
                <a:latin typeface="Times New Roman"/>
                <a:ea typeface="+mn-lt"/>
                <a:cs typeface="+mn-lt"/>
              </a:rPr>
              <a:t>особенностей</a:t>
            </a:r>
            <a:r>
              <a:rPr lang="en-US" sz="1600" dirty="0">
                <a:latin typeface="Times New Roman"/>
                <a:ea typeface="+mn-lt"/>
                <a:cs typeface="+mn-lt"/>
              </a:rPr>
              <a:t> </a:t>
            </a:r>
            <a:r>
              <a:rPr lang="en-US" sz="1600" dirty="0" err="1">
                <a:latin typeface="Times New Roman"/>
                <a:ea typeface="+mn-lt"/>
                <a:cs typeface="+mn-lt"/>
              </a:rPr>
              <a:t>стало</a:t>
            </a:r>
            <a:r>
              <a:rPr lang="en-US" sz="1600" dirty="0">
                <a:latin typeface="Times New Roman"/>
                <a:ea typeface="+mn-lt"/>
                <a:cs typeface="+mn-lt"/>
              </a:rPr>
              <a:t> </a:t>
            </a:r>
            <a:r>
              <a:rPr lang="en-US" sz="1600" dirty="0" err="1">
                <a:latin typeface="Times New Roman"/>
                <a:ea typeface="+mn-lt"/>
                <a:cs typeface="+mn-lt"/>
              </a:rPr>
              <a:t>появление</a:t>
            </a:r>
            <a:r>
              <a:rPr lang="en-US" sz="1600" dirty="0">
                <a:latin typeface="Times New Roman"/>
                <a:ea typeface="+mn-lt"/>
                <a:cs typeface="+mn-lt"/>
              </a:rPr>
              <a:t> </a:t>
            </a:r>
            <a:r>
              <a:rPr lang="en-US" sz="1600" dirty="0" err="1">
                <a:latin typeface="Times New Roman"/>
                <a:ea typeface="+mn-lt"/>
                <a:cs typeface="+mn-lt"/>
              </a:rPr>
              <a:t>микролитов</a:t>
            </a:r>
            <a:r>
              <a:rPr lang="en-US" sz="1600" dirty="0">
                <a:latin typeface="Times New Roman"/>
                <a:ea typeface="+mn-lt"/>
                <a:cs typeface="+mn-lt"/>
              </a:rPr>
              <a:t> – </a:t>
            </a:r>
            <a:r>
              <a:rPr lang="en-US" sz="1600" dirty="0" err="1">
                <a:latin typeface="Times New Roman"/>
                <a:ea typeface="+mn-lt"/>
                <a:cs typeface="+mn-lt"/>
              </a:rPr>
              <a:t>тонких</a:t>
            </a:r>
            <a:r>
              <a:rPr lang="en-US" sz="1600" dirty="0">
                <a:latin typeface="Times New Roman"/>
                <a:ea typeface="+mn-lt"/>
                <a:cs typeface="+mn-lt"/>
              </a:rPr>
              <a:t> </a:t>
            </a:r>
            <a:r>
              <a:rPr lang="en-US" sz="1600" dirty="0" err="1">
                <a:latin typeface="Times New Roman"/>
                <a:ea typeface="+mn-lt"/>
                <a:cs typeface="+mn-lt"/>
              </a:rPr>
              <a:t>каменных</a:t>
            </a:r>
            <a:r>
              <a:rPr lang="en-US" sz="1600" dirty="0">
                <a:latin typeface="Times New Roman"/>
                <a:ea typeface="+mn-lt"/>
                <a:cs typeface="+mn-lt"/>
              </a:rPr>
              <a:t> </a:t>
            </a:r>
            <a:r>
              <a:rPr lang="en-US" sz="1600" dirty="0" err="1">
                <a:latin typeface="Times New Roman"/>
                <a:ea typeface="+mn-lt"/>
                <a:cs typeface="+mn-lt"/>
              </a:rPr>
              <a:t>пластин</a:t>
            </a:r>
            <a:r>
              <a:rPr lang="en-US" sz="1600" dirty="0">
                <a:latin typeface="Times New Roman"/>
                <a:ea typeface="+mn-lt"/>
                <a:cs typeface="+mn-lt"/>
              </a:rPr>
              <a:t> </a:t>
            </a:r>
            <a:r>
              <a:rPr lang="en-US" sz="1600" dirty="0" err="1">
                <a:latin typeface="Times New Roman"/>
                <a:ea typeface="+mn-lt"/>
                <a:cs typeface="+mn-lt"/>
              </a:rPr>
              <a:t>длиной</a:t>
            </a:r>
            <a:r>
              <a:rPr lang="en-US" sz="1600" dirty="0">
                <a:latin typeface="Times New Roman"/>
                <a:ea typeface="+mn-lt"/>
                <a:cs typeface="+mn-lt"/>
              </a:rPr>
              <a:t> 1–2 </a:t>
            </a:r>
            <a:r>
              <a:rPr lang="en-US" sz="1600" dirty="0" err="1">
                <a:latin typeface="Times New Roman"/>
                <a:ea typeface="+mn-lt"/>
                <a:cs typeface="+mn-lt"/>
              </a:rPr>
              <a:t>см</a:t>
            </a:r>
            <a:r>
              <a:rPr lang="en-US" sz="1600" dirty="0">
                <a:latin typeface="Times New Roman"/>
                <a:ea typeface="+mn-lt"/>
                <a:cs typeface="+mn-lt"/>
              </a:rPr>
              <a:t>. </a:t>
            </a:r>
            <a:r>
              <a:rPr lang="en-US" sz="1600" dirty="0" err="1">
                <a:latin typeface="Times New Roman"/>
                <a:ea typeface="+mn-lt"/>
                <a:cs typeface="+mn-lt"/>
              </a:rPr>
              <a:t>Они</a:t>
            </a:r>
            <a:r>
              <a:rPr lang="en-US" sz="1600" dirty="0">
                <a:latin typeface="Times New Roman"/>
                <a:ea typeface="+mn-lt"/>
                <a:cs typeface="+mn-lt"/>
              </a:rPr>
              <a:t> </a:t>
            </a:r>
            <a:r>
              <a:rPr lang="en-US" sz="1600" dirty="0" err="1">
                <a:latin typeface="Times New Roman"/>
                <a:ea typeface="+mn-lt"/>
                <a:cs typeface="+mn-lt"/>
              </a:rPr>
              <a:t>служили</a:t>
            </a:r>
            <a:r>
              <a:rPr lang="en-US" sz="1600" dirty="0">
                <a:latin typeface="Times New Roman"/>
                <a:ea typeface="+mn-lt"/>
                <a:cs typeface="+mn-lt"/>
              </a:rPr>
              <a:t> </a:t>
            </a:r>
            <a:r>
              <a:rPr lang="en-US" sz="1600" dirty="0" err="1">
                <a:latin typeface="Times New Roman"/>
                <a:ea typeface="+mn-lt"/>
                <a:cs typeface="+mn-lt"/>
              </a:rPr>
              <a:t>наконечниками</a:t>
            </a:r>
            <a:r>
              <a:rPr lang="en-US" sz="1600" dirty="0">
                <a:latin typeface="Times New Roman"/>
                <a:ea typeface="+mn-lt"/>
                <a:cs typeface="+mn-lt"/>
              </a:rPr>
              <a:t> </a:t>
            </a:r>
            <a:r>
              <a:rPr lang="en-US" sz="1600" dirty="0" err="1">
                <a:latin typeface="Times New Roman"/>
                <a:ea typeface="+mn-lt"/>
                <a:cs typeface="+mn-lt"/>
              </a:rPr>
              <a:t>стрел</a:t>
            </a:r>
            <a:r>
              <a:rPr lang="en-US" sz="1600" dirty="0">
                <a:latin typeface="Times New Roman"/>
                <a:ea typeface="+mn-lt"/>
                <a:cs typeface="+mn-lt"/>
              </a:rPr>
              <a:t> и </a:t>
            </a:r>
            <a:r>
              <a:rPr lang="en-US" sz="1600" dirty="0" err="1">
                <a:latin typeface="Times New Roman"/>
                <a:ea typeface="+mn-lt"/>
                <a:cs typeface="+mn-lt"/>
              </a:rPr>
              <a:t>вкладными</a:t>
            </a:r>
            <a:r>
              <a:rPr lang="en-US" sz="1600" dirty="0">
                <a:latin typeface="Times New Roman"/>
                <a:ea typeface="+mn-lt"/>
                <a:cs typeface="+mn-lt"/>
              </a:rPr>
              <a:t> </a:t>
            </a:r>
            <a:r>
              <a:rPr lang="en-US" sz="1600" dirty="0" err="1">
                <a:latin typeface="Times New Roman"/>
                <a:ea typeface="+mn-lt"/>
                <a:cs typeface="+mn-lt"/>
              </a:rPr>
              <a:t>лезвиями</a:t>
            </a:r>
            <a:r>
              <a:rPr lang="en-US" sz="1600" dirty="0">
                <a:latin typeface="Times New Roman"/>
                <a:ea typeface="+mn-lt"/>
                <a:cs typeface="+mn-lt"/>
              </a:rPr>
              <a:t> в </a:t>
            </a:r>
            <a:r>
              <a:rPr lang="en-US" sz="1600" dirty="0" err="1">
                <a:latin typeface="Times New Roman"/>
                <a:ea typeface="+mn-lt"/>
                <a:cs typeface="+mn-lt"/>
              </a:rPr>
              <a:t>костяных</a:t>
            </a:r>
            <a:r>
              <a:rPr lang="en-US" sz="1600" dirty="0">
                <a:latin typeface="Times New Roman"/>
                <a:ea typeface="+mn-lt"/>
                <a:cs typeface="+mn-lt"/>
              </a:rPr>
              <a:t>, </a:t>
            </a:r>
            <a:r>
              <a:rPr lang="en-US" sz="1600" dirty="0" err="1">
                <a:latin typeface="Times New Roman"/>
                <a:ea typeface="+mn-lt"/>
                <a:cs typeface="+mn-lt"/>
              </a:rPr>
              <a:t>деревянных</a:t>
            </a:r>
            <a:r>
              <a:rPr lang="en-US" sz="1600" dirty="0">
                <a:latin typeface="Times New Roman"/>
                <a:ea typeface="+mn-lt"/>
                <a:cs typeface="+mn-lt"/>
              </a:rPr>
              <a:t> </a:t>
            </a:r>
            <a:r>
              <a:rPr lang="en-US" sz="1600" dirty="0" err="1">
                <a:latin typeface="Times New Roman"/>
                <a:ea typeface="+mn-lt"/>
                <a:cs typeface="+mn-lt"/>
              </a:rPr>
              <a:t>или</a:t>
            </a:r>
            <a:r>
              <a:rPr lang="en-US" sz="1600" dirty="0">
                <a:latin typeface="Times New Roman"/>
                <a:ea typeface="+mn-lt"/>
                <a:cs typeface="+mn-lt"/>
              </a:rPr>
              <a:t> </a:t>
            </a:r>
            <a:r>
              <a:rPr lang="en-US" sz="1600" dirty="0" err="1">
                <a:latin typeface="Times New Roman"/>
                <a:ea typeface="+mn-lt"/>
                <a:cs typeface="+mn-lt"/>
              </a:rPr>
              <a:t>роговых</a:t>
            </a:r>
            <a:r>
              <a:rPr lang="en-US" sz="1600" dirty="0">
                <a:latin typeface="Times New Roman"/>
                <a:ea typeface="+mn-lt"/>
                <a:cs typeface="+mn-lt"/>
              </a:rPr>
              <a:t> </a:t>
            </a:r>
            <a:r>
              <a:rPr lang="en-US" sz="1600" dirty="0" err="1">
                <a:latin typeface="Times New Roman"/>
                <a:ea typeface="+mn-lt"/>
                <a:cs typeface="+mn-lt"/>
              </a:rPr>
              <a:t>орудиях</a:t>
            </a:r>
            <a:r>
              <a:rPr lang="en-US" sz="1600" dirty="0">
                <a:latin typeface="Times New Roman"/>
                <a:ea typeface="+mn-lt"/>
                <a:cs typeface="+mn-lt"/>
              </a:rPr>
              <a:t> </a:t>
            </a:r>
            <a:r>
              <a:rPr lang="en-US" sz="1600" dirty="0" err="1">
                <a:latin typeface="Times New Roman"/>
                <a:ea typeface="+mn-lt"/>
                <a:cs typeface="+mn-lt"/>
              </a:rPr>
              <a:t>эпохи</a:t>
            </a:r>
            <a:r>
              <a:rPr lang="en-US" sz="1600" dirty="0">
                <a:latin typeface="Times New Roman"/>
                <a:ea typeface="+mn-lt"/>
                <a:cs typeface="+mn-lt"/>
              </a:rPr>
              <a:t> </a:t>
            </a:r>
            <a:r>
              <a:rPr lang="en-US" sz="1600" dirty="0" err="1">
                <a:latin typeface="Times New Roman"/>
                <a:ea typeface="+mn-lt"/>
                <a:cs typeface="+mn-lt"/>
              </a:rPr>
              <a:t>мезолита</a:t>
            </a:r>
            <a:r>
              <a:rPr lang="en-US" sz="1600" dirty="0">
                <a:latin typeface="Times New Roman"/>
                <a:ea typeface="+mn-lt"/>
                <a:cs typeface="+mn-lt"/>
              </a:rPr>
              <a:t>.</a:t>
            </a:r>
            <a:endParaRPr lang="en-US" sz="1600" dirty="0">
              <a:latin typeface="Times New Roman"/>
              <a:cs typeface="Times New Roman"/>
            </a:endParaRPr>
          </a:p>
          <a:p>
            <a:pPr algn="just"/>
            <a:r>
              <a:rPr lang="en-US" sz="1600" dirty="0" err="1">
                <a:latin typeface="Times New Roman"/>
                <a:ea typeface="+mn-lt"/>
                <a:cs typeface="+mn-lt"/>
              </a:rPr>
              <a:t>Одним</a:t>
            </a:r>
            <a:r>
              <a:rPr lang="en-US" sz="1600" dirty="0">
                <a:latin typeface="Times New Roman"/>
                <a:ea typeface="+mn-lt"/>
                <a:cs typeface="+mn-lt"/>
              </a:rPr>
              <a:t> </a:t>
            </a:r>
            <a:r>
              <a:rPr lang="en-US" sz="1600" dirty="0" err="1">
                <a:latin typeface="Times New Roman"/>
                <a:ea typeface="+mn-lt"/>
                <a:cs typeface="+mn-lt"/>
              </a:rPr>
              <a:t>из</a:t>
            </a:r>
            <a:r>
              <a:rPr lang="en-US" sz="1600" dirty="0">
                <a:latin typeface="Times New Roman"/>
                <a:ea typeface="+mn-lt"/>
                <a:cs typeface="+mn-lt"/>
              </a:rPr>
              <a:t> </a:t>
            </a:r>
            <a:r>
              <a:rPr lang="en-US" sz="1600" dirty="0" err="1">
                <a:latin typeface="Times New Roman"/>
                <a:ea typeface="+mn-lt"/>
                <a:cs typeface="+mn-lt"/>
              </a:rPr>
              <a:t>главных</a:t>
            </a:r>
            <a:r>
              <a:rPr lang="en-US" sz="1600" dirty="0">
                <a:latin typeface="Times New Roman"/>
                <a:ea typeface="+mn-lt"/>
                <a:cs typeface="+mn-lt"/>
              </a:rPr>
              <a:t> </a:t>
            </a:r>
            <a:r>
              <a:rPr lang="en-US" sz="1600" dirty="0" err="1">
                <a:latin typeface="Times New Roman"/>
                <a:ea typeface="+mn-lt"/>
                <a:cs typeface="+mn-lt"/>
              </a:rPr>
              <a:t>событий</a:t>
            </a:r>
            <a:r>
              <a:rPr lang="en-US" sz="1600" dirty="0">
                <a:latin typeface="Times New Roman"/>
                <a:ea typeface="+mn-lt"/>
                <a:cs typeface="+mn-lt"/>
              </a:rPr>
              <a:t> </a:t>
            </a:r>
            <a:r>
              <a:rPr lang="en-US" sz="1600" dirty="0" err="1">
                <a:latin typeface="Times New Roman"/>
                <a:ea typeface="+mn-lt"/>
                <a:cs typeface="+mn-lt"/>
              </a:rPr>
              <a:t>эпохи</a:t>
            </a:r>
            <a:r>
              <a:rPr lang="en-US" sz="1600" dirty="0">
                <a:latin typeface="Times New Roman"/>
                <a:ea typeface="+mn-lt"/>
                <a:cs typeface="+mn-lt"/>
              </a:rPr>
              <a:t> </a:t>
            </a:r>
            <a:r>
              <a:rPr lang="en-US" sz="1600" dirty="0" err="1">
                <a:latin typeface="Times New Roman"/>
                <a:ea typeface="+mn-lt"/>
                <a:cs typeface="+mn-lt"/>
              </a:rPr>
              <a:t>мезолита</a:t>
            </a:r>
            <a:r>
              <a:rPr lang="en-US" sz="1600" dirty="0">
                <a:latin typeface="Times New Roman"/>
                <a:ea typeface="+mn-lt"/>
                <a:cs typeface="+mn-lt"/>
              </a:rPr>
              <a:t> </a:t>
            </a:r>
            <a:r>
              <a:rPr lang="en-US" sz="1600" dirty="0" err="1">
                <a:latin typeface="Times New Roman"/>
                <a:ea typeface="+mn-lt"/>
                <a:cs typeface="+mn-lt"/>
              </a:rPr>
              <a:t>является</a:t>
            </a:r>
            <a:r>
              <a:rPr lang="en-US" sz="1600" dirty="0">
                <a:latin typeface="Times New Roman"/>
                <a:ea typeface="+mn-lt"/>
                <a:cs typeface="+mn-lt"/>
              </a:rPr>
              <a:t> </a:t>
            </a:r>
            <a:r>
              <a:rPr lang="en-US" sz="1600" dirty="0" err="1">
                <a:latin typeface="Times New Roman"/>
                <a:ea typeface="+mn-lt"/>
                <a:cs typeface="+mn-lt"/>
              </a:rPr>
              <a:t>также</a:t>
            </a:r>
            <a:r>
              <a:rPr lang="en-US" sz="1600" dirty="0">
                <a:latin typeface="Times New Roman"/>
                <a:ea typeface="+mn-lt"/>
                <a:cs typeface="+mn-lt"/>
              </a:rPr>
              <a:t> </a:t>
            </a:r>
            <a:r>
              <a:rPr lang="en-US" sz="1600" dirty="0" err="1">
                <a:latin typeface="Times New Roman"/>
                <a:ea typeface="+mn-lt"/>
                <a:cs typeface="+mn-lt"/>
              </a:rPr>
              <a:t>изобретение</a:t>
            </a:r>
            <a:r>
              <a:rPr lang="en-US" sz="1600" dirty="0">
                <a:latin typeface="Times New Roman"/>
                <a:ea typeface="+mn-lt"/>
                <a:cs typeface="+mn-lt"/>
              </a:rPr>
              <a:t> </a:t>
            </a:r>
            <a:r>
              <a:rPr lang="en-US" sz="1600" dirty="0" err="1">
                <a:latin typeface="Times New Roman"/>
                <a:ea typeface="+mn-lt"/>
                <a:cs typeface="+mn-lt"/>
              </a:rPr>
              <a:t>лука</a:t>
            </a:r>
            <a:r>
              <a:rPr lang="en-US" sz="1600" dirty="0">
                <a:latin typeface="Times New Roman"/>
                <a:ea typeface="+mn-lt"/>
                <a:cs typeface="+mn-lt"/>
              </a:rPr>
              <a:t> и </a:t>
            </a:r>
            <a:r>
              <a:rPr lang="en-US" sz="1600" dirty="0" err="1">
                <a:latin typeface="Times New Roman"/>
                <a:ea typeface="+mn-lt"/>
                <a:cs typeface="+mn-lt"/>
              </a:rPr>
              <a:t>стрел</a:t>
            </a:r>
            <a:r>
              <a:rPr lang="en-US" sz="1600" dirty="0">
                <a:latin typeface="Times New Roman"/>
                <a:ea typeface="+mn-lt"/>
                <a:cs typeface="+mn-lt"/>
              </a:rPr>
              <a:t>, </a:t>
            </a:r>
            <a:r>
              <a:rPr lang="en-US" sz="1600" dirty="0" err="1">
                <a:latin typeface="Times New Roman"/>
                <a:ea typeface="+mn-lt"/>
                <a:cs typeface="+mn-lt"/>
              </a:rPr>
              <a:t>бумеранга</a:t>
            </a:r>
            <a:r>
              <a:rPr lang="en-US" sz="1600" dirty="0">
                <a:latin typeface="Times New Roman"/>
                <a:ea typeface="+mn-lt"/>
                <a:cs typeface="+mn-lt"/>
              </a:rPr>
              <a:t>, </a:t>
            </a:r>
            <a:r>
              <a:rPr lang="en-US" sz="1600" dirty="0" err="1">
                <a:latin typeface="Times New Roman"/>
                <a:ea typeface="+mn-lt"/>
                <a:cs typeface="+mn-lt"/>
              </a:rPr>
              <a:t>силков</a:t>
            </a:r>
            <a:r>
              <a:rPr lang="en-US" sz="1600" dirty="0">
                <a:latin typeface="Times New Roman"/>
                <a:ea typeface="+mn-lt"/>
                <a:cs typeface="+mn-lt"/>
              </a:rPr>
              <a:t> и т. д. </a:t>
            </a:r>
            <a:r>
              <a:rPr lang="en-US" sz="1600" dirty="0" err="1">
                <a:latin typeface="Times New Roman"/>
                <a:ea typeface="+mn-lt"/>
                <a:cs typeface="+mn-lt"/>
              </a:rPr>
              <a:t>Лук</a:t>
            </a:r>
            <a:r>
              <a:rPr lang="en-US" sz="1600" dirty="0">
                <a:latin typeface="Times New Roman"/>
                <a:ea typeface="+mn-lt"/>
                <a:cs typeface="+mn-lt"/>
              </a:rPr>
              <a:t> </a:t>
            </a:r>
            <a:r>
              <a:rPr lang="en-US" sz="1600" dirty="0" err="1">
                <a:latin typeface="Times New Roman"/>
                <a:ea typeface="+mn-lt"/>
                <a:cs typeface="+mn-lt"/>
              </a:rPr>
              <a:t>позволил</a:t>
            </a:r>
            <a:r>
              <a:rPr lang="en-US" sz="1600" dirty="0">
                <a:latin typeface="Times New Roman"/>
                <a:ea typeface="+mn-lt"/>
                <a:cs typeface="+mn-lt"/>
              </a:rPr>
              <a:t> </a:t>
            </a:r>
            <a:r>
              <a:rPr lang="en-US" sz="1600" dirty="0" err="1">
                <a:latin typeface="Times New Roman"/>
                <a:ea typeface="+mn-lt"/>
                <a:cs typeface="+mn-lt"/>
              </a:rPr>
              <a:t>людям</a:t>
            </a:r>
            <a:r>
              <a:rPr lang="en-US" sz="1600" dirty="0">
                <a:latin typeface="Times New Roman"/>
                <a:ea typeface="+mn-lt"/>
                <a:cs typeface="+mn-lt"/>
              </a:rPr>
              <a:t> </a:t>
            </a:r>
            <a:r>
              <a:rPr lang="en-US" sz="1600" dirty="0" err="1">
                <a:latin typeface="Times New Roman"/>
                <a:ea typeface="+mn-lt"/>
                <a:cs typeface="+mn-lt"/>
              </a:rPr>
              <a:t>охотиться</a:t>
            </a:r>
            <a:r>
              <a:rPr lang="en-US" sz="1600" dirty="0">
                <a:latin typeface="Times New Roman"/>
                <a:ea typeface="+mn-lt"/>
                <a:cs typeface="+mn-lt"/>
              </a:rPr>
              <a:t> </a:t>
            </a:r>
            <a:r>
              <a:rPr lang="en-US" sz="1600" dirty="0" err="1">
                <a:latin typeface="Times New Roman"/>
                <a:ea typeface="+mn-lt"/>
                <a:cs typeface="+mn-lt"/>
              </a:rPr>
              <a:t>на</a:t>
            </a:r>
            <a:r>
              <a:rPr lang="en-US" sz="1600" dirty="0">
                <a:latin typeface="Times New Roman"/>
                <a:ea typeface="+mn-lt"/>
                <a:cs typeface="+mn-lt"/>
              </a:rPr>
              <a:t> </a:t>
            </a:r>
            <a:r>
              <a:rPr lang="en-US" sz="1600" dirty="0" err="1">
                <a:latin typeface="Times New Roman"/>
                <a:ea typeface="+mn-lt"/>
                <a:cs typeface="+mn-lt"/>
              </a:rPr>
              <a:t>мелкую</a:t>
            </a:r>
            <a:r>
              <a:rPr lang="en-US" sz="1600" dirty="0">
                <a:latin typeface="Times New Roman"/>
                <a:ea typeface="+mn-lt"/>
                <a:cs typeface="+mn-lt"/>
              </a:rPr>
              <a:t> </a:t>
            </a:r>
            <a:r>
              <a:rPr lang="en-US" sz="1600" dirty="0" err="1">
                <a:latin typeface="Times New Roman"/>
                <a:ea typeface="+mn-lt"/>
                <a:cs typeface="+mn-lt"/>
              </a:rPr>
              <a:t>дичь</a:t>
            </a:r>
            <a:r>
              <a:rPr lang="en-US" sz="1600" dirty="0">
                <a:latin typeface="Times New Roman"/>
                <a:ea typeface="+mn-lt"/>
                <a:cs typeface="+mn-lt"/>
              </a:rPr>
              <a:t> с </a:t>
            </a:r>
            <a:r>
              <a:rPr lang="en-US" sz="1600" dirty="0" err="1">
                <a:latin typeface="Times New Roman"/>
                <a:ea typeface="+mn-lt"/>
                <a:cs typeface="+mn-lt"/>
              </a:rPr>
              <a:t>дальнего</a:t>
            </a:r>
            <a:r>
              <a:rPr lang="en-US" sz="1600" dirty="0">
                <a:latin typeface="Times New Roman"/>
                <a:ea typeface="+mn-lt"/>
                <a:cs typeface="+mn-lt"/>
              </a:rPr>
              <a:t> </a:t>
            </a:r>
            <a:r>
              <a:rPr lang="en-US" sz="1600" dirty="0" err="1">
                <a:latin typeface="Times New Roman"/>
                <a:ea typeface="+mn-lt"/>
                <a:cs typeface="+mn-lt"/>
              </a:rPr>
              <a:t>расстояния</a:t>
            </a:r>
            <a:r>
              <a:rPr lang="en-US" sz="1600" dirty="0">
                <a:latin typeface="Times New Roman"/>
                <a:ea typeface="+mn-lt"/>
                <a:cs typeface="+mn-lt"/>
              </a:rPr>
              <a:t>, </a:t>
            </a:r>
            <a:r>
              <a:rPr lang="en-US" sz="1600" dirty="0" err="1">
                <a:latin typeface="Times New Roman"/>
                <a:ea typeface="+mn-lt"/>
                <a:cs typeface="+mn-lt"/>
              </a:rPr>
              <a:t>что</a:t>
            </a:r>
            <a:r>
              <a:rPr lang="en-US" sz="1600" dirty="0">
                <a:latin typeface="Times New Roman"/>
                <a:ea typeface="+mn-lt"/>
                <a:cs typeface="+mn-lt"/>
              </a:rPr>
              <a:t> </a:t>
            </a:r>
            <a:r>
              <a:rPr lang="en-US" sz="1600" dirty="0" err="1">
                <a:latin typeface="Times New Roman"/>
                <a:ea typeface="+mn-lt"/>
                <a:cs typeface="+mn-lt"/>
              </a:rPr>
              <a:t>повысило</a:t>
            </a:r>
            <a:r>
              <a:rPr lang="en-US" sz="1600" dirty="0">
                <a:latin typeface="Times New Roman"/>
                <a:ea typeface="+mn-lt"/>
                <a:cs typeface="+mn-lt"/>
              </a:rPr>
              <a:t> </a:t>
            </a:r>
            <a:r>
              <a:rPr lang="en-US" sz="1600" dirty="0" err="1">
                <a:latin typeface="Times New Roman"/>
                <a:ea typeface="+mn-lt"/>
                <a:cs typeface="+mn-lt"/>
              </a:rPr>
              <a:t>значение</a:t>
            </a:r>
            <a:r>
              <a:rPr lang="en-US" sz="1600" dirty="0">
                <a:latin typeface="Times New Roman"/>
                <a:ea typeface="+mn-lt"/>
                <a:cs typeface="+mn-lt"/>
              </a:rPr>
              <a:t> </a:t>
            </a:r>
            <a:r>
              <a:rPr lang="en-US" sz="1600" dirty="0" err="1">
                <a:latin typeface="Times New Roman"/>
                <a:ea typeface="+mn-lt"/>
                <a:cs typeface="+mn-lt"/>
              </a:rPr>
              <a:t>охоты</a:t>
            </a:r>
            <a:r>
              <a:rPr lang="en-US" sz="1600" dirty="0">
                <a:latin typeface="Times New Roman"/>
                <a:ea typeface="+mn-lt"/>
                <a:cs typeface="+mn-lt"/>
              </a:rPr>
              <a:t> в </a:t>
            </a:r>
            <a:r>
              <a:rPr lang="en-US" sz="1600" dirty="0" err="1">
                <a:latin typeface="Times New Roman"/>
                <a:ea typeface="+mn-lt"/>
                <a:cs typeface="+mn-lt"/>
              </a:rPr>
              <a:t>жизни</a:t>
            </a:r>
            <a:r>
              <a:rPr lang="en-US" sz="1600" dirty="0">
                <a:latin typeface="Times New Roman"/>
                <a:ea typeface="+mn-lt"/>
                <a:cs typeface="+mn-lt"/>
              </a:rPr>
              <a:t> </a:t>
            </a:r>
            <a:r>
              <a:rPr lang="en-US" sz="1600" dirty="0" err="1">
                <a:latin typeface="Times New Roman"/>
                <a:ea typeface="+mn-lt"/>
                <a:cs typeface="+mn-lt"/>
              </a:rPr>
              <a:t>родовой</a:t>
            </a:r>
            <a:r>
              <a:rPr lang="en-US" sz="1600" dirty="0">
                <a:latin typeface="Times New Roman"/>
                <a:ea typeface="+mn-lt"/>
                <a:cs typeface="+mn-lt"/>
              </a:rPr>
              <a:t> </a:t>
            </a:r>
            <a:r>
              <a:rPr lang="en-US" sz="1600" dirty="0" err="1">
                <a:latin typeface="Times New Roman"/>
                <a:ea typeface="+mn-lt"/>
                <a:cs typeface="+mn-lt"/>
              </a:rPr>
              <a:t>общины</a:t>
            </a:r>
            <a:r>
              <a:rPr lang="en-US" sz="1600" dirty="0">
                <a:latin typeface="Times New Roman"/>
                <a:ea typeface="+mn-lt"/>
                <a:cs typeface="+mn-lt"/>
              </a:rPr>
              <a:t>. </a:t>
            </a:r>
            <a:r>
              <a:rPr lang="en-US" sz="1600" dirty="0" err="1">
                <a:latin typeface="Times New Roman"/>
                <a:ea typeface="+mn-lt"/>
                <a:cs typeface="+mn-lt"/>
              </a:rPr>
              <a:t>Обилие</a:t>
            </a:r>
            <a:r>
              <a:rPr lang="en-US" sz="1600" dirty="0">
                <a:latin typeface="Times New Roman"/>
                <a:ea typeface="+mn-lt"/>
                <a:cs typeface="+mn-lt"/>
              </a:rPr>
              <a:t> </a:t>
            </a:r>
            <a:r>
              <a:rPr lang="en-US" sz="1600" dirty="0" err="1">
                <a:latin typeface="Times New Roman"/>
                <a:ea typeface="+mn-lt"/>
                <a:cs typeface="+mn-lt"/>
              </a:rPr>
              <a:t>воды</a:t>
            </a:r>
            <a:r>
              <a:rPr lang="en-US" sz="1600" dirty="0">
                <a:latin typeface="Times New Roman"/>
                <a:ea typeface="+mn-lt"/>
                <a:cs typeface="+mn-lt"/>
              </a:rPr>
              <a:t> </a:t>
            </a:r>
            <a:r>
              <a:rPr lang="en-US" sz="1600" dirty="0" err="1">
                <a:latin typeface="Times New Roman"/>
                <a:ea typeface="+mn-lt"/>
                <a:cs typeface="+mn-lt"/>
              </a:rPr>
              <a:t>заставило</a:t>
            </a:r>
            <a:r>
              <a:rPr lang="en-US" sz="1600" dirty="0">
                <a:latin typeface="Times New Roman"/>
                <a:ea typeface="+mn-lt"/>
                <a:cs typeface="+mn-lt"/>
              </a:rPr>
              <a:t> </a:t>
            </a:r>
            <a:r>
              <a:rPr lang="en-US" sz="1600" dirty="0" err="1">
                <a:latin typeface="Times New Roman"/>
                <a:ea typeface="+mn-lt"/>
                <a:cs typeface="+mn-lt"/>
              </a:rPr>
              <a:t>человека</a:t>
            </a:r>
            <a:r>
              <a:rPr lang="en-US" sz="1600" dirty="0">
                <a:latin typeface="Times New Roman"/>
                <a:ea typeface="+mn-lt"/>
                <a:cs typeface="+mn-lt"/>
              </a:rPr>
              <a:t> </a:t>
            </a:r>
            <a:r>
              <a:rPr lang="en-US" sz="1600" dirty="0" err="1">
                <a:latin typeface="Times New Roman"/>
                <a:ea typeface="+mn-lt"/>
                <a:cs typeface="+mn-lt"/>
              </a:rPr>
              <a:t>изобрести</a:t>
            </a:r>
            <a:r>
              <a:rPr lang="en-US" sz="1600" dirty="0">
                <a:latin typeface="Times New Roman"/>
                <a:ea typeface="+mn-lt"/>
                <a:cs typeface="+mn-lt"/>
              </a:rPr>
              <a:t> </a:t>
            </a:r>
            <a:r>
              <a:rPr lang="en-US" sz="1600" dirty="0" err="1">
                <a:latin typeface="Times New Roman"/>
                <a:ea typeface="+mn-lt"/>
                <a:cs typeface="+mn-lt"/>
              </a:rPr>
              <a:t>лодку</a:t>
            </a:r>
            <a:r>
              <a:rPr lang="en-US" sz="1600" dirty="0">
                <a:latin typeface="Times New Roman"/>
                <a:ea typeface="+mn-lt"/>
                <a:cs typeface="+mn-lt"/>
              </a:rPr>
              <a:t> и </a:t>
            </a:r>
            <a:r>
              <a:rPr lang="en-US" sz="1600" dirty="0" err="1">
                <a:latin typeface="Times New Roman"/>
                <a:ea typeface="+mn-lt"/>
                <a:cs typeface="+mn-lt"/>
              </a:rPr>
              <a:t>рыболовные</a:t>
            </a:r>
            <a:r>
              <a:rPr lang="en-US" sz="1600" dirty="0">
                <a:latin typeface="Times New Roman"/>
                <a:ea typeface="+mn-lt"/>
                <a:cs typeface="+mn-lt"/>
              </a:rPr>
              <a:t> </a:t>
            </a:r>
            <a:r>
              <a:rPr lang="en-US" sz="1600" dirty="0" err="1">
                <a:latin typeface="Times New Roman"/>
                <a:ea typeface="+mn-lt"/>
                <a:cs typeface="+mn-lt"/>
              </a:rPr>
              <a:t>снасти</a:t>
            </a:r>
            <a:r>
              <a:rPr lang="en-US" sz="1600" dirty="0">
                <a:latin typeface="Times New Roman"/>
                <a:ea typeface="+mn-lt"/>
                <a:cs typeface="+mn-lt"/>
              </a:rPr>
              <a:t>.</a:t>
            </a:r>
            <a:endParaRPr lang="en-US" sz="1600" dirty="0">
              <a:latin typeface="Times New Roman"/>
              <a:cs typeface="Times New Roman"/>
            </a:endParaRPr>
          </a:p>
          <a:p>
            <a:pPr algn="just"/>
            <a:r>
              <a:rPr lang="en-US" sz="1600" dirty="0" err="1">
                <a:latin typeface="Times New Roman"/>
                <a:ea typeface="+mn-lt"/>
                <a:cs typeface="+mn-lt"/>
              </a:rPr>
              <a:t>Ученые</a:t>
            </a:r>
            <a:r>
              <a:rPr lang="en-US" sz="1600" dirty="0">
                <a:latin typeface="Times New Roman"/>
                <a:ea typeface="+mn-lt"/>
                <a:cs typeface="+mn-lt"/>
              </a:rPr>
              <a:t> </a:t>
            </a:r>
            <a:r>
              <a:rPr lang="en-US" sz="1600" dirty="0" err="1">
                <a:latin typeface="Times New Roman"/>
                <a:ea typeface="+mn-lt"/>
                <a:cs typeface="+mn-lt"/>
              </a:rPr>
              <a:t>считают</a:t>
            </a:r>
            <a:r>
              <a:rPr lang="en-US" sz="1600" dirty="0">
                <a:latin typeface="Times New Roman"/>
                <a:ea typeface="+mn-lt"/>
                <a:cs typeface="+mn-lt"/>
              </a:rPr>
              <a:t>, </a:t>
            </a:r>
            <a:r>
              <a:rPr lang="en-US" sz="1600" dirty="0" err="1">
                <a:latin typeface="Times New Roman"/>
                <a:ea typeface="+mn-lt"/>
                <a:cs typeface="+mn-lt"/>
              </a:rPr>
              <a:t>что</a:t>
            </a:r>
            <a:r>
              <a:rPr lang="en-US" sz="1600" dirty="0">
                <a:latin typeface="Times New Roman"/>
                <a:ea typeface="+mn-lt"/>
                <a:cs typeface="+mn-lt"/>
              </a:rPr>
              <a:t> в </a:t>
            </a:r>
            <a:r>
              <a:rPr lang="en-US" sz="1600" dirty="0" err="1">
                <a:latin typeface="Times New Roman"/>
                <a:ea typeface="+mn-lt"/>
                <a:cs typeface="+mn-lt"/>
              </a:rPr>
              <a:t>самом</a:t>
            </a:r>
            <a:r>
              <a:rPr lang="en-US" sz="1600" dirty="0">
                <a:latin typeface="Times New Roman"/>
                <a:ea typeface="+mn-lt"/>
                <a:cs typeface="+mn-lt"/>
              </a:rPr>
              <a:t> </a:t>
            </a:r>
            <a:r>
              <a:rPr lang="en-US" sz="1600" dirty="0" err="1">
                <a:latin typeface="Times New Roman"/>
                <a:ea typeface="+mn-lt"/>
                <a:cs typeface="+mn-lt"/>
              </a:rPr>
              <a:t>конце</a:t>
            </a:r>
            <a:r>
              <a:rPr lang="en-US" sz="1600" dirty="0">
                <a:latin typeface="Times New Roman"/>
                <a:ea typeface="+mn-lt"/>
                <a:cs typeface="+mn-lt"/>
              </a:rPr>
              <a:t> </a:t>
            </a:r>
            <a:r>
              <a:rPr lang="en-US" sz="1600" dirty="0" err="1">
                <a:latin typeface="Times New Roman"/>
                <a:ea typeface="+mn-lt"/>
                <a:cs typeface="+mn-lt"/>
              </a:rPr>
              <a:t>мезолита</a:t>
            </a:r>
            <a:r>
              <a:rPr lang="en-US" sz="1600" dirty="0">
                <a:latin typeface="Times New Roman"/>
                <a:ea typeface="+mn-lt"/>
                <a:cs typeface="+mn-lt"/>
              </a:rPr>
              <a:t> </a:t>
            </a:r>
            <a:r>
              <a:rPr lang="en-US" sz="1600" dirty="0" err="1">
                <a:latin typeface="Times New Roman"/>
                <a:ea typeface="+mn-lt"/>
                <a:cs typeface="+mn-lt"/>
              </a:rPr>
              <a:t>начинается</a:t>
            </a:r>
            <a:r>
              <a:rPr lang="en-US" sz="1600" dirty="0">
                <a:latin typeface="Times New Roman"/>
                <a:ea typeface="+mn-lt"/>
                <a:cs typeface="+mn-lt"/>
              </a:rPr>
              <a:t> </a:t>
            </a:r>
            <a:r>
              <a:rPr lang="en-US" sz="1600" dirty="0" err="1">
                <a:latin typeface="Times New Roman"/>
                <a:ea typeface="+mn-lt"/>
                <a:cs typeface="+mn-lt"/>
              </a:rPr>
              <a:t>одомашнивание</a:t>
            </a:r>
            <a:r>
              <a:rPr lang="en-US" sz="1600" dirty="0">
                <a:latin typeface="Times New Roman"/>
                <a:ea typeface="+mn-lt"/>
                <a:cs typeface="+mn-lt"/>
              </a:rPr>
              <a:t> </a:t>
            </a:r>
            <a:r>
              <a:rPr lang="en-US" sz="1600" dirty="0" err="1">
                <a:latin typeface="Times New Roman"/>
                <a:ea typeface="+mn-lt"/>
                <a:cs typeface="+mn-lt"/>
              </a:rPr>
              <a:t>диких</a:t>
            </a:r>
            <a:r>
              <a:rPr lang="en-US" sz="1600" dirty="0">
                <a:latin typeface="Times New Roman"/>
                <a:ea typeface="+mn-lt"/>
                <a:cs typeface="+mn-lt"/>
              </a:rPr>
              <a:t> </a:t>
            </a:r>
            <a:r>
              <a:rPr lang="en-US" sz="1600" dirty="0" err="1">
                <a:latin typeface="Times New Roman"/>
                <a:ea typeface="+mn-lt"/>
                <a:cs typeface="+mn-lt"/>
              </a:rPr>
              <a:t>животных</a:t>
            </a:r>
            <a:r>
              <a:rPr lang="en-US" sz="1600" dirty="0">
                <a:latin typeface="Times New Roman"/>
                <a:ea typeface="+mn-lt"/>
                <a:cs typeface="+mn-lt"/>
              </a:rPr>
              <a:t> и </a:t>
            </a:r>
            <a:r>
              <a:rPr lang="en-US" sz="1600" dirty="0" err="1">
                <a:latin typeface="Times New Roman"/>
                <a:ea typeface="+mn-lt"/>
                <a:cs typeface="+mn-lt"/>
              </a:rPr>
              <a:t>окультуривание</a:t>
            </a:r>
            <a:r>
              <a:rPr lang="en-US" sz="1600" dirty="0">
                <a:latin typeface="Times New Roman"/>
                <a:ea typeface="+mn-lt"/>
                <a:cs typeface="+mn-lt"/>
              </a:rPr>
              <a:t> </a:t>
            </a:r>
            <a:r>
              <a:rPr lang="en-US" sz="1600" dirty="0" err="1">
                <a:latin typeface="Times New Roman"/>
                <a:ea typeface="+mn-lt"/>
                <a:cs typeface="+mn-lt"/>
              </a:rPr>
              <a:t>некоторых</a:t>
            </a:r>
            <a:r>
              <a:rPr lang="en-US" sz="1600" dirty="0">
                <a:latin typeface="Times New Roman"/>
                <a:ea typeface="+mn-lt"/>
                <a:cs typeface="+mn-lt"/>
              </a:rPr>
              <a:t> </a:t>
            </a:r>
            <a:r>
              <a:rPr lang="en-US" sz="1600" dirty="0" err="1">
                <a:latin typeface="Times New Roman"/>
                <a:ea typeface="+mn-lt"/>
                <a:cs typeface="+mn-lt"/>
              </a:rPr>
              <a:t>растений</a:t>
            </a:r>
            <a:r>
              <a:rPr lang="en-US" sz="1600" dirty="0">
                <a:latin typeface="Times New Roman"/>
                <a:ea typeface="+mn-lt"/>
                <a:cs typeface="+mn-lt"/>
              </a:rPr>
              <a:t>. </a:t>
            </a:r>
            <a:r>
              <a:rPr lang="en-US" sz="1600" dirty="0" err="1">
                <a:latin typeface="Times New Roman"/>
                <a:ea typeface="+mn-lt"/>
                <a:cs typeface="+mn-lt"/>
              </a:rPr>
              <a:t>Собака</a:t>
            </a:r>
            <a:r>
              <a:rPr lang="en-US" sz="1600" dirty="0">
                <a:latin typeface="Times New Roman"/>
                <a:ea typeface="+mn-lt"/>
                <a:cs typeface="+mn-lt"/>
              </a:rPr>
              <a:t> – </a:t>
            </a:r>
            <a:r>
              <a:rPr lang="en-US" sz="1600" dirty="0" err="1">
                <a:latin typeface="Times New Roman"/>
                <a:ea typeface="+mn-lt"/>
                <a:cs typeface="+mn-lt"/>
              </a:rPr>
              <a:t>первое</a:t>
            </a:r>
            <a:r>
              <a:rPr lang="en-US" sz="1600" dirty="0">
                <a:latin typeface="Times New Roman"/>
                <a:ea typeface="+mn-lt"/>
                <a:cs typeface="+mn-lt"/>
              </a:rPr>
              <a:t> </a:t>
            </a:r>
            <a:r>
              <a:rPr lang="en-US" sz="1600" dirty="0" err="1">
                <a:latin typeface="Times New Roman"/>
                <a:ea typeface="+mn-lt"/>
                <a:cs typeface="+mn-lt"/>
              </a:rPr>
              <a:t>животное</a:t>
            </a:r>
            <a:r>
              <a:rPr lang="en-US" sz="1600" dirty="0">
                <a:latin typeface="Times New Roman"/>
                <a:ea typeface="+mn-lt"/>
                <a:cs typeface="+mn-lt"/>
              </a:rPr>
              <a:t>, </a:t>
            </a:r>
            <a:r>
              <a:rPr lang="en-US" sz="1600" dirty="0" err="1">
                <a:latin typeface="Times New Roman"/>
                <a:ea typeface="+mn-lt"/>
                <a:cs typeface="+mn-lt"/>
              </a:rPr>
              <a:t>которое</a:t>
            </a:r>
            <a:r>
              <a:rPr lang="en-US" sz="1600" dirty="0">
                <a:latin typeface="Times New Roman"/>
                <a:ea typeface="+mn-lt"/>
                <a:cs typeface="+mn-lt"/>
              </a:rPr>
              <a:t> </a:t>
            </a:r>
            <a:r>
              <a:rPr lang="en-US" sz="1600" dirty="0" err="1">
                <a:latin typeface="Times New Roman"/>
                <a:ea typeface="+mn-lt"/>
                <a:cs typeface="+mn-lt"/>
              </a:rPr>
              <a:t>приручил</a:t>
            </a:r>
            <a:r>
              <a:rPr lang="en-US" sz="1600" dirty="0">
                <a:latin typeface="Times New Roman"/>
                <a:ea typeface="+mn-lt"/>
                <a:cs typeface="+mn-lt"/>
              </a:rPr>
              <a:t> </a:t>
            </a:r>
            <a:r>
              <a:rPr lang="en-US" sz="1600" dirty="0" err="1">
                <a:latin typeface="Times New Roman"/>
                <a:ea typeface="+mn-lt"/>
                <a:cs typeface="+mn-lt"/>
              </a:rPr>
              <a:t>человек</a:t>
            </a:r>
            <a:r>
              <a:rPr lang="en-US" sz="1600" dirty="0">
                <a:latin typeface="Times New Roman"/>
                <a:ea typeface="+mn-lt"/>
                <a:cs typeface="+mn-lt"/>
              </a:rPr>
              <a:t>.</a:t>
            </a:r>
            <a:endParaRPr lang="en-US" sz="1600" dirty="0">
              <a:latin typeface="Times New Roman"/>
              <a:cs typeface="Times New Roman"/>
            </a:endParaRPr>
          </a:p>
          <a:p>
            <a:pPr>
              <a:lnSpc>
                <a:spcPct val="90000"/>
              </a:lnSpc>
              <a:spcAft>
                <a:spcPts val="600"/>
              </a:spcAft>
              <a:buFont typeface="Calibri" panose="020F0502020204030204" pitchFamily="34" charset="0"/>
            </a:pPr>
            <a:endParaRPr lang="en-US" sz="1600" dirty="0">
              <a:latin typeface="Times New Roman"/>
              <a:cs typeface="Times New Roman"/>
            </a:endParaRPr>
          </a:p>
        </p:txBody>
      </p:sp>
      <p:pic>
        <p:nvPicPr>
          <p:cNvPr id="34" name="Рисунок 33" descr="Мезолит">
            <a:extLst>
              <a:ext uri="{FF2B5EF4-FFF2-40B4-BE49-F238E27FC236}">
                <a16:creationId xmlns:a16="http://schemas.microsoft.com/office/drawing/2014/main" id="{EFBD3E16-AAAE-9B6B-1CC1-A9F0FFDBD609}"/>
              </a:ext>
            </a:extLst>
          </p:cNvPr>
          <p:cNvPicPr>
            <a:picLocks noChangeAspect="1"/>
          </p:cNvPicPr>
          <p:nvPr/>
        </p:nvPicPr>
        <p:blipFill>
          <a:blip r:embed="rId2"/>
          <a:srcRect t="9559" r="1" b="6576"/>
          <a:stretch/>
        </p:blipFill>
        <p:spPr>
          <a:xfrm>
            <a:off x="8477770" y="1906158"/>
            <a:ext cx="2881109" cy="3623412"/>
          </a:xfrm>
          <a:prstGeom prst="rect">
            <a:avLst/>
          </a:prstGeom>
        </p:spPr>
      </p:pic>
    </p:spTree>
    <p:extLst>
      <p:ext uri="{BB962C8B-B14F-4D97-AF65-F5344CB8AC3E}">
        <p14:creationId xmlns:p14="http://schemas.microsoft.com/office/powerpoint/2010/main" val="325486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85C4F5-8879-335E-147F-3E589EF0F49A}"/>
              </a:ext>
            </a:extLst>
          </p:cNvPr>
          <p:cNvSpPr>
            <a:spLocks noGrp="1"/>
          </p:cNvSpPr>
          <p:nvPr>
            <p:ph type="title"/>
          </p:nvPr>
        </p:nvSpPr>
        <p:spPr>
          <a:xfrm>
            <a:off x="1064150" y="993386"/>
            <a:ext cx="10058400" cy="1450757"/>
          </a:xfrm>
        </p:spPr>
        <p:txBody>
          <a:bodyPr/>
          <a:lstStyle/>
          <a:p>
            <a:r>
              <a:rPr lang="en-US" b="1" dirty="0" err="1">
                <a:solidFill>
                  <a:schemeClr val="tx1"/>
                </a:solidFill>
                <a:latin typeface="Times New Roman"/>
                <a:cs typeface="Times New Roman"/>
              </a:rPr>
              <a:t>Мезолит</a:t>
            </a:r>
            <a:r>
              <a:rPr lang="en-US" b="1" dirty="0">
                <a:solidFill>
                  <a:schemeClr val="tx1"/>
                </a:solidFill>
                <a:latin typeface="Times New Roman"/>
                <a:cs typeface="Times New Roman"/>
              </a:rPr>
              <a:t> (12–5 </a:t>
            </a:r>
            <a:r>
              <a:rPr lang="en-US" b="1" dirty="0" err="1">
                <a:solidFill>
                  <a:schemeClr val="tx1"/>
                </a:solidFill>
                <a:latin typeface="Times New Roman"/>
                <a:cs typeface="Times New Roman"/>
              </a:rPr>
              <a:t>тысячелетие</a:t>
            </a:r>
            <a:r>
              <a:rPr lang="en-US" b="1" dirty="0">
                <a:solidFill>
                  <a:schemeClr val="tx1"/>
                </a:solidFill>
                <a:latin typeface="Times New Roman"/>
                <a:cs typeface="Times New Roman"/>
              </a:rPr>
              <a:t> </a:t>
            </a:r>
            <a:r>
              <a:rPr lang="en-US" b="1" dirty="0" err="1">
                <a:solidFill>
                  <a:schemeClr val="tx1"/>
                </a:solidFill>
                <a:latin typeface="Times New Roman"/>
                <a:cs typeface="Times New Roman"/>
              </a:rPr>
              <a:t>до</a:t>
            </a:r>
            <a:r>
              <a:rPr lang="en-US" b="1" dirty="0">
                <a:solidFill>
                  <a:schemeClr val="tx1"/>
                </a:solidFill>
                <a:latin typeface="Times New Roman"/>
                <a:cs typeface="Times New Roman"/>
              </a:rPr>
              <a:t> н. э.)</a:t>
            </a:r>
            <a:endParaRPr lang="ru-RU">
              <a:solidFill>
                <a:schemeClr val="tx1"/>
              </a:solidFill>
              <a:latin typeface="Times New Roman"/>
              <a:cs typeface="Times New Roman"/>
            </a:endParaRPr>
          </a:p>
          <a:p>
            <a:endParaRPr lang="ru-RU" dirty="0">
              <a:cs typeface="Calibri Light"/>
            </a:endParaRPr>
          </a:p>
        </p:txBody>
      </p:sp>
      <p:sp>
        <p:nvSpPr>
          <p:cNvPr id="3" name="Объект 2">
            <a:extLst>
              <a:ext uri="{FF2B5EF4-FFF2-40B4-BE49-F238E27FC236}">
                <a16:creationId xmlns:a16="http://schemas.microsoft.com/office/drawing/2014/main" id="{13954335-DF2A-9108-9810-AB318546FF75}"/>
              </a:ext>
            </a:extLst>
          </p:cNvPr>
          <p:cNvSpPr>
            <a:spLocks noGrp="1"/>
          </p:cNvSpPr>
          <p:nvPr>
            <p:ph idx="1"/>
          </p:nvPr>
        </p:nvSpPr>
        <p:spPr/>
        <p:txBody>
          <a:bodyPr vert="horz" lIns="0" tIns="45720" rIns="0" bIns="45720" rtlCol="0" anchor="t">
            <a:noAutofit/>
          </a:bodyPr>
          <a:lstStyle/>
          <a:p>
            <a:pPr algn="just"/>
            <a:r>
              <a:rPr lang="ru-RU" sz="1600" dirty="0">
                <a:solidFill>
                  <a:schemeClr val="tx1"/>
                </a:solidFill>
                <a:latin typeface="Times New Roman"/>
                <a:ea typeface="+mn-lt"/>
                <a:cs typeface="+mn-lt"/>
              </a:rPr>
              <a:t>Дальнейшее развитие получило разделение труда между мужчинами и женщинами.</a:t>
            </a:r>
            <a:endParaRPr lang="ru-RU" sz="1600">
              <a:solidFill>
                <a:schemeClr val="tx1"/>
              </a:solidFill>
              <a:latin typeface="Times New Roman"/>
              <a:ea typeface="+mn-lt"/>
              <a:cs typeface="+mn-lt"/>
            </a:endParaRPr>
          </a:p>
          <a:p>
            <a:pPr algn="just"/>
            <a:r>
              <a:rPr lang="ru-RU" sz="1600" dirty="0">
                <a:solidFill>
                  <a:schemeClr val="tx1"/>
                </a:solidFill>
                <a:latin typeface="Times New Roman"/>
                <a:ea typeface="+mn-lt"/>
                <a:cs typeface="+mn-lt"/>
              </a:rPr>
              <a:t> Мужчины занимались охотой, женщины – собирательством. Обязанности также распределялись в зависимости от возраста членов общины. В роду четко делились на взрослых, стариков и детей. Старики были хранителями традиций, обычаев, мудрыми наставниками. Взрослые добывали пропитание, строили жилища, охраняли род от внешних врагов. Дети получали по потребности пищу и одежду, однако не могли участвовать в общественной жизни общины.</a:t>
            </a:r>
            <a:endParaRPr lang="ru-RU" sz="1600">
              <a:solidFill>
                <a:schemeClr val="tx1"/>
              </a:solidFill>
              <a:latin typeface="Times New Roman"/>
              <a:cs typeface="Calibri" panose="020F0502020204030204"/>
            </a:endParaRPr>
          </a:p>
          <a:p>
            <a:pPr algn="just"/>
            <a:r>
              <a:rPr lang="ru-RU" sz="1600" dirty="0">
                <a:solidFill>
                  <a:schemeClr val="tx1"/>
                </a:solidFill>
                <a:latin typeface="Times New Roman"/>
                <a:ea typeface="+mn-lt"/>
                <a:cs typeface="+mn-lt"/>
              </a:rPr>
              <a:t>Появился обряд инициации – специальный обряд, при помощи которого осуществлялся переход детей в сообщество взрослых.</a:t>
            </a:r>
            <a:endParaRPr lang="ru-RU" sz="1600">
              <a:solidFill>
                <a:schemeClr val="tx1"/>
              </a:solidFill>
              <a:latin typeface="Times New Roman"/>
              <a:cs typeface="Times New Roman"/>
            </a:endParaRPr>
          </a:p>
          <a:p>
            <a:pPr algn="just"/>
            <a:r>
              <a:rPr lang="ru-RU" sz="1600" dirty="0">
                <a:solidFill>
                  <a:schemeClr val="tx1"/>
                </a:solidFill>
                <a:latin typeface="Times New Roman"/>
                <a:ea typeface="+mn-lt"/>
                <a:cs typeface="+mn-lt"/>
              </a:rPr>
              <a:t>В эпоху мезолита люди не жили долго на одном месте. Они вынуждены были менять места своего обитания, следуя за мигрирующими животными.</a:t>
            </a:r>
            <a:endParaRPr lang="ru-RU" sz="1600">
              <a:solidFill>
                <a:schemeClr val="tx1"/>
              </a:solidFill>
              <a:latin typeface="Times New Roman"/>
              <a:cs typeface="Times New Roman"/>
            </a:endParaRPr>
          </a:p>
          <a:p>
            <a:pPr algn="just"/>
            <a:r>
              <a:rPr lang="ru-RU" sz="1600" dirty="0">
                <a:solidFill>
                  <a:schemeClr val="tx1"/>
                </a:solidFill>
                <a:latin typeface="Times New Roman"/>
                <a:ea typeface="+mn-lt"/>
                <a:cs typeface="+mn-lt"/>
              </a:rPr>
              <a:t>Ввиду того, что мезолитические охотники не жили подолгу на одном месте, их жилища тоже не были постоянными. Они сооружали себе жилища из вкопанных в землю жердей, покрыв их шкурами животных. Основания таких жилищ глубоко вкапывались в землю, а площадь их составляла 40–60 кв. м. Остатки подобного жилища были обнаружены на берегу реки Есиль (Ишим).</a:t>
            </a:r>
            <a:endParaRPr lang="ru-RU" sz="1600">
              <a:solidFill>
                <a:schemeClr val="tx1"/>
              </a:solidFill>
              <a:latin typeface="Times New Roman"/>
              <a:cs typeface="Times New Roman"/>
            </a:endParaRPr>
          </a:p>
          <a:p>
            <a:pPr algn="just"/>
            <a:r>
              <a:rPr lang="ru-RU" sz="1600" dirty="0">
                <a:solidFill>
                  <a:schemeClr val="tx1"/>
                </a:solidFill>
                <a:latin typeface="Times New Roman"/>
                <a:ea typeface="+mn-lt"/>
                <a:cs typeface="+mn-lt"/>
              </a:rPr>
              <a:t>Мезолитические охотники жили по берегам рек Иртыш, Есиль (Ишим), Тобол, </a:t>
            </a:r>
            <a:r>
              <a:rPr lang="ru-RU" sz="1600" err="1">
                <a:solidFill>
                  <a:schemeClr val="tx1"/>
                </a:solidFill>
                <a:latin typeface="Times New Roman"/>
                <a:ea typeface="+mn-lt"/>
                <a:cs typeface="+mn-lt"/>
              </a:rPr>
              <a:t>Торгай</a:t>
            </a:r>
            <a:r>
              <a:rPr lang="ru-RU" sz="1600" dirty="0">
                <a:solidFill>
                  <a:schemeClr val="tx1"/>
                </a:solidFill>
                <a:latin typeface="Times New Roman"/>
                <a:ea typeface="+mn-lt"/>
                <a:cs typeface="+mn-lt"/>
              </a:rPr>
              <a:t>, Жайык (Урал)</a:t>
            </a:r>
            <a:endParaRPr lang="ru-RU" sz="1600">
              <a:solidFill>
                <a:schemeClr val="tx1"/>
              </a:solidFill>
              <a:latin typeface="Times New Roman"/>
              <a:cs typeface="Times New Roman"/>
            </a:endParaRPr>
          </a:p>
          <a:p>
            <a:endParaRPr lang="ru-RU" sz="1600" dirty="0">
              <a:solidFill>
                <a:schemeClr val="tx1"/>
              </a:solidFill>
              <a:latin typeface="Times New Roman"/>
              <a:cs typeface="Calibri"/>
            </a:endParaRPr>
          </a:p>
        </p:txBody>
      </p:sp>
    </p:spTree>
    <p:extLst>
      <p:ext uri="{BB962C8B-B14F-4D97-AF65-F5344CB8AC3E}">
        <p14:creationId xmlns:p14="http://schemas.microsoft.com/office/powerpoint/2010/main" val="33058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9D31848-10F2-3FAE-1000-DE4C6091F153}"/>
              </a:ext>
            </a:extLst>
          </p:cNvPr>
          <p:cNvSpPr>
            <a:spLocks noGrp="1"/>
          </p:cNvSpPr>
          <p:nvPr>
            <p:ph type="title"/>
          </p:nvPr>
        </p:nvSpPr>
        <p:spPr>
          <a:xfrm>
            <a:off x="5181601" y="634946"/>
            <a:ext cx="6368142" cy="1450757"/>
          </a:xfrm>
        </p:spPr>
        <p:txBody>
          <a:bodyPr>
            <a:normAutofit/>
          </a:bodyPr>
          <a:lstStyle/>
          <a:p>
            <a:r>
              <a:rPr lang="ru-RU" dirty="0">
                <a:solidFill>
                  <a:schemeClr val="tx1"/>
                </a:solidFill>
                <a:latin typeface="Times New Roman"/>
                <a:cs typeface="Calibri Light"/>
              </a:rPr>
              <a:t>Стоянки Мезолита</a:t>
            </a:r>
          </a:p>
        </p:txBody>
      </p:sp>
      <p:pic>
        <p:nvPicPr>
          <p:cNvPr id="4" name="Рисунок 3" descr="Каменный век Анапы – Анапский археологический музей">
            <a:extLst>
              <a:ext uri="{FF2B5EF4-FFF2-40B4-BE49-F238E27FC236}">
                <a16:creationId xmlns:a16="http://schemas.microsoft.com/office/drawing/2014/main" id="{ACD288D4-B817-3358-83C5-D0BE82AD9DAD}"/>
              </a:ext>
            </a:extLst>
          </p:cNvPr>
          <p:cNvPicPr>
            <a:picLocks noChangeAspect="1"/>
          </p:cNvPicPr>
          <p:nvPr/>
        </p:nvPicPr>
        <p:blipFill>
          <a:blip r:embed="rId2"/>
          <a:srcRect l="24169" r="28748"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81C42A95-B0B1-A53C-325C-E1DE50C77625}"/>
              </a:ext>
            </a:extLst>
          </p:cNvPr>
          <p:cNvSpPr>
            <a:spLocks noGrp="1"/>
          </p:cNvSpPr>
          <p:nvPr>
            <p:ph idx="1"/>
          </p:nvPr>
        </p:nvSpPr>
        <p:spPr>
          <a:xfrm>
            <a:off x="5181601" y="2198914"/>
            <a:ext cx="6368142" cy="3670180"/>
          </a:xfrm>
        </p:spPr>
        <p:txBody>
          <a:bodyPr vert="horz" lIns="0" tIns="45720" rIns="0" bIns="45720" rtlCol="0" anchor="t">
            <a:noAutofit/>
          </a:bodyPr>
          <a:lstStyle/>
          <a:p>
            <a:r>
              <a:rPr lang="ru-RU" dirty="0">
                <a:solidFill>
                  <a:schemeClr val="tx1"/>
                </a:solidFill>
                <a:latin typeface="Times New Roman"/>
                <a:ea typeface="+mn-lt"/>
                <a:cs typeface="+mn-lt"/>
              </a:rPr>
              <a:t>На территории Казахстана найдено более 20 стоянок эпохи мезолита. Среди них Мичуринская, </a:t>
            </a:r>
            <a:r>
              <a:rPr lang="ru-RU" dirty="0" err="1">
                <a:solidFill>
                  <a:schemeClr val="tx1"/>
                </a:solidFill>
                <a:latin typeface="Times New Roman"/>
                <a:ea typeface="+mn-lt"/>
                <a:cs typeface="+mn-lt"/>
              </a:rPr>
              <a:t>Явленка</a:t>
            </a:r>
            <a:r>
              <a:rPr lang="ru-RU" dirty="0">
                <a:solidFill>
                  <a:schemeClr val="tx1"/>
                </a:solidFill>
                <a:latin typeface="Times New Roman"/>
                <a:ea typeface="+mn-lt"/>
                <a:cs typeface="+mn-lt"/>
              </a:rPr>
              <a:t>, </a:t>
            </a:r>
            <a:r>
              <a:rPr lang="ru-RU" dirty="0" err="1">
                <a:solidFill>
                  <a:schemeClr val="tx1"/>
                </a:solidFill>
                <a:latin typeface="Times New Roman"/>
                <a:ea typeface="+mn-lt"/>
                <a:cs typeface="+mn-lt"/>
              </a:rPr>
              <a:t>Дузбай</a:t>
            </a:r>
            <a:r>
              <a:rPr lang="ru-RU" dirty="0">
                <a:solidFill>
                  <a:schemeClr val="tx1"/>
                </a:solidFill>
                <a:latin typeface="Times New Roman"/>
                <a:ea typeface="+mn-lt"/>
                <a:cs typeface="+mn-lt"/>
              </a:rPr>
              <a:t>, Ерейментау, Тельманская, </a:t>
            </a:r>
            <a:r>
              <a:rPr lang="ru-RU" dirty="0" err="1">
                <a:solidFill>
                  <a:schemeClr val="tx1"/>
                </a:solidFill>
                <a:latin typeface="Times New Roman"/>
                <a:ea typeface="+mn-lt"/>
                <a:cs typeface="+mn-lt"/>
              </a:rPr>
              <a:t>Акимбек</a:t>
            </a:r>
            <a:r>
              <a:rPr lang="ru-RU" dirty="0">
                <a:solidFill>
                  <a:schemeClr val="tx1"/>
                </a:solidFill>
                <a:latin typeface="Times New Roman"/>
                <a:ea typeface="+mn-lt"/>
                <a:cs typeface="+mn-lt"/>
              </a:rPr>
              <a:t>, Караганда, </a:t>
            </a:r>
            <a:r>
              <a:rPr lang="ru-RU" dirty="0" err="1">
                <a:solidFill>
                  <a:schemeClr val="tx1"/>
                </a:solidFill>
                <a:latin typeface="Times New Roman"/>
                <a:ea typeface="+mn-lt"/>
                <a:cs typeface="+mn-lt"/>
              </a:rPr>
              <a:t>Кызылсу</a:t>
            </a:r>
            <a:r>
              <a:rPr lang="ru-RU" dirty="0">
                <a:solidFill>
                  <a:schemeClr val="tx1"/>
                </a:solidFill>
                <a:latin typeface="Times New Roman"/>
                <a:ea typeface="+mn-lt"/>
                <a:cs typeface="+mn-lt"/>
              </a:rPr>
              <a:t> и др.</a:t>
            </a:r>
            <a:endParaRPr lang="ru-RU">
              <a:solidFill>
                <a:schemeClr val="tx1"/>
              </a:solidFill>
              <a:latin typeface="Times New Roman"/>
              <a:cs typeface="Calibri" panose="020F0502020204030204"/>
            </a:endParaRPr>
          </a:p>
          <a:p>
            <a:r>
              <a:rPr lang="ru-RU" dirty="0">
                <a:solidFill>
                  <a:schemeClr val="tx1"/>
                </a:solidFill>
                <a:latin typeface="Times New Roman"/>
                <a:ea typeface="+mn-lt"/>
                <a:cs typeface="+mn-lt"/>
              </a:rPr>
              <a:t>Мезолит – переходный период от палеолита к неолиту. В это время начался переход от охоты к одомашниванию животных, от собирательства к окультуриванию растений. Человек создал новые виды орудий, которые позволили человеку охотиться самостоятельно. Развитие общества привело к образованию нового человеческого объединения – племени. Мезолит стал периодом, который сыграл особую роль в развитии экономики и общества.</a:t>
            </a:r>
            <a:endParaRPr lang="ru-RU">
              <a:solidFill>
                <a:schemeClr val="tx1"/>
              </a:solidFill>
              <a:latin typeface="Times New Roman"/>
              <a:cs typeface="Times New Roman"/>
            </a:endParaRPr>
          </a:p>
          <a:p>
            <a:endParaRPr lang="ru-RU" dirty="0">
              <a:solidFill>
                <a:schemeClr val="tx1"/>
              </a:solidFill>
              <a:latin typeface="Times New Roman"/>
              <a:cs typeface="Calibri"/>
            </a:endParaRPr>
          </a:p>
        </p:txBody>
      </p:sp>
    </p:spTree>
    <p:extLst>
      <p:ext uri="{BB962C8B-B14F-4D97-AF65-F5344CB8AC3E}">
        <p14:creationId xmlns:p14="http://schemas.microsoft.com/office/powerpoint/2010/main" val="265026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EEB8E7-0FDC-FE22-8889-32B59F788134}"/>
              </a:ext>
            </a:extLst>
          </p:cNvPr>
          <p:cNvSpPr>
            <a:spLocks noGrp="1"/>
          </p:cNvSpPr>
          <p:nvPr>
            <p:ph type="title"/>
          </p:nvPr>
        </p:nvSpPr>
        <p:spPr>
          <a:xfrm>
            <a:off x="1097280" y="983289"/>
            <a:ext cx="10058400" cy="1450757"/>
          </a:xfrm>
        </p:spPr>
        <p:txBody>
          <a:bodyPr>
            <a:normAutofit/>
          </a:bodyPr>
          <a:lstStyle/>
          <a:p>
            <a:r>
              <a:rPr lang="ru-RU" b="1">
                <a:latin typeface="Times New Roman"/>
                <a:ea typeface="Microsoft Sans Serif"/>
                <a:cs typeface="Microsoft Sans Serif"/>
              </a:rPr>
              <a:t>Неолит (5–3 тысячелетие до н. э.)</a:t>
            </a:r>
            <a:endParaRPr lang="ru-RU">
              <a:latin typeface="Times New Roman"/>
              <a:cs typeface="Times New Roman"/>
            </a:endParaRPr>
          </a:p>
          <a:p>
            <a:endParaRPr lang="ru-RU" b="1">
              <a:latin typeface="Times New Roman"/>
              <a:cs typeface="Times New Roman"/>
            </a:endParaRPr>
          </a:p>
        </p:txBody>
      </p:sp>
      <p:sp>
        <p:nvSpPr>
          <p:cNvPr id="19" name="Объект 18">
            <a:extLst>
              <a:ext uri="{FF2B5EF4-FFF2-40B4-BE49-F238E27FC236}">
                <a16:creationId xmlns:a16="http://schemas.microsoft.com/office/drawing/2014/main" id="{41201F32-CE10-CF33-EDCE-5AC6D735303E}"/>
              </a:ext>
            </a:extLst>
          </p:cNvPr>
          <p:cNvSpPr>
            <a:spLocks noGrp="1"/>
          </p:cNvSpPr>
          <p:nvPr>
            <p:ph idx="1"/>
          </p:nvPr>
        </p:nvSpPr>
        <p:spPr>
          <a:xfrm>
            <a:off x="1097279" y="1845734"/>
            <a:ext cx="6454987" cy="4023360"/>
          </a:xfrm>
        </p:spPr>
        <p:txBody>
          <a:bodyPr vert="horz" lIns="0" tIns="45720" rIns="0" bIns="45720" rtlCol="0" anchor="t">
            <a:noAutofit/>
          </a:bodyPr>
          <a:lstStyle/>
          <a:p>
            <a:r>
              <a:rPr lang="ru-RU" sz="1600" dirty="0">
                <a:solidFill>
                  <a:schemeClr val="tx1"/>
                </a:solidFill>
                <a:latin typeface="Times New Roman"/>
                <a:ea typeface="+mn-lt"/>
                <a:cs typeface="+mn-lt"/>
              </a:rPr>
              <a:t>Неолит является высшей и последней стадией многотысячелетнего каменного века. В этот период техника обработки камня достигла высокого уровня. Древние люди научились пилить, шлифовать, полировать камень. Они стали заниматься прядением и ткачеством, шить одежду. В этот период был изобретен примитивный ткацкий станок.</a:t>
            </a:r>
            <a:endParaRPr lang="ru-RU" sz="1600" dirty="0">
              <a:solidFill>
                <a:schemeClr val="tx1"/>
              </a:solidFill>
              <a:latin typeface="Times New Roman"/>
              <a:ea typeface="Microsoft Sans Serif"/>
              <a:cs typeface="Microsoft Sans Serif"/>
            </a:endParaRPr>
          </a:p>
          <a:p>
            <a:r>
              <a:rPr lang="ru-RU" sz="1600" dirty="0">
                <a:solidFill>
                  <a:schemeClr val="tx1"/>
                </a:solidFill>
                <a:latin typeface="Times New Roman"/>
                <a:ea typeface="+mn-lt"/>
                <a:cs typeface="+mn-lt"/>
              </a:rPr>
              <a:t>Главной особенностью и достижением эпохи неолита является появление производительного труда. На территории Казахстана в эпоху неолита древние люди стали заниматься скотоводством и земледелием, которые пришли на смену охоте и собирательству. Это событие назвали неолитической революцией.</a:t>
            </a:r>
            <a:endParaRPr lang="ru-RU" sz="1600">
              <a:solidFill>
                <a:schemeClr val="tx1"/>
              </a:solidFill>
              <a:latin typeface="Times New Roman"/>
              <a:cs typeface="Times New Roman"/>
            </a:endParaRPr>
          </a:p>
          <a:p>
            <a:r>
              <a:rPr lang="ru-RU" sz="1600" dirty="0">
                <a:solidFill>
                  <a:schemeClr val="tx1"/>
                </a:solidFill>
                <a:latin typeface="Times New Roman"/>
                <a:ea typeface="+mn-lt"/>
                <a:cs typeface="+mn-lt"/>
              </a:rPr>
              <a:t>В эпоху неолита усилился процесс развития общества и сознания людей. Им удалось отойти от вековой зависимости от природы.</a:t>
            </a:r>
            <a:endParaRPr lang="ru-RU" sz="1600">
              <a:solidFill>
                <a:schemeClr val="tx1"/>
              </a:solidFill>
              <a:latin typeface="Times New Roman"/>
              <a:cs typeface="Times New Roman"/>
            </a:endParaRPr>
          </a:p>
          <a:p>
            <a:r>
              <a:rPr lang="ru-RU" sz="1600" dirty="0">
                <a:solidFill>
                  <a:schemeClr val="tx1"/>
                </a:solidFill>
                <a:latin typeface="Times New Roman"/>
                <a:ea typeface="+mn-lt"/>
                <a:cs typeface="+mn-lt"/>
              </a:rPr>
              <a:t>Важным нововведением эпохи неолита было изобретение глиняной (керамической) посуды. Керамическая посуда является характерной особенностью неолита, который иначе называют эпохой глиняных горшков. До обжига на полусырой глиняной посуде наносился несложный геометрический орнамент.</a:t>
            </a:r>
            <a:endParaRPr lang="ru-RU" sz="1600">
              <a:solidFill>
                <a:schemeClr val="tx1"/>
              </a:solidFill>
              <a:latin typeface="Times New Roman"/>
              <a:cs typeface="Times New Roman"/>
            </a:endParaRPr>
          </a:p>
          <a:p>
            <a:endParaRPr lang="ru-RU" sz="1600" dirty="0">
              <a:solidFill>
                <a:schemeClr val="tx1"/>
              </a:solidFill>
              <a:latin typeface="Times New Roman"/>
              <a:ea typeface="Microsoft Sans Serif"/>
              <a:cs typeface="Microsoft Sans Serif"/>
            </a:endParaRPr>
          </a:p>
        </p:txBody>
      </p:sp>
      <p:pic>
        <p:nvPicPr>
          <p:cNvPr id="3" name="Рисунок 2" descr="Эпоха неолита в Андалусии история каменного века">
            <a:extLst>
              <a:ext uri="{FF2B5EF4-FFF2-40B4-BE49-F238E27FC236}">
                <a16:creationId xmlns:a16="http://schemas.microsoft.com/office/drawing/2014/main" id="{C397D420-FC2A-98BC-1D93-EBDB710F188B}"/>
              </a:ext>
            </a:extLst>
          </p:cNvPr>
          <p:cNvPicPr>
            <a:picLocks noChangeAspect="1"/>
          </p:cNvPicPr>
          <p:nvPr/>
        </p:nvPicPr>
        <p:blipFill>
          <a:blip r:embed="rId2"/>
          <a:srcRect l="11730" r="28206" b="1"/>
          <a:stretch/>
        </p:blipFill>
        <p:spPr>
          <a:xfrm>
            <a:off x="8020570" y="1916318"/>
            <a:ext cx="3135109" cy="3471012"/>
          </a:xfrm>
          <a:prstGeom prst="rect">
            <a:avLst/>
          </a:prstGeom>
        </p:spPr>
      </p:pic>
    </p:spTree>
    <p:extLst>
      <p:ext uri="{BB962C8B-B14F-4D97-AF65-F5344CB8AC3E}">
        <p14:creationId xmlns:p14="http://schemas.microsoft.com/office/powerpoint/2010/main" val="392394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A66CC2-560C-5691-C870-500B65ED3BF7}"/>
              </a:ext>
            </a:extLst>
          </p:cNvPr>
          <p:cNvSpPr>
            <a:spLocks noGrp="1"/>
          </p:cNvSpPr>
          <p:nvPr>
            <p:ph type="title"/>
          </p:nvPr>
        </p:nvSpPr>
        <p:spPr/>
        <p:txBody>
          <a:bodyPr>
            <a:normAutofit/>
          </a:bodyPr>
          <a:lstStyle/>
          <a:p>
            <a:r>
              <a:rPr lang="ru-RU" sz="3400" b="1" dirty="0">
                <a:solidFill>
                  <a:schemeClr val="tx1"/>
                </a:solidFill>
                <a:latin typeface="Times New Roman"/>
                <a:ea typeface="Calibri Light"/>
                <a:cs typeface="Times New Roman"/>
              </a:rPr>
              <a:t>Стоянки Неолита</a:t>
            </a:r>
          </a:p>
        </p:txBody>
      </p:sp>
      <p:sp>
        <p:nvSpPr>
          <p:cNvPr id="3" name="Объект 2">
            <a:extLst>
              <a:ext uri="{FF2B5EF4-FFF2-40B4-BE49-F238E27FC236}">
                <a16:creationId xmlns:a16="http://schemas.microsoft.com/office/drawing/2014/main" id="{F1045D7E-04FD-ADA6-B3E8-9AE0CAA00C3F}"/>
              </a:ext>
            </a:extLst>
          </p:cNvPr>
          <p:cNvSpPr>
            <a:spLocks noGrp="1"/>
          </p:cNvSpPr>
          <p:nvPr>
            <p:ph idx="1"/>
          </p:nvPr>
        </p:nvSpPr>
        <p:spPr>
          <a:xfrm>
            <a:off x="1097280" y="2059094"/>
            <a:ext cx="10058400" cy="4023360"/>
          </a:xfrm>
        </p:spPr>
        <p:txBody>
          <a:bodyPr vert="horz" lIns="0" tIns="45720" rIns="0" bIns="45720" rtlCol="0" anchor="ctr">
            <a:noAutofit/>
          </a:bodyPr>
          <a:lstStyle/>
          <a:p>
            <a:pPr>
              <a:spcBef>
                <a:spcPts val="100"/>
              </a:spcBef>
            </a:pPr>
            <a:r>
              <a:rPr lang="ru-RU" sz="1800" dirty="0">
                <a:solidFill>
                  <a:schemeClr val="tx1"/>
                </a:solidFill>
                <a:latin typeface="Times New Roman"/>
                <a:ea typeface="+mn-lt"/>
                <a:cs typeface="+mn-lt"/>
              </a:rPr>
              <a:t>В конце неолита появился первый металл – медь, ее научились выплавлять почти 5 тысяч лет назад.</a:t>
            </a:r>
            <a:endParaRPr lang="ru-RU" sz="1800" dirty="0">
              <a:solidFill>
                <a:schemeClr val="tx1"/>
              </a:solidFill>
              <a:latin typeface="Times New Roman"/>
              <a:cs typeface="Times New Roman"/>
            </a:endParaRPr>
          </a:p>
          <a:p>
            <a:pPr>
              <a:spcBef>
                <a:spcPts val="100"/>
              </a:spcBef>
            </a:pPr>
            <a:r>
              <a:rPr lang="ru-RU" sz="1800" dirty="0">
                <a:solidFill>
                  <a:schemeClr val="tx1"/>
                </a:solidFill>
                <a:latin typeface="Times New Roman"/>
                <a:ea typeface="+mn-lt"/>
                <a:cs typeface="+mn-lt"/>
              </a:rPr>
              <a:t>Стоянки и поселения эпохи неолита в основном были временными, т. к. охотники передвигались за животными.</a:t>
            </a:r>
            <a:endParaRPr lang="ru-RU" sz="1800" dirty="0">
              <a:solidFill>
                <a:schemeClr val="tx1"/>
              </a:solidFill>
              <a:latin typeface="Times New Roman"/>
              <a:cs typeface="Times New Roman"/>
            </a:endParaRPr>
          </a:p>
          <a:p>
            <a:pPr>
              <a:spcBef>
                <a:spcPts val="100"/>
              </a:spcBef>
            </a:pPr>
            <a:endParaRPr lang="ru-RU" sz="1800" dirty="0">
              <a:solidFill>
                <a:schemeClr val="tx1"/>
              </a:solidFill>
              <a:latin typeface="Times New Roman"/>
              <a:ea typeface="+mn-lt"/>
              <a:cs typeface="+mn-lt"/>
            </a:endParaRPr>
          </a:p>
          <a:p>
            <a:pPr>
              <a:spcBef>
                <a:spcPts val="100"/>
              </a:spcBef>
            </a:pPr>
            <a:r>
              <a:rPr lang="ru-RU" sz="1800" dirty="0">
                <a:solidFill>
                  <a:schemeClr val="tx1"/>
                </a:solidFill>
                <a:latin typeface="Times New Roman"/>
                <a:ea typeface="+mn-lt"/>
                <a:cs typeface="+mn-lt"/>
              </a:rPr>
              <a:t>Наряду с временными, встречаются и постоянные поселения древних людей. Это </a:t>
            </a:r>
            <a:r>
              <a:rPr lang="ru-RU" sz="1800" dirty="0" err="1">
                <a:solidFill>
                  <a:schemeClr val="tx1"/>
                </a:solidFill>
                <a:latin typeface="Times New Roman"/>
                <a:ea typeface="+mn-lt"/>
                <a:cs typeface="+mn-lt"/>
              </a:rPr>
              <a:t>Усть</a:t>
            </a:r>
            <a:r>
              <a:rPr lang="ru-RU" sz="1800" dirty="0">
                <a:solidFill>
                  <a:schemeClr val="tx1"/>
                </a:solidFill>
                <a:latin typeface="Times New Roman"/>
                <a:ea typeface="+mn-lt"/>
                <a:cs typeface="+mn-lt"/>
              </a:rPr>
              <a:t>-Нарым в Восточно-Казахстанской области, Караганда, Зеленая Балка в Центральном Казахстане, Пеньки в Северном Казахстане.</a:t>
            </a:r>
            <a:endParaRPr lang="ru-RU" sz="1800">
              <a:solidFill>
                <a:schemeClr val="tx1"/>
              </a:solidFill>
              <a:latin typeface="Times New Roman"/>
              <a:cs typeface="Times New Roman"/>
            </a:endParaRPr>
          </a:p>
          <a:p>
            <a:pPr>
              <a:spcBef>
                <a:spcPts val="100"/>
              </a:spcBef>
            </a:pPr>
            <a:endParaRPr lang="ru-RU" sz="1800" dirty="0">
              <a:solidFill>
                <a:schemeClr val="tx1"/>
              </a:solidFill>
              <a:latin typeface="Times New Roman"/>
              <a:ea typeface="+mn-lt"/>
              <a:cs typeface="+mn-lt"/>
            </a:endParaRPr>
          </a:p>
          <a:p>
            <a:pPr>
              <a:spcBef>
                <a:spcPts val="100"/>
              </a:spcBef>
            </a:pPr>
            <a:r>
              <a:rPr lang="ru-RU" sz="1800" dirty="0">
                <a:solidFill>
                  <a:schemeClr val="tx1"/>
                </a:solidFill>
                <a:latin typeface="Times New Roman"/>
                <a:ea typeface="+mn-lt"/>
                <a:cs typeface="+mn-lt"/>
              </a:rPr>
              <a:t>На стоянке Пеньки в большом количестве встречаются каменные рубила, плоские ножи, скребки из каменных пластин. Основным занятием древних людей, живших здесь, была охота на лесных зверей и водоплавающих птиц, а также рыболовство и собирательство. В Северном </a:t>
            </a:r>
            <a:r>
              <a:rPr lang="ru-RU" sz="1800" dirty="0" err="1">
                <a:solidFill>
                  <a:schemeClr val="tx1"/>
                </a:solidFill>
                <a:latin typeface="Times New Roman"/>
                <a:ea typeface="+mn-lt"/>
                <a:cs typeface="+mn-lt"/>
              </a:rPr>
              <a:t>Прибалхашье</a:t>
            </a:r>
            <a:r>
              <a:rPr lang="ru-RU" sz="1800" dirty="0">
                <a:solidFill>
                  <a:schemeClr val="tx1"/>
                </a:solidFill>
                <a:latin typeface="Times New Roman"/>
                <a:ea typeface="+mn-lt"/>
                <a:cs typeface="+mn-lt"/>
              </a:rPr>
              <a:t> встречается очень много предметов, сделанных из кремния: резцы, пластины, нуклеусы и наконечники стрел.</a:t>
            </a:r>
            <a:endParaRPr lang="ru-RU" sz="1800">
              <a:solidFill>
                <a:schemeClr val="tx1"/>
              </a:solidFill>
              <a:latin typeface="Times New Roman"/>
              <a:cs typeface="Times New Roman"/>
            </a:endParaRPr>
          </a:p>
          <a:p>
            <a:pPr>
              <a:spcBef>
                <a:spcPts val="100"/>
              </a:spcBef>
            </a:pPr>
            <a:r>
              <a:rPr lang="ru-RU" sz="1800" dirty="0">
                <a:solidFill>
                  <a:schemeClr val="tx1"/>
                </a:solidFill>
                <a:latin typeface="Times New Roman"/>
                <a:ea typeface="+mn-lt"/>
                <a:cs typeface="+mn-lt"/>
              </a:rPr>
              <a:t>На стоянках Караганда и Зеленая Балка обнаружено огромное скопление костей животных. Это служит доказательством того, что древние жители занимались скотоводством.</a:t>
            </a:r>
            <a:endParaRPr lang="ru-RU" sz="1800" dirty="0">
              <a:solidFill>
                <a:schemeClr val="tx1"/>
              </a:solidFill>
              <a:latin typeface="Times New Roman"/>
              <a:cs typeface="Times New Roman"/>
            </a:endParaRPr>
          </a:p>
          <a:p>
            <a:pPr>
              <a:spcBef>
                <a:spcPts val="100"/>
              </a:spcBef>
            </a:pPr>
            <a:endParaRPr lang="ru-RU" sz="1800" dirty="0">
              <a:solidFill>
                <a:schemeClr val="tx1"/>
              </a:solidFill>
              <a:latin typeface="Times New Roman"/>
              <a:cs typeface="Times New Roman"/>
            </a:endParaRPr>
          </a:p>
        </p:txBody>
      </p:sp>
    </p:spTree>
    <p:extLst>
      <p:ext uri="{BB962C8B-B14F-4D97-AF65-F5344CB8AC3E}">
        <p14:creationId xmlns:p14="http://schemas.microsoft.com/office/powerpoint/2010/main" val="3044755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F6B2A2-221C-59D4-1B24-DEC94174BEE1}"/>
              </a:ext>
            </a:extLst>
          </p:cNvPr>
          <p:cNvSpPr>
            <a:spLocks noGrp="1"/>
          </p:cNvSpPr>
          <p:nvPr>
            <p:ph type="title"/>
          </p:nvPr>
        </p:nvSpPr>
        <p:spPr>
          <a:xfrm>
            <a:off x="1097280" y="987643"/>
            <a:ext cx="10058400" cy="1450757"/>
          </a:xfrm>
        </p:spPr>
        <p:txBody>
          <a:bodyPr/>
          <a:lstStyle/>
          <a:p>
            <a:r>
              <a:rPr lang="ru-RU" sz="3400" b="1" dirty="0">
                <a:solidFill>
                  <a:schemeClr val="tx1"/>
                </a:solidFill>
                <a:latin typeface="Times New Roman"/>
                <a:cs typeface="Times New Roman"/>
              </a:rPr>
              <a:t>Стоянки Неолита</a:t>
            </a:r>
            <a:endParaRPr lang="ru-RU" sz="3400" dirty="0">
              <a:solidFill>
                <a:schemeClr val="tx1"/>
              </a:solidFill>
              <a:latin typeface="Times New Roman"/>
              <a:cs typeface="Times New Roman"/>
            </a:endParaRPr>
          </a:p>
          <a:p>
            <a:endParaRPr lang="ru-RU" dirty="0">
              <a:cs typeface="Calibri Light"/>
            </a:endParaRPr>
          </a:p>
        </p:txBody>
      </p:sp>
      <p:sp>
        <p:nvSpPr>
          <p:cNvPr id="3" name="Объект 2">
            <a:extLst>
              <a:ext uri="{FF2B5EF4-FFF2-40B4-BE49-F238E27FC236}">
                <a16:creationId xmlns:a16="http://schemas.microsoft.com/office/drawing/2014/main" id="{F0CFAAB9-C62B-D9AA-1C1C-255DDE0B1672}"/>
              </a:ext>
            </a:extLst>
          </p:cNvPr>
          <p:cNvSpPr>
            <a:spLocks noGrp="1"/>
          </p:cNvSpPr>
          <p:nvPr>
            <p:ph idx="1"/>
          </p:nvPr>
        </p:nvSpPr>
        <p:spPr/>
        <p:txBody>
          <a:bodyPr vert="horz" lIns="0" tIns="45720" rIns="0" bIns="45720" rtlCol="0" anchor="t">
            <a:noAutofit/>
          </a:bodyPr>
          <a:lstStyle/>
          <a:p>
            <a:pPr algn="just"/>
            <a:r>
              <a:rPr lang="ru-RU" dirty="0">
                <a:solidFill>
                  <a:schemeClr val="tx1"/>
                </a:solidFill>
                <a:latin typeface="Times New Roman"/>
                <a:ea typeface="+mn-lt"/>
                <a:cs typeface="+mn-lt"/>
              </a:rPr>
              <a:t>В </a:t>
            </a:r>
            <a:r>
              <a:rPr lang="ru-RU" dirty="0" err="1">
                <a:solidFill>
                  <a:schemeClr val="tx1"/>
                </a:solidFill>
                <a:latin typeface="Times New Roman"/>
                <a:ea typeface="+mn-lt"/>
                <a:cs typeface="+mn-lt"/>
              </a:rPr>
              <a:t>Жезказганском</a:t>
            </a:r>
            <a:r>
              <a:rPr lang="ru-RU" dirty="0">
                <a:solidFill>
                  <a:schemeClr val="tx1"/>
                </a:solidFill>
                <a:latin typeface="Times New Roman"/>
                <a:ea typeface="+mn-lt"/>
                <a:cs typeface="+mn-lt"/>
              </a:rPr>
              <a:t> регионе найдено более 150 стоянок, древних мастерских, могильников. Стены могил укреплены каменными плитами. Человека хоронили головой на юго-запад. Такой обычай говорит о своеобразном мировоззрении людей эпохи неолита, об их вере в загробную жизнь.</a:t>
            </a:r>
            <a:endParaRPr lang="ru-RU">
              <a:solidFill>
                <a:schemeClr val="tx1"/>
              </a:solidFill>
              <a:latin typeface="Times New Roman"/>
              <a:cs typeface="Calibri" panose="020F0502020204030204"/>
            </a:endParaRPr>
          </a:p>
          <a:p>
            <a:pPr algn="just"/>
            <a:r>
              <a:rPr lang="ru-RU" dirty="0">
                <a:solidFill>
                  <a:schemeClr val="tx1"/>
                </a:solidFill>
                <a:latin typeface="Times New Roman"/>
                <a:ea typeface="+mn-lt"/>
                <a:cs typeface="+mn-lt"/>
              </a:rPr>
              <a:t>Археологи описали неолитическую стоянку </a:t>
            </a:r>
            <a:r>
              <a:rPr lang="ru-RU" err="1">
                <a:solidFill>
                  <a:schemeClr val="tx1"/>
                </a:solidFill>
                <a:latin typeface="Times New Roman"/>
                <a:ea typeface="+mn-lt"/>
                <a:cs typeface="+mn-lt"/>
              </a:rPr>
              <a:t>Сексеул</a:t>
            </a:r>
            <a:r>
              <a:rPr lang="ru-RU" dirty="0">
                <a:solidFill>
                  <a:schemeClr val="tx1"/>
                </a:solidFill>
                <a:latin typeface="Times New Roman"/>
                <a:ea typeface="+mn-lt"/>
                <a:cs typeface="+mn-lt"/>
              </a:rPr>
              <a:t> в Кызылординской области. Ученые, изучая костные останки животных на стоянке, узнали, что большинство их принадлежали овцам и коровам, а оставшиеся – диким лошадям. Отсюда становится ясно, что древнейшие жители </a:t>
            </a:r>
            <a:r>
              <a:rPr lang="ru-RU" err="1">
                <a:solidFill>
                  <a:schemeClr val="tx1"/>
                </a:solidFill>
                <a:latin typeface="Times New Roman"/>
                <a:ea typeface="+mn-lt"/>
                <a:cs typeface="+mn-lt"/>
              </a:rPr>
              <a:t>Сексеула</a:t>
            </a:r>
            <a:r>
              <a:rPr lang="ru-RU" dirty="0">
                <a:solidFill>
                  <a:schemeClr val="tx1"/>
                </a:solidFill>
                <a:latin typeface="Times New Roman"/>
                <a:ea typeface="+mn-lt"/>
                <a:cs typeface="+mn-lt"/>
              </a:rPr>
              <a:t> преимущественно занимались скотоводством.</a:t>
            </a:r>
            <a:endParaRPr lang="ru-RU">
              <a:solidFill>
                <a:schemeClr val="tx1"/>
              </a:solidFill>
              <a:latin typeface="Times New Roman"/>
              <a:cs typeface="Times New Roman"/>
            </a:endParaRPr>
          </a:p>
          <a:p>
            <a:pPr algn="just"/>
            <a:r>
              <a:rPr lang="ru-RU" dirty="0">
                <a:solidFill>
                  <a:schemeClr val="tx1"/>
                </a:solidFill>
                <a:latin typeface="Times New Roman"/>
                <a:ea typeface="+mn-lt"/>
                <a:cs typeface="+mn-lt"/>
              </a:rPr>
              <a:t>В эпоху неолита произошел переход от присваивающего хозяйства к производящему – от охоты и собирательства к скотоводству и земледелию. Это стало главной особенностью периода и вошло в историю человечества как неолитическая революция.</a:t>
            </a:r>
            <a:endParaRPr lang="ru-RU">
              <a:solidFill>
                <a:schemeClr val="tx1"/>
              </a:solidFill>
              <a:latin typeface="Times New Roman"/>
              <a:cs typeface="Times New Roman"/>
            </a:endParaRPr>
          </a:p>
          <a:p>
            <a:endParaRPr lang="ru-RU" dirty="0">
              <a:solidFill>
                <a:schemeClr val="tx1"/>
              </a:solidFill>
              <a:latin typeface="Times New Roman"/>
              <a:cs typeface="Calibri"/>
            </a:endParaRPr>
          </a:p>
        </p:txBody>
      </p:sp>
    </p:spTree>
    <p:extLst>
      <p:ext uri="{BB962C8B-B14F-4D97-AF65-F5344CB8AC3E}">
        <p14:creationId xmlns:p14="http://schemas.microsoft.com/office/powerpoint/2010/main" val="2893365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105188-9D08-4DF2-44DD-28938965905A}"/>
              </a:ext>
            </a:extLst>
          </p:cNvPr>
          <p:cNvSpPr>
            <a:spLocks noGrp="1"/>
          </p:cNvSpPr>
          <p:nvPr>
            <p:ph type="title"/>
          </p:nvPr>
        </p:nvSpPr>
        <p:spPr>
          <a:xfrm>
            <a:off x="1097280" y="286603"/>
            <a:ext cx="10058400" cy="1450757"/>
          </a:xfrm>
        </p:spPr>
        <p:txBody>
          <a:bodyPr>
            <a:normAutofit/>
          </a:bodyPr>
          <a:lstStyle/>
          <a:p>
            <a:r>
              <a:rPr lang="ru-RU" b="1" dirty="0">
                <a:solidFill>
                  <a:schemeClr val="tx1"/>
                </a:solidFill>
                <a:latin typeface="Times New Roman"/>
                <a:ea typeface="+mj-lt"/>
                <a:cs typeface="+mj-lt"/>
              </a:rPr>
              <a:t>Медно-каменный век (энеолит), 3000–2800 (1800) лет до н. э.</a:t>
            </a:r>
            <a:endParaRPr lang="ru-RU" dirty="0">
              <a:solidFill>
                <a:schemeClr val="tx1"/>
              </a:solidFill>
              <a:latin typeface="Times New Roman"/>
              <a:cs typeface="Times New Roman"/>
            </a:endParaRPr>
          </a:p>
        </p:txBody>
      </p:sp>
      <p:sp>
        <p:nvSpPr>
          <p:cNvPr id="26" name="Объект 25">
            <a:extLst>
              <a:ext uri="{FF2B5EF4-FFF2-40B4-BE49-F238E27FC236}">
                <a16:creationId xmlns:a16="http://schemas.microsoft.com/office/drawing/2014/main" id="{ED5A2000-2434-1157-928B-0838FCBBBF9E}"/>
              </a:ext>
            </a:extLst>
          </p:cNvPr>
          <p:cNvSpPr>
            <a:spLocks noGrp="1"/>
          </p:cNvSpPr>
          <p:nvPr>
            <p:ph idx="1"/>
          </p:nvPr>
        </p:nvSpPr>
        <p:spPr>
          <a:xfrm>
            <a:off x="1097279" y="1916854"/>
            <a:ext cx="6922347" cy="4409440"/>
          </a:xfrm>
        </p:spPr>
        <p:txBody>
          <a:bodyPr vert="horz" lIns="0" tIns="45720" rIns="0" bIns="45720" rtlCol="0" anchor="t">
            <a:noAutofit/>
          </a:bodyPr>
          <a:lstStyle/>
          <a:p>
            <a:pPr>
              <a:spcBef>
                <a:spcPts val="100"/>
              </a:spcBef>
            </a:pPr>
            <a:r>
              <a:rPr lang="ru-RU" sz="1600" dirty="0">
                <a:solidFill>
                  <a:schemeClr val="tx1"/>
                </a:solidFill>
                <a:latin typeface="Times New Roman"/>
                <a:ea typeface="+mn-lt"/>
                <a:cs typeface="+mn-lt"/>
              </a:rPr>
              <a:t>Первый металл, который научились использовать древние люди, – медь, ее научились выплавлять почти 5 тысяч лет назад. Энеолит (медно-каменный век) – время появления первых металлических изделий из меди. Но медь не смогла полностью вытеснить каменные орудия труда, камень остался основным материалом. К периоду энеолита относятся первое общественное разделение труда (отделение земледелия и скотоводства) и начало замены матриархата патриархатом.</a:t>
            </a:r>
            <a:endParaRPr lang="ru-RU" sz="1600" dirty="0">
              <a:solidFill>
                <a:schemeClr val="tx1"/>
              </a:solidFill>
              <a:latin typeface="Times New Roman"/>
              <a:cs typeface="Calibri" panose="020F0502020204030204"/>
            </a:endParaRPr>
          </a:p>
          <a:p>
            <a:pPr>
              <a:spcBef>
                <a:spcPts val="100"/>
              </a:spcBef>
            </a:pPr>
            <a:r>
              <a:rPr lang="ru-RU" sz="1600" dirty="0">
                <a:solidFill>
                  <a:schemeClr val="tx1"/>
                </a:solidFill>
                <a:latin typeface="Times New Roman"/>
                <a:ea typeface="+mn-lt"/>
                <a:cs typeface="+mn-lt"/>
              </a:rPr>
              <a:t>Развивалось мотыжное земледелие, но оно не могло обеспечить полностью людей, а также было более трудоемким, чем скотоводство.</a:t>
            </a:r>
            <a:endParaRPr lang="ru-RU" sz="1600" dirty="0">
              <a:solidFill>
                <a:schemeClr val="tx1"/>
              </a:solidFill>
              <a:latin typeface="Times New Roman"/>
              <a:cs typeface="Calibri" panose="020F0502020204030204"/>
            </a:endParaRPr>
          </a:p>
          <a:p>
            <a:pPr>
              <a:spcBef>
                <a:spcPts val="100"/>
              </a:spcBef>
            </a:pPr>
            <a:r>
              <a:rPr lang="ru-RU" sz="1600" dirty="0">
                <a:solidFill>
                  <a:schemeClr val="tx1"/>
                </a:solidFill>
                <a:latin typeface="Times New Roman"/>
                <a:ea typeface="+mn-lt"/>
                <a:cs typeface="+mn-lt"/>
              </a:rPr>
              <a:t>Зарождается горнорудное дело, появились первые рудники – Успенский и </a:t>
            </a:r>
            <a:r>
              <a:rPr lang="ru-RU" sz="1600" err="1">
                <a:solidFill>
                  <a:schemeClr val="tx1"/>
                </a:solidFill>
                <a:latin typeface="Times New Roman"/>
                <a:ea typeface="+mn-lt"/>
                <a:cs typeface="+mn-lt"/>
              </a:rPr>
              <a:t>Жезказганский</a:t>
            </a:r>
            <a:r>
              <a:rPr lang="ru-RU" sz="1600" dirty="0">
                <a:solidFill>
                  <a:schemeClr val="tx1"/>
                </a:solidFill>
                <a:latin typeface="Times New Roman"/>
                <a:ea typeface="+mn-lt"/>
                <a:cs typeface="+mn-lt"/>
              </a:rPr>
              <a:t>.</a:t>
            </a:r>
            <a:endParaRPr lang="ru-RU" sz="1600" dirty="0">
              <a:solidFill>
                <a:schemeClr val="tx1"/>
              </a:solidFill>
              <a:latin typeface="Times New Roman"/>
              <a:cs typeface="Calibri" panose="020F0502020204030204"/>
            </a:endParaRPr>
          </a:p>
          <a:p>
            <a:pPr>
              <a:spcBef>
                <a:spcPts val="100"/>
              </a:spcBef>
            </a:pPr>
            <a:r>
              <a:rPr lang="ru-RU" sz="1600" dirty="0">
                <a:solidFill>
                  <a:schemeClr val="tx1"/>
                </a:solidFill>
                <a:latin typeface="Times New Roman"/>
                <a:ea typeface="+mn-lt"/>
                <a:cs typeface="+mn-lt"/>
              </a:rPr>
              <a:t>Большинство поселений состояло из одного-двух десятков землянок и полуземлянок. Сверху жилища перекрывались деревом.</a:t>
            </a:r>
            <a:endParaRPr lang="ru-RU" sz="1600" dirty="0">
              <a:solidFill>
                <a:schemeClr val="tx1"/>
              </a:solidFill>
              <a:latin typeface="Times New Roman"/>
              <a:cs typeface="Calibri" panose="020F0502020204030204"/>
            </a:endParaRPr>
          </a:p>
          <a:p>
            <a:pPr>
              <a:spcBef>
                <a:spcPts val="100"/>
              </a:spcBef>
            </a:pPr>
            <a:r>
              <a:rPr lang="ru-RU" sz="1600" dirty="0">
                <a:solidFill>
                  <a:schemeClr val="tx1"/>
                </a:solidFill>
                <a:latin typeface="Times New Roman"/>
                <a:ea typeface="+mn-lt"/>
                <a:cs typeface="+mn-lt"/>
              </a:rPr>
              <a:t>В энеолите древние люди передавали свои знания через рисуночное письмо, названное пиктографией.</a:t>
            </a:r>
            <a:endParaRPr lang="ru-RU" sz="1600" dirty="0">
              <a:solidFill>
                <a:schemeClr val="tx1"/>
              </a:solidFill>
              <a:latin typeface="Times New Roman"/>
              <a:cs typeface="Calibri" panose="020F0502020204030204"/>
            </a:endParaRPr>
          </a:p>
          <a:p>
            <a:pPr>
              <a:spcBef>
                <a:spcPts val="100"/>
              </a:spcBef>
            </a:pPr>
            <a:r>
              <a:rPr lang="ru-RU" sz="1600" dirty="0">
                <a:solidFill>
                  <a:schemeClr val="tx1"/>
                </a:solidFill>
                <a:latin typeface="Times New Roman"/>
                <a:ea typeface="+mn-lt"/>
                <a:cs typeface="+mn-lt"/>
              </a:rPr>
              <a:t>На территории Казахстана были исследованы две стоянки этой эпохи – Ботай (</a:t>
            </a:r>
            <a:r>
              <a:rPr lang="ru-RU" sz="1600" err="1">
                <a:solidFill>
                  <a:schemeClr val="tx1"/>
                </a:solidFill>
                <a:latin typeface="Times New Roman"/>
                <a:ea typeface="+mn-lt"/>
                <a:cs typeface="+mn-lt"/>
              </a:rPr>
              <a:t>ботайская</a:t>
            </a:r>
            <a:r>
              <a:rPr lang="ru-RU" sz="1600" dirty="0">
                <a:solidFill>
                  <a:schemeClr val="tx1"/>
                </a:solidFill>
                <a:latin typeface="Times New Roman"/>
                <a:ea typeface="+mn-lt"/>
                <a:cs typeface="+mn-lt"/>
              </a:rPr>
              <a:t> культура), открытая археологом В. </a:t>
            </a:r>
            <a:r>
              <a:rPr lang="ru-RU" sz="1600" err="1">
                <a:solidFill>
                  <a:schemeClr val="tx1"/>
                </a:solidFill>
                <a:latin typeface="Times New Roman"/>
                <a:ea typeface="+mn-lt"/>
                <a:cs typeface="+mn-lt"/>
              </a:rPr>
              <a:t>Зайбертом</a:t>
            </a:r>
            <a:r>
              <a:rPr lang="ru-RU" sz="1600" dirty="0">
                <a:solidFill>
                  <a:schemeClr val="tx1"/>
                </a:solidFill>
                <a:latin typeface="Times New Roman"/>
                <a:ea typeface="+mn-lt"/>
                <a:cs typeface="+mn-lt"/>
              </a:rPr>
              <a:t> в Северном Казахстане и </a:t>
            </a:r>
            <a:r>
              <a:rPr lang="ru-RU" sz="1600" err="1">
                <a:solidFill>
                  <a:schemeClr val="tx1"/>
                </a:solidFill>
                <a:latin typeface="Times New Roman"/>
                <a:ea typeface="+mn-lt"/>
                <a:cs typeface="+mn-lt"/>
              </a:rPr>
              <a:t>Шебир</a:t>
            </a:r>
            <a:r>
              <a:rPr lang="ru-RU" sz="1600" dirty="0">
                <a:solidFill>
                  <a:schemeClr val="tx1"/>
                </a:solidFill>
                <a:latin typeface="Times New Roman"/>
                <a:ea typeface="+mn-lt"/>
                <a:cs typeface="+mn-lt"/>
              </a:rPr>
              <a:t> в </a:t>
            </a:r>
            <a:r>
              <a:rPr lang="ru-RU" sz="1600" err="1">
                <a:solidFill>
                  <a:schemeClr val="tx1"/>
                </a:solidFill>
                <a:latin typeface="Times New Roman"/>
                <a:ea typeface="+mn-lt"/>
                <a:cs typeface="+mn-lt"/>
              </a:rPr>
              <a:t>Мангыстау</a:t>
            </a:r>
            <a:r>
              <a:rPr lang="ru-RU" sz="1600" dirty="0">
                <a:solidFill>
                  <a:schemeClr val="tx1"/>
                </a:solidFill>
                <a:latin typeface="Times New Roman"/>
                <a:ea typeface="+mn-lt"/>
                <a:cs typeface="+mn-lt"/>
              </a:rPr>
              <a:t>.</a:t>
            </a:r>
            <a:endParaRPr lang="ru-RU" sz="1600">
              <a:solidFill>
                <a:schemeClr val="tx1"/>
              </a:solidFill>
              <a:latin typeface="Times New Roman"/>
              <a:ea typeface="+mn-lt"/>
              <a:cs typeface="+mn-lt"/>
            </a:endParaRPr>
          </a:p>
          <a:p>
            <a:pPr>
              <a:spcBef>
                <a:spcPts val="100"/>
              </a:spcBef>
            </a:pPr>
            <a:endParaRPr lang="ru-RU" sz="1600" dirty="0">
              <a:solidFill>
                <a:schemeClr val="tx1"/>
              </a:solidFill>
              <a:latin typeface="Times New Roman"/>
              <a:cs typeface="Calibri" panose="020F0502020204030204"/>
            </a:endParaRPr>
          </a:p>
        </p:txBody>
      </p:sp>
      <p:pic>
        <p:nvPicPr>
          <p:cNvPr id="27" name="Рисунок 26" descr="4. Энеолит (медный век). | Historical world | Дзен">
            <a:extLst>
              <a:ext uri="{FF2B5EF4-FFF2-40B4-BE49-F238E27FC236}">
                <a16:creationId xmlns:a16="http://schemas.microsoft.com/office/drawing/2014/main" id="{0AB63DBD-2EEA-2EA1-37C3-2B3319C2FE13}"/>
              </a:ext>
            </a:extLst>
          </p:cNvPr>
          <p:cNvPicPr>
            <a:picLocks noChangeAspect="1"/>
          </p:cNvPicPr>
          <p:nvPr/>
        </p:nvPicPr>
        <p:blipFill>
          <a:blip r:embed="rId2"/>
          <a:srcRect l="11641" r="11132" b="-2"/>
          <a:stretch/>
        </p:blipFill>
        <p:spPr>
          <a:xfrm>
            <a:off x="8020570" y="1916318"/>
            <a:ext cx="3135109" cy="3471012"/>
          </a:xfrm>
          <a:prstGeom prst="rect">
            <a:avLst/>
          </a:prstGeom>
        </p:spPr>
      </p:pic>
    </p:spTree>
    <p:extLst>
      <p:ext uri="{BB962C8B-B14F-4D97-AF65-F5344CB8AC3E}">
        <p14:creationId xmlns:p14="http://schemas.microsoft.com/office/powerpoint/2010/main" val="366507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ED478-AE2D-8DC2-43D4-3AD1197F6EA7}"/>
              </a:ext>
            </a:extLst>
          </p:cNvPr>
          <p:cNvSpPr>
            <a:spLocks noGrp="1"/>
          </p:cNvSpPr>
          <p:nvPr>
            <p:ph type="title"/>
          </p:nvPr>
        </p:nvSpPr>
        <p:spPr/>
        <p:txBody>
          <a:bodyPr/>
          <a:lstStyle/>
          <a:p>
            <a:r>
              <a:rPr lang="ru-RU">
                <a:solidFill>
                  <a:schemeClr val="tx1"/>
                </a:solidFill>
                <a:latin typeface="Times New Roman"/>
                <a:ea typeface="Calibri Light"/>
                <a:cs typeface="Calibri Light"/>
              </a:rPr>
              <a:t>Заключение</a:t>
            </a:r>
            <a:endParaRPr lang="ru-RU">
              <a:solidFill>
                <a:schemeClr val="tx1"/>
              </a:solidFill>
              <a:latin typeface="Times New Roman"/>
              <a:cs typeface="Times New Roman"/>
            </a:endParaRPr>
          </a:p>
        </p:txBody>
      </p:sp>
      <p:sp>
        <p:nvSpPr>
          <p:cNvPr id="3" name="Объект 2">
            <a:extLst>
              <a:ext uri="{FF2B5EF4-FFF2-40B4-BE49-F238E27FC236}">
                <a16:creationId xmlns:a16="http://schemas.microsoft.com/office/drawing/2014/main" id="{EBE2DBB1-45FA-3F7B-3B9C-A212DADEA736}"/>
              </a:ext>
            </a:extLst>
          </p:cNvPr>
          <p:cNvSpPr>
            <a:spLocks noGrp="1"/>
          </p:cNvSpPr>
          <p:nvPr>
            <p:ph idx="1"/>
          </p:nvPr>
        </p:nvSpPr>
        <p:spPr/>
        <p:txBody>
          <a:bodyPr vert="horz" lIns="0" tIns="45720" rIns="0" bIns="45720" rtlCol="0" anchor="t">
            <a:normAutofit fontScale="92500" lnSpcReduction="20000"/>
          </a:bodyPr>
          <a:lstStyle/>
          <a:p>
            <a:pPr algn="just"/>
            <a:r>
              <a:rPr lang="ru-RU" sz="2400" dirty="0">
                <a:solidFill>
                  <a:schemeClr val="tx1"/>
                </a:solidFill>
                <a:latin typeface="Times New Roman"/>
                <a:ea typeface="+mn-lt"/>
                <a:cs typeface="+mn-lt"/>
              </a:rPr>
              <a:t>Каменный век на территории Казахстана — это уникальный период, отражающий богатую историю человеческой эволюции и адаптации к природным условиям. В течение сотен тысяч лет наши предки создавали орудия труда, осваивали новые технологии, адаптировались к климатическим изменениям и закладывали основы общества.</a:t>
            </a:r>
            <a:endParaRPr lang="ru-RU" sz="2400" dirty="0">
              <a:solidFill>
                <a:schemeClr val="tx1"/>
              </a:solidFill>
              <a:latin typeface="Times New Roman"/>
              <a:ea typeface="+mn-lt"/>
              <a:cs typeface="Times New Roman"/>
            </a:endParaRPr>
          </a:p>
          <a:p>
            <a:pPr algn="just"/>
            <a:r>
              <a:rPr lang="ru-RU" sz="2400" dirty="0">
                <a:solidFill>
                  <a:schemeClr val="tx1"/>
                </a:solidFill>
                <a:latin typeface="Times New Roman"/>
                <a:ea typeface="+mn-lt"/>
                <a:cs typeface="+mn-lt"/>
              </a:rPr>
              <a:t>Открытия стоянок эпохи палеолита, мезолита и неолита, таких как </a:t>
            </a:r>
            <a:r>
              <a:rPr lang="ru-RU" sz="2400" dirty="0" err="1">
                <a:solidFill>
                  <a:schemeClr val="tx1"/>
                </a:solidFill>
                <a:latin typeface="Times New Roman"/>
                <a:ea typeface="+mn-lt"/>
                <a:cs typeface="+mn-lt"/>
              </a:rPr>
              <a:t>Батпак</a:t>
            </a:r>
            <a:r>
              <a:rPr lang="ru-RU" sz="2400" dirty="0">
                <a:solidFill>
                  <a:schemeClr val="tx1"/>
                </a:solidFill>
                <a:latin typeface="Times New Roman"/>
                <a:ea typeface="+mn-lt"/>
                <a:cs typeface="+mn-lt"/>
              </a:rPr>
              <a:t>, Каратау, и </a:t>
            </a:r>
            <a:r>
              <a:rPr lang="ru-RU" sz="2400" dirty="0" err="1">
                <a:solidFill>
                  <a:schemeClr val="tx1"/>
                </a:solidFill>
                <a:latin typeface="Times New Roman"/>
                <a:ea typeface="+mn-lt"/>
                <a:cs typeface="+mn-lt"/>
              </a:rPr>
              <a:t>Борыказган</a:t>
            </a:r>
            <a:r>
              <a:rPr lang="ru-RU" sz="2400" dirty="0">
                <a:solidFill>
                  <a:schemeClr val="tx1"/>
                </a:solidFill>
                <a:latin typeface="Times New Roman"/>
                <a:ea typeface="+mn-lt"/>
                <a:cs typeface="+mn-lt"/>
              </a:rPr>
              <a:t>, дают нам возможность заглянуть в прошлое и понять, как развивалась жизнь на этой территории. Археологические находки свидетельствуют о высоком уровне изобретательности и умений древнего человека, которые стали основой для дальнейшего развития цивилизации.</a:t>
            </a:r>
            <a:endParaRPr lang="ru-RU" dirty="0">
              <a:solidFill>
                <a:schemeClr val="tx1"/>
              </a:solidFill>
              <a:latin typeface="Times New Roman"/>
              <a:cs typeface="Times New Roman"/>
            </a:endParaRPr>
          </a:p>
          <a:p>
            <a:pPr algn="just"/>
            <a:r>
              <a:rPr lang="ru-RU" sz="2400" dirty="0">
                <a:solidFill>
                  <a:schemeClr val="tx1"/>
                </a:solidFill>
                <a:latin typeface="Times New Roman"/>
                <a:ea typeface="+mn-lt"/>
                <a:cs typeface="+mn-lt"/>
              </a:rPr>
              <a:t>Исследования этого периода позволяют не только лучше узнать нашу историю, но и понять, как природные и социальные факторы формировали первые общества. Каменный век — это начало пути, который привел человечество к современному миру, и Казахстан играет важную роль в этом глобальном процессе.</a:t>
            </a:r>
            <a:endParaRPr lang="ru-RU" dirty="0">
              <a:solidFill>
                <a:schemeClr val="tx1"/>
              </a:solidFill>
              <a:latin typeface="Times New Roman"/>
              <a:cs typeface="Times New Roman"/>
            </a:endParaRPr>
          </a:p>
          <a:p>
            <a:pPr algn="just">
              <a:spcBef>
                <a:spcPts val="0"/>
              </a:spcBef>
            </a:pPr>
            <a:endParaRPr lang="ru-RU" sz="2400" dirty="0">
              <a:solidFill>
                <a:schemeClr val="tx1"/>
              </a:solidFill>
              <a:latin typeface="Times New Roman"/>
              <a:ea typeface="Calibri"/>
              <a:cs typeface="Times New Roman"/>
            </a:endParaRPr>
          </a:p>
        </p:txBody>
      </p:sp>
    </p:spTree>
    <p:extLst>
      <p:ext uri="{BB962C8B-B14F-4D97-AF65-F5344CB8AC3E}">
        <p14:creationId xmlns:p14="http://schemas.microsoft.com/office/powerpoint/2010/main" val="3984272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9C9714-938D-67BC-32C0-275696072656}"/>
              </a:ext>
            </a:extLst>
          </p:cNvPr>
          <p:cNvSpPr>
            <a:spLocks noGrp="1"/>
          </p:cNvSpPr>
          <p:nvPr>
            <p:ph type="title"/>
          </p:nvPr>
        </p:nvSpPr>
        <p:spPr/>
        <p:txBody>
          <a:bodyPr/>
          <a:lstStyle/>
          <a:p>
            <a:r>
              <a:rPr lang="ru-RU">
                <a:solidFill>
                  <a:schemeClr val="tx1"/>
                </a:solidFill>
                <a:latin typeface="Times New Roman"/>
                <a:cs typeface="Calibri Light"/>
              </a:rPr>
              <a:t>Список использованной литературы</a:t>
            </a:r>
            <a:endParaRPr lang="ru-RU">
              <a:solidFill>
                <a:schemeClr val="tx1"/>
              </a:solidFill>
              <a:latin typeface="Times New Roman"/>
              <a:cs typeface="Times New Roman"/>
            </a:endParaRPr>
          </a:p>
        </p:txBody>
      </p:sp>
      <p:sp>
        <p:nvSpPr>
          <p:cNvPr id="3" name="Объект 2">
            <a:extLst>
              <a:ext uri="{FF2B5EF4-FFF2-40B4-BE49-F238E27FC236}">
                <a16:creationId xmlns:a16="http://schemas.microsoft.com/office/drawing/2014/main" id="{059980EB-9822-1B33-B34C-04AC7457CFB0}"/>
              </a:ext>
            </a:extLst>
          </p:cNvPr>
          <p:cNvSpPr>
            <a:spLocks noGrp="1"/>
          </p:cNvSpPr>
          <p:nvPr>
            <p:ph idx="1"/>
          </p:nvPr>
        </p:nvSpPr>
        <p:spPr/>
        <p:txBody>
          <a:bodyPr vert="horz" lIns="0" tIns="45720" rIns="0" bIns="45720" rtlCol="0" anchor="t">
            <a:normAutofit/>
          </a:bodyPr>
          <a:lstStyle/>
          <a:p>
            <a:r>
              <a:rPr lang="ru-RU" dirty="0">
                <a:solidFill>
                  <a:schemeClr val="tx1"/>
                </a:solidFill>
                <a:ea typeface="+mn-lt"/>
                <a:cs typeface="+mn-lt"/>
              </a:rPr>
              <a:t>https://itest.kz/ru/attestation/istoriya-kazahstana-4077/razdel-i-epoha-kamnya-na-territorii-kazahstana/lecture/kazahstan-v-epohu-eneolita</a:t>
            </a:r>
            <a:endParaRPr lang="ru-RU" dirty="0">
              <a:solidFill>
                <a:schemeClr val="tx1"/>
              </a:solidFill>
              <a:ea typeface="Calibri"/>
              <a:cs typeface="Calibri"/>
            </a:endParaRPr>
          </a:p>
        </p:txBody>
      </p:sp>
    </p:spTree>
    <p:extLst>
      <p:ext uri="{BB962C8B-B14F-4D97-AF65-F5344CB8AC3E}">
        <p14:creationId xmlns:p14="http://schemas.microsoft.com/office/powerpoint/2010/main" val="3023232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401386-143C-DB9F-D7A9-BD4C23FE79BA}"/>
              </a:ext>
            </a:extLst>
          </p:cNvPr>
          <p:cNvSpPr>
            <a:spLocks noGrp="1"/>
          </p:cNvSpPr>
          <p:nvPr>
            <p:ph type="title"/>
          </p:nvPr>
        </p:nvSpPr>
        <p:spPr/>
        <p:txBody>
          <a:bodyPr/>
          <a:lstStyle/>
          <a:p>
            <a:r>
              <a:rPr lang="ru-RU" dirty="0">
                <a:solidFill>
                  <a:schemeClr val="tx1"/>
                </a:solidFill>
                <a:latin typeface="Times New Roman"/>
                <a:cs typeface="Calibri Light"/>
              </a:rPr>
              <a:t>ПЛАН</a:t>
            </a:r>
            <a:endParaRPr lang="ru-RU">
              <a:solidFill>
                <a:schemeClr val="tx1"/>
              </a:solidFill>
              <a:latin typeface="Times New Roman"/>
              <a:cs typeface="Times New Roman"/>
            </a:endParaRPr>
          </a:p>
        </p:txBody>
      </p:sp>
      <p:sp>
        <p:nvSpPr>
          <p:cNvPr id="3" name="Объект 2">
            <a:extLst>
              <a:ext uri="{FF2B5EF4-FFF2-40B4-BE49-F238E27FC236}">
                <a16:creationId xmlns:a16="http://schemas.microsoft.com/office/drawing/2014/main" id="{B04029E4-26DE-6845-4817-8E47D785D7B3}"/>
              </a:ext>
            </a:extLst>
          </p:cNvPr>
          <p:cNvSpPr>
            <a:spLocks noGrp="1"/>
          </p:cNvSpPr>
          <p:nvPr>
            <p:ph idx="1"/>
          </p:nvPr>
        </p:nvSpPr>
        <p:spPr/>
        <p:txBody>
          <a:bodyPr vert="horz" lIns="0" tIns="45720" rIns="0" bIns="45720" rtlCol="0" anchor="t">
            <a:normAutofit/>
          </a:bodyPr>
          <a:lstStyle/>
          <a:p>
            <a:r>
              <a:rPr lang="ru-RU" sz="2800" dirty="0">
                <a:solidFill>
                  <a:schemeClr val="tx1"/>
                </a:solidFill>
                <a:latin typeface="Times New Roman"/>
                <a:cs typeface="Calibri"/>
              </a:rPr>
              <a:t>1)Введение</a:t>
            </a:r>
          </a:p>
          <a:p>
            <a:r>
              <a:rPr lang="ru-RU" sz="2800" dirty="0">
                <a:solidFill>
                  <a:schemeClr val="tx1"/>
                </a:solidFill>
                <a:latin typeface="Times New Roman"/>
                <a:cs typeface="Calibri"/>
              </a:rPr>
              <a:t>2)Палеолит</a:t>
            </a:r>
          </a:p>
          <a:p>
            <a:r>
              <a:rPr lang="ru-RU" sz="2800" dirty="0">
                <a:solidFill>
                  <a:schemeClr val="tx1"/>
                </a:solidFill>
                <a:latin typeface="Times New Roman"/>
                <a:cs typeface="Calibri"/>
              </a:rPr>
              <a:t>3)Мезолит</a:t>
            </a:r>
          </a:p>
          <a:p>
            <a:r>
              <a:rPr lang="ru-RU" sz="2800" dirty="0">
                <a:solidFill>
                  <a:schemeClr val="tx1"/>
                </a:solidFill>
                <a:latin typeface="Times New Roman"/>
                <a:cs typeface="Calibri"/>
              </a:rPr>
              <a:t>4)Неолит</a:t>
            </a:r>
          </a:p>
          <a:p>
            <a:r>
              <a:rPr lang="ru-RU" sz="2800" dirty="0">
                <a:solidFill>
                  <a:schemeClr val="tx1"/>
                </a:solidFill>
                <a:latin typeface="Times New Roman"/>
                <a:cs typeface="Calibri"/>
              </a:rPr>
              <a:t>5)Энеолит</a:t>
            </a:r>
          </a:p>
          <a:p>
            <a:r>
              <a:rPr lang="ru-RU" sz="2800" dirty="0">
                <a:solidFill>
                  <a:schemeClr val="tx1"/>
                </a:solidFill>
                <a:latin typeface="Times New Roman"/>
                <a:cs typeface="Calibri"/>
              </a:rPr>
              <a:t>6)Заключение</a:t>
            </a:r>
          </a:p>
        </p:txBody>
      </p:sp>
    </p:spTree>
    <p:extLst>
      <p:ext uri="{BB962C8B-B14F-4D97-AF65-F5344CB8AC3E}">
        <p14:creationId xmlns:p14="http://schemas.microsoft.com/office/powerpoint/2010/main" val="225841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2F6BA3-D9B8-29E4-D7F1-8054B6692A60}"/>
              </a:ext>
            </a:extLst>
          </p:cNvPr>
          <p:cNvSpPr>
            <a:spLocks noGrp="1"/>
          </p:cNvSpPr>
          <p:nvPr>
            <p:ph type="title"/>
          </p:nvPr>
        </p:nvSpPr>
        <p:spPr>
          <a:xfrm>
            <a:off x="1097280" y="286603"/>
            <a:ext cx="10058400" cy="1450757"/>
          </a:xfrm>
        </p:spPr>
        <p:txBody>
          <a:bodyPr>
            <a:normAutofit/>
          </a:bodyPr>
          <a:lstStyle/>
          <a:p>
            <a:r>
              <a:rPr lang="ru-RU" dirty="0">
                <a:solidFill>
                  <a:schemeClr val="tx1"/>
                </a:solidFill>
                <a:latin typeface="Times New Roman"/>
                <a:cs typeface="Times New Roman"/>
              </a:rPr>
              <a:t>Введение</a:t>
            </a:r>
            <a:endParaRPr lang="ru-RU" dirty="0">
              <a:solidFill>
                <a:schemeClr val="tx1"/>
              </a:solidFill>
              <a:cs typeface="Calibri Light"/>
            </a:endParaRPr>
          </a:p>
        </p:txBody>
      </p:sp>
      <p:sp>
        <p:nvSpPr>
          <p:cNvPr id="3" name="Объект 2">
            <a:extLst>
              <a:ext uri="{FF2B5EF4-FFF2-40B4-BE49-F238E27FC236}">
                <a16:creationId xmlns:a16="http://schemas.microsoft.com/office/drawing/2014/main" id="{9B3E68B8-EF00-7CBF-02E1-FA360120F9EC}"/>
              </a:ext>
            </a:extLst>
          </p:cNvPr>
          <p:cNvSpPr>
            <a:spLocks noGrp="1"/>
          </p:cNvSpPr>
          <p:nvPr>
            <p:ph idx="1"/>
          </p:nvPr>
        </p:nvSpPr>
        <p:spPr>
          <a:xfrm>
            <a:off x="1097279" y="1845734"/>
            <a:ext cx="6454987" cy="4023360"/>
          </a:xfrm>
        </p:spPr>
        <p:txBody>
          <a:bodyPr vert="horz" lIns="0" tIns="45720" rIns="0" bIns="45720" rtlCol="0" anchor="t">
            <a:normAutofit/>
          </a:bodyPr>
          <a:lstStyle/>
          <a:p>
            <a:r>
              <a:rPr lang="ru-RU" sz="2400" dirty="0">
                <a:solidFill>
                  <a:schemeClr val="tx1"/>
                </a:solidFill>
                <a:latin typeface="Times New Roman"/>
                <a:cs typeface="Times New Roman"/>
              </a:rPr>
              <a:t>Что такое каменный век? Так называют самый первый и самый продолжительный период в истории человечества, который предшествовал эпохе металлов. </a:t>
            </a:r>
            <a:endParaRPr lang="ru-RU" sz="2400">
              <a:solidFill>
                <a:schemeClr val="tx1"/>
              </a:solidFill>
              <a:latin typeface="Calibri" panose="020F0502020204030204"/>
              <a:cs typeface="Calibri" panose="020F0502020204030204"/>
            </a:endParaRPr>
          </a:p>
          <a:p>
            <a:r>
              <a:rPr lang="ru-RU" sz="2400" dirty="0">
                <a:solidFill>
                  <a:schemeClr val="tx1"/>
                </a:solidFill>
                <a:latin typeface="Times New Roman"/>
                <a:cs typeface="Times New Roman"/>
              </a:rPr>
              <a:t>Основной признак, по которому доступно изучение того периода, - использование камня как основного материала для изготовления орудий труда.</a:t>
            </a:r>
            <a:endParaRPr lang="ru-RU" sz="2400">
              <a:solidFill>
                <a:schemeClr val="tx1"/>
              </a:solidFill>
              <a:cs typeface="Calibri"/>
            </a:endParaRPr>
          </a:p>
        </p:txBody>
      </p:sp>
      <p:pic>
        <p:nvPicPr>
          <p:cNvPr id="5" name="Рисунок 4" descr="Древний Каменный Век (Параграфы 1-3 учебника истории) | Егор Холмогоров |  Дзен">
            <a:extLst>
              <a:ext uri="{FF2B5EF4-FFF2-40B4-BE49-F238E27FC236}">
                <a16:creationId xmlns:a16="http://schemas.microsoft.com/office/drawing/2014/main" id="{7FF15FF2-5F04-C5D9-F6FA-B9E253E69B16}"/>
              </a:ext>
            </a:extLst>
          </p:cNvPr>
          <p:cNvPicPr>
            <a:picLocks noChangeAspect="1"/>
          </p:cNvPicPr>
          <p:nvPr/>
        </p:nvPicPr>
        <p:blipFill>
          <a:blip r:embed="rId2"/>
          <a:srcRect l="13346" r="35848" b="2"/>
          <a:stretch/>
        </p:blipFill>
        <p:spPr>
          <a:xfrm>
            <a:off x="8020570" y="1916318"/>
            <a:ext cx="3135109" cy="3471012"/>
          </a:xfrm>
          <a:prstGeom prst="rect">
            <a:avLst/>
          </a:prstGeom>
        </p:spPr>
      </p:pic>
    </p:spTree>
    <p:extLst>
      <p:ext uri="{BB962C8B-B14F-4D97-AF65-F5344CB8AC3E}">
        <p14:creationId xmlns:p14="http://schemas.microsoft.com/office/powerpoint/2010/main" val="108581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Объект 225" descr="Қазақша реферат Каменный век на территории Казахстана Оқу материалдары  Қазақстан тарихы#">
            <a:extLst>
              <a:ext uri="{FF2B5EF4-FFF2-40B4-BE49-F238E27FC236}">
                <a16:creationId xmlns:a16="http://schemas.microsoft.com/office/drawing/2014/main" id="{B3EEDF51-5EF8-67C8-2552-C55B9BD7B436}"/>
              </a:ext>
            </a:extLst>
          </p:cNvPr>
          <p:cNvPicPr>
            <a:picLocks noGrp="1" noChangeAspect="1"/>
          </p:cNvPicPr>
          <p:nvPr>
            <p:ph idx="1"/>
          </p:nvPr>
        </p:nvPicPr>
        <p:blipFill>
          <a:blip r:embed="rId2"/>
          <a:stretch>
            <a:fillRect/>
          </a:stretch>
        </p:blipFill>
        <p:spPr>
          <a:xfrm>
            <a:off x="1223555" y="310848"/>
            <a:ext cx="10143308" cy="5710646"/>
          </a:xfrm>
        </p:spPr>
      </p:pic>
    </p:spTree>
    <p:extLst>
      <p:ext uri="{BB962C8B-B14F-4D97-AF65-F5344CB8AC3E}">
        <p14:creationId xmlns:p14="http://schemas.microsoft.com/office/powerpoint/2010/main" val="67279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DC8527-3726-94C7-95B2-668085EDE593}"/>
              </a:ext>
            </a:extLst>
          </p:cNvPr>
          <p:cNvSpPr>
            <a:spLocks noGrp="1"/>
          </p:cNvSpPr>
          <p:nvPr>
            <p:ph type="title"/>
          </p:nvPr>
        </p:nvSpPr>
        <p:spPr>
          <a:xfrm>
            <a:off x="975360" y="266283"/>
            <a:ext cx="10058400" cy="1450757"/>
          </a:xfrm>
        </p:spPr>
        <p:txBody>
          <a:bodyPr>
            <a:normAutofit/>
          </a:bodyPr>
          <a:lstStyle/>
          <a:p>
            <a:r>
              <a:rPr lang="ru-RU" b="1" dirty="0">
                <a:solidFill>
                  <a:schemeClr val="tx1"/>
                </a:solidFill>
                <a:latin typeface="Times New Roman"/>
                <a:cs typeface="Times New Roman"/>
              </a:rPr>
              <a:t> Ранний палеолит</a:t>
            </a:r>
          </a:p>
        </p:txBody>
      </p:sp>
      <p:sp>
        <p:nvSpPr>
          <p:cNvPr id="3" name="Объект 2">
            <a:extLst>
              <a:ext uri="{FF2B5EF4-FFF2-40B4-BE49-F238E27FC236}">
                <a16:creationId xmlns:a16="http://schemas.microsoft.com/office/drawing/2014/main" id="{C57414DE-F5E9-8781-551C-3EC7D339A186}"/>
              </a:ext>
            </a:extLst>
          </p:cNvPr>
          <p:cNvSpPr>
            <a:spLocks noGrp="1"/>
          </p:cNvSpPr>
          <p:nvPr>
            <p:ph idx="1"/>
          </p:nvPr>
        </p:nvSpPr>
        <p:spPr>
          <a:xfrm>
            <a:off x="1097279" y="1916854"/>
            <a:ext cx="7542107" cy="3952240"/>
          </a:xfrm>
        </p:spPr>
        <p:txBody>
          <a:bodyPr vert="horz" lIns="0" tIns="45720" rIns="0" bIns="45720" rtlCol="0" anchor="t">
            <a:normAutofit/>
          </a:bodyPr>
          <a:lstStyle/>
          <a:p>
            <a:pPr>
              <a:spcBef>
                <a:spcPts val="0"/>
              </a:spcBef>
            </a:pPr>
            <a:r>
              <a:rPr lang="ru-RU" dirty="0">
                <a:solidFill>
                  <a:schemeClr val="tx1"/>
                </a:solidFill>
                <a:latin typeface="Times New Roman"/>
                <a:ea typeface="Microsoft Sans Serif"/>
                <a:cs typeface="Microsoft Sans Serif"/>
              </a:rPr>
              <a:t> Период раннего палеолита — 800–140 тысячелетие до н. э. </a:t>
            </a:r>
            <a:endParaRPr lang="ru-RU">
              <a:solidFill>
                <a:schemeClr val="tx1"/>
              </a:solidFill>
              <a:latin typeface="Times New Roman"/>
              <a:ea typeface="Roboto"/>
              <a:cs typeface="Roboto"/>
            </a:endParaRPr>
          </a:p>
          <a:p>
            <a:pPr>
              <a:spcBef>
                <a:spcPts val="0"/>
              </a:spcBef>
            </a:pPr>
            <a:r>
              <a:rPr lang="ru-RU" dirty="0">
                <a:solidFill>
                  <a:schemeClr val="tx1"/>
                </a:solidFill>
                <a:latin typeface="Times New Roman"/>
                <a:ea typeface="Microsoft Sans Serif"/>
                <a:cs typeface="Microsoft Sans Serif"/>
              </a:rPr>
              <a:t>Стоянки раннего палеолита в Казахстане: </a:t>
            </a:r>
            <a:r>
              <a:rPr lang="ru-RU" dirty="0" err="1">
                <a:solidFill>
                  <a:schemeClr val="tx1"/>
                </a:solidFill>
                <a:latin typeface="Times New Roman"/>
                <a:ea typeface="Microsoft Sans Serif"/>
                <a:cs typeface="Microsoft Sans Serif"/>
              </a:rPr>
              <a:t>Бориказган</a:t>
            </a:r>
            <a:r>
              <a:rPr lang="ru-RU" dirty="0">
                <a:solidFill>
                  <a:schemeClr val="tx1"/>
                </a:solidFill>
                <a:latin typeface="Times New Roman"/>
                <a:ea typeface="Microsoft Sans Serif"/>
                <a:cs typeface="Microsoft Sans Serif"/>
              </a:rPr>
              <a:t>, </a:t>
            </a:r>
            <a:r>
              <a:rPr lang="ru-RU" dirty="0" err="1">
                <a:solidFill>
                  <a:schemeClr val="tx1"/>
                </a:solidFill>
                <a:latin typeface="Times New Roman"/>
                <a:ea typeface="Microsoft Sans Serif"/>
                <a:cs typeface="Microsoft Sans Serif"/>
              </a:rPr>
              <a:t>Шабакты</a:t>
            </a:r>
            <a:r>
              <a:rPr lang="ru-RU" dirty="0">
                <a:solidFill>
                  <a:schemeClr val="tx1"/>
                </a:solidFill>
                <a:latin typeface="Times New Roman"/>
                <a:ea typeface="Microsoft Sans Serif"/>
                <a:cs typeface="Microsoft Sans Serif"/>
              </a:rPr>
              <a:t>, Каратау Карасу — Южный Казахстан; </a:t>
            </a:r>
            <a:r>
              <a:rPr lang="ru-RU" dirty="0" err="1">
                <a:solidFill>
                  <a:schemeClr val="tx1"/>
                </a:solidFill>
                <a:latin typeface="Times New Roman"/>
                <a:ea typeface="Microsoft Sans Serif"/>
                <a:cs typeface="Microsoft Sans Serif"/>
              </a:rPr>
              <a:t>Семизбугы</a:t>
            </a:r>
            <a:r>
              <a:rPr lang="ru-RU" dirty="0">
                <a:solidFill>
                  <a:schemeClr val="tx1"/>
                </a:solidFill>
                <a:latin typeface="Times New Roman"/>
                <a:ea typeface="Microsoft Sans Serif"/>
                <a:cs typeface="Microsoft Sans Serif"/>
              </a:rPr>
              <a:t>, </a:t>
            </a:r>
            <a:r>
              <a:rPr lang="ru-RU" dirty="0" err="1">
                <a:solidFill>
                  <a:schemeClr val="tx1"/>
                </a:solidFill>
                <a:latin typeface="Times New Roman"/>
                <a:ea typeface="Microsoft Sans Serif"/>
                <a:cs typeface="Microsoft Sans Serif"/>
              </a:rPr>
              <a:t>Кудайкол</a:t>
            </a:r>
            <a:r>
              <a:rPr lang="ru-RU" dirty="0">
                <a:solidFill>
                  <a:schemeClr val="tx1"/>
                </a:solidFill>
                <a:latin typeface="Times New Roman"/>
                <a:ea typeface="Microsoft Sans Serif"/>
                <a:cs typeface="Microsoft Sans Serif"/>
              </a:rPr>
              <a:t>, </a:t>
            </a:r>
            <a:r>
              <a:rPr lang="ru-RU" dirty="0" err="1">
                <a:solidFill>
                  <a:schemeClr val="tx1"/>
                </a:solidFill>
                <a:latin typeface="Times New Roman"/>
                <a:ea typeface="Microsoft Sans Serif"/>
                <a:cs typeface="Microsoft Sans Serif"/>
              </a:rPr>
              <a:t>Жаманайбат</a:t>
            </a:r>
            <a:r>
              <a:rPr lang="ru-RU" dirty="0">
                <a:solidFill>
                  <a:schemeClr val="tx1"/>
                </a:solidFill>
                <a:latin typeface="Times New Roman"/>
                <a:ea typeface="Microsoft Sans Serif"/>
                <a:cs typeface="Microsoft Sans Serif"/>
              </a:rPr>
              <a:t> — Центральный Казахстан; Канай и </a:t>
            </a:r>
            <a:r>
              <a:rPr lang="ru-RU" dirty="0" err="1">
                <a:solidFill>
                  <a:schemeClr val="tx1"/>
                </a:solidFill>
                <a:latin typeface="Times New Roman"/>
                <a:ea typeface="Microsoft Sans Serif"/>
                <a:cs typeface="Microsoft Sans Serif"/>
              </a:rPr>
              <a:t>Козыбай</a:t>
            </a:r>
            <a:r>
              <a:rPr lang="ru-RU" dirty="0">
                <a:solidFill>
                  <a:schemeClr val="tx1"/>
                </a:solidFill>
                <a:latin typeface="Times New Roman"/>
                <a:ea typeface="Microsoft Sans Serif"/>
                <a:cs typeface="Microsoft Sans Serif"/>
              </a:rPr>
              <a:t> — </a:t>
            </a:r>
            <a:r>
              <a:rPr lang="ru-RU" dirty="0" err="1">
                <a:solidFill>
                  <a:schemeClr val="tx1"/>
                </a:solidFill>
                <a:latin typeface="Times New Roman"/>
                <a:ea typeface="Microsoft Sans Serif"/>
                <a:cs typeface="Microsoft Sans Serif"/>
              </a:rPr>
              <a:t>Восточны</a:t>
            </a:r>
            <a:r>
              <a:rPr lang="ru-RU" dirty="0">
                <a:solidFill>
                  <a:schemeClr val="tx1"/>
                </a:solidFill>
                <a:latin typeface="Times New Roman"/>
                <a:ea typeface="Microsoft Sans Serif"/>
                <a:cs typeface="Microsoft Sans Serif"/>
              </a:rPr>
              <a:t> Казахстан; </a:t>
            </a:r>
            <a:r>
              <a:rPr lang="ru-RU" dirty="0" err="1">
                <a:solidFill>
                  <a:schemeClr val="tx1"/>
                </a:solidFill>
                <a:latin typeface="Times New Roman"/>
                <a:ea typeface="Microsoft Sans Serif"/>
                <a:cs typeface="Microsoft Sans Serif"/>
              </a:rPr>
              <a:t>Шабактысай</a:t>
            </a:r>
            <a:r>
              <a:rPr lang="ru-RU" dirty="0">
                <a:solidFill>
                  <a:schemeClr val="tx1"/>
                </a:solidFill>
                <a:latin typeface="Times New Roman"/>
                <a:ea typeface="Microsoft Sans Serif"/>
                <a:cs typeface="Microsoft Sans Serif"/>
              </a:rPr>
              <a:t> и </a:t>
            </a:r>
            <a:r>
              <a:rPr lang="ru-RU" dirty="0" err="1">
                <a:solidFill>
                  <a:schemeClr val="tx1"/>
                </a:solidFill>
                <a:latin typeface="Times New Roman"/>
                <a:ea typeface="Microsoft Sans Serif"/>
                <a:cs typeface="Microsoft Sans Serif"/>
              </a:rPr>
              <a:t>Сарытас</a:t>
            </a:r>
            <a:r>
              <a:rPr lang="ru-RU" dirty="0">
                <a:solidFill>
                  <a:schemeClr val="tx1"/>
                </a:solidFill>
                <a:latin typeface="Times New Roman"/>
                <a:ea typeface="Microsoft Sans Serif"/>
                <a:cs typeface="Microsoft Sans Serif"/>
              </a:rPr>
              <a:t> — Западный Казахстан. </a:t>
            </a:r>
            <a:endParaRPr lang="ru-RU">
              <a:solidFill>
                <a:schemeClr val="tx1"/>
              </a:solidFill>
              <a:latin typeface="Times New Roman"/>
              <a:ea typeface="Roboto"/>
              <a:cs typeface="Roboto"/>
            </a:endParaRPr>
          </a:p>
          <a:p>
            <a:pPr>
              <a:spcBef>
                <a:spcPts val="0"/>
              </a:spcBef>
            </a:pPr>
            <a:endParaRPr lang="ru-RU" dirty="0">
              <a:solidFill>
                <a:schemeClr val="tx1"/>
              </a:solidFill>
              <a:latin typeface="Times New Roman"/>
              <a:ea typeface="Microsoft Sans Serif"/>
              <a:cs typeface="Microsoft Sans Serif"/>
            </a:endParaRPr>
          </a:p>
          <a:p>
            <a:pPr>
              <a:spcBef>
                <a:spcPts val="0"/>
              </a:spcBef>
            </a:pPr>
            <a:r>
              <a:rPr lang="ru-RU" dirty="0">
                <a:solidFill>
                  <a:schemeClr val="tx1"/>
                </a:solidFill>
                <a:latin typeface="Times New Roman"/>
                <a:ea typeface="Microsoft Sans Serif"/>
                <a:cs typeface="Microsoft Sans Serif"/>
              </a:rPr>
              <a:t>На стоянках в Южном Казахстане обнаружены самые древние каменные орудия труда — ручное рубило (чоппер), остроконечники, </a:t>
            </a:r>
            <a:r>
              <a:rPr lang="ru-RU" err="1">
                <a:solidFill>
                  <a:schemeClr val="tx1"/>
                </a:solidFill>
                <a:latin typeface="Times New Roman"/>
                <a:ea typeface="Microsoft Sans Serif"/>
                <a:cs typeface="Microsoft Sans Serif"/>
              </a:rPr>
              <a:t>отщепы</a:t>
            </a:r>
            <a:r>
              <a:rPr lang="ru-RU" dirty="0">
                <a:solidFill>
                  <a:schemeClr val="tx1"/>
                </a:solidFill>
                <a:latin typeface="Times New Roman"/>
                <a:ea typeface="Microsoft Sans Serif"/>
                <a:cs typeface="Microsoft Sans Serif"/>
              </a:rPr>
              <a:t> (каменные пластины), топоры, ножи и др.</a:t>
            </a:r>
          </a:p>
        </p:txBody>
      </p:sp>
      <p:pic>
        <p:nvPicPr>
          <p:cNvPr id="4" name="Рисунок 3" descr="Клапчук М.Н. Первые палеолитические находки в Центральном Казахстане">
            <a:extLst>
              <a:ext uri="{FF2B5EF4-FFF2-40B4-BE49-F238E27FC236}">
                <a16:creationId xmlns:a16="http://schemas.microsoft.com/office/drawing/2014/main" id="{FD88D32A-7C34-6BFE-1BEB-431F651E7BF1}"/>
              </a:ext>
            </a:extLst>
          </p:cNvPr>
          <p:cNvPicPr>
            <a:picLocks noChangeAspect="1"/>
          </p:cNvPicPr>
          <p:nvPr/>
        </p:nvPicPr>
        <p:blipFill>
          <a:blip r:embed="rId2"/>
          <a:stretch>
            <a:fillRect/>
          </a:stretch>
        </p:blipFill>
        <p:spPr>
          <a:xfrm>
            <a:off x="8995452" y="2007758"/>
            <a:ext cx="2160704" cy="3471012"/>
          </a:xfrm>
          <a:prstGeom prst="rect">
            <a:avLst/>
          </a:prstGeom>
        </p:spPr>
      </p:pic>
    </p:spTree>
    <p:extLst>
      <p:ext uri="{BB962C8B-B14F-4D97-AF65-F5344CB8AC3E}">
        <p14:creationId xmlns:p14="http://schemas.microsoft.com/office/powerpoint/2010/main" val="6069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D5EBCF8-35E5-3A40-A97E-E5CDBF192E18}"/>
              </a:ext>
            </a:extLst>
          </p:cNvPr>
          <p:cNvSpPr>
            <a:spLocks noGrp="1"/>
          </p:cNvSpPr>
          <p:nvPr>
            <p:ph idx="1"/>
          </p:nvPr>
        </p:nvSpPr>
        <p:spPr>
          <a:xfrm>
            <a:off x="1097280" y="1886374"/>
            <a:ext cx="10058400" cy="4023360"/>
          </a:xfrm>
        </p:spPr>
        <p:txBody>
          <a:bodyPr vert="horz" lIns="0" tIns="45720" rIns="0" bIns="45720" rtlCol="0" anchor="t">
            <a:noAutofit/>
          </a:bodyPr>
          <a:lstStyle/>
          <a:p>
            <a:pPr algn="just">
              <a:spcBef>
                <a:spcPts val="0"/>
              </a:spcBef>
            </a:pPr>
            <a:endParaRPr lang="ru-RU" sz="1600">
              <a:solidFill>
                <a:srgbClr val="212529"/>
              </a:solidFill>
              <a:latin typeface="Times New Roman"/>
              <a:ea typeface="Open Sans"/>
              <a:cs typeface="Calibri" panose="020F0502020204030204"/>
            </a:endParaRPr>
          </a:p>
          <a:p>
            <a:pPr algn="just">
              <a:spcBef>
                <a:spcPts val="0"/>
              </a:spcBef>
            </a:pPr>
            <a:endParaRPr lang="ru-RU" sz="1600">
              <a:solidFill>
                <a:srgbClr val="212529"/>
              </a:solidFill>
              <a:latin typeface="Times New Roman"/>
              <a:ea typeface="Open Sans"/>
              <a:cs typeface="Calibri" panose="020F0502020204030204"/>
            </a:endParaRPr>
          </a:p>
          <a:p>
            <a:pPr algn="just">
              <a:spcBef>
                <a:spcPts val="0"/>
              </a:spcBef>
            </a:pPr>
            <a:endParaRPr lang="ru-RU" sz="1600">
              <a:solidFill>
                <a:srgbClr val="212529"/>
              </a:solidFill>
              <a:latin typeface="Times New Roman"/>
              <a:ea typeface="Open Sans"/>
              <a:cs typeface="Calibri" panose="020F0502020204030204"/>
            </a:endParaRPr>
          </a:p>
        </p:txBody>
      </p:sp>
      <p:sp>
        <p:nvSpPr>
          <p:cNvPr id="4" name="TextBox 3">
            <a:extLst>
              <a:ext uri="{FF2B5EF4-FFF2-40B4-BE49-F238E27FC236}">
                <a16:creationId xmlns:a16="http://schemas.microsoft.com/office/drawing/2014/main" id="{3E892A02-4ABA-385D-5084-00F1FC65BB39}"/>
              </a:ext>
            </a:extLst>
          </p:cNvPr>
          <p:cNvSpPr txBox="1"/>
          <p:nvPr/>
        </p:nvSpPr>
        <p:spPr>
          <a:xfrm>
            <a:off x="1097280" y="1066800"/>
            <a:ext cx="105664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3600" b="1" dirty="0">
                <a:solidFill>
                  <a:srgbClr val="1F1F1F"/>
                </a:solidFill>
                <a:latin typeface="Times New Roman"/>
                <a:ea typeface="Microsoft Sans Serif"/>
                <a:cs typeface="Microsoft Sans Serif"/>
              </a:rPr>
              <a:t>Стоянки раннего палеолита</a:t>
            </a:r>
            <a:endParaRPr lang="ru-RU" sz="3600" dirty="0">
              <a:latin typeface="Times New Roman"/>
              <a:cs typeface="Times New Roman"/>
            </a:endParaRPr>
          </a:p>
        </p:txBody>
      </p:sp>
      <p:sp>
        <p:nvSpPr>
          <p:cNvPr id="26" name="TextBox 25">
            <a:extLst>
              <a:ext uri="{FF2B5EF4-FFF2-40B4-BE49-F238E27FC236}">
                <a16:creationId xmlns:a16="http://schemas.microsoft.com/office/drawing/2014/main" id="{65182F81-E154-2AD1-4E2E-E58EA090CB50}"/>
              </a:ext>
            </a:extLst>
          </p:cNvPr>
          <p:cNvSpPr txBox="1"/>
          <p:nvPr/>
        </p:nvSpPr>
        <p:spPr>
          <a:xfrm>
            <a:off x="1198880" y="1889760"/>
            <a:ext cx="990092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2000" dirty="0">
                <a:solidFill>
                  <a:srgbClr val="1F1F1F"/>
                </a:solidFill>
                <a:latin typeface="Times New Roman"/>
                <a:ea typeface="Microsoft Sans Serif"/>
                <a:cs typeface="Microsoft Sans Serif"/>
              </a:rPr>
              <a:t>Стоянки раннего палеолита в Казахстане: </a:t>
            </a:r>
            <a:r>
              <a:rPr lang="ru-RU" sz="2000" dirty="0" err="1">
                <a:solidFill>
                  <a:srgbClr val="1F1F1F"/>
                </a:solidFill>
                <a:latin typeface="Times New Roman"/>
                <a:ea typeface="Microsoft Sans Serif"/>
                <a:cs typeface="Microsoft Sans Serif"/>
              </a:rPr>
              <a:t>Бориказган</a:t>
            </a:r>
            <a:r>
              <a:rPr lang="ru-RU" sz="2000" dirty="0">
                <a:solidFill>
                  <a:srgbClr val="1F1F1F"/>
                </a:solidFill>
                <a:latin typeface="Times New Roman"/>
                <a:ea typeface="Microsoft Sans Serif"/>
                <a:cs typeface="Microsoft Sans Serif"/>
              </a:rPr>
              <a:t>, </a:t>
            </a:r>
            <a:r>
              <a:rPr lang="ru-RU" sz="2000" dirty="0" err="1">
                <a:solidFill>
                  <a:srgbClr val="1F1F1F"/>
                </a:solidFill>
                <a:latin typeface="Times New Roman"/>
                <a:ea typeface="Microsoft Sans Serif"/>
                <a:cs typeface="Microsoft Sans Serif"/>
              </a:rPr>
              <a:t>Шабакты</a:t>
            </a:r>
            <a:r>
              <a:rPr lang="ru-RU" sz="2000" dirty="0">
                <a:solidFill>
                  <a:srgbClr val="1F1F1F"/>
                </a:solidFill>
                <a:latin typeface="Times New Roman"/>
                <a:ea typeface="Microsoft Sans Serif"/>
                <a:cs typeface="Microsoft Sans Serif"/>
              </a:rPr>
              <a:t>, Каратау Карасу — Южный Казахстан; </a:t>
            </a:r>
            <a:r>
              <a:rPr lang="ru-RU" sz="2000" dirty="0" err="1">
                <a:solidFill>
                  <a:srgbClr val="1F1F1F"/>
                </a:solidFill>
                <a:latin typeface="Times New Roman"/>
                <a:ea typeface="Microsoft Sans Serif"/>
                <a:cs typeface="Microsoft Sans Serif"/>
              </a:rPr>
              <a:t>Семизбугы</a:t>
            </a:r>
            <a:r>
              <a:rPr lang="ru-RU" sz="2000" dirty="0">
                <a:solidFill>
                  <a:srgbClr val="1F1F1F"/>
                </a:solidFill>
                <a:latin typeface="Times New Roman"/>
                <a:ea typeface="Microsoft Sans Serif"/>
                <a:cs typeface="Microsoft Sans Serif"/>
              </a:rPr>
              <a:t>, </a:t>
            </a:r>
            <a:r>
              <a:rPr lang="ru-RU" sz="2000" dirty="0" err="1">
                <a:solidFill>
                  <a:srgbClr val="1F1F1F"/>
                </a:solidFill>
                <a:latin typeface="Times New Roman"/>
                <a:ea typeface="Microsoft Sans Serif"/>
                <a:cs typeface="Microsoft Sans Serif"/>
              </a:rPr>
              <a:t>Кудайкол</a:t>
            </a:r>
            <a:r>
              <a:rPr lang="ru-RU" sz="2000" dirty="0">
                <a:solidFill>
                  <a:srgbClr val="1F1F1F"/>
                </a:solidFill>
                <a:latin typeface="Times New Roman"/>
                <a:ea typeface="Microsoft Sans Serif"/>
                <a:cs typeface="Microsoft Sans Serif"/>
              </a:rPr>
              <a:t>, </a:t>
            </a:r>
            <a:r>
              <a:rPr lang="ru-RU" sz="2000" dirty="0" err="1">
                <a:solidFill>
                  <a:srgbClr val="1F1F1F"/>
                </a:solidFill>
                <a:latin typeface="Times New Roman"/>
                <a:ea typeface="Microsoft Sans Serif"/>
                <a:cs typeface="Microsoft Sans Serif"/>
              </a:rPr>
              <a:t>Жаманайбат</a:t>
            </a:r>
            <a:r>
              <a:rPr lang="ru-RU" sz="2000" dirty="0">
                <a:solidFill>
                  <a:srgbClr val="1F1F1F"/>
                </a:solidFill>
                <a:latin typeface="Times New Roman"/>
                <a:ea typeface="Microsoft Sans Serif"/>
                <a:cs typeface="Microsoft Sans Serif"/>
              </a:rPr>
              <a:t> — Центральный Казахстан; Канай и </a:t>
            </a:r>
            <a:r>
              <a:rPr lang="ru-RU" sz="2000" dirty="0" err="1">
                <a:solidFill>
                  <a:srgbClr val="1F1F1F"/>
                </a:solidFill>
                <a:latin typeface="Times New Roman"/>
                <a:ea typeface="Microsoft Sans Serif"/>
                <a:cs typeface="Microsoft Sans Serif"/>
              </a:rPr>
              <a:t>Козыбай</a:t>
            </a:r>
            <a:r>
              <a:rPr lang="ru-RU" sz="2000" dirty="0">
                <a:solidFill>
                  <a:srgbClr val="1F1F1F"/>
                </a:solidFill>
                <a:latin typeface="Times New Roman"/>
                <a:ea typeface="Microsoft Sans Serif"/>
                <a:cs typeface="Microsoft Sans Serif"/>
              </a:rPr>
              <a:t> — </a:t>
            </a:r>
            <a:r>
              <a:rPr lang="ru-RU" sz="2000" dirty="0" err="1">
                <a:solidFill>
                  <a:srgbClr val="1F1F1F"/>
                </a:solidFill>
                <a:latin typeface="Times New Roman"/>
                <a:ea typeface="Microsoft Sans Serif"/>
                <a:cs typeface="Microsoft Sans Serif"/>
              </a:rPr>
              <a:t>Восточны</a:t>
            </a:r>
            <a:r>
              <a:rPr lang="ru-RU" sz="2000" dirty="0">
                <a:solidFill>
                  <a:srgbClr val="1F1F1F"/>
                </a:solidFill>
                <a:latin typeface="Times New Roman"/>
                <a:ea typeface="Microsoft Sans Serif"/>
                <a:cs typeface="Microsoft Sans Serif"/>
              </a:rPr>
              <a:t> Казахстан; </a:t>
            </a:r>
            <a:r>
              <a:rPr lang="ru-RU" sz="2000" dirty="0" err="1">
                <a:solidFill>
                  <a:srgbClr val="1F1F1F"/>
                </a:solidFill>
                <a:latin typeface="Times New Roman"/>
                <a:ea typeface="Microsoft Sans Serif"/>
                <a:cs typeface="Microsoft Sans Serif"/>
              </a:rPr>
              <a:t>Шабактысай</a:t>
            </a:r>
            <a:r>
              <a:rPr lang="ru-RU" sz="2000" dirty="0">
                <a:solidFill>
                  <a:srgbClr val="1F1F1F"/>
                </a:solidFill>
                <a:latin typeface="Times New Roman"/>
                <a:ea typeface="Microsoft Sans Serif"/>
                <a:cs typeface="Microsoft Sans Serif"/>
              </a:rPr>
              <a:t> и </a:t>
            </a:r>
            <a:r>
              <a:rPr lang="ru-RU" sz="2000" dirty="0" err="1">
                <a:solidFill>
                  <a:srgbClr val="1F1F1F"/>
                </a:solidFill>
                <a:latin typeface="Times New Roman"/>
                <a:ea typeface="Microsoft Sans Serif"/>
                <a:cs typeface="Microsoft Sans Serif"/>
              </a:rPr>
              <a:t>Сарытас</a:t>
            </a:r>
            <a:r>
              <a:rPr lang="ru-RU" sz="2000" dirty="0">
                <a:solidFill>
                  <a:srgbClr val="1F1F1F"/>
                </a:solidFill>
                <a:latin typeface="Times New Roman"/>
                <a:ea typeface="Microsoft Sans Serif"/>
                <a:cs typeface="Microsoft Sans Serif"/>
              </a:rPr>
              <a:t> — Западный Казахстан. </a:t>
            </a:r>
            <a:endParaRPr lang="ru-RU" sz="2000">
              <a:solidFill>
                <a:srgbClr val="000000"/>
              </a:solidFill>
              <a:latin typeface="Times New Roman"/>
              <a:ea typeface="Microsoft Sans Serif"/>
              <a:cs typeface="Times New Roman"/>
            </a:endParaRPr>
          </a:p>
          <a:p>
            <a:r>
              <a:rPr lang="ru-RU" sz="2000" dirty="0">
                <a:solidFill>
                  <a:srgbClr val="1F1F1F"/>
                </a:solidFill>
                <a:latin typeface="Times New Roman"/>
                <a:ea typeface="Microsoft Sans Serif"/>
                <a:cs typeface="Microsoft Sans Serif"/>
              </a:rPr>
              <a:t>На стоянках в Южном Казахстане обнаружены самые древние каменные орудия труда — ручное рубило (чоппер), остроконечники, </a:t>
            </a:r>
            <a:r>
              <a:rPr lang="ru-RU" sz="2000" dirty="0" err="1">
                <a:solidFill>
                  <a:srgbClr val="1F1F1F"/>
                </a:solidFill>
                <a:latin typeface="Times New Roman"/>
                <a:ea typeface="Microsoft Sans Serif"/>
                <a:cs typeface="Microsoft Sans Serif"/>
              </a:rPr>
              <a:t>отщепы</a:t>
            </a:r>
            <a:r>
              <a:rPr lang="ru-RU" sz="2000" dirty="0">
                <a:solidFill>
                  <a:srgbClr val="1F1F1F"/>
                </a:solidFill>
                <a:latin typeface="Times New Roman"/>
                <a:ea typeface="Microsoft Sans Serif"/>
                <a:cs typeface="Microsoft Sans Serif"/>
              </a:rPr>
              <a:t> (каменные пластины), топоры, ножи и </a:t>
            </a:r>
            <a:r>
              <a:rPr lang="ru-RU" sz="2000" dirty="0" err="1">
                <a:solidFill>
                  <a:srgbClr val="1F1F1F"/>
                </a:solidFill>
                <a:latin typeface="Times New Roman"/>
                <a:ea typeface="Microsoft Sans Serif"/>
                <a:cs typeface="Microsoft Sans Serif"/>
              </a:rPr>
              <a:t>др</a:t>
            </a:r>
            <a:endParaRPr lang="ru-RU" sz="2000" dirty="0">
              <a:latin typeface="Times New Roman"/>
              <a:cs typeface="Times New Roman"/>
            </a:endParaRPr>
          </a:p>
        </p:txBody>
      </p:sp>
    </p:spTree>
    <p:extLst>
      <p:ext uri="{BB962C8B-B14F-4D97-AF65-F5344CB8AC3E}">
        <p14:creationId xmlns:p14="http://schemas.microsoft.com/office/powerpoint/2010/main" val="31915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316CCB-7184-6964-45E1-075B03AA6276}"/>
              </a:ext>
            </a:extLst>
          </p:cNvPr>
          <p:cNvSpPr>
            <a:spLocks noGrp="1"/>
          </p:cNvSpPr>
          <p:nvPr>
            <p:ph type="title"/>
          </p:nvPr>
        </p:nvSpPr>
        <p:spPr>
          <a:xfrm>
            <a:off x="1097280" y="286603"/>
            <a:ext cx="10058400" cy="1450757"/>
          </a:xfrm>
        </p:spPr>
        <p:txBody>
          <a:bodyPr>
            <a:normAutofit/>
          </a:bodyPr>
          <a:lstStyle/>
          <a:p>
            <a:r>
              <a:rPr lang="ru-RU" sz="2400" b="1" dirty="0">
                <a:solidFill>
                  <a:schemeClr val="tx1"/>
                </a:solidFill>
                <a:latin typeface="Times New Roman"/>
                <a:ea typeface="+mj-lt"/>
                <a:cs typeface="+mj-lt"/>
              </a:rPr>
              <a:t>Средний Палеолит (Мустье), 140–40 тыс. лет до н. э.</a:t>
            </a:r>
            <a:endParaRPr lang="ru-RU" sz="2400">
              <a:solidFill>
                <a:schemeClr val="tx1"/>
              </a:solidFill>
              <a:latin typeface="Times New Roman"/>
              <a:cs typeface="Times New Roman"/>
            </a:endParaRPr>
          </a:p>
        </p:txBody>
      </p:sp>
      <p:sp>
        <p:nvSpPr>
          <p:cNvPr id="3" name="Объект 2">
            <a:extLst>
              <a:ext uri="{FF2B5EF4-FFF2-40B4-BE49-F238E27FC236}">
                <a16:creationId xmlns:a16="http://schemas.microsoft.com/office/drawing/2014/main" id="{FE7981C1-C70D-E49F-F61E-1533FE81C87D}"/>
              </a:ext>
            </a:extLst>
          </p:cNvPr>
          <p:cNvSpPr>
            <a:spLocks noGrp="1"/>
          </p:cNvSpPr>
          <p:nvPr>
            <p:ph idx="1"/>
          </p:nvPr>
        </p:nvSpPr>
        <p:spPr>
          <a:xfrm>
            <a:off x="1097279" y="1845734"/>
            <a:ext cx="6454987" cy="4023360"/>
          </a:xfrm>
        </p:spPr>
        <p:txBody>
          <a:bodyPr vert="horz" lIns="0" tIns="45720" rIns="0" bIns="45720" rtlCol="0" anchor="t">
            <a:noAutofit/>
          </a:bodyPr>
          <a:lstStyle/>
          <a:p>
            <a:r>
              <a:rPr lang="ru-RU" sz="1600" dirty="0">
                <a:solidFill>
                  <a:schemeClr val="tx1"/>
                </a:solidFill>
                <a:latin typeface="Times New Roman"/>
                <a:ea typeface="+mn-lt"/>
                <a:cs typeface="+mn-lt"/>
              </a:rPr>
              <a:t>В </a:t>
            </a:r>
            <a:r>
              <a:rPr lang="ru-RU" sz="1600" err="1">
                <a:solidFill>
                  <a:schemeClr val="tx1"/>
                </a:solidFill>
                <a:latin typeface="Times New Roman"/>
                <a:ea typeface="+mn-lt"/>
                <a:cs typeface="+mn-lt"/>
              </a:rPr>
              <a:t>мустьерский</a:t>
            </a:r>
            <a:r>
              <a:rPr lang="ru-RU" sz="1600" dirty="0">
                <a:solidFill>
                  <a:schemeClr val="tx1"/>
                </a:solidFill>
                <a:latin typeface="Times New Roman"/>
                <a:ea typeface="+mn-lt"/>
                <a:cs typeface="+mn-lt"/>
              </a:rPr>
              <a:t> период орудия труда были более разнообразны, чем в предшествующее время, чаще встречаются нуклеусы, скребла и остроконечники. Многочисленные находки скребел, служивших для обработки шкур, свидетельствуют о широком использовании шкур животных, в том числе и для одежды. Остроконечник использовали в качестве ударного и режущего инструмента.</a:t>
            </a:r>
            <a:endParaRPr lang="ru-RU" sz="1600">
              <a:solidFill>
                <a:schemeClr val="tx1"/>
              </a:solidFill>
              <a:latin typeface="Times New Roman"/>
              <a:cs typeface="Calibri" panose="020F0502020204030204"/>
            </a:endParaRPr>
          </a:p>
          <a:p>
            <a:r>
              <a:rPr lang="ru-RU" sz="1600" dirty="0">
                <a:solidFill>
                  <a:schemeClr val="tx1"/>
                </a:solidFill>
                <a:latin typeface="Times New Roman"/>
                <a:ea typeface="+mn-lt"/>
                <a:cs typeface="+mn-lt"/>
              </a:rPr>
              <a:t>Впервые появление религиозных представлений ученые наблюдают у неандертальцев. Это отразилось в неандертальских погребениях. Они хоронили умерших по определенным правилам. На месте погребения ученые находят следы красной минеральной краски – охры. Красный цвет символизировал кровь: люди считали, что между кровью и душой существует неразрывная связь.</a:t>
            </a:r>
            <a:endParaRPr lang="ru-RU" sz="1600">
              <a:solidFill>
                <a:schemeClr val="tx1"/>
              </a:solidFill>
              <a:latin typeface="Times New Roman"/>
              <a:cs typeface="Times New Roman"/>
            </a:endParaRPr>
          </a:p>
          <a:p>
            <a:r>
              <a:rPr lang="ru-RU" sz="1600" dirty="0">
                <a:solidFill>
                  <a:schemeClr val="tx1"/>
                </a:solidFill>
                <a:latin typeface="Times New Roman"/>
                <a:ea typeface="+mn-lt"/>
                <a:cs typeface="+mn-lt"/>
              </a:rPr>
              <a:t>В среднем палеолите человек столкнулся с ледниковым периодом, который продолжался около 80 тысяч лет. Чтобы выжить, древний человек научился использоваться и добывать огонь, строить жилища, придумал загонную охоту и новые орудия. Все это показывает, что развитие человека и общества продолжалось даже в сложных природных условиях.</a:t>
            </a:r>
            <a:endParaRPr lang="ru-RU" sz="1600">
              <a:solidFill>
                <a:schemeClr val="tx1"/>
              </a:solidFill>
              <a:latin typeface="Times New Roman"/>
              <a:cs typeface="Calibri"/>
            </a:endParaRPr>
          </a:p>
        </p:txBody>
      </p:sp>
      <p:pic>
        <p:nvPicPr>
          <p:cNvPr id="5" name="Рисунок 4" descr="ЛЕ-МУСТЬЕ • Большая российская энциклопедия - электронная версия">
            <a:extLst>
              <a:ext uri="{FF2B5EF4-FFF2-40B4-BE49-F238E27FC236}">
                <a16:creationId xmlns:a16="http://schemas.microsoft.com/office/drawing/2014/main" id="{8EBDCF7B-C164-46BF-575E-611A4A034C5E}"/>
              </a:ext>
            </a:extLst>
          </p:cNvPr>
          <p:cNvPicPr>
            <a:picLocks noChangeAspect="1"/>
          </p:cNvPicPr>
          <p:nvPr/>
        </p:nvPicPr>
        <p:blipFill>
          <a:blip r:embed="rId2"/>
          <a:srcRect t="16129" r="1" b="11630"/>
          <a:stretch/>
        </p:blipFill>
        <p:spPr>
          <a:xfrm>
            <a:off x="8020570" y="1916318"/>
            <a:ext cx="3135109" cy="3471012"/>
          </a:xfrm>
          <a:prstGeom prst="rect">
            <a:avLst/>
          </a:prstGeom>
        </p:spPr>
      </p:pic>
    </p:spTree>
    <p:extLst>
      <p:ext uri="{BB962C8B-B14F-4D97-AF65-F5344CB8AC3E}">
        <p14:creationId xmlns:p14="http://schemas.microsoft.com/office/powerpoint/2010/main" val="220726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698A3B-5CDE-35F3-2CA4-7688ED9A6FDC}"/>
              </a:ext>
            </a:extLst>
          </p:cNvPr>
          <p:cNvSpPr>
            <a:spLocks noGrp="1"/>
          </p:cNvSpPr>
          <p:nvPr>
            <p:ph type="title"/>
          </p:nvPr>
        </p:nvSpPr>
        <p:spPr>
          <a:xfrm>
            <a:off x="1097280" y="286603"/>
            <a:ext cx="10058400" cy="1450757"/>
          </a:xfrm>
        </p:spPr>
        <p:txBody>
          <a:bodyPr>
            <a:normAutofit/>
          </a:bodyPr>
          <a:lstStyle/>
          <a:p>
            <a:r>
              <a:rPr lang="ru-RU" dirty="0">
                <a:solidFill>
                  <a:schemeClr val="tx1"/>
                </a:solidFill>
                <a:latin typeface="Times New Roman"/>
                <a:cs typeface="Calibri Light"/>
              </a:rPr>
              <a:t>Стоянки среднего палеолита</a:t>
            </a:r>
            <a:endParaRPr lang="ru-RU">
              <a:solidFill>
                <a:schemeClr val="tx1"/>
              </a:solidFill>
              <a:latin typeface="Times New Roman"/>
              <a:cs typeface="Times New Roman"/>
            </a:endParaRPr>
          </a:p>
        </p:txBody>
      </p:sp>
      <p:sp>
        <p:nvSpPr>
          <p:cNvPr id="3" name="Объект 2">
            <a:extLst>
              <a:ext uri="{FF2B5EF4-FFF2-40B4-BE49-F238E27FC236}">
                <a16:creationId xmlns:a16="http://schemas.microsoft.com/office/drawing/2014/main" id="{552FDD54-2BB6-762B-B54A-6889AF8FF155}"/>
              </a:ext>
            </a:extLst>
          </p:cNvPr>
          <p:cNvSpPr>
            <a:spLocks noGrp="1"/>
          </p:cNvSpPr>
          <p:nvPr>
            <p:ph idx="1"/>
          </p:nvPr>
        </p:nvSpPr>
        <p:spPr>
          <a:xfrm>
            <a:off x="1097279" y="1845734"/>
            <a:ext cx="6454987" cy="4023360"/>
          </a:xfrm>
        </p:spPr>
        <p:txBody>
          <a:bodyPr vert="horz" lIns="0" tIns="45720" rIns="0" bIns="45720" rtlCol="0" anchor="t">
            <a:normAutofit/>
          </a:bodyPr>
          <a:lstStyle/>
          <a:p>
            <a:r>
              <a:rPr lang="ru-RU" dirty="0">
                <a:solidFill>
                  <a:schemeClr val="tx1"/>
                </a:solidFill>
                <a:latin typeface="Times New Roman"/>
                <a:ea typeface="+mn-lt"/>
                <a:cs typeface="+mn-lt"/>
              </a:rPr>
              <a:t>Многочисленные стоянки первобытных людей среднего палеолита обнаружены археологами в Восточном и Южном Казахстане. Одним из памятников является многослойная стоянка имени Ш. </a:t>
            </a:r>
            <a:r>
              <a:rPr lang="ru-RU" err="1">
                <a:solidFill>
                  <a:schemeClr val="tx1"/>
                </a:solidFill>
                <a:latin typeface="Times New Roman"/>
                <a:ea typeface="+mn-lt"/>
                <a:cs typeface="+mn-lt"/>
              </a:rPr>
              <a:t>Уалиханова</a:t>
            </a:r>
            <a:r>
              <a:rPr lang="ru-RU" dirty="0">
                <a:solidFill>
                  <a:schemeClr val="tx1"/>
                </a:solidFill>
                <a:latin typeface="Times New Roman"/>
                <a:ea typeface="+mn-lt"/>
                <a:cs typeface="+mn-lt"/>
              </a:rPr>
              <a:t>. </a:t>
            </a:r>
            <a:endParaRPr lang="ru-RU">
              <a:solidFill>
                <a:schemeClr val="tx1"/>
              </a:solidFill>
              <a:latin typeface="Times New Roman"/>
              <a:ea typeface="+mn-lt"/>
              <a:cs typeface="Times New Roman"/>
            </a:endParaRPr>
          </a:p>
          <a:p>
            <a:r>
              <a:rPr lang="ru-RU" dirty="0">
                <a:solidFill>
                  <a:schemeClr val="tx1"/>
                </a:solidFill>
                <a:latin typeface="Times New Roman"/>
                <a:ea typeface="+mn-lt"/>
                <a:cs typeface="+mn-lt"/>
              </a:rPr>
              <a:t>Это единственная стоянка, где каменные изделия и другие находки находятся в первоначальном положении, то есть так, как их оставил человек </a:t>
            </a:r>
            <a:r>
              <a:rPr lang="ru-RU" err="1">
                <a:solidFill>
                  <a:schemeClr val="tx1"/>
                </a:solidFill>
                <a:latin typeface="Times New Roman"/>
                <a:ea typeface="+mn-lt"/>
                <a:cs typeface="+mn-lt"/>
              </a:rPr>
              <a:t>мустьерского</a:t>
            </a:r>
            <a:r>
              <a:rPr lang="ru-RU" dirty="0">
                <a:solidFill>
                  <a:schemeClr val="tx1"/>
                </a:solidFill>
                <a:latin typeface="Times New Roman"/>
                <a:ea typeface="+mn-lt"/>
                <a:cs typeface="+mn-lt"/>
              </a:rPr>
              <a:t> времени. Ученых удивила, например, найденная целая мастерская по изготовлению каменных орудий труда.</a:t>
            </a:r>
            <a:endParaRPr lang="ru-RU">
              <a:solidFill>
                <a:schemeClr val="tx1"/>
              </a:solidFill>
              <a:latin typeface="Times New Roman"/>
              <a:cs typeface="Times New Roman"/>
            </a:endParaRPr>
          </a:p>
        </p:txBody>
      </p:sp>
      <p:pic>
        <p:nvPicPr>
          <p:cNvPr id="6" name="Рисунок 5" descr="Иностранные археологи изучают стоянку каменного века близ Алматы: 17 мая  2013, 01:21 - новости на Tengrinews.kz">
            <a:extLst>
              <a:ext uri="{FF2B5EF4-FFF2-40B4-BE49-F238E27FC236}">
                <a16:creationId xmlns:a16="http://schemas.microsoft.com/office/drawing/2014/main" id="{8D825546-4E0C-0BB6-D156-6E51DC41B2A3}"/>
              </a:ext>
            </a:extLst>
          </p:cNvPr>
          <p:cNvPicPr>
            <a:picLocks noChangeAspect="1"/>
          </p:cNvPicPr>
          <p:nvPr/>
        </p:nvPicPr>
        <p:blipFill>
          <a:blip r:embed="rId2"/>
          <a:srcRect l="24763" r="24881"/>
          <a:stretch/>
        </p:blipFill>
        <p:spPr>
          <a:xfrm>
            <a:off x="8020570" y="1916318"/>
            <a:ext cx="3135109" cy="3471012"/>
          </a:xfrm>
          <a:prstGeom prst="rect">
            <a:avLst/>
          </a:prstGeom>
        </p:spPr>
      </p:pic>
    </p:spTree>
    <p:extLst>
      <p:ext uri="{BB962C8B-B14F-4D97-AF65-F5344CB8AC3E}">
        <p14:creationId xmlns:p14="http://schemas.microsoft.com/office/powerpoint/2010/main" val="3931627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735878-D245-4F21-A04C-7A94E1D5F5B8}"/>
              </a:ext>
            </a:extLst>
          </p:cNvPr>
          <p:cNvSpPr>
            <a:spLocks noGrp="1"/>
          </p:cNvSpPr>
          <p:nvPr>
            <p:ph type="title"/>
          </p:nvPr>
        </p:nvSpPr>
        <p:spPr/>
        <p:txBody>
          <a:bodyPr>
            <a:normAutofit/>
          </a:bodyPr>
          <a:lstStyle/>
          <a:p>
            <a:r>
              <a:rPr lang="ru-RU" sz="2400" b="1" dirty="0">
                <a:solidFill>
                  <a:srgbClr val="000000"/>
                </a:solidFill>
                <a:latin typeface="Times New Roman"/>
                <a:ea typeface="+mj-lt"/>
                <a:cs typeface="+mj-lt"/>
              </a:rPr>
              <a:t>Поздний (Верхний) Палеолит, 40–12 тыс. лет до н. э.</a:t>
            </a:r>
            <a:endParaRPr lang="ru-RU" sz="2400" dirty="0">
              <a:latin typeface="Times New Roman"/>
              <a:cs typeface="Times New Roman"/>
            </a:endParaRPr>
          </a:p>
        </p:txBody>
      </p:sp>
      <p:sp>
        <p:nvSpPr>
          <p:cNvPr id="3" name="Объект 2">
            <a:extLst>
              <a:ext uri="{FF2B5EF4-FFF2-40B4-BE49-F238E27FC236}">
                <a16:creationId xmlns:a16="http://schemas.microsoft.com/office/drawing/2014/main" id="{C80E40C0-8A90-1904-EC08-13006B66AB25}"/>
              </a:ext>
            </a:extLst>
          </p:cNvPr>
          <p:cNvSpPr>
            <a:spLocks noGrp="1"/>
          </p:cNvSpPr>
          <p:nvPr>
            <p:ph idx="1"/>
          </p:nvPr>
        </p:nvSpPr>
        <p:spPr/>
        <p:txBody>
          <a:bodyPr vert="horz" lIns="0" tIns="45720" rIns="0" bIns="45720" rtlCol="0" anchor="t">
            <a:noAutofit/>
          </a:bodyPr>
          <a:lstStyle/>
          <a:p>
            <a:pPr algn="just"/>
            <a:r>
              <a:rPr lang="ru-RU" sz="1600" dirty="0">
                <a:solidFill>
                  <a:srgbClr val="000000"/>
                </a:solidFill>
                <a:latin typeface="Times New Roman"/>
                <a:ea typeface="+mn-lt"/>
                <a:cs typeface="+mn-lt"/>
              </a:rPr>
              <a:t>Это время расселения человека по всем климатическим зонам Земли и формирования рас и расовых групп, родовой общины. Климат становится более влажным, усиливается горообразование. В конце позднего палеолита произошли значительные климатические изменения. Климат стал более теплым, засушливым.</a:t>
            </a:r>
            <a:endParaRPr lang="ru-RU" sz="1600" dirty="0">
              <a:latin typeface="Times New Roman"/>
              <a:cs typeface="Calibri"/>
            </a:endParaRPr>
          </a:p>
          <a:p>
            <a:pPr algn="just"/>
            <a:r>
              <a:rPr lang="ru-RU" sz="1600" dirty="0">
                <a:solidFill>
                  <a:srgbClr val="000000"/>
                </a:solidFill>
                <a:latin typeface="Times New Roman"/>
                <a:ea typeface="+mn-lt"/>
                <a:cs typeface="+mn-lt"/>
              </a:rPr>
              <a:t>Наиболее распространенные орудия труда позднего палеолита – скобели, скребки, наконечники копий и дротиков, проколки, резцы. В этот период усовершенствовался способ отжимной ретуши – лезвие изготавливалось путем отделения тонких пластин камня. Потом, используя костяные, роговые, деревянные рукоятки, изготавливали разнообразные режущие орудия. В качестве клея использовали горный воск, сосновую смолу. В изготовлении орудий этот способ называется сжатием. Из кости животных древние люди изготавливали иглы, зазубренные наконечники гарпунов для охоты и рыбной ловли. Судя по находкам костяных иголок, человек в это время научился шить. Иглы обычно делали из острых костей. Вместо ниток использовали сухожилия животных.</a:t>
            </a:r>
            <a:endParaRPr lang="ru-RU" sz="1600" dirty="0">
              <a:latin typeface="Times New Roman"/>
              <a:cs typeface="Times New Roman"/>
            </a:endParaRPr>
          </a:p>
          <a:p>
            <a:pPr algn="just"/>
            <a:r>
              <a:rPr lang="ru-RU" sz="1600" dirty="0">
                <a:solidFill>
                  <a:srgbClr val="000000"/>
                </a:solidFill>
                <a:latin typeface="Times New Roman"/>
                <a:ea typeface="+mn-lt"/>
                <a:cs typeface="+mn-lt"/>
              </a:rPr>
              <a:t>В период позднего палеолита совершенствовалось оружие для охоты на зверей. Стали использоваться дротик (короткое метательное копье), гарпун (метательное оружие с зубчатым наконечником). Широко использовался </a:t>
            </a:r>
            <a:r>
              <a:rPr lang="ru-RU" sz="1600" dirty="0" err="1">
                <a:solidFill>
                  <a:srgbClr val="000000"/>
                </a:solidFill>
                <a:latin typeface="Times New Roman"/>
                <a:ea typeface="+mn-lt"/>
                <a:cs typeface="+mn-lt"/>
              </a:rPr>
              <a:t>болас</a:t>
            </a:r>
            <a:r>
              <a:rPr lang="ru-RU" sz="1600" dirty="0">
                <a:solidFill>
                  <a:srgbClr val="000000"/>
                </a:solidFill>
                <a:latin typeface="Times New Roman"/>
                <a:ea typeface="+mn-lt"/>
                <a:cs typeface="+mn-lt"/>
              </a:rPr>
              <a:t> (связка из трех каменных шаров). Во время загона зверей при броске </a:t>
            </a:r>
            <a:r>
              <a:rPr lang="ru-RU" sz="1600" dirty="0" err="1">
                <a:solidFill>
                  <a:srgbClr val="000000"/>
                </a:solidFill>
                <a:latin typeface="Times New Roman"/>
                <a:ea typeface="+mn-lt"/>
                <a:cs typeface="+mn-lt"/>
              </a:rPr>
              <a:t>болас</a:t>
            </a:r>
            <a:r>
              <a:rPr lang="ru-RU" sz="1600" dirty="0">
                <a:solidFill>
                  <a:srgbClr val="000000"/>
                </a:solidFill>
                <a:latin typeface="Times New Roman"/>
                <a:ea typeface="+mn-lt"/>
                <a:cs typeface="+mn-lt"/>
              </a:rPr>
              <a:t> опутывал шею или ноги животного и валил его на землю.</a:t>
            </a:r>
            <a:endParaRPr lang="ru-RU" sz="1600" dirty="0">
              <a:latin typeface="Times New Roman"/>
              <a:cs typeface="Times New Roman"/>
            </a:endParaRPr>
          </a:p>
          <a:p>
            <a:pPr algn="just"/>
            <a:r>
              <a:rPr lang="ru-RU" sz="1600" dirty="0">
                <a:solidFill>
                  <a:srgbClr val="000000"/>
                </a:solidFill>
                <a:latin typeface="Times New Roman"/>
                <a:ea typeface="+mn-lt"/>
                <a:cs typeface="+mn-lt"/>
              </a:rPr>
              <a:t>В этот период зарождается искусство. Об этом свидетельствуют наскальные и пещерные рисунки (петроглифы). В это же время стали развиваться примитивные религиозные представления, верования древних людей. Древние люди поклонялись идолам, изображения которых они вырезали из камня и дерева.</a:t>
            </a:r>
            <a:endParaRPr lang="ru-RU" sz="1600">
              <a:latin typeface="Times New Roman"/>
              <a:cs typeface="Times New Roman"/>
            </a:endParaRPr>
          </a:p>
          <a:p>
            <a:endParaRPr lang="ru-RU" sz="1600" dirty="0">
              <a:latin typeface="Times New Roman"/>
              <a:cs typeface="Calibri"/>
            </a:endParaRPr>
          </a:p>
        </p:txBody>
      </p:sp>
    </p:spTree>
    <p:extLst>
      <p:ext uri="{BB962C8B-B14F-4D97-AF65-F5344CB8AC3E}">
        <p14:creationId xmlns:p14="http://schemas.microsoft.com/office/powerpoint/2010/main" val="190310576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Широкоэкранный</PresentationFormat>
  <Slides>19</Slides>
  <Notes>0</Notes>
  <HiddenSlides>0</HiddenSlide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Retrospect</vt:lpstr>
      <vt:lpstr>Казахстан в эпоху каменного века. Археологические памятники. Культура и хозяйство.</vt:lpstr>
      <vt:lpstr>ПЛАН</vt:lpstr>
      <vt:lpstr>Введение</vt:lpstr>
      <vt:lpstr>Презентация PowerPoint</vt:lpstr>
      <vt:lpstr> Ранний палеолит</vt:lpstr>
      <vt:lpstr>Презентация PowerPoint</vt:lpstr>
      <vt:lpstr>Средний Палеолит (Мустье), 140–40 тыс. лет до н. э.</vt:lpstr>
      <vt:lpstr>Стоянки среднего палеолита</vt:lpstr>
      <vt:lpstr>Поздний (Верхний) Палеолит, 40–12 тыс. лет до н. э.</vt:lpstr>
      <vt:lpstr>Стоянки позднего палеолита</vt:lpstr>
      <vt:lpstr>Мезолит (12–5 тысячелетие до н. э.)</vt:lpstr>
      <vt:lpstr>Мезолит (12–5 тысячелетие до н. э.) </vt:lpstr>
      <vt:lpstr>Стоянки Мезолита</vt:lpstr>
      <vt:lpstr>Неолит (5–3 тысячелетие до н. э.) </vt:lpstr>
      <vt:lpstr>Стоянки Неолита</vt:lpstr>
      <vt:lpstr>Стоянки Неолита </vt:lpstr>
      <vt:lpstr>Медно-каменный век (энеолит), 3000–2800 (1800) лет до н. э.</vt:lpstr>
      <vt:lpstr>Заключение</vt:lpstr>
      <vt:lpstr>Список использованной литературы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353</cp:revision>
  <dcterms:created xsi:type="dcterms:W3CDTF">2024-09-11T17:44:15Z</dcterms:created>
  <dcterms:modified xsi:type="dcterms:W3CDTF">2024-11-19T13:46:13Z</dcterms:modified>
</cp:coreProperties>
</file>