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4" r:id="rId1"/>
  </p:sldMasterIdLst>
  <p:sldIdLst>
    <p:sldId id="256" r:id="rId2"/>
    <p:sldId id="377" r:id="rId3"/>
    <p:sldId id="371" r:id="rId4"/>
    <p:sldId id="372" r:id="rId5"/>
    <p:sldId id="346" r:id="rId6"/>
    <p:sldId id="350" r:id="rId7"/>
    <p:sldId id="373" r:id="rId8"/>
    <p:sldId id="376" r:id="rId9"/>
    <p:sldId id="374" r:id="rId10"/>
    <p:sldId id="375" r:id="rId11"/>
    <p:sldId id="345" r:id="rId12"/>
    <p:sldId id="379" r:id="rId13"/>
    <p:sldId id="378" r:id="rId14"/>
    <p:sldId id="357" r:id="rId15"/>
    <p:sldId id="363" r:id="rId16"/>
    <p:sldId id="380" r:id="rId17"/>
    <p:sldId id="365" r:id="rId18"/>
    <p:sldId id="362" r:id="rId19"/>
    <p:sldId id="352" r:id="rId2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2B8D08-B1EC-84DE-1C17-7387454CF2A5}" v="769" dt="2024-11-19T13:44:59.419"/>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25"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A069CB8-F204-4D06-B913-C5A26A89888A}"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13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B6E300-0A13-4A81-945A-7333C271A069}"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63003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4671962-1EA4-46E7-BCB0-F36CE46D1A59}"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87614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30BB376-B19C-488D-ABEB-03C7E6E9E3E0}"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extLst>
      <p:ext uri="{BB962C8B-B14F-4D97-AF65-F5344CB8AC3E}">
        <p14:creationId xmlns:p14="http://schemas.microsoft.com/office/powerpoint/2010/main" val="230987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2416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8"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7D9E2A62-1983-43A1-A163-D8AA46534C80}" type="datetimeFigureOut">
              <a:rPr lang="en-US" dirty="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47811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98F3E3B-34E3-4345-B2A1-994B83598A9C}" type="datetimeFigureOut">
              <a:rPr lang="en-US" dirty="0"/>
              <a:t>11/19/2024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31813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FD816C96-82A1-4D77-8ADA-627AC6FE3D65}" type="datetimeFigureOut">
              <a:rPr lang="en-US" dirty="0"/>
              <a:t>11/19/2024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83871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11/19/2024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004494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11/19/2024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513592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5904254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11/19/2024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12916"/>
      </p:ext>
    </p:extLst>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0E6"/>
        </a:soli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725809" y="1569184"/>
            <a:ext cx="11118573" cy="2387600"/>
          </a:xfrm>
        </p:spPr>
        <p:txBody>
          <a:bodyPr vert="horz" lIns="274320" tIns="137160" rIns="274320" bIns="137160" rtlCol="0" anchor="t" wrap="square"/>
          <a:lstStyle/>
          <a:p>
            <a:pPr algn="l">
              <a:spcBef>
                <a:spcPts val="0"/>
              </a:spcBef>
              <a:spcAft>
                <a:spcPts val="800"/>
              </a:spcAft>
            </a:pPr>
            <a:r>
              <a:rPr lang="ru-RU" sz="2400" cap="all" dirty="0" b="1" i="0">
                <a:solidFill>
                  <a:srgbClr val="654321"/>
                </a:solidFill>
                <a:latin typeface="Times New Roman"/>
                <a:ea typeface="+mj-lt"/>
                <a:cs typeface="+mj-lt"/>
              </a:rPr>
              <a:t>Казахстан в эпоху каменного века. Археологические памятники. Культура и хозяйство.</a:t>
            </a:r>
            <a:endParaRPr lang="ru-RU" dirty="0">
              <a:solidFill>
                <a:schemeClr val="tx1"/>
              </a:solidFill>
              <a:latin typeface="Times New Roman"/>
              <a:cs typeface="Times New Roman"/>
            </a:endParaRPr>
          </a:p>
        </p:txBody>
      </p:sp>
      <p:sp>
        <p:nvSpPr>
          <p:cNvPr id="7" name="TextBox 6">
            <a:extLst>
              <a:ext uri="{FF2B5EF4-FFF2-40B4-BE49-F238E27FC236}">
                <a16:creationId xmlns:a16="http://schemas.microsoft.com/office/drawing/2014/main" id="{9CAD669F-115A-1049-F9D5-6831AA7DBD70}"/>
              </a:ext>
            </a:extLst>
          </p:cNvPr>
          <p:cNvSpPr txBox="1"/>
          <p:nvPr/>
        </p:nvSpPr>
        <p:spPr>
          <a:xfrm>
            <a:off x="1757681" y="224403"/>
            <a:ext cx="7832034" cy="646331"/>
          </a:xfrm>
          <a:prstGeom prst="rect">
            <a:avLst/>
          </a:prstGeom>
          <a:noFill/>
        </p:spPr>
        <p:txBody>
          <a:bodyPr rot="0" spcFirstLastPara="0" vertOverflow="overflow" horzOverflow="overflow" vert="horz" wrap="square" lIns="274320" tIns="137160" rIns="274320" bIns="137160" numCol="1" spcCol="0" rtlCol="0" fromWordArt="0" anchor="t" anchorCtr="0" forceAA="0" compatLnSpc="1">
            <a:prstTxWarp prst="textNoShape">
              <a:avLst/>
            </a:prstTxWarp>
          </a:bodyPr>
          <a:lstStyle/>
          <a:p>
            <a:pPr algn="l">
              <a:lnSpc>
                <a:spcPct val="120000"/>
              </a:lnSpc>
              <a:spcBef>
                <a:spcPts val="300"/>
              </a:spcBef>
              <a:spcAft>
                <a:spcPts val="600"/>
              </a:spcAft>
            </a:pPr>
            <a:r>
              <a:rPr lang="en-US" sz="1800" b="0" i="0">
                <a:solidFill>
                  <a:srgbClr val="402A20"/>
                </a:solidFill>
                <a:latin typeface="Georgia"/>
                <a:cs typeface="Arial"/>
              </a:rPr>
              <a:t>    Министерство </a:t>
            </a:r>
            <a:r>
              <a:rPr lang="en-US" err="1" sz="1800" b="0" i="0">
                <a:solidFill>
                  <a:srgbClr val="402A20"/>
                </a:solidFill>
                <a:latin typeface="Georgia"/>
                <a:cs typeface="Arial"/>
              </a:rPr>
              <a:t>науки</a:t>
            </a:r>
            <a:r>
              <a:rPr lang="en-US" sz="1800" b="0" i="0">
                <a:solidFill>
                  <a:srgbClr val="402A20"/>
                </a:solidFill>
                <a:latin typeface="Georgia"/>
                <a:cs typeface="Arial"/>
              </a:rPr>
              <a:t> и </a:t>
            </a:r>
            <a:r>
              <a:rPr lang="en-US" err="1" sz="1800" b="0" i="0">
                <a:solidFill>
                  <a:srgbClr val="402A20"/>
                </a:solidFill>
                <a:latin typeface="Georgia"/>
                <a:cs typeface="Arial"/>
              </a:rPr>
              <a:t>высшего</a:t>
            </a:r>
            <a:r>
              <a:rPr lang="en-US" sz="1800" b="0" i="0">
                <a:solidFill>
                  <a:srgbClr val="402A20"/>
                </a:solidFill>
                <a:latin typeface="Georgia"/>
                <a:cs typeface="Arial"/>
              </a:rPr>
              <a:t> </a:t>
            </a:r>
            <a:r>
              <a:rPr lang="en-US" err="1" sz="1800" b="0" i="0">
                <a:solidFill>
                  <a:srgbClr val="402A20"/>
                </a:solidFill>
                <a:latin typeface="Georgia"/>
                <a:cs typeface="Arial"/>
              </a:rPr>
              <a:t>образования</a:t>
            </a:r>
            <a:r>
              <a:rPr lang="en-US" sz="1800" b="0" i="0">
                <a:solidFill>
                  <a:srgbClr val="402A20"/>
                </a:solidFill>
                <a:latin typeface="Georgia"/>
                <a:cs typeface="Arial"/>
              </a:rPr>
              <a:t> </a:t>
            </a:r>
            <a:r>
              <a:rPr lang="en-US" err="1" sz="1800" b="0" i="0">
                <a:solidFill>
                  <a:srgbClr val="402A20"/>
                </a:solidFill>
                <a:latin typeface="Georgia"/>
                <a:cs typeface="Arial"/>
              </a:rPr>
              <a:t>Республики</a:t>
            </a:r>
            <a:r>
              <a:rPr lang="en-US" sz="1800" b="0" i="0">
                <a:solidFill>
                  <a:srgbClr val="402A20"/>
                </a:solidFill>
                <a:latin typeface="Georgia"/>
                <a:cs typeface="Arial"/>
              </a:rPr>
              <a:t> </a:t>
            </a:r>
            <a:r>
              <a:rPr lang="en-US" err="1" sz="1800" b="0" i="0">
                <a:solidFill>
                  <a:srgbClr val="402A20"/>
                </a:solidFill>
                <a:latin typeface="Georgia"/>
                <a:cs typeface="Arial"/>
              </a:rPr>
              <a:t>Казахстан</a:t>
            </a:r>
            <a:endParaRPr lang="en-US">
              <a:latin typeface="Times New Roman"/>
              <a:cs typeface="Arial"/>
            </a:endParaRPr>
          </a:p>
          <a:p>
            <a:pPr algn="l">
              <a:lnSpc>
                <a:spcPct val="120000"/>
              </a:lnSpc>
              <a:spcBef>
                <a:spcPts val="300"/>
              </a:spcBef>
              <a:spcAft>
                <a:spcPts val="600"/>
              </a:spcAft>
            </a:pPr>
            <a:r>
              <a:rPr lang="en-US" sz="1800" b="0" i="0">
                <a:solidFill>
                  <a:srgbClr val="402A20"/>
                </a:solidFill>
                <a:latin typeface="Georgia"/>
                <a:cs typeface="Arial"/>
              </a:rPr>
              <a:t>         </a:t>
            </a:r>
            <a:r>
              <a:rPr lang="en-US" err="1" sz="1800" b="0" i="0">
                <a:solidFill>
                  <a:srgbClr val="402A20"/>
                </a:solidFill>
                <a:latin typeface="Georgia"/>
                <a:cs typeface="Arial"/>
              </a:rPr>
              <a:t>Западно-Казахстанский</a:t>
            </a:r>
            <a:r>
              <a:rPr lang="en-US" sz="1800" b="0" i="0">
                <a:solidFill>
                  <a:srgbClr val="402A20"/>
                </a:solidFill>
                <a:latin typeface="Georgia"/>
                <a:cs typeface="Arial"/>
              </a:rPr>
              <a:t> </a:t>
            </a:r>
            <a:r>
              <a:rPr lang="en-US" err="1" sz="1800" b="0" i="0">
                <a:solidFill>
                  <a:srgbClr val="402A20"/>
                </a:solidFill>
                <a:latin typeface="Georgia"/>
                <a:cs typeface="Arial"/>
              </a:rPr>
              <a:t>университет</a:t>
            </a:r>
            <a:r>
              <a:rPr lang="en-US" sz="1800" b="0" i="0">
                <a:solidFill>
                  <a:srgbClr val="402A20"/>
                </a:solidFill>
                <a:latin typeface="Georgia"/>
                <a:cs typeface="Arial"/>
              </a:rPr>
              <a:t> </a:t>
            </a:r>
            <a:r>
              <a:rPr lang="en-US" err="1" sz="1800" b="0" i="0">
                <a:solidFill>
                  <a:srgbClr val="402A20"/>
                </a:solidFill>
                <a:latin typeface="Georgia"/>
                <a:cs typeface="Arial"/>
              </a:rPr>
              <a:t>имени</a:t>
            </a:r>
            <a:r>
              <a:rPr lang="en-US" sz="1800" b="0" i="0">
                <a:solidFill>
                  <a:srgbClr val="402A20"/>
                </a:solidFill>
                <a:latin typeface="Georgia"/>
                <a:cs typeface="Arial"/>
              </a:rPr>
              <a:t> </a:t>
            </a:r>
            <a:r>
              <a:rPr lang="en-US" err="1" sz="1800" b="0" i="0">
                <a:solidFill>
                  <a:srgbClr val="402A20"/>
                </a:solidFill>
                <a:latin typeface="Georgia"/>
                <a:cs typeface="Arial"/>
              </a:rPr>
              <a:t>М.Утемисова</a:t>
            </a:r>
            <a:endParaRPr lang="en-US">
              <a:latin typeface="Times New Roman"/>
              <a:cs typeface="Arial"/>
            </a:endParaRPr>
          </a:p>
        </p:txBody>
      </p:sp>
      <p:sp>
        <p:nvSpPr>
          <p:cNvPr id="10" name="TextBox 9">
            <a:extLst>
              <a:ext uri="{FF2B5EF4-FFF2-40B4-BE49-F238E27FC236}">
                <a16:creationId xmlns:a16="http://schemas.microsoft.com/office/drawing/2014/main" id="{1A7A9A73-3754-FB65-3B94-0B30C0CE94D2}"/>
              </a:ext>
            </a:extLst>
          </p:cNvPr>
          <p:cNvSpPr txBox="1"/>
          <p:nvPr/>
        </p:nvSpPr>
        <p:spPr>
          <a:xfrm>
            <a:off x="4874593" y="4518550"/>
            <a:ext cx="6568660" cy="646331"/>
          </a:xfrm>
          <a:prstGeom prst="rect">
            <a:avLst/>
          </a:prstGeom>
          <a:noFill/>
        </p:spPr>
        <p:txBody>
          <a:bodyPr rot="0" spcFirstLastPara="0" vertOverflow="overflow" horzOverflow="overflow" vert="horz" wrap="square" lIns="274320" tIns="137160" rIns="274320" bIns="137160" numCol="1" spcCol="0" rtlCol="0" fromWordArt="0" anchor="t" anchorCtr="0" forceAA="0" compatLnSpc="1">
            <a:prstTxWarp prst="textNoShape">
              <a:avLst/>
            </a:prstTxWarp>
          </a:bodyPr>
          <a:lstStyle/>
          <a:p>
            <a:pPr algn="l">
              <a:lnSpc>
                <a:spcPct val="120000"/>
              </a:lnSpc>
              <a:spcBef>
                <a:spcPts val="300"/>
              </a:spcBef>
              <a:spcAft>
                <a:spcPts val="600"/>
              </a:spcAft>
            </a:pPr>
            <a:endParaRPr lang="en-US">
              <a:latin typeface="Times New Roman"/>
              <a:ea typeface="Calibri"/>
              <a:cs typeface="Arial"/>
            </a:endParaRPr>
          </a:p>
          <a:p>
            <a:pPr algn="l">
              <a:lnSpc>
                <a:spcPct val="120000"/>
              </a:lnSpc>
              <a:spcBef>
                <a:spcPts val="300"/>
              </a:spcBef>
              <a:spcAft>
                <a:spcPts val="600"/>
              </a:spcAft>
            </a:pPr>
            <a:r>
              <a:rPr lang="en-US" err="1" sz="1800" b="0" i="0">
                <a:solidFill>
                  <a:srgbClr val="402A20"/>
                </a:solidFill>
                <a:latin typeface="Georgia"/>
                <a:ea typeface="Calibri"/>
                <a:cs typeface="Calibri"/>
              </a:rPr>
              <a:t>Подготовила</a:t>
            </a:r>
            <a:r>
              <a:rPr lang="en-US" sz="1800" b="0" i="0">
                <a:solidFill>
                  <a:srgbClr val="402A20"/>
                </a:solidFill>
                <a:latin typeface="Georgia"/>
                <a:ea typeface="Calibri"/>
                <a:cs typeface="Calibri"/>
              </a:rPr>
              <a:t>: </a:t>
            </a:r>
            <a:r>
              <a:rPr lang="en-US" err="1" sz="1800" b="0" i="0">
                <a:solidFill>
                  <a:srgbClr val="402A20"/>
                </a:solidFill>
                <a:latin typeface="Georgia"/>
                <a:ea typeface="Calibri"/>
                <a:cs typeface="Calibri"/>
              </a:rPr>
              <a:t>старший</a:t>
            </a:r>
            <a:r>
              <a:rPr lang="en-US" sz="1800" b="0" i="0">
                <a:solidFill>
                  <a:srgbClr val="402A20"/>
                </a:solidFill>
                <a:latin typeface="Georgia"/>
                <a:ea typeface="Calibri"/>
                <a:cs typeface="Calibri"/>
              </a:rPr>
              <a:t> </a:t>
            </a:r>
            <a:r>
              <a:rPr lang="en-US" err="1" sz="1800" b="0" i="0">
                <a:solidFill>
                  <a:srgbClr val="402A20"/>
                </a:solidFill>
                <a:latin typeface="Georgia"/>
                <a:ea typeface="Calibri"/>
                <a:cs typeface="Calibri"/>
              </a:rPr>
              <a:t>преподаватель,магистр</a:t>
            </a:r>
            <a:r>
              <a:rPr lang="en-US" sz="1800" b="0" i="0">
                <a:solidFill>
                  <a:srgbClr val="402A20"/>
                </a:solidFill>
                <a:latin typeface="Georgia"/>
                <a:ea typeface="Calibri"/>
                <a:cs typeface="Calibri"/>
              </a:rPr>
              <a:t> </a:t>
            </a:r>
            <a:r>
              <a:rPr lang="en-US" err="1" sz="1800" b="0" i="0">
                <a:solidFill>
                  <a:srgbClr val="402A20"/>
                </a:solidFill>
                <a:latin typeface="Georgia"/>
                <a:ea typeface="Calibri"/>
                <a:cs typeface="Calibri"/>
              </a:rPr>
              <a:t>Жалекенова</a:t>
            </a:r>
            <a:r>
              <a:rPr lang="en-US" sz="1800" b="0" i="0">
                <a:solidFill>
                  <a:srgbClr val="402A20"/>
                </a:solidFill>
                <a:latin typeface="Georgia"/>
                <a:ea typeface="Calibri"/>
                <a:cs typeface="Calibri"/>
              </a:rPr>
              <a:t> Г.Т</a:t>
            </a:r>
            <a:endParaRPr lang="en-US">
              <a:ea typeface="Calibri"/>
              <a:cs typeface="Calibri"/>
            </a:endParaRPr>
          </a:p>
        </p:txBody>
      </p:sp>
      <p:sp>
        <p:nvSpPr>
          <p:cNvPr id="3" name="TextBox 2">
            <a:extLst>
              <a:ext uri="{FF2B5EF4-FFF2-40B4-BE49-F238E27FC236}">
                <a16:creationId xmlns:a16="http://schemas.microsoft.com/office/drawing/2014/main" id="{8BB92684-6523-7CA0-309B-577D9B0CD9E7}"/>
              </a:ext>
            </a:extLst>
          </p:cNvPr>
          <p:cNvSpPr txBox="1"/>
          <p:nvPr/>
        </p:nvSpPr>
        <p:spPr>
          <a:xfrm>
            <a:off x="3896139" y="759792"/>
            <a:ext cx="4399721" cy="646331"/>
          </a:xfrm>
          <a:prstGeom prst="rect">
            <a:avLst/>
          </a:prstGeom>
          <a:noFill/>
        </p:spPr>
        <p:txBody>
          <a:bodyPr rot="0" spcFirstLastPara="0" vertOverflow="overflow" horzOverflow="overflow" vert="horz" wrap="square" lIns="274320" tIns="137160" rIns="274320" bIns="137160" numCol="1" spcCol="0" rtlCol="0" fromWordArt="0" anchor="t" anchorCtr="0" forceAA="0" compatLnSpc="1">
            <a:prstTxWarp prst="textNoShape">
              <a:avLst/>
            </a:prstTxWarp>
          </a:bodyPr>
          <a:lstStyle/>
          <a:p>
            <a:pPr algn="l">
              <a:lnSpc>
                <a:spcPct val="120000"/>
              </a:lnSpc>
              <a:spcBef>
                <a:spcPts val="300"/>
              </a:spcBef>
              <a:spcAft>
                <a:spcPts val="600"/>
              </a:spcAft>
            </a:pPr>
            <a:r>
              <a:rPr lang="en-US" err="1" sz="1800" b="0" i="0">
                <a:solidFill>
                  <a:srgbClr val="402A20"/>
                </a:solidFill>
                <a:latin typeface="Georgia"/>
                <a:cs typeface="Segoe UI"/>
              </a:rPr>
              <a:t>Факультет</a:t>
            </a:r>
            <a:r>
              <a:rPr lang="en-US" sz="1800" b="0" i="0">
                <a:solidFill>
                  <a:srgbClr val="402A20"/>
                </a:solidFill>
                <a:latin typeface="Georgia"/>
                <a:cs typeface="Segoe UI"/>
              </a:rPr>
              <a:t> </a:t>
            </a:r>
            <a:r>
              <a:rPr lang="en-US" err="1" sz="1800" b="0" i="0">
                <a:solidFill>
                  <a:srgbClr val="402A20"/>
                </a:solidFill>
                <a:latin typeface="Georgia"/>
                <a:cs typeface="Segoe UI"/>
              </a:rPr>
              <a:t>истории,экономики</a:t>
            </a:r>
            <a:r>
              <a:rPr lang="en-US" sz="1800" b="0" i="0">
                <a:solidFill>
                  <a:srgbClr val="402A20"/>
                </a:solidFill>
                <a:latin typeface="Georgia"/>
                <a:cs typeface="Segoe UI"/>
              </a:rPr>
              <a:t> и </a:t>
            </a:r>
            <a:r>
              <a:rPr lang="en-US" err="1" sz="1800" b="0" i="0">
                <a:solidFill>
                  <a:srgbClr val="402A20"/>
                </a:solidFill>
                <a:latin typeface="Georgia"/>
                <a:cs typeface="Segoe UI"/>
              </a:rPr>
              <a:t>права</a:t>
            </a:r>
            <a:r>
              <a:rPr lang="ru-RU" sz="1800" b="0" i="0">
                <a:solidFill>
                  <a:srgbClr val="402A20"/>
                </a:solidFill>
                <a:latin typeface="Georgia"/>
                <a:cs typeface="Segoe UI"/>
              </a:rPr>
              <a:t>​</a:t>
            </a:r>
          </a:p>
          <a:p>
            <a:pPr algn="l">
              <a:lnSpc>
                <a:spcPct val="120000"/>
              </a:lnSpc>
              <a:spcBef>
                <a:spcPts val="300"/>
              </a:spcBef>
              <a:spcAft>
                <a:spcPts val="600"/>
              </a:spcAft>
            </a:pPr>
            <a:r>
              <a:rPr lang="en-US" sz="1800" b="0" i="0">
                <a:solidFill>
                  <a:srgbClr val="402A20"/>
                </a:solidFill>
                <a:latin typeface="Georgia"/>
                <a:cs typeface="Segoe UI"/>
              </a:rPr>
              <a:t>           </a:t>
            </a:r>
            <a:r>
              <a:rPr lang="en-US" err="1" sz="1800" b="0" i="0">
                <a:solidFill>
                  <a:srgbClr val="402A20"/>
                </a:solidFill>
                <a:latin typeface="Georgia"/>
                <a:cs typeface="Segoe UI"/>
              </a:rPr>
              <a:t>Кафедра</a:t>
            </a:r>
            <a:r>
              <a:rPr lang="en-US" sz="1800" b="0" i="0">
                <a:solidFill>
                  <a:srgbClr val="402A20"/>
                </a:solidFill>
                <a:latin typeface="Georgia"/>
                <a:cs typeface="Segoe UI"/>
              </a:rPr>
              <a:t> </a:t>
            </a:r>
            <a:r>
              <a:rPr lang="en-US" err="1" sz="1800" b="0" i="0">
                <a:solidFill>
                  <a:srgbClr val="402A20"/>
                </a:solidFill>
                <a:latin typeface="Georgia"/>
                <a:cs typeface="Segoe UI"/>
              </a:rPr>
              <a:t>История</a:t>
            </a:r>
            <a:r>
              <a:rPr lang="en-US" sz="1800" b="0" i="0">
                <a:solidFill>
                  <a:srgbClr val="402A20"/>
                </a:solidFill>
                <a:latin typeface="Georgia"/>
                <a:cs typeface="Segoe UI"/>
              </a:rPr>
              <a:t> РК</a:t>
            </a:r>
          </a:p>
        </p:txBody>
      </p:sp>
    </p:spTree>
    <p:extLst>
      <p:ext uri="{BB962C8B-B14F-4D97-AF65-F5344CB8AC3E}">
        <p14:creationId xmlns:p14="http://schemas.microsoft.com/office/powerpoint/2010/main" val="135165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0E6"/>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3843FC-52F5-287E-9ECB-FC7864CD0AA5}"/>
              </a:ext>
            </a:extLst>
          </p:cNvPr>
          <p:cNvSpPr>
            <a:spLocks noGrp="1"/>
          </p:cNvSpPr>
          <p:nvPr>
            <p:ph type="title"/>
          </p:nvPr>
        </p:nvSpPr>
        <p:spPr/>
        <p:txBody>
          <a:bodyPr wrap="square" anchor="t" lIns="274320" rIns="274320" tIns="137160" bIns="137160"/>
          <a:lstStyle/>
          <a:p>
            <a:pPr algn="l">
              <a:spcBef>
                <a:spcPts val="0"/>
              </a:spcBef>
              <a:spcAft>
                <a:spcPts val="800"/>
              </a:spcAft>
            </a:pPr>
            <a:r>
              <a:rPr lang="ru-RU" dirty="0" sz="3200" b="1" i="0">
                <a:solidFill>
                  <a:srgbClr val="654321"/>
                </a:solidFill>
                <a:latin typeface="Times New Roman"/>
                <a:cs typeface="Calibri Light"/>
              </a:rPr>
              <a:t>Стоянки позднего палеолита</a:t>
            </a:r>
            <a:endParaRPr lang="ru-RU">
              <a:solidFill>
                <a:schemeClr val="tx1"/>
              </a:solidFill>
              <a:latin typeface="Times New Roman"/>
              <a:cs typeface="Times New Roman"/>
            </a:endParaRPr>
          </a:p>
        </p:txBody>
      </p:sp>
      <p:sp>
        <p:nvSpPr>
          <p:cNvPr id="3" name="Объект 2">
            <a:extLst>
              <a:ext uri="{FF2B5EF4-FFF2-40B4-BE49-F238E27FC236}">
                <a16:creationId xmlns:a16="http://schemas.microsoft.com/office/drawing/2014/main" id="{3040C91E-BD84-8C85-35A3-375602AB3F6D}"/>
              </a:ext>
            </a:extLst>
          </p:cNvPr>
          <p:cNvSpPr>
            <a:spLocks noGrp="1"/>
          </p:cNvSpPr>
          <p:nvPr>
            <p:ph idx="1"/>
          </p:nvPr>
        </p:nvSpPr>
        <p:spPr/>
        <p:txBody>
          <a:bodyPr vert="horz" lIns="274320" tIns="137160" rIns="274320" bIns="137160" rtlCol="0" anchor="t" wrap="square"/>
          <a:lstStyle/>
          <a:p>
            <a:pPr algn="just">
              <a:lnSpc>
                <a:spcPct val="120000"/>
              </a:lnSpc>
              <a:spcBef>
                <a:spcPts val="300"/>
              </a:spcBef>
              <a:spcAft>
                <a:spcPts val="600"/>
              </a:spcAft>
            </a:pPr>
            <a:r>
              <a:rPr lang="ru-RU" sz="1400" dirty="0" b="0" i="0">
                <a:solidFill>
                  <a:srgbClr val="402A20"/>
                </a:solidFill>
                <a:latin typeface="Georgia"/>
                <a:ea typeface="+mn-lt"/>
                <a:cs typeface="+mn-lt"/>
              </a:rPr>
              <a:t>Древнейшие люди в поздний период уже широко освоили территорию Казахстана. На месте стоянки </a:t>
            </a:r>
            <a:r>
              <a:rPr lang="ru-RU" sz="1400" dirty="0" err="1" b="0" i="0">
                <a:solidFill>
                  <a:srgbClr val="402A20"/>
                </a:solidFill>
                <a:latin typeface="Georgia"/>
                <a:ea typeface="+mn-lt"/>
                <a:cs typeface="+mn-lt"/>
              </a:rPr>
              <a:t>Семизбугу</a:t>
            </a:r>
            <a:r>
              <a:rPr lang="ru-RU" sz="1400" dirty="0" b="0" i="0">
                <a:solidFill>
                  <a:srgbClr val="402A20"/>
                </a:solidFill>
                <a:latin typeface="Georgia"/>
                <a:ea typeface="+mn-lt"/>
                <a:cs typeface="+mn-lt"/>
              </a:rPr>
              <a:t> в Центральном Казахстане были найдены остро-заточенные скребла, иногда каменные ножи.  </a:t>
            </a:r>
          </a:p>
          <a:p>
            <a:pPr algn="just">
              <a:lnSpc>
                <a:spcPct val="120000"/>
              </a:lnSpc>
              <a:spcBef>
                <a:spcPts val="300"/>
              </a:spcBef>
              <a:spcAft>
                <a:spcPts val="600"/>
              </a:spcAft>
            </a:pPr>
            <a:r>
              <a:rPr lang="ru-RU" sz="1400" dirty="0" b="0" i="0">
                <a:solidFill>
                  <a:srgbClr val="402A20"/>
                </a:solidFill>
                <a:latin typeface="Georgia"/>
                <a:ea typeface="+mn-lt"/>
                <a:cs typeface="+mn-lt"/>
              </a:rPr>
              <a:t>Один из наиболее известных памятников позднего палеолита в Центральном Казахстане – древнее поселение </a:t>
            </a:r>
            <a:r>
              <a:rPr lang="ru-RU" sz="1400" dirty="0" err="1" b="0" i="0">
                <a:solidFill>
                  <a:srgbClr val="402A20"/>
                </a:solidFill>
                <a:latin typeface="Georgia"/>
                <a:ea typeface="+mn-lt"/>
                <a:cs typeface="+mn-lt"/>
              </a:rPr>
              <a:t>Батпак</a:t>
            </a:r>
            <a:r>
              <a:rPr lang="ru-RU" sz="1400" dirty="0" b="0" i="0">
                <a:solidFill>
                  <a:srgbClr val="402A20"/>
                </a:solidFill>
                <a:latin typeface="Georgia"/>
                <a:ea typeface="+mn-lt"/>
                <a:cs typeface="+mn-lt"/>
              </a:rPr>
              <a:t>. Его культурный слой обнаружили на глубине 6 м. самый молодой возраст стоянки – 30–25 тыс. лет до н. э. Всего здесь найдено около 300 каменных орудий труда.</a:t>
            </a:r>
            <a:endParaRPr lang="ru-RU" sz="1800" dirty="0">
              <a:solidFill>
                <a:srgbClr val="000000"/>
              </a:solidFill>
              <a:latin typeface="Times New Roman"/>
              <a:cs typeface="Calibri"/>
            </a:endParaRPr>
          </a:p>
          <a:p>
            <a:pPr algn="just">
              <a:lnSpc>
                <a:spcPct val="120000"/>
              </a:lnSpc>
              <a:spcBef>
                <a:spcPts val="300"/>
              </a:spcBef>
              <a:spcAft>
                <a:spcPts val="600"/>
              </a:spcAft>
            </a:pPr>
            <a:r>
              <a:rPr lang="ru-RU" sz="1400" dirty="0" b="0" i="0">
                <a:solidFill>
                  <a:srgbClr val="402A20"/>
                </a:solidFill>
                <a:latin typeface="Georgia"/>
                <a:ea typeface="+mn-lt"/>
                <a:cs typeface="+mn-lt"/>
              </a:rPr>
              <a:t>Следы стоянок людей позднего палеолита также обнаружены у аула Канай в Восточном Казахстане. На месте стоянки </a:t>
            </a:r>
            <a:r>
              <a:rPr lang="ru-RU" sz="1400" dirty="0" err="1" b="0" i="0">
                <a:solidFill>
                  <a:srgbClr val="402A20"/>
                </a:solidFill>
                <a:latin typeface="Georgia"/>
                <a:ea typeface="+mn-lt"/>
                <a:cs typeface="+mn-lt"/>
              </a:rPr>
              <a:t>Ащисай</a:t>
            </a:r>
            <a:r>
              <a:rPr lang="ru-RU" sz="1400" dirty="0" b="0" i="0">
                <a:solidFill>
                  <a:srgbClr val="402A20"/>
                </a:solidFill>
                <a:latin typeface="Georgia"/>
                <a:ea typeface="+mn-lt"/>
                <a:cs typeface="+mn-lt"/>
              </a:rPr>
              <a:t> в Южном Казахстане найдены кости бизона, архара, дикой лошади, а также скребки и </a:t>
            </a:r>
            <a:r>
              <a:rPr lang="ru-RU" sz="1400" dirty="0" err="1" b="0" i="0">
                <a:solidFill>
                  <a:srgbClr val="402A20"/>
                </a:solidFill>
                <a:latin typeface="Georgia"/>
                <a:ea typeface="+mn-lt"/>
                <a:cs typeface="+mn-lt"/>
              </a:rPr>
              <a:t>ножевидные</a:t>
            </a:r>
            <a:r>
              <a:rPr lang="ru-RU" sz="1400" dirty="0" b="0" i="0">
                <a:solidFill>
                  <a:srgbClr val="402A20"/>
                </a:solidFill>
                <a:latin typeface="Georgia"/>
                <a:ea typeface="+mn-lt"/>
                <a:cs typeface="+mn-lt"/>
              </a:rPr>
              <a:t> пластины.</a:t>
            </a:r>
            <a:endParaRPr lang="ru-RU" sz="1800" dirty="0">
              <a:latin typeface="Times New Roman"/>
              <a:cs typeface="Calibri"/>
            </a:endParaRPr>
          </a:p>
          <a:p>
            <a:pPr algn="just">
              <a:lnSpc>
                <a:spcPct val="120000"/>
              </a:lnSpc>
              <a:spcBef>
                <a:spcPts val="300"/>
              </a:spcBef>
              <a:spcAft>
                <a:spcPts val="600"/>
              </a:spcAft>
            </a:pPr>
            <a:r>
              <a:rPr lang="ru-RU" sz="1400" dirty="0" b="0" i="0">
                <a:solidFill>
                  <a:srgbClr val="402A20"/>
                </a:solidFill>
                <a:latin typeface="Georgia"/>
                <a:ea typeface="+mn-lt"/>
                <a:cs typeface="+mn-lt"/>
              </a:rPr>
              <a:t>В позднем палеолите закончилось формирование человека и общества. Появилась речь, зародилось искусство, развивалась религия. Возникновение искусства свидетельствует о мыслительном развитии человека. Религиозные верования зависели от рода деятельности. Потребность людей в общении при выполнении коллективного труда привела к развитию речи. Между мышлением и речью существует самая тесная связь – это вело к развитию сознания.</a:t>
            </a:r>
            <a:endParaRPr lang="ru-RU" sz="1800" dirty="0">
              <a:latin typeface="Times New Roman"/>
              <a:cs typeface="Calibri"/>
            </a:endParaRPr>
          </a:p>
          <a:p>
            <a:pPr algn="l">
              <a:lnSpc>
                <a:spcPct val="120000"/>
              </a:lnSpc>
              <a:spcBef>
                <a:spcPts val="300"/>
              </a:spcBef>
              <a:spcAft>
                <a:spcPts val="600"/>
              </a:spcAft>
            </a:pPr>
            <a:endParaRPr lang="ru-RU" sz="1800" dirty="0">
              <a:solidFill>
                <a:srgbClr val="000000"/>
              </a:solidFill>
              <a:latin typeface="Times New Roman"/>
              <a:cs typeface="Calibri"/>
            </a:endParaRPr>
          </a:p>
        </p:txBody>
      </p:sp>
      <p:cxnSp>
        <p:nvCxnSpPr>
          <p:cNvPr id="4" name="Connector 3"/>
          <p:cNvCxnSpPr/>
          <p:nvPr/>
        </p:nvCxnSpPr>
        <p:spPr>
          <a:xfrm>
            <a:off x="1097280" y="1737360"/>
            <a:ext cx="6492240" cy="0"/>
          </a:xfrm>
          <a:prstGeom prst="line">
            <a:avLst/>
          </a:prstGeom>
          <a:ln w="38100">
            <a:solidFill>
              <a:srgbClr val="8B5A2B"/>
            </a:solidFill>
          </a:ln>
        </p:spPr>
        <p:style>
          <a:lnRef idx="2">
            <a:schemeClr val="accent1"/>
          </a:lnRef>
          <a:fillRef idx="0">
            <a:schemeClr val="accent1"/>
          </a:fillRef>
          <a:effectRef idx="1">
            <a:schemeClr val="accent1"/>
          </a:effectRef>
          <a:fontRef idx="minor">
            <a:schemeClr val="tx1"/>
          </a:fontRef>
        </p:style>
      </p:cxnSp>
      <p:cxnSp>
        <p:nvCxnSpPr>
          <p:cNvPr id="5" name="Connector 4"/>
          <p:cNvCxnSpPr/>
          <p:nvPr/>
        </p:nvCxnSpPr>
        <p:spPr>
          <a:xfrm>
            <a:off x="1097280" y="1828800"/>
            <a:ext cx="6492240" cy="0"/>
          </a:xfrm>
          <a:prstGeom prst="line">
            <a:avLst/>
          </a:prstGeom>
          <a:ln w="12700">
            <a:solidFill>
              <a:srgbClr val="8B5A2B"/>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9982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F0E6"/>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25E224-55CD-964C-3616-5B5F3428DD8A}"/>
              </a:ext>
            </a:extLst>
          </p:cNvPr>
          <p:cNvSpPr>
            <a:spLocks noGrp="1"/>
          </p:cNvSpPr>
          <p:nvPr>
            <p:ph type="title"/>
          </p:nvPr>
        </p:nvSpPr>
        <p:spPr>
          <a:xfrm>
            <a:off x="1066800" y="266283"/>
            <a:ext cx="10058400" cy="1450757"/>
          </a:xfrm>
        </p:spPr>
        <p:txBody>
          <a:bodyPr vert="horz" lIns="274320" tIns="137160" rIns="274320" bIns="137160" rtlCol="0" anchor="t" wrap="square"/>
          <a:lstStyle/>
          <a:p>
            <a:pPr algn="l">
              <a:spcBef>
                <a:spcPts val="0"/>
              </a:spcBef>
              <a:spcAft>
                <a:spcPts val="800"/>
              </a:spcAft>
            </a:pPr>
            <a:r>
              <a:rPr lang="en-US" b="1" err="1" sz="2800" i="0">
                <a:solidFill>
                  <a:srgbClr val="654321"/>
                </a:solidFill>
                <a:latin typeface="Times New Roman"/>
                <a:cs typeface="Times New Roman"/>
              </a:rPr>
              <a:t>Мезолит</a:t>
            </a:r>
            <a:r>
              <a:rPr lang="en-US" b="1" dirty="0" sz="2800" i="0">
                <a:solidFill>
                  <a:srgbClr val="654321"/>
                </a:solidFill>
                <a:latin typeface="Times New Roman"/>
                <a:cs typeface="Times New Roman"/>
              </a:rPr>
              <a:t> (12–5 </a:t>
            </a:r>
            <a:r>
              <a:rPr lang="en-US" b="1" err="1" sz="2800" i="0">
                <a:solidFill>
                  <a:srgbClr val="654321"/>
                </a:solidFill>
                <a:latin typeface="Times New Roman"/>
                <a:cs typeface="Times New Roman"/>
              </a:rPr>
              <a:t>тысячелетие</a:t>
            </a:r>
            <a:r>
              <a:rPr lang="en-US" b="1" dirty="0" sz="2800" i="0">
                <a:solidFill>
                  <a:srgbClr val="654321"/>
                </a:solidFill>
                <a:latin typeface="Times New Roman"/>
                <a:cs typeface="Times New Roman"/>
              </a:rPr>
              <a:t> </a:t>
            </a:r>
            <a:r>
              <a:rPr lang="en-US" b="1" err="1" sz="2800" i="0">
                <a:solidFill>
                  <a:srgbClr val="654321"/>
                </a:solidFill>
                <a:latin typeface="Times New Roman"/>
                <a:cs typeface="Times New Roman"/>
              </a:rPr>
              <a:t>до</a:t>
            </a:r>
            <a:r>
              <a:rPr lang="en-US" b="1" dirty="0" sz="2800" i="0">
                <a:solidFill>
                  <a:srgbClr val="654321"/>
                </a:solidFill>
                <a:latin typeface="Times New Roman"/>
                <a:cs typeface="Times New Roman"/>
              </a:rPr>
              <a:t> н. э.)</a:t>
            </a:r>
            <a:endParaRPr lang="en-US">
              <a:solidFill>
                <a:schemeClr val="tx1"/>
              </a:solidFill>
              <a:latin typeface="Times New Roman"/>
              <a:cs typeface="Times New Roman"/>
            </a:endParaRPr>
          </a:p>
        </p:txBody>
      </p:sp>
      <p:sp>
        <p:nvSpPr>
          <p:cNvPr id="33" name="TextBox 32">
            <a:extLst>
              <a:ext uri="{FF2B5EF4-FFF2-40B4-BE49-F238E27FC236}">
                <a16:creationId xmlns:a16="http://schemas.microsoft.com/office/drawing/2014/main" id="{EBB9283C-71AA-DC7B-F015-C4D85C936103}"/>
              </a:ext>
            </a:extLst>
          </p:cNvPr>
          <p:cNvSpPr txBox="1"/>
          <p:nvPr/>
        </p:nvSpPr>
        <p:spPr>
          <a:xfrm>
            <a:off x="1198879" y="1906694"/>
            <a:ext cx="7166187" cy="3962400"/>
          </a:xfrm>
          <a:prstGeom prst="rect">
            <a:avLst/>
          </a:prstGeom>
        </p:spPr>
        <p:txBody>
          <a:bodyPr rot="0" spcFirstLastPara="0" vertOverflow="overflow" horzOverflow="overflow" vert="horz" wrap="square" lIns="274320" tIns="137160" rIns="274320" bIns="137160" numCol="1" spcCol="0" rtlCol="0" fromWordArt="0" anchor="t" anchorCtr="0" forceAA="0" compatLnSpc="1">
            <a:prstTxWarp prst="textNoShape">
              <a:avLst/>
            </a:prstTxWarp>
          </a:bodyPr>
          <a:lstStyle/>
          <a:p>
            <a:pPr algn="just">
              <a:lnSpc>
                <a:spcPct val="120000"/>
              </a:lnSpc>
              <a:spcBef>
                <a:spcPts val="300"/>
              </a:spcBef>
              <a:spcAft>
                <a:spcPts val="600"/>
              </a:spcAft>
            </a:pPr>
            <a:r>
              <a:rPr lang="en-US" sz="1400" dirty="0" b="0" i="0">
                <a:solidFill>
                  <a:srgbClr val="402A20"/>
                </a:solidFill>
                <a:latin typeface="Georgia"/>
                <a:ea typeface="+mn-lt"/>
                <a:cs typeface="+mn-lt"/>
              </a:rPr>
              <a:t>В </a:t>
            </a:r>
            <a:r>
              <a:rPr lang="en-US" sz="1400" dirty="0" err="1" b="0" i="0">
                <a:solidFill>
                  <a:srgbClr val="402A20"/>
                </a:solidFill>
                <a:latin typeface="Georgia"/>
                <a:ea typeface="+mn-lt"/>
                <a:cs typeface="+mn-lt"/>
              </a:rPr>
              <a:t>конце</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палеолита</a:t>
            </a:r>
            <a:r>
              <a:rPr lang="en-US" sz="1400" dirty="0" b="0" i="0">
                <a:solidFill>
                  <a:srgbClr val="402A20"/>
                </a:solidFill>
                <a:latin typeface="Georgia"/>
                <a:ea typeface="+mn-lt"/>
                <a:cs typeface="+mn-lt"/>
              </a:rPr>
              <a:t> и в </a:t>
            </a:r>
            <a:r>
              <a:rPr lang="en-US" sz="1400" dirty="0" err="1" b="0" i="0">
                <a:solidFill>
                  <a:srgbClr val="402A20"/>
                </a:solidFill>
                <a:latin typeface="Georgia"/>
                <a:ea typeface="+mn-lt"/>
                <a:cs typeface="+mn-lt"/>
              </a:rPr>
              <a:t>начале</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мезолита</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произошли</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природно-климатические</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изменения</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Таяние</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ледника</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началось</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примерно</a:t>
            </a:r>
            <a:r>
              <a:rPr lang="en-US" sz="1400" dirty="0" b="0" i="0">
                <a:solidFill>
                  <a:srgbClr val="402A20"/>
                </a:solidFill>
                <a:latin typeface="Georgia"/>
                <a:ea typeface="+mn-lt"/>
                <a:cs typeface="+mn-lt"/>
              </a:rPr>
              <a:t> 13 </a:t>
            </a:r>
            <a:r>
              <a:rPr lang="en-US" sz="1400" dirty="0" err="1" b="0" i="0">
                <a:solidFill>
                  <a:srgbClr val="402A20"/>
                </a:solidFill>
                <a:latin typeface="Georgia"/>
                <a:ea typeface="+mn-lt"/>
                <a:cs typeface="+mn-lt"/>
              </a:rPr>
              <a:t>тыс</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лет</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назад</a:t>
            </a:r>
            <a:r>
              <a:rPr lang="en-US" sz="1400" dirty="0" b="0" i="0">
                <a:solidFill>
                  <a:srgbClr val="402A20"/>
                </a:solidFill>
                <a:latin typeface="Georgia"/>
                <a:ea typeface="+mn-lt"/>
                <a:cs typeface="+mn-lt"/>
              </a:rPr>
              <a:t>. В </a:t>
            </a:r>
            <a:r>
              <a:rPr lang="en-US" sz="1400" dirty="0" err="1" b="0" i="0">
                <a:solidFill>
                  <a:srgbClr val="402A20"/>
                </a:solidFill>
                <a:latin typeface="Georgia"/>
                <a:ea typeface="+mn-lt"/>
                <a:cs typeface="+mn-lt"/>
              </a:rPr>
              <a:t>эпоху</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мезолита</a:t>
            </a:r>
            <a:r>
              <a:rPr lang="en-US" sz="1400" dirty="0" b="0" i="0">
                <a:solidFill>
                  <a:srgbClr val="402A20"/>
                </a:solidFill>
                <a:latin typeface="Georgia"/>
                <a:ea typeface="+mn-lt"/>
                <a:cs typeface="+mn-lt"/>
              </a:rPr>
              <a:t>, в 8 </a:t>
            </a:r>
            <a:r>
              <a:rPr lang="en-US" sz="1400" dirty="0" err="1" b="0" i="0">
                <a:solidFill>
                  <a:srgbClr val="402A20"/>
                </a:solidFill>
                <a:latin typeface="Georgia"/>
                <a:ea typeface="+mn-lt"/>
                <a:cs typeface="+mn-lt"/>
              </a:rPr>
              <a:t>тысячелетии</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до</a:t>
            </a:r>
            <a:r>
              <a:rPr lang="en-US" sz="1400" dirty="0" b="0" i="0">
                <a:solidFill>
                  <a:srgbClr val="402A20"/>
                </a:solidFill>
                <a:latin typeface="Georgia"/>
                <a:ea typeface="+mn-lt"/>
                <a:cs typeface="+mn-lt"/>
              </a:rPr>
              <a:t> н. э. </a:t>
            </a:r>
            <a:r>
              <a:rPr lang="en-US" sz="1400" dirty="0" err="1" b="0" i="0">
                <a:solidFill>
                  <a:srgbClr val="402A20"/>
                </a:solidFill>
                <a:latin typeface="Georgia"/>
                <a:ea typeface="+mn-lt"/>
                <a:cs typeface="+mn-lt"/>
              </a:rPr>
              <a:t>из-за</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таяния</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ледников</a:t>
            </a:r>
            <a:r>
              <a:rPr lang="en-US" sz="1400" dirty="0" b="0" i="0">
                <a:solidFill>
                  <a:srgbClr val="402A20"/>
                </a:solidFill>
                <a:latin typeface="Georgia"/>
                <a:ea typeface="+mn-lt"/>
                <a:cs typeface="+mn-lt"/>
              </a:rPr>
              <a:t> и </a:t>
            </a:r>
            <a:r>
              <a:rPr lang="en-US" sz="1400" dirty="0" err="1" b="0" i="0">
                <a:solidFill>
                  <a:srgbClr val="402A20"/>
                </a:solidFill>
                <a:latin typeface="Georgia"/>
                <a:ea typeface="+mn-lt"/>
                <a:cs typeface="+mn-lt"/>
              </a:rPr>
              <a:t>под</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влиянием</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солнца</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начали</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формироваться</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растения</a:t>
            </a:r>
            <a:r>
              <a:rPr lang="en-US" sz="1400" dirty="0" b="0" i="0">
                <a:solidFill>
                  <a:srgbClr val="402A20"/>
                </a:solidFill>
                <a:latin typeface="Georgia"/>
                <a:ea typeface="+mn-lt"/>
                <a:cs typeface="+mn-lt"/>
              </a:rPr>
              <a:t> и </a:t>
            </a:r>
            <a:r>
              <a:rPr lang="en-US" sz="1400" dirty="0" err="1" b="0" i="0">
                <a:solidFill>
                  <a:srgbClr val="402A20"/>
                </a:solidFill>
                <a:latin typeface="Georgia"/>
                <a:ea typeface="+mn-lt"/>
                <a:cs typeface="+mn-lt"/>
              </a:rPr>
              <a:t>животные</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современного</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типа</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Крупные</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виды</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животных</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мамонты</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саблезубые</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тигры</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пещерные</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медведи</a:t>
            </a:r>
            <a:r>
              <a:rPr lang="en-US" sz="1400" dirty="0" b="0" i="0">
                <a:solidFill>
                  <a:srgbClr val="402A20"/>
                </a:solidFill>
                <a:latin typeface="Georgia"/>
                <a:ea typeface="+mn-lt"/>
                <a:cs typeface="+mn-lt"/>
              </a:rPr>
              <a:t> и </a:t>
            </a:r>
            <a:r>
              <a:rPr lang="en-US" sz="1400" dirty="0" err="1" b="0" i="0">
                <a:solidFill>
                  <a:srgbClr val="402A20"/>
                </a:solidFill>
                <a:latin typeface="Georgia"/>
                <a:ea typeface="+mn-lt"/>
                <a:cs typeface="+mn-lt"/>
              </a:rPr>
              <a:t>др</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вымерли</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или</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ушли</a:t>
            </a:r>
            <a:r>
              <a:rPr lang="en-US" sz="1400" dirty="0" b="0" i="0">
                <a:solidFill>
                  <a:srgbClr val="402A20"/>
                </a:solidFill>
                <a:latin typeface="Georgia"/>
                <a:ea typeface="+mn-lt"/>
                <a:cs typeface="+mn-lt"/>
              </a:rPr>
              <a:t> с </a:t>
            </a:r>
            <a:r>
              <a:rPr lang="en-US" sz="1400" dirty="0" err="1" b="0" i="0">
                <a:solidFill>
                  <a:srgbClr val="402A20"/>
                </a:solidFill>
                <a:latin typeface="Georgia"/>
                <a:ea typeface="+mn-lt"/>
                <a:cs typeface="+mn-lt"/>
              </a:rPr>
              <a:t>холодами</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на</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север</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Появляются</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мелкие</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виды</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животных</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для</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охоты</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на</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которых</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человек</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изобретает</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новые</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виды</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оружия</a:t>
            </a:r>
            <a:r>
              <a:rPr lang="en-US" sz="1400" dirty="0" b="0" i="0">
                <a:solidFill>
                  <a:srgbClr val="402A20"/>
                </a:solidFill>
                <a:latin typeface="Georgia"/>
                <a:ea typeface="+mn-lt"/>
                <a:cs typeface="+mn-lt"/>
              </a:rPr>
              <a:t> и </a:t>
            </a:r>
            <a:r>
              <a:rPr lang="en-US" sz="1400" dirty="0" err="1" b="0" i="0">
                <a:solidFill>
                  <a:srgbClr val="402A20"/>
                </a:solidFill>
                <a:latin typeface="Georgia"/>
                <a:ea typeface="+mn-lt"/>
                <a:cs typeface="+mn-lt"/>
              </a:rPr>
              <a:t>орудия</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труда</a:t>
            </a:r>
            <a:r>
              <a:rPr lang="en-US" sz="1400" dirty="0" b="0" i="0">
                <a:solidFill>
                  <a:srgbClr val="402A20"/>
                </a:solidFill>
                <a:latin typeface="Georgia"/>
                <a:ea typeface="+mn-lt"/>
                <a:cs typeface="+mn-lt"/>
              </a:rPr>
              <a:t>.</a:t>
            </a:r>
            <a:endParaRPr lang="ru-RU" sz="1600">
              <a:latin typeface="Times New Roman"/>
              <a:cs typeface="Times New Roman"/>
            </a:endParaRPr>
          </a:p>
          <a:p>
            <a:pPr algn="just">
              <a:lnSpc>
                <a:spcPct val="120000"/>
              </a:lnSpc>
              <a:spcBef>
                <a:spcPts val="300"/>
              </a:spcBef>
              <a:spcAft>
                <a:spcPts val="600"/>
              </a:spcAft>
            </a:pPr>
            <a:r>
              <a:rPr lang="en-US" sz="1400" dirty="0" b="0" i="0">
                <a:solidFill>
                  <a:srgbClr val="402A20"/>
                </a:solidFill>
                <a:latin typeface="Georgia"/>
                <a:ea typeface="+mn-lt"/>
                <a:cs typeface="+mn-lt"/>
              </a:rPr>
              <a:t>В </a:t>
            </a:r>
            <a:r>
              <a:rPr lang="en-US" sz="1400" dirty="0" err="1" b="0" i="0">
                <a:solidFill>
                  <a:srgbClr val="402A20"/>
                </a:solidFill>
                <a:latin typeface="Georgia"/>
                <a:ea typeface="+mn-lt"/>
                <a:cs typeface="+mn-lt"/>
              </a:rPr>
              <a:t>эпоху</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мезолита</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одной</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из</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главных</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особенностей</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стало</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появление</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микролитов</a:t>
            </a:r>
            <a:r>
              <a:rPr lang="en-US" sz="1400" dirty="0" b="0" i="0">
                <a:solidFill>
                  <a:srgbClr val="402A20"/>
                </a:solidFill>
                <a:latin typeface="Georgia"/>
                <a:ea typeface="+mn-lt"/>
                <a:cs typeface="+mn-lt"/>
              </a:rPr>
              <a:t> – </a:t>
            </a:r>
            <a:r>
              <a:rPr lang="en-US" sz="1400" dirty="0" err="1" b="0" i="0">
                <a:solidFill>
                  <a:srgbClr val="402A20"/>
                </a:solidFill>
                <a:latin typeface="Georgia"/>
                <a:ea typeface="+mn-lt"/>
                <a:cs typeface="+mn-lt"/>
              </a:rPr>
              <a:t>тонких</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каменных</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пластин</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длиной</a:t>
            </a:r>
            <a:r>
              <a:rPr lang="en-US" sz="1400" dirty="0" b="0" i="0">
                <a:solidFill>
                  <a:srgbClr val="402A20"/>
                </a:solidFill>
                <a:latin typeface="Georgia"/>
                <a:ea typeface="+mn-lt"/>
                <a:cs typeface="+mn-lt"/>
              </a:rPr>
              <a:t> 1–2 </a:t>
            </a:r>
            <a:r>
              <a:rPr lang="en-US" sz="1400" dirty="0" err="1" b="0" i="0">
                <a:solidFill>
                  <a:srgbClr val="402A20"/>
                </a:solidFill>
                <a:latin typeface="Georgia"/>
                <a:ea typeface="+mn-lt"/>
                <a:cs typeface="+mn-lt"/>
              </a:rPr>
              <a:t>см</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Они</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служили</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наконечниками</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стрел</a:t>
            </a:r>
            <a:r>
              <a:rPr lang="en-US" sz="1400" dirty="0" b="0" i="0">
                <a:solidFill>
                  <a:srgbClr val="402A20"/>
                </a:solidFill>
                <a:latin typeface="Georgia"/>
                <a:ea typeface="+mn-lt"/>
                <a:cs typeface="+mn-lt"/>
              </a:rPr>
              <a:t> и </a:t>
            </a:r>
            <a:r>
              <a:rPr lang="en-US" sz="1400" dirty="0" err="1" b="0" i="0">
                <a:solidFill>
                  <a:srgbClr val="402A20"/>
                </a:solidFill>
                <a:latin typeface="Georgia"/>
                <a:ea typeface="+mn-lt"/>
                <a:cs typeface="+mn-lt"/>
              </a:rPr>
              <a:t>вкладными</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лезвиями</a:t>
            </a:r>
            <a:r>
              <a:rPr lang="en-US" sz="1400" dirty="0" b="0" i="0">
                <a:solidFill>
                  <a:srgbClr val="402A20"/>
                </a:solidFill>
                <a:latin typeface="Georgia"/>
                <a:ea typeface="+mn-lt"/>
                <a:cs typeface="+mn-lt"/>
              </a:rPr>
              <a:t> в </a:t>
            </a:r>
            <a:r>
              <a:rPr lang="en-US" sz="1400" dirty="0" err="1" b="0" i="0">
                <a:solidFill>
                  <a:srgbClr val="402A20"/>
                </a:solidFill>
                <a:latin typeface="Georgia"/>
                <a:ea typeface="+mn-lt"/>
                <a:cs typeface="+mn-lt"/>
              </a:rPr>
              <a:t>костяных</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деревянных</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или</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роговых</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орудиях</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эпохи</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мезолита</a:t>
            </a:r>
            <a:r>
              <a:rPr lang="en-US" sz="1400" dirty="0" b="0" i="0">
                <a:solidFill>
                  <a:srgbClr val="402A20"/>
                </a:solidFill>
                <a:latin typeface="Georgia"/>
                <a:ea typeface="+mn-lt"/>
                <a:cs typeface="+mn-lt"/>
              </a:rPr>
              <a:t>.</a:t>
            </a:r>
            <a:endParaRPr lang="en-US" sz="1600" dirty="0">
              <a:latin typeface="Times New Roman"/>
              <a:cs typeface="Times New Roman"/>
            </a:endParaRPr>
          </a:p>
          <a:p>
            <a:pPr algn="just">
              <a:lnSpc>
                <a:spcPct val="120000"/>
              </a:lnSpc>
              <a:spcBef>
                <a:spcPts val="300"/>
              </a:spcBef>
              <a:spcAft>
                <a:spcPts val="600"/>
              </a:spcAft>
            </a:pPr>
            <a:r>
              <a:rPr lang="en-US" sz="1400" dirty="0" err="1" b="0" i="0">
                <a:solidFill>
                  <a:srgbClr val="402A20"/>
                </a:solidFill>
                <a:latin typeface="Georgia"/>
                <a:ea typeface="+mn-lt"/>
                <a:cs typeface="+mn-lt"/>
              </a:rPr>
              <a:t>Одним</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из</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главных</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событий</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эпохи</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мезолита</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является</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также</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изобретение</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лука</a:t>
            </a:r>
            <a:r>
              <a:rPr lang="en-US" sz="1400" dirty="0" b="0" i="0">
                <a:solidFill>
                  <a:srgbClr val="402A20"/>
                </a:solidFill>
                <a:latin typeface="Georgia"/>
                <a:ea typeface="+mn-lt"/>
                <a:cs typeface="+mn-lt"/>
              </a:rPr>
              <a:t> и </a:t>
            </a:r>
            <a:r>
              <a:rPr lang="en-US" sz="1400" dirty="0" err="1" b="0" i="0">
                <a:solidFill>
                  <a:srgbClr val="402A20"/>
                </a:solidFill>
                <a:latin typeface="Georgia"/>
                <a:ea typeface="+mn-lt"/>
                <a:cs typeface="+mn-lt"/>
              </a:rPr>
              <a:t>стрел</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бумеранга</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силков</a:t>
            </a:r>
            <a:r>
              <a:rPr lang="en-US" sz="1400" dirty="0" b="0" i="0">
                <a:solidFill>
                  <a:srgbClr val="402A20"/>
                </a:solidFill>
                <a:latin typeface="Georgia"/>
                <a:ea typeface="+mn-lt"/>
                <a:cs typeface="+mn-lt"/>
              </a:rPr>
              <a:t> и т. д. </a:t>
            </a:r>
            <a:r>
              <a:rPr lang="en-US" sz="1400" dirty="0" err="1" b="0" i="0">
                <a:solidFill>
                  <a:srgbClr val="402A20"/>
                </a:solidFill>
                <a:latin typeface="Georgia"/>
                <a:ea typeface="+mn-lt"/>
                <a:cs typeface="+mn-lt"/>
              </a:rPr>
              <a:t>Лук</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позволил</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людям</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охотиться</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на</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мелкую</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дичь</a:t>
            </a:r>
            <a:r>
              <a:rPr lang="en-US" sz="1400" dirty="0" b="0" i="0">
                <a:solidFill>
                  <a:srgbClr val="402A20"/>
                </a:solidFill>
                <a:latin typeface="Georgia"/>
                <a:ea typeface="+mn-lt"/>
                <a:cs typeface="+mn-lt"/>
              </a:rPr>
              <a:t> с </a:t>
            </a:r>
            <a:r>
              <a:rPr lang="en-US" sz="1400" dirty="0" err="1" b="0" i="0">
                <a:solidFill>
                  <a:srgbClr val="402A20"/>
                </a:solidFill>
                <a:latin typeface="Georgia"/>
                <a:ea typeface="+mn-lt"/>
                <a:cs typeface="+mn-lt"/>
              </a:rPr>
              <a:t>дальнего</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расстояния</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что</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повысило</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значение</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охоты</a:t>
            </a:r>
            <a:r>
              <a:rPr lang="en-US" sz="1400" dirty="0" b="0" i="0">
                <a:solidFill>
                  <a:srgbClr val="402A20"/>
                </a:solidFill>
                <a:latin typeface="Georgia"/>
                <a:ea typeface="+mn-lt"/>
                <a:cs typeface="+mn-lt"/>
              </a:rPr>
              <a:t> в </a:t>
            </a:r>
            <a:r>
              <a:rPr lang="en-US" sz="1400" dirty="0" err="1" b="0" i="0">
                <a:solidFill>
                  <a:srgbClr val="402A20"/>
                </a:solidFill>
                <a:latin typeface="Georgia"/>
                <a:ea typeface="+mn-lt"/>
                <a:cs typeface="+mn-lt"/>
              </a:rPr>
              <a:t>жизни</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родовой</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общины</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Обилие</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воды</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заставило</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человека</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изобрести</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лодку</a:t>
            </a:r>
            <a:r>
              <a:rPr lang="en-US" sz="1400" dirty="0" b="0" i="0">
                <a:solidFill>
                  <a:srgbClr val="402A20"/>
                </a:solidFill>
                <a:latin typeface="Georgia"/>
                <a:ea typeface="+mn-lt"/>
                <a:cs typeface="+mn-lt"/>
              </a:rPr>
              <a:t> и </a:t>
            </a:r>
            <a:r>
              <a:rPr lang="en-US" sz="1400" dirty="0" err="1" b="0" i="0">
                <a:solidFill>
                  <a:srgbClr val="402A20"/>
                </a:solidFill>
                <a:latin typeface="Georgia"/>
                <a:ea typeface="+mn-lt"/>
                <a:cs typeface="+mn-lt"/>
              </a:rPr>
              <a:t>рыболовные</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снасти</a:t>
            </a:r>
            <a:r>
              <a:rPr lang="en-US" sz="1400" dirty="0" b="0" i="0">
                <a:solidFill>
                  <a:srgbClr val="402A20"/>
                </a:solidFill>
                <a:latin typeface="Georgia"/>
                <a:ea typeface="+mn-lt"/>
                <a:cs typeface="+mn-lt"/>
              </a:rPr>
              <a:t>.</a:t>
            </a:r>
            <a:endParaRPr lang="en-US" sz="1600" dirty="0">
              <a:latin typeface="Times New Roman"/>
              <a:cs typeface="Times New Roman"/>
            </a:endParaRPr>
          </a:p>
          <a:p>
            <a:pPr algn="just">
              <a:lnSpc>
                <a:spcPct val="120000"/>
              </a:lnSpc>
              <a:spcBef>
                <a:spcPts val="300"/>
              </a:spcBef>
              <a:spcAft>
                <a:spcPts val="600"/>
              </a:spcAft>
            </a:pPr>
            <a:r>
              <a:rPr lang="en-US" sz="1400" dirty="0" err="1" b="0" i="0">
                <a:solidFill>
                  <a:srgbClr val="402A20"/>
                </a:solidFill>
                <a:latin typeface="Georgia"/>
                <a:ea typeface="+mn-lt"/>
                <a:cs typeface="+mn-lt"/>
              </a:rPr>
              <a:t>Ученые</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считают</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что</a:t>
            </a:r>
            <a:r>
              <a:rPr lang="en-US" sz="1400" dirty="0" b="0" i="0">
                <a:solidFill>
                  <a:srgbClr val="402A20"/>
                </a:solidFill>
                <a:latin typeface="Georgia"/>
                <a:ea typeface="+mn-lt"/>
                <a:cs typeface="+mn-lt"/>
              </a:rPr>
              <a:t> в </a:t>
            </a:r>
            <a:r>
              <a:rPr lang="en-US" sz="1400" dirty="0" err="1" b="0" i="0">
                <a:solidFill>
                  <a:srgbClr val="402A20"/>
                </a:solidFill>
                <a:latin typeface="Georgia"/>
                <a:ea typeface="+mn-lt"/>
                <a:cs typeface="+mn-lt"/>
              </a:rPr>
              <a:t>самом</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конце</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мезолита</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начинается</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одомашнивание</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диких</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животных</a:t>
            </a:r>
            <a:r>
              <a:rPr lang="en-US" sz="1400" dirty="0" b="0" i="0">
                <a:solidFill>
                  <a:srgbClr val="402A20"/>
                </a:solidFill>
                <a:latin typeface="Georgia"/>
                <a:ea typeface="+mn-lt"/>
                <a:cs typeface="+mn-lt"/>
              </a:rPr>
              <a:t> и </a:t>
            </a:r>
            <a:r>
              <a:rPr lang="en-US" sz="1400" dirty="0" err="1" b="0" i="0">
                <a:solidFill>
                  <a:srgbClr val="402A20"/>
                </a:solidFill>
                <a:latin typeface="Georgia"/>
                <a:ea typeface="+mn-lt"/>
                <a:cs typeface="+mn-lt"/>
              </a:rPr>
              <a:t>окультуривание</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некоторых</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растений</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Собака</a:t>
            </a:r>
            <a:r>
              <a:rPr lang="en-US" sz="1400" dirty="0" b="0" i="0">
                <a:solidFill>
                  <a:srgbClr val="402A20"/>
                </a:solidFill>
                <a:latin typeface="Georgia"/>
                <a:ea typeface="+mn-lt"/>
                <a:cs typeface="+mn-lt"/>
              </a:rPr>
              <a:t> – </a:t>
            </a:r>
            <a:r>
              <a:rPr lang="en-US" sz="1400" dirty="0" err="1" b="0" i="0">
                <a:solidFill>
                  <a:srgbClr val="402A20"/>
                </a:solidFill>
                <a:latin typeface="Georgia"/>
                <a:ea typeface="+mn-lt"/>
                <a:cs typeface="+mn-lt"/>
              </a:rPr>
              <a:t>первое</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животное</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которое</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приручил</a:t>
            </a:r>
            <a:r>
              <a:rPr lang="en-US" sz="1400" dirty="0" b="0" i="0">
                <a:solidFill>
                  <a:srgbClr val="402A20"/>
                </a:solidFill>
                <a:latin typeface="Georgia"/>
                <a:ea typeface="+mn-lt"/>
                <a:cs typeface="+mn-lt"/>
              </a:rPr>
              <a:t> </a:t>
            </a:r>
            <a:r>
              <a:rPr lang="en-US" sz="1400" dirty="0" err="1" b="0" i="0">
                <a:solidFill>
                  <a:srgbClr val="402A20"/>
                </a:solidFill>
                <a:latin typeface="Georgia"/>
                <a:ea typeface="+mn-lt"/>
                <a:cs typeface="+mn-lt"/>
              </a:rPr>
              <a:t>человек</a:t>
            </a:r>
            <a:r>
              <a:rPr lang="en-US" sz="1400" dirty="0" b="0" i="0">
                <a:solidFill>
                  <a:srgbClr val="402A20"/>
                </a:solidFill>
                <a:latin typeface="Georgia"/>
                <a:ea typeface="+mn-lt"/>
                <a:cs typeface="+mn-lt"/>
              </a:rPr>
              <a:t>.</a:t>
            </a:r>
            <a:endParaRPr lang="en-US" sz="1600" dirty="0">
              <a:latin typeface="Times New Roman"/>
              <a:cs typeface="Times New Roman"/>
            </a:endParaRPr>
          </a:p>
          <a:p>
            <a:pPr algn="l">
              <a:lnSpc>
                <a:spcPct val="120000"/>
              </a:lnSpc>
              <a:spcBef>
                <a:spcPts val="300"/>
              </a:spcBef>
              <a:spcAft>
                <a:spcPts val="600"/>
              </a:spcAft>
              <a:buFont typeface="Calibri" panose="020F0502020204030204" pitchFamily="34" charset="0"/>
            </a:pPr>
            <a:endParaRPr lang="en-US" sz="1600" dirty="0">
              <a:latin typeface="Times New Roman"/>
              <a:cs typeface="Times New Roman"/>
            </a:endParaRPr>
          </a:p>
        </p:txBody>
      </p:sp>
      <p:pic>
        <p:nvPicPr>
          <p:cNvPr id="34" name="Рисунок 33" descr="Мезолит">
            <a:extLst>
              <a:ext uri="{FF2B5EF4-FFF2-40B4-BE49-F238E27FC236}">
                <a16:creationId xmlns:a16="http://schemas.microsoft.com/office/drawing/2014/main" id="{EFBD3E16-AAAE-9B6B-1CC1-A9F0FFDBD609}"/>
              </a:ext>
            </a:extLst>
          </p:cNvPr>
          <p:cNvPicPr>
            <a:picLocks noChangeAspect="1"/>
          </p:cNvPicPr>
          <p:nvPr/>
        </p:nvPicPr>
        <p:blipFill>
          <a:blip r:embed="rId2"/>
          <a:srcRect t="9559" r="1" b="6576"/>
          <a:stretch/>
        </p:blipFill>
        <p:spPr>
          <a:xfrm>
            <a:off x="8477770" y="1906158"/>
            <a:ext cx="2881109" cy="3623412"/>
          </a:xfrm>
          <a:prstGeom prst="rect">
            <a:avLst/>
          </a:prstGeom>
        </p:spPr>
      </p:pic>
      <p:cxnSp>
        <p:nvCxnSpPr>
          <p:cNvPr id="35" name="Connector 34"/>
          <p:cNvCxnSpPr/>
          <p:nvPr/>
        </p:nvCxnSpPr>
        <p:spPr>
          <a:xfrm>
            <a:off x="1097280" y="1737360"/>
            <a:ext cx="6492240" cy="0"/>
          </a:xfrm>
          <a:prstGeom prst="line">
            <a:avLst/>
          </a:prstGeom>
          <a:ln w="38100">
            <a:solidFill>
              <a:srgbClr val="8B5A2B"/>
            </a:solidFill>
          </a:ln>
        </p:spPr>
        <p:style>
          <a:lnRef idx="2">
            <a:schemeClr val="accent1"/>
          </a:lnRef>
          <a:fillRef idx="0">
            <a:schemeClr val="accent1"/>
          </a:fillRef>
          <a:effectRef idx="1">
            <a:schemeClr val="accent1"/>
          </a:effectRef>
          <a:fontRef idx="minor">
            <a:schemeClr val="tx1"/>
          </a:fontRef>
        </p:style>
      </p:cxnSp>
      <p:cxnSp>
        <p:nvCxnSpPr>
          <p:cNvPr id="36" name="Connector 35"/>
          <p:cNvCxnSpPr/>
          <p:nvPr/>
        </p:nvCxnSpPr>
        <p:spPr>
          <a:xfrm>
            <a:off x="1097280" y="1828800"/>
            <a:ext cx="6492240" cy="0"/>
          </a:xfrm>
          <a:prstGeom prst="line">
            <a:avLst/>
          </a:prstGeom>
          <a:ln w="12700">
            <a:solidFill>
              <a:srgbClr val="8B5A2B"/>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4867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F0E6"/>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85C4F5-8879-335E-147F-3E589EF0F49A}"/>
              </a:ext>
            </a:extLst>
          </p:cNvPr>
          <p:cNvSpPr>
            <a:spLocks noGrp="1"/>
          </p:cNvSpPr>
          <p:nvPr>
            <p:ph type="title"/>
          </p:nvPr>
        </p:nvSpPr>
        <p:spPr>
          <a:xfrm>
            <a:off x="1064150" y="993386"/>
            <a:ext cx="10058400" cy="1450757"/>
          </a:xfrm>
        </p:spPr>
        <p:txBody>
          <a:bodyPr wrap="square" anchor="t" lIns="274320" rIns="274320" tIns="137160" bIns="137160"/>
          <a:lstStyle/>
          <a:p>
            <a:pPr algn="l">
              <a:spcBef>
                <a:spcPts val="0"/>
              </a:spcBef>
              <a:spcAft>
                <a:spcPts val="800"/>
              </a:spcAft>
            </a:pPr>
            <a:r>
              <a:rPr lang="en-US" b="1" dirty="0" err="1" sz="2800" i="0">
                <a:solidFill>
                  <a:srgbClr val="654321"/>
                </a:solidFill>
                <a:latin typeface="Times New Roman"/>
                <a:cs typeface="Times New Roman"/>
              </a:rPr>
              <a:t>Мезолит</a:t>
            </a:r>
            <a:r>
              <a:rPr lang="en-US" b="1" dirty="0" sz="2800" i="0">
                <a:solidFill>
                  <a:srgbClr val="654321"/>
                </a:solidFill>
                <a:latin typeface="Times New Roman"/>
                <a:cs typeface="Times New Roman"/>
              </a:rPr>
              <a:t> (12–5 </a:t>
            </a:r>
            <a:r>
              <a:rPr lang="en-US" b="1" dirty="0" err="1" sz="2800" i="0">
                <a:solidFill>
                  <a:srgbClr val="654321"/>
                </a:solidFill>
                <a:latin typeface="Times New Roman"/>
                <a:cs typeface="Times New Roman"/>
              </a:rPr>
              <a:t>тысячелетие</a:t>
            </a:r>
            <a:r>
              <a:rPr lang="en-US" b="1" dirty="0" sz="2800" i="0">
                <a:solidFill>
                  <a:srgbClr val="654321"/>
                </a:solidFill>
                <a:latin typeface="Times New Roman"/>
                <a:cs typeface="Times New Roman"/>
              </a:rPr>
              <a:t> </a:t>
            </a:r>
            <a:r>
              <a:rPr lang="en-US" b="1" dirty="0" err="1" sz="2800" i="0">
                <a:solidFill>
                  <a:srgbClr val="654321"/>
                </a:solidFill>
                <a:latin typeface="Times New Roman"/>
                <a:cs typeface="Times New Roman"/>
              </a:rPr>
              <a:t>до</a:t>
            </a:r>
            <a:r>
              <a:rPr lang="en-US" b="1" dirty="0" sz="2800" i="0">
                <a:solidFill>
                  <a:srgbClr val="654321"/>
                </a:solidFill>
                <a:latin typeface="Times New Roman"/>
                <a:cs typeface="Times New Roman"/>
              </a:rPr>
              <a:t> н. э.)</a:t>
            </a:r>
            <a:endParaRPr lang="ru-RU">
              <a:solidFill>
                <a:schemeClr val="tx1"/>
              </a:solidFill>
              <a:latin typeface="Times New Roman"/>
              <a:cs typeface="Times New Roman"/>
            </a:endParaRPr>
          </a:p>
          <a:p>
            <a:pPr algn="l">
              <a:spcBef>
                <a:spcPts val="0"/>
              </a:spcBef>
              <a:spcAft>
                <a:spcPts val="800"/>
              </a:spcAft>
            </a:pPr>
            <a:endParaRPr lang="ru-RU" dirty="0">
              <a:cs typeface="Calibri Light"/>
            </a:endParaRPr>
          </a:p>
        </p:txBody>
      </p:sp>
      <p:sp>
        <p:nvSpPr>
          <p:cNvPr id="3" name="Объект 2">
            <a:extLst>
              <a:ext uri="{FF2B5EF4-FFF2-40B4-BE49-F238E27FC236}">
                <a16:creationId xmlns:a16="http://schemas.microsoft.com/office/drawing/2014/main" id="{13954335-DF2A-9108-9810-AB318546FF75}"/>
              </a:ext>
            </a:extLst>
          </p:cNvPr>
          <p:cNvSpPr>
            <a:spLocks noGrp="1"/>
          </p:cNvSpPr>
          <p:nvPr>
            <p:ph idx="1"/>
          </p:nvPr>
        </p:nvSpPr>
        <p:spPr/>
        <p:txBody>
          <a:bodyPr vert="horz" lIns="274320" tIns="137160" rIns="274320" bIns="137160" rtlCol="0" anchor="t" wrap="square"/>
          <a:lstStyle/>
          <a:p>
            <a:pPr algn="l">
              <a:lnSpc>
                <a:spcPct val="120000"/>
              </a:lnSpc>
              <a:spcBef>
                <a:spcPts val="300"/>
              </a:spcBef>
              <a:spcAft>
                <a:spcPts val="600"/>
              </a:spcAft>
            </a:pPr>
            <a:r>
              <a:rPr lang="ru-RU" sz="1400" dirty="0" b="0" i="0">
                <a:solidFill>
                  <a:srgbClr val="402A20"/>
                </a:solidFill>
                <a:latin typeface="Georgia"/>
                <a:ea typeface="+mn-lt"/>
                <a:cs typeface="+mn-lt"/>
              </a:rPr>
              <a:t>Дальнейшее развитие получило разделение труда между мужчинами и женщинами.</a:t>
            </a:r>
            <a:endParaRPr lang="ru-RU" sz="1600">
              <a:solidFill>
                <a:schemeClr val="tx1"/>
              </a:solidFill>
              <a:latin typeface="Times New Roman"/>
              <a:ea typeface="+mn-lt"/>
              <a:cs typeface="+mn-lt"/>
            </a:endParaRPr>
          </a:p>
          <a:p>
            <a:pPr algn="just">
              <a:lnSpc>
                <a:spcPct val="120000"/>
              </a:lnSpc>
              <a:spcBef>
                <a:spcPts val="300"/>
              </a:spcBef>
              <a:spcAft>
                <a:spcPts val="600"/>
              </a:spcAft>
            </a:pPr>
            <a:r>
              <a:rPr lang="ru-RU" sz="1400" dirty="0" b="0" i="0">
                <a:solidFill>
                  <a:srgbClr val="402A20"/>
                </a:solidFill>
                <a:latin typeface="Georgia"/>
                <a:ea typeface="+mn-lt"/>
                <a:cs typeface="+mn-lt"/>
              </a:rPr>
              <a:t> Мужчины занимались охотой, женщины – собирательством. Обязанности также распределялись в зависимости от возраста членов общины. В роду четко делились на взрослых, стариков и детей. Старики были хранителями традиций, обычаев, мудрыми наставниками. Взрослые добывали пропитание, строили жилища, охраняли род от внешних врагов. Дети получали по потребности пищу и одежду, однако не могли участвовать в общественной жизни общины.</a:t>
            </a:r>
            <a:endParaRPr lang="ru-RU" sz="1600">
              <a:solidFill>
                <a:schemeClr val="tx1"/>
              </a:solidFill>
              <a:latin typeface="Times New Roman"/>
              <a:cs typeface="Calibri" panose="020F0502020204030204"/>
            </a:endParaRPr>
          </a:p>
          <a:p>
            <a:pPr algn="just">
              <a:lnSpc>
                <a:spcPct val="120000"/>
              </a:lnSpc>
              <a:spcBef>
                <a:spcPts val="300"/>
              </a:spcBef>
              <a:spcAft>
                <a:spcPts val="600"/>
              </a:spcAft>
            </a:pPr>
            <a:r>
              <a:rPr lang="ru-RU" sz="1400" dirty="0" b="0" i="0">
                <a:solidFill>
                  <a:srgbClr val="402A20"/>
                </a:solidFill>
                <a:latin typeface="Georgia"/>
                <a:ea typeface="+mn-lt"/>
                <a:cs typeface="+mn-lt"/>
              </a:rPr>
              <a:t>Появился обряд инициации – специальный обряд, при помощи которого осуществлялся переход детей в сообщество взрослых.</a:t>
            </a:r>
            <a:endParaRPr lang="ru-RU" sz="1600">
              <a:solidFill>
                <a:schemeClr val="tx1"/>
              </a:solidFill>
              <a:latin typeface="Times New Roman"/>
              <a:cs typeface="Times New Roman"/>
            </a:endParaRPr>
          </a:p>
          <a:p>
            <a:pPr algn="just">
              <a:lnSpc>
                <a:spcPct val="120000"/>
              </a:lnSpc>
              <a:spcBef>
                <a:spcPts val="300"/>
              </a:spcBef>
              <a:spcAft>
                <a:spcPts val="600"/>
              </a:spcAft>
            </a:pPr>
            <a:r>
              <a:rPr lang="ru-RU" sz="1400" dirty="0" b="0" i="0">
                <a:solidFill>
                  <a:srgbClr val="402A20"/>
                </a:solidFill>
                <a:latin typeface="Georgia"/>
                <a:ea typeface="+mn-lt"/>
                <a:cs typeface="+mn-lt"/>
              </a:rPr>
              <a:t>В эпоху мезолита люди не жили долго на одном месте. Они вынуждены были менять места своего обитания, следуя за мигрирующими животными.</a:t>
            </a:r>
            <a:endParaRPr lang="ru-RU" sz="1600">
              <a:solidFill>
                <a:schemeClr val="tx1"/>
              </a:solidFill>
              <a:latin typeface="Times New Roman"/>
              <a:cs typeface="Times New Roman"/>
            </a:endParaRPr>
          </a:p>
          <a:p>
            <a:pPr algn="just">
              <a:lnSpc>
                <a:spcPct val="120000"/>
              </a:lnSpc>
              <a:spcBef>
                <a:spcPts val="300"/>
              </a:spcBef>
              <a:spcAft>
                <a:spcPts val="600"/>
              </a:spcAft>
            </a:pPr>
            <a:r>
              <a:rPr lang="ru-RU" sz="1400" dirty="0" b="0" i="0">
                <a:solidFill>
                  <a:srgbClr val="402A20"/>
                </a:solidFill>
                <a:latin typeface="Georgia"/>
                <a:ea typeface="+mn-lt"/>
                <a:cs typeface="+mn-lt"/>
              </a:rPr>
              <a:t>Ввиду того, что мезолитические охотники не жили подолгу на одном месте, их жилища тоже не были постоянными. Они сооружали себе жилища из вкопанных в землю жердей, покрыв их шкурами животных. Основания таких жилищ глубоко вкапывались в землю, а площадь их составляла 40–60 кв. м. Остатки подобного жилища были обнаружены на берегу реки Есиль (Ишим).</a:t>
            </a:r>
            <a:endParaRPr lang="ru-RU" sz="1600">
              <a:solidFill>
                <a:schemeClr val="tx1"/>
              </a:solidFill>
              <a:latin typeface="Times New Roman"/>
              <a:cs typeface="Times New Roman"/>
            </a:endParaRPr>
          </a:p>
          <a:p>
            <a:pPr algn="just">
              <a:lnSpc>
                <a:spcPct val="120000"/>
              </a:lnSpc>
              <a:spcBef>
                <a:spcPts val="300"/>
              </a:spcBef>
              <a:spcAft>
                <a:spcPts val="600"/>
              </a:spcAft>
            </a:pPr>
            <a:r>
              <a:rPr lang="ru-RU" sz="1400" dirty="0" b="0" i="0">
                <a:solidFill>
                  <a:srgbClr val="402A20"/>
                </a:solidFill>
                <a:latin typeface="Georgia"/>
                <a:ea typeface="+mn-lt"/>
                <a:cs typeface="+mn-lt"/>
              </a:rPr>
              <a:t>Мезолитические охотники жили по берегам рек Иртыш, Есиль (Ишим), Тобол, </a:t>
            </a:r>
            <a:r>
              <a:rPr lang="ru-RU" sz="1400" err="1" b="0" i="0">
                <a:solidFill>
                  <a:srgbClr val="402A20"/>
                </a:solidFill>
                <a:latin typeface="Georgia"/>
                <a:ea typeface="+mn-lt"/>
                <a:cs typeface="+mn-lt"/>
              </a:rPr>
              <a:t>Торгай</a:t>
            </a:r>
            <a:r>
              <a:rPr lang="ru-RU" sz="1400" dirty="0" b="0" i="0">
                <a:solidFill>
                  <a:srgbClr val="402A20"/>
                </a:solidFill>
                <a:latin typeface="Georgia"/>
                <a:ea typeface="+mn-lt"/>
                <a:cs typeface="+mn-lt"/>
              </a:rPr>
              <a:t>, Жайык (Урал)</a:t>
            </a:r>
            <a:endParaRPr lang="ru-RU" sz="1600">
              <a:solidFill>
                <a:schemeClr val="tx1"/>
              </a:solidFill>
              <a:latin typeface="Times New Roman"/>
              <a:cs typeface="Times New Roman"/>
            </a:endParaRPr>
          </a:p>
          <a:p>
            <a:pPr algn="l">
              <a:lnSpc>
                <a:spcPct val="120000"/>
              </a:lnSpc>
              <a:spcBef>
                <a:spcPts val="300"/>
              </a:spcBef>
              <a:spcAft>
                <a:spcPts val="600"/>
              </a:spcAft>
            </a:pPr>
            <a:endParaRPr lang="ru-RU" sz="1600" dirty="0">
              <a:solidFill>
                <a:schemeClr val="tx1"/>
              </a:solidFill>
              <a:latin typeface="Times New Roman"/>
              <a:cs typeface="Calibri"/>
            </a:endParaRPr>
          </a:p>
        </p:txBody>
      </p:sp>
      <p:cxnSp>
        <p:nvCxnSpPr>
          <p:cNvPr id="4" name="Connector 3"/>
          <p:cNvCxnSpPr/>
          <p:nvPr/>
        </p:nvCxnSpPr>
        <p:spPr>
          <a:xfrm>
            <a:off x="1097280" y="1737360"/>
            <a:ext cx="6492240" cy="0"/>
          </a:xfrm>
          <a:prstGeom prst="line">
            <a:avLst/>
          </a:prstGeom>
          <a:ln w="38100">
            <a:solidFill>
              <a:srgbClr val="8B5A2B"/>
            </a:solidFill>
          </a:ln>
        </p:spPr>
        <p:style>
          <a:lnRef idx="2">
            <a:schemeClr val="accent1"/>
          </a:lnRef>
          <a:fillRef idx="0">
            <a:schemeClr val="accent1"/>
          </a:fillRef>
          <a:effectRef idx="1">
            <a:schemeClr val="accent1"/>
          </a:effectRef>
          <a:fontRef idx="minor">
            <a:schemeClr val="tx1"/>
          </a:fontRef>
        </p:style>
      </p:cxnSp>
      <p:cxnSp>
        <p:nvCxnSpPr>
          <p:cNvPr id="5" name="Connector 4"/>
          <p:cNvCxnSpPr/>
          <p:nvPr/>
        </p:nvCxnSpPr>
        <p:spPr>
          <a:xfrm>
            <a:off x="1097280" y="1828800"/>
            <a:ext cx="6492240" cy="0"/>
          </a:xfrm>
          <a:prstGeom prst="line">
            <a:avLst/>
          </a:prstGeom>
          <a:ln w="12700">
            <a:solidFill>
              <a:srgbClr val="8B5A2B"/>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587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F0E6"/>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wrap="square" lIns="274320" rIns="274320" tIns="137160" bIns="137160"/>
          <a:lstStyle/>
          <a:p>
            <a:pPr algn="l">
              <a:spcBef>
                <a:spcPts val="0"/>
              </a:spcBef>
              <a:spcAft>
                <a:spcPts val="800"/>
              </a:spcAft>
            </a:pP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wrap="square" lIns="274320" rIns="274320" tIns="137160" bIns="137160"/>
          <a:lstStyle/>
          <a:p>
            <a:pPr algn="l">
              <a:lnSpc>
                <a:spcPct val="120000"/>
              </a:lnSpc>
              <a:spcBef>
                <a:spcPts val="300"/>
              </a:spcBef>
              <a:spcAft>
                <a:spcPts val="600"/>
              </a:spcAft>
            </a:pPr>
            <a:endParaRPr lang="en-US"/>
          </a:p>
        </p:txBody>
      </p:sp>
      <p:sp>
        <p:nvSpPr>
          <p:cNvPr id="2" name="Заголовок 1">
            <a:extLst>
              <a:ext uri="{FF2B5EF4-FFF2-40B4-BE49-F238E27FC236}">
                <a16:creationId xmlns:a16="http://schemas.microsoft.com/office/drawing/2014/main" id="{C9D31848-10F2-3FAE-1000-DE4C6091F153}"/>
              </a:ext>
            </a:extLst>
          </p:cNvPr>
          <p:cNvSpPr>
            <a:spLocks noGrp="1"/>
          </p:cNvSpPr>
          <p:nvPr>
            <p:ph type="title"/>
          </p:nvPr>
        </p:nvSpPr>
        <p:spPr>
          <a:xfrm>
            <a:off x="5181601" y="634946"/>
            <a:ext cx="6368142" cy="1450757"/>
          </a:xfrm>
        </p:spPr>
        <p:txBody>
          <a:bodyPr wrap="square" anchor="t" lIns="274320" rIns="274320" tIns="137160" bIns="137160"/>
          <a:lstStyle/>
          <a:p>
            <a:pPr algn="l">
              <a:lnSpc>
                <a:spcPct val="120000"/>
              </a:lnSpc>
              <a:spcBef>
                <a:spcPts val="300"/>
              </a:spcBef>
              <a:spcAft>
                <a:spcPts val="600"/>
              </a:spcAft>
            </a:pPr>
            <a:r>
              <a:rPr lang="ru-RU" dirty="0" sz="1800" b="0" i="0">
                <a:solidFill>
                  <a:srgbClr val="402A20"/>
                </a:solidFill>
                <a:latin typeface="Georgia"/>
                <a:cs typeface="Calibri Light"/>
              </a:rPr>
              <a:t>Стоянки Мезолита</a:t>
            </a:r>
          </a:p>
        </p:txBody>
      </p:sp>
      <p:pic>
        <p:nvPicPr>
          <p:cNvPr id="4" name="Рисунок 3" descr="Каменный век Анапы – Анапский археологический музей">
            <a:extLst>
              <a:ext uri="{FF2B5EF4-FFF2-40B4-BE49-F238E27FC236}">
                <a16:creationId xmlns:a16="http://schemas.microsoft.com/office/drawing/2014/main" id="{ACD288D4-B817-3358-83C5-D0BE82AD9DAD}"/>
              </a:ext>
            </a:extLst>
          </p:cNvPr>
          <p:cNvPicPr>
            <a:picLocks noChangeAspect="1"/>
          </p:cNvPicPr>
          <p:nvPr/>
        </p:nvPicPr>
        <p:blipFill>
          <a:blip r:embed="rId2"/>
          <a:srcRect l="24169" r="28748" b="1"/>
          <a:stretch/>
        </p:blipFill>
        <p:spPr>
          <a:xfrm>
            <a:off x="20" y="-12128"/>
            <a:ext cx="4654276" cy="6870127"/>
          </a:xfrm>
          <a:prstGeom prst="rect">
            <a:avLst/>
          </a:prstGeom>
        </p:spPr>
      </p:pic>
      <p:sp>
        <p:nvSpPr>
          <p:cNvPr id="3" name="Объект 2">
            <a:extLst>
              <a:ext uri="{FF2B5EF4-FFF2-40B4-BE49-F238E27FC236}">
                <a16:creationId xmlns:a16="http://schemas.microsoft.com/office/drawing/2014/main" id="{81C42A95-B0B1-A53C-325C-E1DE50C77625}"/>
              </a:ext>
            </a:extLst>
          </p:cNvPr>
          <p:cNvSpPr>
            <a:spLocks noGrp="1"/>
          </p:cNvSpPr>
          <p:nvPr>
            <p:ph idx="1"/>
          </p:nvPr>
        </p:nvSpPr>
        <p:spPr>
          <a:xfrm>
            <a:off x="5181601" y="2198914"/>
            <a:ext cx="6368142" cy="3670180"/>
          </a:xfrm>
        </p:spPr>
        <p:txBody>
          <a:bodyPr vert="horz" lIns="274320" tIns="137160" rIns="274320" bIns="137160" rtlCol="0" anchor="t" wrap="square"/>
          <a:lstStyle/>
          <a:p>
            <a:pPr algn="just">
              <a:lnSpc>
                <a:spcPct val="120000"/>
              </a:lnSpc>
              <a:spcBef>
                <a:spcPts val="300"/>
              </a:spcBef>
              <a:spcAft>
                <a:spcPts val="600"/>
              </a:spcAft>
            </a:pPr>
            <a:r>
              <a:rPr lang="ru-RU" dirty="0" sz="1400" b="0" i="0">
                <a:solidFill>
                  <a:srgbClr val="402A20"/>
                </a:solidFill>
                <a:latin typeface="Georgia"/>
                <a:ea typeface="+mn-lt"/>
                <a:cs typeface="+mn-lt"/>
              </a:rPr>
              <a:t>На территории Казахстана найдено более 20 стоянок эпохи мезолита. Среди них Мичуринская, </a:t>
            </a:r>
            <a:r>
              <a:rPr lang="ru-RU" dirty="0" err="1" sz="1400" b="0" i="0">
                <a:solidFill>
                  <a:srgbClr val="402A20"/>
                </a:solidFill>
                <a:latin typeface="Georgia"/>
                <a:ea typeface="+mn-lt"/>
                <a:cs typeface="+mn-lt"/>
              </a:rPr>
              <a:t>Явленка</a:t>
            </a:r>
            <a:r>
              <a:rPr lang="ru-RU" dirty="0" sz="1400" b="0" i="0">
                <a:solidFill>
                  <a:srgbClr val="402A20"/>
                </a:solidFill>
                <a:latin typeface="Georgia"/>
                <a:ea typeface="+mn-lt"/>
                <a:cs typeface="+mn-lt"/>
              </a:rPr>
              <a:t>, </a:t>
            </a:r>
            <a:r>
              <a:rPr lang="ru-RU" dirty="0" err="1" sz="1400" b="0" i="0">
                <a:solidFill>
                  <a:srgbClr val="402A20"/>
                </a:solidFill>
                <a:latin typeface="Georgia"/>
                <a:ea typeface="+mn-lt"/>
                <a:cs typeface="+mn-lt"/>
              </a:rPr>
              <a:t>Дузбай</a:t>
            </a:r>
            <a:r>
              <a:rPr lang="ru-RU" dirty="0" sz="1400" b="0" i="0">
                <a:solidFill>
                  <a:srgbClr val="402A20"/>
                </a:solidFill>
                <a:latin typeface="Georgia"/>
                <a:ea typeface="+mn-lt"/>
                <a:cs typeface="+mn-lt"/>
              </a:rPr>
              <a:t>, Ерейментау, Тельманская, </a:t>
            </a:r>
            <a:r>
              <a:rPr lang="ru-RU" dirty="0" err="1" sz="1400" b="0" i="0">
                <a:solidFill>
                  <a:srgbClr val="402A20"/>
                </a:solidFill>
                <a:latin typeface="Georgia"/>
                <a:ea typeface="+mn-lt"/>
                <a:cs typeface="+mn-lt"/>
              </a:rPr>
              <a:t>Акимбек</a:t>
            </a:r>
            <a:r>
              <a:rPr lang="ru-RU" dirty="0" sz="1400" b="0" i="0">
                <a:solidFill>
                  <a:srgbClr val="402A20"/>
                </a:solidFill>
                <a:latin typeface="Georgia"/>
                <a:ea typeface="+mn-lt"/>
                <a:cs typeface="+mn-lt"/>
              </a:rPr>
              <a:t>, Караганда, </a:t>
            </a:r>
            <a:r>
              <a:rPr lang="ru-RU" dirty="0" err="1" sz="1400" b="0" i="0">
                <a:solidFill>
                  <a:srgbClr val="402A20"/>
                </a:solidFill>
                <a:latin typeface="Georgia"/>
                <a:ea typeface="+mn-lt"/>
                <a:cs typeface="+mn-lt"/>
              </a:rPr>
              <a:t>Кызылсу</a:t>
            </a:r>
            <a:r>
              <a:rPr lang="ru-RU" dirty="0" sz="1400" b="0" i="0">
                <a:solidFill>
                  <a:srgbClr val="402A20"/>
                </a:solidFill>
                <a:latin typeface="Georgia"/>
                <a:ea typeface="+mn-lt"/>
                <a:cs typeface="+mn-lt"/>
              </a:rPr>
              <a:t> и др.</a:t>
            </a:r>
            <a:endParaRPr lang="ru-RU">
              <a:solidFill>
                <a:schemeClr val="tx1"/>
              </a:solidFill>
              <a:latin typeface="Times New Roman"/>
              <a:cs typeface="Calibri" panose="020F0502020204030204"/>
            </a:endParaRPr>
          </a:p>
          <a:p>
            <a:pPr algn="just">
              <a:lnSpc>
                <a:spcPct val="120000"/>
              </a:lnSpc>
              <a:spcBef>
                <a:spcPts val="300"/>
              </a:spcBef>
              <a:spcAft>
                <a:spcPts val="600"/>
              </a:spcAft>
            </a:pPr>
            <a:r>
              <a:rPr lang="ru-RU" dirty="0" sz="1400" b="0" i="0">
                <a:solidFill>
                  <a:srgbClr val="402A20"/>
                </a:solidFill>
                <a:latin typeface="Georgia"/>
                <a:ea typeface="+mn-lt"/>
                <a:cs typeface="+mn-lt"/>
              </a:rPr>
              <a:t>Мезолит – переходный период от палеолита к неолиту. В это время начался переход от охоты к одомашниванию животных, от собирательства к окультуриванию растений. Человек создал новые виды орудий, которые позволили человеку охотиться самостоятельно. Развитие общества привело к образованию нового человеческого объединения – племени. Мезолит стал периодом, который сыграл особую роль в развитии экономики и общества.</a:t>
            </a:r>
            <a:endParaRPr lang="ru-RU">
              <a:solidFill>
                <a:schemeClr val="tx1"/>
              </a:solidFill>
              <a:latin typeface="Times New Roman"/>
              <a:cs typeface="Times New Roman"/>
            </a:endParaRPr>
          </a:p>
          <a:p>
            <a:pPr algn="l">
              <a:lnSpc>
                <a:spcPct val="120000"/>
              </a:lnSpc>
              <a:spcBef>
                <a:spcPts val="300"/>
              </a:spcBef>
              <a:spcAft>
                <a:spcPts val="600"/>
              </a:spcAft>
            </a:pPr>
            <a:endParaRPr lang="ru-RU" dirty="0">
              <a:solidFill>
                <a:schemeClr val="tx1"/>
              </a:solidFill>
              <a:latin typeface="Times New Roman"/>
              <a:cs typeface="Calibri"/>
            </a:endParaRPr>
          </a:p>
        </p:txBody>
      </p:sp>
      <p:cxnSp>
        <p:nvCxnSpPr>
          <p:cNvPr id="12" name="Connector 11"/>
          <p:cNvCxnSpPr/>
          <p:nvPr/>
        </p:nvCxnSpPr>
        <p:spPr>
          <a:xfrm>
            <a:off x="1097280" y="1737360"/>
            <a:ext cx="6492240" cy="0"/>
          </a:xfrm>
          <a:prstGeom prst="line">
            <a:avLst/>
          </a:prstGeom>
          <a:ln w="38100">
            <a:solidFill>
              <a:srgbClr val="8B5A2B"/>
            </a:solidFill>
          </a:ln>
        </p:spPr>
        <p:style>
          <a:lnRef idx="2">
            <a:schemeClr val="accent1"/>
          </a:lnRef>
          <a:fillRef idx="0">
            <a:schemeClr val="accent1"/>
          </a:fillRef>
          <a:effectRef idx="1">
            <a:schemeClr val="accent1"/>
          </a:effectRef>
          <a:fontRef idx="minor">
            <a:schemeClr val="tx1"/>
          </a:fontRef>
        </p:style>
      </p:cxnSp>
      <p:cxnSp>
        <p:nvCxnSpPr>
          <p:cNvPr id="13" name="Connector 12"/>
          <p:cNvCxnSpPr/>
          <p:nvPr/>
        </p:nvCxnSpPr>
        <p:spPr>
          <a:xfrm>
            <a:off x="1097280" y="1828800"/>
            <a:ext cx="6492240" cy="0"/>
          </a:xfrm>
          <a:prstGeom prst="line">
            <a:avLst/>
          </a:prstGeom>
          <a:ln w="12700">
            <a:solidFill>
              <a:srgbClr val="8B5A2B"/>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0266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F0E6"/>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EEB8E7-0FDC-FE22-8889-32B59F788134}"/>
              </a:ext>
            </a:extLst>
          </p:cNvPr>
          <p:cNvSpPr>
            <a:spLocks noGrp="1"/>
          </p:cNvSpPr>
          <p:nvPr>
            <p:ph type="title"/>
          </p:nvPr>
        </p:nvSpPr>
        <p:spPr>
          <a:xfrm>
            <a:off x="1097280" y="983289"/>
            <a:ext cx="10058400" cy="1450757"/>
          </a:xfrm>
        </p:spPr>
        <p:txBody>
          <a:bodyPr wrap="square" anchor="t" lIns="274320" rIns="274320" tIns="137160" bIns="137160"/>
          <a:lstStyle/>
          <a:p>
            <a:pPr algn="l">
              <a:spcBef>
                <a:spcPts val="0"/>
              </a:spcBef>
              <a:spcAft>
                <a:spcPts val="800"/>
              </a:spcAft>
            </a:pPr>
            <a:r>
              <a:rPr lang="ru-RU" b="1" sz="2800" i="0">
                <a:solidFill>
                  <a:srgbClr val="654321"/>
                </a:solidFill>
                <a:latin typeface="Times New Roman"/>
                <a:ea typeface="Microsoft Sans Serif"/>
                <a:cs typeface="Microsoft Sans Serif"/>
              </a:rPr>
              <a:t>Неолит (5–3 тысячелетие до н. э.)</a:t>
            </a:r>
            <a:endParaRPr lang="ru-RU">
              <a:latin typeface="Times New Roman"/>
              <a:cs typeface="Times New Roman"/>
            </a:endParaRPr>
          </a:p>
          <a:p>
            <a:pPr algn="l">
              <a:spcBef>
                <a:spcPts val="0"/>
              </a:spcBef>
              <a:spcAft>
                <a:spcPts val="800"/>
              </a:spcAft>
            </a:pPr>
            <a:endParaRPr lang="ru-RU" b="1">
              <a:latin typeface="Times New Roman"/>
              <a:cs typeface="Times New Roman"/>
            </a:endParaRPr>
          </a:p>
        </p:txBody>
      </p:sp>
      <p:sp>
        <p:nvSpPr>
          <p:cNvPr id="19" name="Объект 18">
            <a:extLst>
              <a:ext uri="{FF2B5EF4-FFF2-40B4-BE49-F238E27FC236}">
                <a16:creationId xmlns:a16="http://schemas.microsoft.com/office/drawing/2014/main" id="{41201F32-CE10-CF33-EDCE-5AC6D735303E}"/>
              </a:ext>
            </a:extLst>
          </p:cNvPr>
          <p:cNvSpPr>
            <a:spLocks noGrp="1"/>
          </p:cNvSpPr>
          <p:nvPr>
            <p:ph idx="1"/>
          </p:nvPr>
        </p:nvSpPr>
        <p:spPr>
          <a:xfrm>
            <a:off x="1097279" y="1845734"/>
            <a:ext cx="6454987" cy="4023360"/>
          </a:xfrm>
        </p:spPr>
        <p:txBody>
          <a:bodyPr vert="horz" lIns="274320" tIns="137160" rIns="274320" bIns="137160" rtlCol="0" anchor="t" wrap="square"/>
          <a:lstStyle/>
          <a:p>
            <a:pPr algn="just">
              <a:lnSpc>
                <a:spcPct val="120000"/>
              </a:lnSpc>
              <a:spcBef>
                <a:spcPts val="300"/>
              </a:spcBef>
              <a:spcAft>
                <a:spcPts val="600"/>
              </a:spcAft>
            </a:pPr>
            <a:r>
              <a:rPr lang="ru-RU" sz="1400" dirty="0" b="0" i="0">
                <a:solidFill>
                  <a:srgbClr val="402A20"/>
                </a:solidFill>
                <a:latin typeface="Georgia"/>
                <a:ea typeface="+mn-lt"/>
                <a:cs typeface="+mn-lt"/>
              </a:rPr>
              <a:t>Неолит является высшей и последней стадией многотысячелетнего каменного века. В этот период техника обработки камня достигла высокого уровня. Древние люди научились пилить, шлифовать, полировать камень. Они стали заниматься прядением и ткачеством, шить одежду. В этот период был изобретен примитивный ткацкий станок.</a:t>
            </a:r>
            <a:endParaRPr lang="ru-RU" sz="1600" dirty="0">
              <a:solidFill>
                <a:schemeClr val="tx1"/>
              </a:solidFill>
              <a:latin typeface="Times New Roman"/>
              <a:ea typeface="Microsoft Sans Serif"/>
              <a:cs typeface="Microsoft Sans Serif"/>
            </a:endParaRPr>
          </a:p>
          <a:p>
            <a:pPr algn="just">
              <a:lnSpc>
                <a:spcPct val="120000"/>
              </a:lnSpc>
              <a:spcBef>
                <a:spcPts val="300"/>
              </a:spcBef>
              <a:spcAft>
                <a:spcPts val="600"/>
              </a:spcAft>
            </a:pPr>
            <a:r>
              <a:rPr lang="ru-RU" sz="1400" dirty="0" b="0" i="0">
                <a:solidFill>
                  <a:srgbClr val="402A20"/>
                </a:solidFill>
                <a:latin typeface="Georgia"/>
                <a:ea typeface="+mn-lt"/>
                <a:cs typeface="+mn-lt"/>
              </a:rPr>
              <a:t>Главной особенностью и достижением эпохи неолита является появление производительного труда. На территории Казахстана в эпоху неолита древние люди стали заниматься скотоводством и земледелием, которые пришли на смену охоте и собирательству. Это событие назвали неолитической революцией.</a:t>
            </a:r>
            <a:endParaRPr lang="ru-RU" sz="1600">
              <a:solidFill>
                <a:schemeClr val="tx1"/>
              </a:solidFill>
              <a:latin typeface="Times New Roman"/>
              <a:cs typeface="Times New Roman"/>
            </a:endParaRPr>
          </a:p>
          <a:p>
            <a:pPr algn="just">
              <a:lnSpc>
                <a:spcPct val="120000"/>
              </a:lnSpc>
              <a:spcBef>
                <a:spcPts val="300"/>
              </a:spcBef>
              <a:spcAft>
                <a:spcPts val="600"/>
              </a:spcAft>
            </a:pPr>
            <a:r>
              <a:rPr lang="ru-RU" sz="1400" dirty="0" b="0" i="0">
                <a:solidFill>
                  <a:srgbClr val="402A20"/>
                </a:solidFill>
                <a:latin typeface="Georgia"/>
                <a:ea typeface="+mn-lt"/>
                <a:cs typeface="+mn-lt"/>
              </a:rPr>
              <a:t>В эпоху неолита усилился процесс развития общества и сознания людей. Им удалось отойти от вековой зависимости от природы.</a:t>
            </a:r>
            <a:endParaRPr lang="ru-RU" sz="1600">
              <a:solidFill>
                <a:schemeClr val="tx1"/>
              </a:solidFill>
              <a:latin typeface="Times New Roman"/>
              <a:cs typeface="Times New Roman"/>
            </a:endParaRPr>
          </a:p>
          <a:p>
            <a:pPr algn="just">
              <a:lnSpc>
                <a:spcPct val="120000"/>
              </a:lnSpc>
              <a:spcBef>
                <a:spcPts val="300"/>
              </a:spcBef>
              <a:spcAft>
                <a:spcPts val="600"/>
              </a:spcAft>
            </a:pPr>
            <a:r>
              <a:rPr lang="ru-RU" sz="1400" dirty="0" b="0" i="0">
                <a:solidFill>
                  <a:srgbClr val="402A20"/>
                </a:solidFill>
                <a:latin typeface="Georgia"/>
                <a:ea typeface="+mn-lt"/>
                <a:cs typeface="+mn-lt"/>
              </a:rPr>
              <a:t>Важным нововведением эпохи неолита было изобретение глиняной (керамической) посуды. Керамическая посуда является характерной особенностью неолита, который иначе называют эпохой глиняных горшков. До обжига на полусырой глиняной посуде наносился несложный геометрический орнамент.</a:t>
            </a:r>
            <a:endParaRPr lang="ru-RU" sz="1600">
              <a:solidFill>
                <a:schemeClr val="tx1"/>
              </a:solidFill>
              <a:latin typeface="Times New Roman"/>
              <a:cs typeface="Times New Roman"/>
            </a:endParaRPr>
          </a:p>
          <a:p>
            <a:pPr algn="l">
              <a:lnSpc>
                <a:spcPct val="120000"/>
              </a:lnSpc>
              <a:spcBef>
                <a:spcPts val="300"/>
              </a:spcBef>
              <a:spcAft>
                <a:spcPts val="600"/>
              </a:spcAft>
            </a:pPr>
            <a:endParaRPr lang="ru-RU" sz="1600" dirty="0">
              <a:solidFill>
                <a:schemeClr val="tx1"/>
              </a:solidFill>
              <a:latin typeface="Times New Roman"/>
              <a:ea typeface="Microsoft Sans Serif"/>
              <a:cs typeface="Microsoft Sans Serif"/>
            </a:endParaRPr>
          </a:p>
        </p:txBody>
      </p:sp>
      <p:pic>
        <p:nvPicPr>
          <p:cNvPr id="3" name="Рисунок 2" descr="Эпоха неолита в Андалусии история каменного века">
            <a:extLst>
              <a:ext uri="{FF2B5EF4-FFF2-40B4-BE49-F238E27FC236}">
                <a16:creationId xmlns:a16="http://schemas.microsoft.com/office/drawing/2014/main" id="{C397D420-FC2A-98BC-1D93-EBDB710F188B}"/>
              </a:ext>
            </a:extLst>
          </p:cNvPr>
          <p:cNvPicPr>
            <a:picLocks noChangeAspect="1"/>
          </p:cNvPicPr>
          <p:nvPr/>
        </p:nvPicPr>
        <p:blipFill>
          <a:blip r:embed="rId2"/>
          <a:srcRect l="11730" r="28206" b="1"/>
          <a:stretch/>
        </p:blipFill>
        <p:spPr>
          <a:xfrm>
            <a:off x="8020570" y="1916318"/>
            <a:ext cx="3135109" cy="3471012"/>
          </a:xfrm>
          <a:prstGeom prst="rect">
            <a:avLst/>
          </a:prstGeom>
        </p:spPr>
      </p:pic>
      <p:cxnSp>
        <p:nvCxnSpPr>
          <p:cNvPr id="20" name="Connector 19"/>
          <p:cNvCxnSpPr/>
          <p:nvPr/>
        </p:nvCxnSpPr>
        <p:spPr>
          <a:xfrm>
            <a:off x="1097280" y="1737360"/>
            <a:ext cx="6492240" cy="0"/>
          </a:xfrm>
          <a:prstGeom prst="line">
            <a:avLst/>
          </a:prstGeom>
          <a:ln w="38100">
            <a:solidFill>
              <a:srgbClr val="8B5A2B"/>
            </a:solidFill>
          </a:ln>
        </p:spPr>
        <p:style>
          <a:lnRef idx="2">
            <a:schemeClr val="accent1"/>
          </a:lnRef>
          <a:fillRef idx="0">
            <a:schemeClr val="accent1"/>
          </a:fillRef>
          <a:effectRef idx="1">
            <a:schemeClr val="accent1"/>
          </a:effectRef>
          <a:fontRef idx="minor">
            <a:schemeClr val="tx1"/>
          </a:fontRef>
        </p:style>
      </p:cxnSp>
      <p:cxnSp>
        <p:nvCxnSpPr>
          <p:cNvPr id="21" name="Connector 20"/>
          <p:cNvCxnSpPr/>
          <p:nvPr/>
        </p:nvCxnSpPr>
        <p:spPr>
          <a:xfrm>
            <a:off x="1097280" y="1828800"/>
            <a:ext cx="6492240" cy="0"/>
          </a:xfrm>
          <a:prstGeom prst="line">
            <a:avLst/>
          </a:prstGeom>
          <a:ln w="12700">
            <a:solidFill>
              <a:srgbClr val="8B5A2B"/>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3940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5F0E6"/>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A66CC2-560C-5691-C870-500B65ED3BF7}"/>
              </a:ext>
            </a:extLst>
          </p:cNvPr>
          <p:cNvSpPr>
            <a:spLocks noGrp="1"/>
          </p:cNvSpPr>
          <p:nvPr>
            <p:ph type="title"/>
          </p:nvPr>
        </p:nvSpPr>
        <p:spPr/>
        <p:txBody>
          <a:bodyPr wrap="square" anchor="t" lIns="274320" rIns="274320" tIns="137160" bIns="137160"/>
          <a:lstStyle/>
          <a:p>
            <a:pPr algn="l">
              <a:spcBef>
                <a:spcPts val="0"/>
              </a:spcBef>
              <a:spcAft>
                <a:spcPts val="800"/>
              </a:spcAft>
            </a:pPr>
            <a:r>
              <a:rPr lang="ru-RU" sz="3200" b="1" dirty="0" i="0">
                <a:solidFill>
                  <a:srgbClr val="654321"/>
                </a:solidFill>
                <a:latin typeface="Times New Roman"/>
                <a:ea typeface="Calibri Light"/>
                <a:cs typeface="Times New Roman"/>
              </a:rPr>
              <a:t>Стоянки Неолита</a:t>
            </a:r>
          </a:p>
        </p:txBody>
      </p:sp>
      <p:sp>
        <p:nvSpPr>
          <p:cNvPr id="3" name="Объект 2">
            <a:extLst>
              <a:ext uri="{FF2B5EF4-FFF2-40B4-BE49-F238E27FC236}">
                <a16:creationId xmlns:a16="http://schemas.microsoft.com/office/drawing/2014/main" id="{F1045D7E-04FD-ADA6-B3E8-9AE0CAA00C3F}"/>
              </a:ext>
            </a:extLst>
          </p:cNvPr>
          <p:cNvSpPr>
            <a:spLocks noGrp="1"/>
          </p:cNvSpPr>
          <p:nvPr>
            <p:ph idx="1"/>
          </p:nvPr>
        </p:nvSpPr>
        <p:spPr>
          <a:xfrm>
            <a:off x="1097280" y="2059094"/>
            <a:ext cx="10058400" cy="4023360"/>
          </a:xfrm>
        </p:spPr>
        <p:txBody>
          <a:bodyPr vert="horz" lIns="274320" tIns="137160" rIns="274320" bIns="137160" rtlCol="0" anchor="t" wrap="square"/>
          <a:lstStyle/>
          <a:p>
            <a:pPr algn="just">
              <a:lnSpc>
                <a:spcPct val="120000"/>
              </a:lnSpc>
              <a:spcBef>
                <a:spcPts val="300"/>
              </a:spcBef>
              <a:spcAft>
                <a:spcPts val="600"/>
              </a:spcAft>
            </a:pPr>
            <a:r>
              <a:rPr lang="ru-RU" sz="1400" dirty="0" b="0" i="0">
                <a:solidFill>
                  <a:srgbClr val="402A20"/>
                </a:solidFill>
                <a:latin typeface="Georgia"/>
                <a:ea typeface="+mn-lt"/>
                <a:cs typeface="+mn-lt"/>
              </a:rPr>
              <a:t>В конце неолита появился первый металл – медь, ее научились выплавлять почти 5 тысяч лет назад.</a:t>
            </a:r>
            <a:endParaRPr lang="ru-RU" sz="1800" dirty="0">
              <a:solidFill>
                <a:schemeClr val="tx1"/>
              </a:solidFill>
              <a:latin typeface="Times New Roman"/>
              <a:cs typeface="Times New Roman"/>
            </a:endParaRPr>
          </a:p>
          <a:p>
            <a:pPr algn="just">
              <a:lnSpc>
                <a:spcPct val="120000"/>
              </a:lnSpc>
              <a:spcBef>
                <a:spcPts val="300"/>
              </a:spcBef>
              <a:spcAft>
                <a:spcPts val="600"/>
              </a:spcAft>
            </a:pPr>
            <a:r>
              <a:rPr lang="ru-RU" sz="1400" dirty="0" b="0" i="0">
                <a:solidFill>
                  <a:srgbClr val="402A20"/>
                </a:solidFill>
                <a:latin typeface="Georgia"/>
                <a:ea typeface="+mn-lt"/>
                <a:cs typeface="+mn-lt"/>
              </a:rPr>
              <a:t>Стоянки и поселения эпохи неолита в основном были временными, т. к. охотники передвигались за животными.</a:t>
            </a:r>
            <a:endParaRPr lang="ru-RU" sz="1800" dirty="0">
              <a:solidFill>
                <a:schemeClr val="tx1"/>
              </a:solidFill>
              <a:latin typeface="Times New Roman"/>
              <a:cs typeface="Times New Roman"/>
            </a:endParaRPr>
          </a:p>
          <a:p>
            <a:pPr algn="l">
              <a:lnSpc>
                <a:spcPct val="120000"/>
              </a:lnSpc>
              <a:spcBef>
                <a:spcPts val="300"/>
              </a:spcBef>
              <a:spcAft>
                <a:spcPts val="600"/>
              </a:spcAft>
            </a:pPr>
            <a:endParaRPr lang="ru-RU" sz="1800" dirty="0">
              <a:solidFill>
                <a:schemeClr val="tx1"/>
              </a:solidFill>
              <a:latin typeface="Times New Roman"/>
              <a:ea typeface="+mn-lt"/>
              <a:cs typeface="+mn-lt"/>
            </a:endParaRPr>
          </a:p>
          <a:p>
            <a:pPr algn="just">
              <a:lnSpc>
                <a:spcPct val="120000"/>
              </a:lnSpc>
              <a:spcBef>
                <a:spcPts val="300"/>
              </a:spcBef>
              <a:spcAft>
                <a:spcPts val="600"/>
              </a:spcAft>
            </a:pPr>
            <a:r>
              <a:rPr lang="ru-RU" sz="1400" dirty="0" b="0" i="0">
                <a:solidFill>
                  <a:srgbClr val="402A20"/>
                </a:solidFill>
                <a:latin typeface="Georgia"/>
                <a:ea typeface="+mn-lt"/>
                <a:cs typeface="+mn-lt"/>
              </a:rPr>
              <a:t>Наряду с временными, встречаются и постоянные поселения древних людей. Это </a:t>
            </a:r>
            <a:r>
              <a:rPr lang="ru-RU" sz="1400" dirty="0" err="1" b="0" i="0">
                <a:solidFill>
                  <a:srgbClr val="402A20"/>
                </a:solidFill>
                <a:latin typeface="Georgia"/>
                <a:ea typeface="+mn-lt"/>
                <a:cs typeface="+mn-lt"/>
              </a:rPr>
              <a:t>Усть</a:t>
            </a:r>
            <a:r>
              <a:rPr lang="ru-RU" sz="1400" dirty="0" b="0" i="0">
                <a:solidFill>
                  <a:srgbClr val="402A20"/>
                </a:solidFill>
                <a:latin typeface="Georgia"/>
                <a:ea typeface="+mn-lt"/>
                <a:cs typeface="+mn-lt"/>
              </a:rPr>
              <a:t>-Нарым в Восточно-Казахстанской области, Караганда, Зеленая Балка в Центральном Казахстане, Пеньки в Северном Казахстане.</a:t>
            </a:r>
            <a:endParaRPr lang="ru-RU" sz="1800">
              <a:solidFill>
                <a:schemeClr val="tx1"/>
              </a:solidFill>
              <a:latin typeface="Times New Roman"/>
              <a:cs typeface="Times New Roman"/>
            </a:endParaRPr>
          </a:p>
          <a:p>
            <a:pPr algn="l">
              <a:lnSpc>
                <a:spcPct val="120000"/>
              </a:lnSpc>
              <a:spcBef>
                <a:spcPts val="300"/>
              </a:spcBef>
              <a:spcAft>
                <a:spcPts val="600"/>
              </a:spcAft>
            </a:pPr>
            <a:endParaRPr lang="ru-RU" sz="1800" dirty="0">
              <a:solidFill>
                <a:schemeClr val="tx1"/>
              </a:solidFill>
              <a:latin typeface="Times New Roman"/>
              <a:ea typeface="+mn-lt"/>
              <a:cs typeface="+mn-lt"/>
            </a:endParaRPr>
          </a:p>
          <a:p>
            <a:pPr algn="just">
              <a:lnSpc>
                <a:spcPct val="120000"/>
              </a:lnSpc>
              <a:spcBef>
                <a:spcPts val="300"/>
              </a:spcBef>
              <a:spcAft>
                <a:spcPts val="600"/>
              </a:spcAft>
            </a:pPr>
            <a:r>
              <a:rPr lang="ru-RU" sz="1400" dirty="0" b="0" i="0">
                <a:solidFill>
                  <a:srgbClr val="402A20"/>
                </a:solidFill>
                <a:latin typeface="Georgia"/>
                <a:ea typeface="+mn-lt"/>
                <a:cs typeface="+mn-lt"/>
              </a:rPr>
              <a:t>На стоянке Пеньки в большом количестве встречаются каменные рубила, плоские ножи, скребки из каменных пластин. Основным занятием древних людей, живших здесь, была охота на лесных зверей и водоплавающих птиц, а также рыболовство и собирательство. В Северном </a:t>
            </a:r>
            <a:r>
              <a:rPr lang="ru-RU" sz="1400" dirty="0" err="1" b="0" i="0">
                <a:solidFill>
                  <a:srgbClr val="402A20"/>
                </a:solidFill>
                <a:latin typeface="Georgia"/>
                <a:ea typeface="+mn-lt"/>
                <a:cs typeface="+mn-lt"/>
              </a:rPr>
              <a:t>Прибалхашье</a:t>
            </a:r>
            <a:r>
              <a:rPr lang="ru-RU" sz="1400" dirty="0" b="0" i="0">
                <a:solidFill>
                  <a:srgbClr val="402A20"/>
                </a:solidFill>
                <a:latin typeface="Georgia"/>
                <a:ea typeface="+mn-lt"/>
                <a:cs typeface="+mn-lt"/>
              </a:rPr>
              <a:t> встречается очень много предметов, сделанных из кремния: резцы, пластины, нуклеусы и наконечники стрел.</a:t>
            </a:r>
            <a:endParaRPr lang="ru-RU" sz="1800">
              <a:solidFill>
                <a:schemeClr val="tx1"/>
              </a:solidFill>
              <a:latin typeface="Times New Roman"/>
              <a:cs typeface="Times New Roman"/>
            </a:endParaRPr>
          </a:p>
          <a:p>
            <a:pPr algn="just">
              <a:lnSpc>
                <a:spcPct val="120000"/>
              </a:lnSpc>
              <a:spcBef>
                <a:spcPts val="300"/>
              </a:spcBef>
              <a:spcAft>
                <a:spcPts val="600"/>
              </a:spcAft>
            </a:pPr>
            <a:r>
              <a:rPr lang="ru-RU" sz="1400" dirty="0" b="0" i="0">
                <a:solidFill>
                  <a:srgbClr val="402A20"/>
                </a:solidFill>
                <a:latin typeface="Georgia"/>
                <a:ea typeface="+mn-lt"/>
                <a:cs typeface="+mn-lt"/>
              </a:rPr>
              <a:t>На стоянках Караганда и Зеленая Балка обнаружено огромное скопление костей животных. Это служит доказательством того, что древние жители занимались скотоводством.</a:t>
            </a:r>
            <a:endParaRPr lang="ru-RU" sz="1800" dirty="0">
              <a:solidFill>
                <a:schemeClr val="tx1"/>
              </a:solidFill>
              <a:latin typeface="Times New Roman"/>
              <a:cs typeface="Times New Roman"/>
            </a:endParaRPr>
          </a:p>
          <a:p>
            <a:pPr algn="l">
              <a:lnSpc>
                <a:spcPct val="120000"/>
              </a:lnSpc>
              <a:spcBef>
                <a:spcPts val="300"/>
              </a:spcBef>
              <a:spcAft>
                <a:spcPts val="600"/>
              </a:spcAft>
            </a:pPr>
            <a:endParaRPr lang="ru-RU" sz="1800" dirty="0">
              <a:solidFill>
                <a:schemeClr val="tx1"/>
              </a:solidFill>
              <a:latin typeface="Times New Roman"/>
              <a:cs typeface="Times New Roman"/>
            </a:endParaRPr>
          </a:p>
        </p:txBody>
      </p:sp>
      <p:cxnSp>
        <p:nvCxnSpPr>
          <p:cNvPr id="4" name="Connector 3"/>
          <p:cNvCxnSpPr/>
          <p:nvPr/>
        </p:nvCxnSpPr>
        <p:spPr>
          <a:xfrm>
            <a:off x="1097280" y="1737360"/>
            <a:ext cx="6492240" cy="0"/>
          </a:xfrm>
          <a:prstGeom prst="line">
            <a:avLst/>
          </a:prstGeom>
          <a:ln w="38100">
            <a:solidFill>
              <a:srgbClr val="8B5A2B"/>
            </a:solidFill>
          </a:ln>
        </p:spPr>
        <p:style>
          <a:lnRef idx="2">
            <a:schemeClr val="accent1"/>
          </a:lnRef>
          <a:fillRef idx="0">
            <a:schemeClr val="accent1"/>
          </a:fillRef>
          <a:effectRef idx="1">
            <a:schemeClr val="accent1"/>
          </a:effectRef>
          <a:fontRef idx="minor">
            <a:schemeClr val="tx1"/>
          </a:fontRef>
        </p:style>
      </p:cxnSp>
      <p:cxnSp>
        <p:nvCxnSpPr>
          <p:cNvPr id="5" name="Connector 4"/>
          <p:cNvCxnSpPr/>
          <p:nvPr/>
        </p:nvCxnSpPr>
        <p:spPr>
          <a:xfrm>
            <a:off x="1097280" y="1828800"/>
            <a:ext cx="6492240" cy="0"/>
          </a:xfrm>
          <a:prstGeom prst="line">
            <a:avLst/>
          </a:prstGeom>
          <a:ln w="12700">
            <a:solidFill>
              <a:srgbClr val="8B5A2B"/>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4755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5F0E6"/>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F6B2A2-221C-59D4-1B24-DEC94174BEE1}"/>
              </a:ext>
            </a:extLst>
          </p:cNvPr>
          <p:cNvSpPr>
            <a:spLocks noGrp="1"/>
          </p:cNvSpPr>
          <p:nvPr>
            <p:ph type="title"/>
          </p:nvPr>
        </p:nvSpPr>
        <p:spPr>
          <a:xfrm>
            <a:off x="1097280" y="987643"/>
            <a:ext cx="10058400" cy="1450757"/>
          </a:xfrm>
        </p:spPr>
        <p:txBody>
          <a:bodyPr wrap="square" anchor="t" lIns="274320" rIns="274320" tIns="137160" bIns="137160"/>
          <a:lstStyle/>
          <a:p>
            <a:pPr algn="l">
              <a:spcBef>
                <a:spcPts val="0"/>
              </a:spcBef>
              <a:spcAft>
                <a:spcPts val="800"/>
              </a:spcAft>
            </a:pPr>
            <a:r>
              <a:rPr lang="ru-RU" sz="3200" b="1" dirty="0" i="0">
                <a:solidFill>
                  <a:srgbClr val="654321"/>
                </a:solidFill>
                <a:latin typeface="Times New Roman"/>
                <a:cs typeface="Times New Roman"/>
              </a:rPr>
              <a:t>Стоянки Неолита</a:t>
            </a:r>
            <a:endParaRPr lang="ru-RU" sz="3400" dirty="0">
              <a:solidFill>
                <a:schemeClr val="tx1"/>
              </a:solidFill>
              <a:latin typeface="Times New Roman"/>
              <a:cs typeface="Times New Roman"/>
            </a:endParaRPr>
          </a:p>
          <a:p>
            <a:pPr algn="l">
              <a:spcBef>
                <a:spcPts val="0"/>
              </a:spcBef>
              <a:spcAft>
                <a:spcPts val="800"/>
              </a:spcAft>
            </a:pPr>
            <a:endParaRPr lang="ru-RU" dirty="0">
              <a:cs typeface="Calibri Light"/>
            </a:endParaRPr>
          </a:p>
        </p:txBody>
      </p:sp>
      <p:sp>
        <p:nvSpPr>
          <p:cNvPr id="3" name="Объект 2">
            <a:extLst>
              <a:ext uri="{FF2B5EF4-FFF2-40B4-BE49-F238E27FC236}">
                <a16:creationId xmlns:a16="http://schemas.microsoft.com/office/drawing/2014/main" id="{F0CFAAB9-C62B-D9AA-1C1C-255DDE0B1672}"/>
              </a:ext>
            </a:extLst>
          </p:cNvPr>
          <p:cNvSpPr>
            <a:spLocks noGrp="1"/>
          </p:cNvSpPr>
          <p:nvPr>
            <p:ph idx="1"/>
          </p:nvPr>
        </p:nvSpPr>
        <p:spPr/>
        <p:txBody>
          <a:bodyPr vert="horz" lIns="274320" tIns="137160" rIns="274320" bIns="137160" rtlCol="0" anchor="t" wrap="square"/>
          <a:lstStyle/>
          <a:p>
            <a:pPr algn="just">
              <a:lnSpc>
                <a:spcPct val="120000"/>
              </a:lnSpc>
              <a:spcBef>
                <a:spcPts val="300"/>
              </a:spcBef>
              <a:spcAft>
                <a:spcPts val="600"/>
              </a:spcAft>
            </a:pPr>
            <a:r>
              <a:rPr lang="ru-RU" dirty="0" sz="1400" b="0" i="0">
                <a:solidFill>
                  <a:srgbClr val="402A20"/>
                </a:solidFill>
                <a:latin typeface="Georgia"/>
                <a:ea typeface="+mn-lt"/>
                <a:cs typeface="+mn-lt"/>
              </a:rPr>
              <a:t>В </a:t>
            </a:r>
            <a:r>
              <a:rPr lang="ru-RU" dirty="0" err="1" sz="1400" b="0" i="0">
                <a:solidFill>
                  <a:srgbClr val="402A20"/>
                </a:solidFill>
                <a:latin typeface="Georgia"/>
                <a:ea typeface="+mn-lt"/>
                <a:cs typeface="+mn-lt"/>
              </a:rPr>
              <a:t>Жезказганском</a:t>
            </a:r>
            <a:r>
              <a:rPr lang="ru-RU" dirty="0" sz="1400" b="0" i="0">
                <a:solidFill>
                  <a:srgbClr val="402A20"/>
                </a:solidFill>
                <a:latin typeface="Georgia"/>
                <a:ea typeface="+mn-lt"/>
                <a:cs typeface="+mn-lt"/>
              </a:rPr>
              <a:t> регионе найдено более 150 стоянок, древних мастерских, могильников. Стены могил укреплены каменными плитами. Человека хоронили головой на юго-запад. Такой обычай говорит о своеобразном мировоззрении людей эпохи неолита, об их вере в загробную жизнь.</a:t>
            </a:r>
            <a:endParaRPr lang="ru-RU">
              <a:solidFill>
                <a:schemeClr val="tx1"/>
              </a:solidFill>
              <a:latin typeface="Times New Roman"/>
              <a:cs typeface="Calibri" panose="020F0502020204030204"/>
            </a:endParaRPr>
          </a:p>
          <a:p>
            <a:pPr algn="just">
              <a:lnSpc>
                <a:spcPct val="120000"/>
              </a:lnSpc>
              <a:spcBef>
                <a:spcPts val="300"/>
              </a:spcBef>
              <a:spcAft>
                <a:spcPts val="600"/>
              </a:spcAft>
            </a:pPr>
            <a:r>
              <a:rPr lang="ru-RU" dirty="0" sz="1400" b="0" i="0">
                <a:solidFill>
                  <a:srgbClr val="402A20"/>
                </a:solidFill>
                <a:latin typeface="Georgia"/>
                <a:ea typeface="+mn-lt"/>
                <a:cs typeface="+mn-lt"/>
              </a:rPr>
              <a:t>Археологи описали неолитическую стоянку </a:t>
            </a:r>
            <a:r>
              <a:rPr lang="ru-RU" err="1" sz="1400" b="0" i="0">
                <a:solidFill>
                  <a:srgbClr val="402A20"/>
                </a:solidFill>
                <a:latin typeface="Georgia"/>
                <a:ea typeface="+mn-lt"/>
                <a:cs typeface="+mn-lt"/>
              </a:rPr>
              <a:t>Сексеул</a:t>
            </a:r>
            <a:r>
              <a:rPr lang="ru-RU" dirty="0" sz="1400" b="0" i="0">
                <a:solidFill>
                  <a:srgbClr val="402A20"/>
                </a:solidFill>
                <a:latin typeface="Georgia"/>
                <a:ea typeface="+mn-lt"/>
                <a:cs typeface="+mn-lt"/>
              </a:rPr>
              <a:t> в Кызылординской области. Ученые, изучая костные останки животных на стоянке, узнали, что большинство их принадлежали овцам и коровам, а оставшиеся – диким лошадям. Отсюда становится ясно, что древнейшие жители </a:t>
            </a:r>
            <a:r>
              <a:rPr lang="ru-RU" err="1" sz="1400" b="0" i="0">
                <a:solidFill>
                  <a:srgbClr val="402A20"/>
                </a:solidFill>
                <a:latin typeface="Georgia"/>
                <a:ea typeface="+mn-lt"/>
                <a:cs typeface="+mn-lt"/>
              </a:rPr>
              <a:t>Сексеула</a:t>
            </a:r>
            <a:r>
              <a:rPr lang="ru-RU" dirty="0" sz="1400" b="0" i="0">
                <a:solidFill>
                  <a:srgbClr val="402A20"/>
                </a:solidFill>
                <a:latin typeface="Georgia"/>
                <a:ea typeface="+mn-lt"/>
                <a:cs typeface="+mn-lt"/>
              </a:rPr>
              <a:t> преимущественно занимались скотоводством.</a:t>
            </a:r>
            <a:endParaRPr lang="ru-RU">
              <a:solidFill>
                <a:schemeClr val="tx1"/>
              </a:solidFill>
              <a:latin typeface="Times New Roman"/>
              <a:cs typeface="Times New Roman"/>
            </a:endParaRPr>
          </a:p>
          <a:p>
            <a:pPr algn="just">
              <a:lnSpc>
                <a:spcPct val="120000"/>
              </a:lnSpc>
              <a:spcBef>
                <a:spcPts val="300"/>
              </a:spcBef>
              <a:spcAft>
                <a:spcPts val="600"/>
              </a:spcAft>
            </a:pPr>
            <a:r>
              <a:rPr lang="ru-RU" dirty="0" sz="1400" b="0" i="0">
                <a:solidFill>
                  <a:srgbClr val="402A20"/>
                </a:solidFill>
                <a:latin typeface="Georgia"/>
                <a:ea typeface="+mn-lt"/>
                <a:cs typeface="+mn-lt"/>
              </a:rPr>
              <a:t>В эпоху неолита произошел переход от присваивающего хозяйства к производящему – от охоты и собирательства к скотоводству и земледелию. Это стало главной особенностью периода и вошло в историю человечества как неолитическая революция.</a:t>
            </a:r>
            <a:endParaRPr lang="ru-RU">
              <a:solidFill>
                <a:schemeClr val="tx1"/>
              </a:solidFill>
              <a:latin typeface="Times New Roman"/>
              <a:cs typeface="Times New Roman"/>
            </a:endParaRPr>
          </a:p>
          <a:p>
            <a:pPr algn="l">
              <a:lnSpc>
                <a:spcPct val="120000"/>
              </a:lnSpc>
              <a:spcBef>
                <a:spcPts val="300"/>
              </a:spcBef>
              <a:spcAft>
                <a:spcPts val="600"/>
              </a:spcAft>
            </a:pPr>
            <a:endParaRPr lang="ru-RU" dirty="0">
              <a:solidFill>
                <a:schemeClr val="tx1"/>
              </a:solidFill>
              <a:latin typeface="Times New Roman"/>
              <a:cs typeface="Calibri"/>
            </a:endParaRPr>
          </a:p>
        </p:txBody>
      </p:sp>
      <p:cxnSp>
        <p:nvCxnSpPr>
          <p:cNvPr id="4" name="Connector 3"/>
          <p:cNvCxnSpPr/>
          <p:nvPr/>
        </p:nvCxnSpPr>
        <p:spPr>
          <a:xfrm>
            <a:off x="1097280" y="1737360"/>
            <a:ext cx="6492240" cy="0"/>
          </a:xfrm>
          <a:prstGeom prst="line">
            <a:avLst/>
          </a:prstGeom>
          <a:ln w="38100">
            <a:solidFill>
              <a:srgbClr val="8B5A2B"/>
            </a:solidFill>
          </a:ln>
        </p:spPr>
        <p:style>
          <a:lnRef idx="2">
            <a:schemeClr val="accent1"/>
          </a:lnRef>
          <a:fillRef idx="0">
            <a:schemeClr val="accent1"/>
          </a:fillRef>
          <a:effectRef idx="1">
            <a:schemeClr val="accent1"/>
          </a:effectRef>
          <a:fontRef idx="minor">
            <a:schemeClr val="tx1"/>
          </a:fontRef>
        </p:style>
      </p:cxnSp>
      <p:cxnSp>
        <p:nvCxnSpPr>
          <p:cNvPr id="5" name="Connector 4"/>
          <p:cNvCxnSpPr/>
          <p:nvPr/>
        </p:nvCxnSpPr>
        <p:spPr>
          <a:xfrm>
            <a:off x="1097280" y="1828800"/>
            <a:ext cx="6492240" cy="0"/>
          </a:xfrm>
          <a:prstGeom prst="line">
            <a:avLst/>
          </a:prstGeom>
          <a:ln w="12700">
            <a:solidFill>
              <a:srgbClr val="8B5A2B"/>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3365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5F0E6"/>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105188-9D08-4DF2-44DD-28938965905A}"/>
              </a:ext>
            </a:extLst>
          </p:cNvPr>
          <p:cNvSpPr>
            <a:spLocks noGrp="1"/>
          </p:cNvSpPr>
          <p:nvPr>
            <p:ph type="title"/>
          </p:nvPr>
        </p:nvSpPr>
        <p:spPr>
          <a:xfrm>
            <a:off x="1097280" y="286603"/>
            <a:ext cx="10058400" cy="1450757"/>
          </a:xfrm>
        </p:spPr>
        <p:txBody>
          <a:bodyPr wrap="square" anchor="t" lIns="274320" rIns="274320" tIns="137160" bIns="137160"/>
          <a:lstStyle/>
          <a:p>
            <a:pPr algn="l">
              <a:spcBef>
                <a:spcPts val="0"/>
              </a:spcBef>
              <a:spcAft>
                <a:spcPts val="800"/>
              </a:spcAft>
            </a:pPr>
            <a:r>
              <a:rPr lang="ru-RU" b="1" dirty="0" sz="2800" i="0">
                <a:solidFill>
                  <a:srgbClr val="654321"/>
                </a:solidFill>
                <a:latin typeface="Times New Roman"/>
                <a:ea typeface="+mj-lt"/>
                <a:cs typeface="+mj-lt"/>
              </a:rPr>
              <a:t>Медно-каменный век (энеолит), 3000–2800 (1800) лет до н. э.</a:t>
            </a:r>
            <a:endParaRPr lang="ru-RU" dirty="0">
              <a:solidFill>
                <a:schemeClr val="tx1"/>
              </a:solidFill>
              <a:latin typeface="Times New Roman"/>
              <a:cs typeface="Times New Roman"/>
            </a:endParaRPr>
          </a:p>
        </p:txBody>
      </p:sp>
      <p:sp>
        <p:nvSpPr>
          <p:cNvPr id="26" name="Объект 25">
            <a:extLst>
              <a:ext uri="{FF2B5EF4-FFF2-40B4-BE49-F238E27FC236}">
                <a16:creationId xmlns:a16="http://schemas.microsoft.com/office/drawing/2014/main" id="{ED5A2000-2434-1157-928B-0838FCBBBF9E}"/>
              </a:ext>
            </a:extLst>
          </p:cNvPr>
          <p:cNvSpPr>
            <a:spLocks noGrp="1"/>
          </p:cNvSpPr>
          <p:nvPr>
            <p:ph idx="1"/>
          </p:nvPr>
        </p:nvSpPr>
        <p:spPr>
          <a:xfrm>
            <a:off x="1097279" y="1916854"/>
            <a:ext cx="6922347" cy="4409440"/>
          </a:xfrm>
        </p:spPr>
        <p:txBody>
          <a:bodyPr vert="horz" lIns="274320" tIns="137160" rIns="274320" bIns="137160" rtlCol="0" anchor="t" wrap="square"/>
          <a:lstStyle/>
          <a:p>
            <a:pPr algn="just">
              <a:lnSpc>
                <a:spcPct val="120000"/>
              </a:lnSpc>
              <a:spcBef>
                <a:spcPts val="300"/>
              </a:spcBef>
              <a:spcAft>
                <a:spcPts val="600"/>
              </a:spcAft>
            </a:pPr>
            <a:r>
              <a:rPr lang="ru-RU" sz="1400" dirty="0" b="0" i="0">
                <a:solidFill>
                  <a:srgbClr val="402A20"/>
                </a:solidFill>
                <a:latin typeface="Georgia"/>
                <a:ea typeface="+mn-lt"/>
                <a:cs typeface="+mn-lt"/>
              </a:rPr>
              <a:t>Первый металл, который научились использовать древние люди, – медь, ее научились выплавлять почти 5 тысяч лет назад. Энеолит (медно-каменный век) – время появления первых металлических изделий из меди. Но медь не смогла полностью вытеснить каменные орудия труда, камень остался основным материалом. К периоду энеолита относятся первое общественное разделение труда (отделение земледелия и скотоводства) и начало замены матриархата патриархатом.</a:t>
            </a:r>
            <a:endParaRPr lang="ru-RU" sz="1600" dirty="0">
              <a:solidFill>
                <a:schemeClr val="tx1"/>
              </a:solidFill>
              <a:latin typeface="Times New Roman"/>
              <a:cs typeface="Calibri" panose="020F0502020204030204"/>
            </a:endParaRPr>
          </a:p>
          <a:p>
            <a:pPr algn="just">
              <a:lnSpc>
                <a:spcPct val="120000"/>
              </a:lnSpc>
              <a:spcBef>
                <a:spcPts val="300"/>
              </a:spcBef>
              <a:spcAft>
                <a:spcPts val="600"/>
              </a:spcAft>
            </a:pPr>
            <a:r>
              <a:rPr lang="ru-RU" sz="1400" dirty="0" b="0" i="0">
                <a:solidFill>
                  <a:srgbClr val="402A20"/>
                </a:solidFill>
                <a:latin typeface="Georgia"/>
                <a:ea typeface="+mn-lt"/>
                <a:cs typeface="+mn-lt"/>
              </a:rPr>
              <a:t>Развивалось мотыжное земледелие, но оно не могло обеспечить полностью людей, а также было более трудоемким, чем скотоводство.</a:t>
            </a:r>
            <a:endParaRPr lang="ru-RU" sz="1600" dirty="0">
              <a:solidFill>
                <a:schemeClr val="tx1"/>
              </a:solidFill>
              <a:latin typeface="Times New Roman"/>
              <a:cs typeface="Calibri" panose="020F0502020204030204"/>
            </a:endParaRPr>
          </a:p>
          <a:p>
            <a:pPr algn="just">
              <a:lnSpc>
                <a:spcPct val="120000"/>
              </a:lnSpc>
              <a:spcBef>
                <a:spcPts val="300"/>
              </a:spcBef>
              <a:spcAft>
                <a:spcPts val="600"/>
              </a:spcAft>
            </a:pPr>
            <a:r>
              <a:rPr lang="ru-RU" sz="1400" dirty="0" b="0" i="0">
                <a:solidFill>
                  <a:srgbClr val="402A20"/>
                </a:solidFill>
                <a:latin typeface="Georgia"/>
                <a:ea typeface="+mn-lt"/>
                <a:cs typeface="+mn-lt"/>
              </a:rPr>
              <a:t>Зарождается горнорудное дело, появились первые рудники – Успенский и </a:t>
            </a:r>
            <a:r>
              <a:rPr lang="ru-RU" sz="1400" err="1" b="0" i="0">
                <a:solidFill>
                  <a:srgbClr val="402A20"/>
                </a:solidFill>
                <a:latin typeface="Georgia"/>
                <a:ea typeface="+mn-lt"/>
                <a:cs typeface="+mn-lt"/>
              </a:rPr>
              <a:t>Жезказганский</a:t>
            </a:r>
            <a:r>
              <a:rPr lang="ru-RU" sz="1400" dirty="0" b="0" i="0">
                <a:solidFill>
                  <a:srgbClr val="402A20"/>
                </a:solidFill>
                <a:latin typeface="Georgia"/>
                <a:ea typeface="+mn-lt"/>
                <a:cs typeface="+mn-lt"/>
              </a:rPr>
              <a:t>.</a:t>
            </a:r>
            <a:endParaRPr lang="ru-RU" sz="1600" dirty="0">
              <a:solidFill>
                <a:schemeClr val="tx1"/>
              </a:solidFill>
              <a:latin typeface="Times New Roman"/>
              <a:cs typeface="Calibri" panose="020F0502020204030204"/>
            </a:endParaRPr>
          </a:p>
          <a:p>
            <a:pPr algn="just">
              <a:lnSpc>
                <a:spcPct val="120000"/>
              </a:lnSpc>
              <a:spcBef>
                <a:spcPts val="300"/>
              </a:spcBef>
              <a:spcAft>
                <a:spcPts val="600"/>
              </a:spcAft>
            </a:pPr>
            <a:r>
              <a:rPr lang="ru-RU" sz="1400" dirty="0" b="0" i="0">
                <a:solidFill>
                  <a:srgbClr val="402A20"/>
                </a:solidFill>
                <a:latin typeface="Georgia"/>
                <a:ea typeface="+mn-lt"/>
                <a:cs typeface="+mn-lt"/>
              </a:rPr>
              <a:t>Большинство поселений состояло из одного-двух десятков землянок и полуземлянок. Сверху жилища перекрывались деревом.</a:t>
            </a:r>
            <a:endParaRPr lang="ru-RU" sz="1600" dirty="0">
              <a:solidFill>
                <a:schemeClr val="tx1"/>
              </a:solidFill>
              <a:latin typeface="Times New Roman"/>
              <a:cs typeface="Calibri" panose="020F0502020204030204"/>
            </a:endParaRPr>
          </a:p>
          <a:p>
            <a:pPr algn="just">
              <a:lnSpc>
                <a:spcPct val="120000"/>
              </a:lnSpc>
              <a:spcBef>
                <a:spcPts val="300"/>
              </a:spcBef>
              <a:spcAft>
                <a:spcPts val="600"/>
              </a:spcAft>
            </a:pPr>
            <a:r>
              <a:rPr lang="ru-RU" sz="1400" dirty="0" b="0" i="0">
                <a:solidFill>
                  <a:srgbClr val="402A20"/>
                </a:solidFill>
                <a:latin typeface="Georgia"/>
                <a:ea typeface="+mn-lt"/>
                <a:cs typeface="+mn-lt"/>
              </a:rPr>
              <a:t>В энеолите древние люди передавали свои знания через рисуночное письмо, названное пиктографией.</a:t>
            </a:r>
            <a:endParaRPr lang="ru-RU" sz="1600" dirty="0">
              <a:solidFill>
                <a:schemeClr val="tx1"/>
              </a:solidFill>
              <a:latin typeface="Times New Roman"/>
              <a:cs typeface="Calibri" panose="020F0502020204030204"/>
            </a:endParaRPr>
          </a:p>
          <a:p>
            <a:pPr algn="just">
              <a:lnSpc>
                <a:spcPct val="120000"/>
              </a:lnSpc>
              <a:spcBef>
                <a:spcPts val="300"/>
              </a:spcBef>
              <a:spcAft>
                <a:spcPts val="600"/>
              </a:spcAft>
            </a:pPr>
            <a:r>
              <a:rPr lang="ru-RU" sz="1400" dirty="0" b="0" i="0">
                <a:solidFill>
                  <a:srgbClr val="402A20"/>
                </a:solidFill>
                <a:latin typeface="Georgia"/>
                <a:ea typeface="+mn-lt"/>
                <a:cs typeface="+mn-lt"/>
              </a:rPr>
              <a:t>На территории Казахстана были исследованы две стоянки этой эпохи – Ботай (</a:t>
            </a:r>
            <a:r>
              <a:rPr lang="ru-RU" sz="1400" err="1" b="0" i="0">
                <a:solidFill>
                  <a:srgbClr val="402A20"/>
                </a:solidFill>
                <a:latin typeface="Georgia"/>
                <a:ea typeface="+mn-lt"/>
                <a:cs typeface="+mn-lt"/>
              </a:rPr>
              <a:t>ботайская</a:t>
            </a:r>
            <a:r>
              <a:rPr lang="ru-RU" sz="1400" dirty="0" b="0" i="0">
                <a:solidFill>
                  <a:srgbClr val="402A20"/>
                </a:solidFill>
                <a:latin typeface="Georgia"/>
                <a:ea typeface="+mn-lt"/>
                <a:cs typeface="+mn-lt"/>
              </a:rPr>
              <a:t> культура), открытая археологом В. </a:t>
            </a:r>
            <a:r>
              <a:rPr lang="ru-RU" sz="1400" err="1" b="0" i="0">
                <a:solidFill>
                  <a:srgbClr val="402A20"/>
                </a:solidFill>
                <a:latin typeface="Georgia"/>
                <a:ea typeface="+mn-lt"/>
                <a:cs typeface="+mn-lt"/>
              </a:rPr>
              <a:t>Зайбертом</a:t>
            </a:r>
            <a:r>
              <a:rPr lang="ru-RU" sz="1400" dirty="0" b="0" i="0">
                <a:solidFill>
                  <a:srgbClr val="402A20"/>
                </a:solidFill>
                <a:latin typeface="Georgia"/>
                <a:ea typeface="+mn-lt"/>
                <a:cs typeface="+mn-lt"/>
              </a:rPr>
              <a:t> в Северном Казахстане и </a:t>
            </a:r>
            <a:r>
              <a:rPr lang="ru-RU" sz="1400" err="1" b="0" i="0">
                <a:solidFill>
                  <a:srgbClr val="402A20"/>
                </a:solidFill>
                <a:latin typeface="Georgia"/>
                <a:ea typeface="+mn-lt"/>
                <a:cs typeface="+mn-lt"/>
              </a:rPr>
              <a:t>Шебир</a:t>
            </a:r>
            <a:r>
              <a:rPr lang="ru-RU" sz="1400" dirty="0" b="0" i="0">
                <a:solidFill>
                  <a:srgbClr val="402A20"/>
                </a:solidFill>
                <a:latin typeface="Georgia"/>
                <a:ea typeface="+mn-lt"/>
                <a:cs typeface="+mn-lt"/>
              </a:rPr>
              <a:t> в </a:t>
            </a:r>
            <a:r>
              <a:rPr lang="ru-RU" sz="1400" err="1" b="0" i="0">
                <a:solidFill>
                  <a:srgbClr val="402A20"/>
                </a:solidFill>
                <a:latin typeface="Georgia"/>
                <a:ea typeface="+mn-lt"/>
                <a:cs typeface="+mn-lt"/>
              </a:rPr>
              <a:t>Мангыстау</a:t>
            </a:r>
            <a:r>
              <a:rPr lang="ru-RU" sz="1400" dirty="0" b="0" i="0">
                <a:solidFill>
                  <a:srgbClr val="402A20"/>
                </a:solidFill>
                <a:latin typeface="Georgia"/>
                <a:ea typeface="+mn-lt"/>
                <a:cs typeface="+mn-lt"/>
              </a:rPr>
              <a:t>.</a:t>
            </a:r>
            <a:endParaRPr lang="ru-RU" sz="1600">
              <a:solidFill>
                <a:schemeClr val="tx1"/>
              </a:solidFill>
              <a:latin typeface="Times New Roman"/>
              <a:ea typeface="+mn-lt"/>
              <a:cs typeface="+mn-lt"/>
            </a:endParaRPr>
          </a:p>
          <a:p>
            <a:pPr algn="l">
              <a:lnSpc>
                <a:spcPct val="120000"/>
              </a:lnSpc>
              <a:spcBef>
                <a:spcPts val="300"/>
              </a:spcBef>
              <a:spcAft>
                <a:spcPts val="600"/>
              </a:spcAft>
            </a:pPr>
            <a:endParaRPr lang="ru-RU" sz="1600" dirty="0">
              <a:solidFill>
                <a:schemeClr val="tx1"/>
              </a:solidFill>
              <a:latin typeface="Times New Roman"/>
              <a:cs typeface="Calibri" panose="020F0502020204030204"/>
            </a:endParaRPr>
          </a:p>
        </p:txBody>
      </p:sp>
      <p:pic>
        <p:nvPicPr>
          <p:cNvPr id="27" name="Рисунок 26" descr="4. Энеолит (медный век). | Historical world | Дзен">
            <a:extLst>
              <a:ext uri="{FF2B5EF4-FFF2-40B4-BE49-F238E27FC236}">
                <a16:creationId xmlns:a16="http://schemas.microsoft.com/office/drawing/2014/main" id="{0AB63DBD-2EEA-2EA1-37C3-2B3319C2FE13}"/>
              </a:ext>
            </a:extLst>
          </p:cNvPr>
          <p:cNvPicPr>
            <a:picLocks noChangeAspect="1"/>
          </p:cNvPicPr>
          <p:nvPr/>
        </p:nvPicPr>
        <p:blipFill>
          <a:blip r:embed="rId2"/>
          <a:srcRect l="11641" r="11132" b="-2"/>
          <a:stretch/>
        </p:blipFill>
        <p:spPr>
          <a:xfrm>
            <a:off x="8020570" y="1916318"/>
            <a:ext cx="3135109" cy="3471012"/>
          </a:xfrm>
          <a:prstGeom prst="rect">
            <a:avLst/>
          </a:prstGeom>
        </p:spPr>
      </p:pic>
      <p:cxnSp>
        <p:nvCxnSpPr>
          <p:cNvPr id="28" name="Connector 27"/>
          <p:cNvCxnSpPr/>
          <p:nvPr/>
        </p:nvCxnSpPr>
        <p:spPr>
          <a:xfrm>
            <a:off x="1097280" y="1737360"/>
            <a:ext cx="6492240" cy="0"/>
          </a:xfrm>
          <a:prstGeom prst="line">
            <a:avLst/>
          </a:prstGeom>
          <a:ln w="38100">
            <a:solidFill>
              <a:srgbClr val="8B5A2B"/>
            </a:solidFill>
          </a:ln>
        </p:spPr>
        <p:style>
          <a:lnRef idx="2">
            <a:schemeClr val="accent1"/>
          </a:lnRef>
          <a:fillRef idx="0">
            <a:schemeClr val="accent1"/>
          </a:fillRef>
          <a:effectRef idx="1">
            <a:schemeClr val="accent1"/>
          </a:effectRef>
          <a:fontRef idx="minor">
            <a:schemeClr val="tx1"/>
          </a:fontRef>
        </p:style>
      </p:cxnSp>
      <p:cxnSp>
        <p:nvCxnSpPr>
          <p:cNvPr id="29" name="Connector 28"/>
          <p:cNvCxnSpPr/>
          <p:nvPr/>
        </p:nvCxnSpPr>
        <p:spPr>
          <a:xfrm>
            <a:off x="1097280" y="1828800"/>
            <a:ext cx="6492240" cy="0"/>
          </a:xfrm>
          <a:prstGeom prst="line">
            <a:avLst/>
          </a:prstGeom>
          <a:ln w="12700">
            <a:solidFill>
              <a:srgbClr val="8B5A2B"/>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5074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5F0E6"/>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ED478-AE2D-8DC2-43D4-3AD1197F6EA7}"/>
              </a:ext>
            </a:extLst>
          </p:cNvPr>
          <p:cNvSpPr>
            <a:spLocks noGrp="1"/>
          </p:cNvSpPr>
          <p:nvPr>
            <p:ph type="title"/>
          </p:nvPr>
        </p:nvSpPr>
        <p:spPr/>
        <p:txBody>
          <a:bodyPr wrap="square" anchor="t" lIns="274320" rIns="274320" tIns="137160" bIns="137160"/>
          <a:lstStyle/>
          <a:p>
            <a:pPr algn="l">
              <a:spcBef>
                <a:spcPts val="0"/>
              </a:spcBef>
              <a:spcAft>
                <a:spcPts val="800"/>
              </a:spcAft>
            </a:pPr>
            <a:r>
              <a:rPr lang="ru-RU" sz="3200" b="1" i="0">
                <a:solidFill>
                  <a:srgbClr val="654321"/>
                </a:solidFill>
                <a:latin typeface="Times New Roman"/>
                <a:ea typeface="Calibri Light"/>
                <a:cs typeface="Calibri Light"/>
              </a:rPr>
              <a:t>Заключение</a:t>
            </a:r>
            <a:endParaRPr lang="ru-RU">
              <a:solidFill>
                <a:schemeClr val="tx1"/>
              </a:solidFill>
              <a:latin typeface="Times New Roman"/>
              <a:cs typeface="Times New Roman"/>
            </a:endParaRPr>
          </a:p>
        </p:txBody>
      </p:sp>
      <p:sp>
        <p:nvSpPr>
          <p:cNvPr id="3" name="Объект 2">
            <a:extLst>
              <a:ext uri="{FF2B5EF4-FFF2-40B4-BE49-F238E27FC236}">
                <a16:creationId xmlns:a16="http://schemas.microsoft.com/office/drawing/2014/main" id="{EBE2DBB1-45FA-3F7B-3B9C-A212DADEA736}"/>
              </a:ext>
            </a:extLst>
          </p:cNvPr>
          <p:cNvSpPr>
            <a:spLocks noGrp="1"/>
          </p:cNvSpPr>
          <p:nvPr>
            <p:ph idx="1"/>
          </p:nvPr>
        </p:nvSpPr>
        <p:spPr/>
        <p:txBody>
          <a:bodyPr vert="horz" lIns="274320" tIns="137160" rIns="274320" bIns="137160" rtlCol="0" anchor="t" wrap="square"/>
          <a:lstStyle/>
          <a:p>
            <a:pPr algn="just">
              <a:lnSpc>
                <a:spcPct val="120000"/>
              </a:lnSpc>
              <a:spcBef>
                <a:spcPts val="300"/>
              </a:spcBef>
              <a:spcAft>
                <a:spcPts val="600"/>
              </a:spcAft>
            </a:pPr>
            <a:r>
              <a:rPr lang="ru-RU" sz="1400" dirty="0" b="0" i="0">
                <a:solidFill>
                  <a:srgbClr val="402A20"/>
                </a:solidFill>
                <a:latin typeface="Georgia"/>
                <a:ea typeface="+mn-lt"/>
                <a:cs typeface="+mn-lt"/>
              </a:rPr>
              <a:t>Каменный век на территории Казахстана — это уникальный период, отражающий богатую историю человеческой эволюции и адаптации к природным условиям. В течение сотен тысяч лет наши предки создавали орудия труда, осваивали новые технологии, адаптировались к климатическим изменениям и закладывали основы общества.</a:t>
            </a:r>
            <a:endParaRPr lang="ru-RU" sz="2400" dirty="0">
              <a:solidFill>
                <a:schemeClr val="tx1"/>
              </a:solidFill>
              <a:latin typeface="Times New Roman"/>
              <a:ea typeface="+mn-lt"/>
              <a:cs typeface="Times New Roman"/>
            </a:endParaRPr>
          </a:p>
          <a:p>
            <a:pPr algn="just">
              <a:lnSpc>
                <a:spcPct val="120000"/>
              </a:lnSpc>
              <a:spcBef>
                <a:spcPts val="300"/>
              </a:spcBef>
              <a:spcAft>
                <a:spcPts val="600"/>
              </a:spcAft>
            </a:pPr>
            <a:r>
              <a:rPr lang="ru-RU" sz="1400" dirty="0" b="0" i="0">
                <a:solidFill>
                  <a:srgbClr val="402A20"/>
                </a:solidFill>
                <a:latin typeface="Georgia"/>
                <a:ea typeface="+mn-lt"/>
                <a:cs typeface="+mn-lt"/>
              </a:rPr>
              <a:t>Открытия стоянок эпохи палеолита, мезолита и неолита, таких как </a:t>
            </a:r>
            <a:r>
              <a:rPr lang="ru-RU" sz="1400" dirty="0" err="1" b="0" i="0">
                <a:solidFill>
                  <a:srgbClr val="402A20"/>
                </a:solidFill>
                <a:latin typeface="Georgia"/>
                <a:ea typeface="+mn-lt"/>
                <a:cs typeface="+mn-lt"/>
              </a:rPr>
              <a:t>Батпак</a:t>
            </a:r>
            <a:r>
              <a:rPr lang="ru-RU" sz="1400" dirty="0" b="0" i="0">
                <a:solidFill>
                  <a:srgbClr val="402A20"/>
                </a:solidFill>
                <a:latin typeface="Georgia"/>
                <a:ea typeface="+mn-lt"/>
                <a:cs typeface="+mn-lt"/>
              </a:rPr>
              <a:t>, Каратау, и </a:t>
            </a:r>
            <a:r>
              <a:rPr lang="ru-RU" sz="1400" dirty="0" err="1" b="0" i="0">
                <a:solidFill>
                  <a:srgbClr val="402A20"/>
                </a:solidFill>
                <a:latin typeface="Georgia"/>
                <a:ea typeface="+mn-lt"/>
                <a:cs typeface="+mn-lt"/>
              </a:rPr>
              <a:t>Борыказган</a:t>
            </a:r>
            <a:r>
              <a:rPr lang="ru-RU" sz="1400" dirty="0" b="0" i="0">
                <a:solidFill>
                  <a:srgbClr val="402A20"/>
                </a:solidFill>
                <a:latin typeface="Georgia"/>
                <a:ea typeface="+mn-lt"/>
                <a:cs typeface="+mn-lt"/>
              </a:rPr>
              <a:t>, дают нам возможность заглянуть в прошлое и понять, как развивалась жизнь на этой территории. Археологические находки свидетельствуют о высоком уровне изобретательности и умений древнего человека, которые стали основой для дальнейшего развития цивилизации.</a:t>
            </a:r>
            <a:endParaRPr lang="ru-RU" dirty="0">
              <a:solidFill>
                <a:schemeClr val="tx1"/>
              </a:solidFill>
              <a:latin typeface="Times New Roman"/>
              <a:cs typeface="Times New Roman"/>
            </a:endParaRPr>
          </a:p>
          <a:p>
            <a:pPr algn="just">
              <a:lnSpc>
                <a:spcPct val="120000"/>
              </a:lnSpc>
              <a:spcBef>
                <a:spcPts val="300"/>
              </a:spcBef>
              <a:spcAft>
                <a:spcPts val="600"/>
              </a:spcAft>
            </a:pPr>
            <a:r>
              <a:rPr lang="ru-RU" sz="1400" dirty="0" b="0" i="0">
                <a:solidFill>
                  <a:srgbClr val="402A20"/>
                </a:solidFill>
                <a:latin typeface="Georgia"/>
                <a:ea typeface="+mn-lt"/>
                <a:cs typeface="+mn-lt"/>
              </a:rPr>
              <a:t>Исследования этого периода позволяют не только лучше узнать нашу историю, но и понять, как природные и социальные факторы формировали первые общества. Каменный век — это начало пути, который привел человечество к современному миру, и Казахстан играет важную роль в этом глобальном процессе.</a:t>
            </a:r>
            <a:endParaRPr lang="ru-RU" dirty="0">
              <a:solidFill>
                <a:schemeClr val="tx1"/>
              </a:solidFill>
              <a:latin typeface="Times New Roman"/>
              <a:cs typeface="Times New Roman"/>
            </a:endParaRPr>
          </a:p>
          <a:p>
            <a:pPr algn="l">
              <a:lnSpc>
                <a:spcPct val="120000"/>
              </a:lnSpc>
              <a:spcBef>
                <a:spcPts val="300"/>
              </a:spcBef>
              <a:spcAft>
                <a:spcPts val="600"/>
              </a:spcAft>
            </a:pPr>
            <a:endParaRPr lang="ru-RU" sz="2400" dirty="0">
              <a:solidFill>
                <a:schemeClr val="tx1"/>
              </a:solidFill>
              <a:latin typeface="Times New Roman"/>
              <a:ea typeface="Calibri"/>
              <a:cs typeface="Times New Roman"/>
            </a:endParaRPr>
          </a:p>
        </p:txBody>
      </p:sp>
      <p:cxnSp>
        <p:nvCxnSpPr>
          <p:cNvPr id="4" name="Connector 3"/>
          <p:cNvCxnSpPr/>
          <p:nvPr/>
        </p:nvCxnSpPr>
        <p:spPr>
          <a:xfrm>
            <a:off x="1097280" y="1737360"/>
            <a:ext cx="6492240" cy="0"/>
          </a:xfrm>
          <a:prstGeom prst="line">
            <a:avLst/>
          </a:prstGeom>
          <a:ln w="38100">
            <a:solidFill>
              <a:srgbClr val="8B5A2B"/>
            </a:solidFill>
          </a:ln>
        </p:spPr>
        <p:style>
          <a:lnRef idx="2">
            <a:schemeClr val="accent1"/>
          </a:lnRef>
          <a:fillRef idx="0">
            <a:schemeClr val="accent1"/>
          </a:fillRef>
          <a:effectRef idx="1">
            <a:schemeClr val="accent1"/>
          </a:effectRef>
          <a:fontRef idx="minor">
            <a:schemeClr val="tx1"/>
          </a:fontRef>
        </p:style>
      </p:cxnSp>
      <p:cxnSp>
        <p:nvCxnSpPr>
          <p:cNvPr id="5" name="Connector 4"/>
          <p:cNvCxnSpPr/>
          <p:nvPr/>
        </p:nvCxnSpPr>
        <p:spPr>
          <a:xfrm>
            <a:off x="1097280" y="1828800"/>
            <a:ext cx="6492240" cy="0"/>
          </a:xfrm>
          <a:prstGeom prst="line">
            <a:avLst/>
          </a:prstGeom>
          <a:ln w="12700">
            <a:solidFill>
              <a:srgbClr val="8B5A2B"/>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4272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5F0E6"/>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9C9714-938D-67BC-32C0-275696072656}"/>
              </a:ext>
            </a:extLst>
          </p:cNvPr>
          <p:cNvSpPr>
            <a:spLocks noGrp="1"/>
          </p:cNvSpPr>
          <p:nvPr>
            <p:ph type="title"/>
          </p:nvPr>
        </p:nvSpPr>
        <p:spPr/>
        <p:txBody>
          <a:bodyPr wrap="square" anchor="t" lIns="274320" rIns="274320" tIns="137160" bIns="137160"/>
          <a:lstStyle/>
          <a:p>
            <a:pPr algn="l">
              <a:spcBef>
                <a:spcPts val="0"/>
              </a:spcBef>
              <a:spcAft>
                <a:spcPts val="800"/>
              </a:spcAft>
            </a:pPr>
            <a:r>
              <a:rPr lang="ru-RU" sz="2800" b="1" i="0">
                <a:solidFill>
                  <a:srgbClr val="654321"/>
                </a:solidFill>
                <a:latin typeface="Times New Roman"/>
                <a:cs typeface="Calibri Light"/>
              </a:rPr>
              <a:t>Список использованной литературы</a:t>
            </a:r>
            <a:endParaRPr lang="ru-RU">
              <a:solidFill>
                <a:schemeClr val="tx1"/>
              </a:solidFill>
              <a:latin typeface="Times New Roman"/>
              <a:cs typeface="Times New Roman"/>
            </a:endParaRPr>
          </a:p>
        </p:txBody>
      </p:sp>
      <p:sp>
        <p:nvSpPr>
          <p:cNvPr id="3" name="Объект 2">
            <a:extLst>
              <a:ext uri="{FF2B5EF4-FFF2-40B4-BE49-F238E27FC236}">
                <a16:creationId xmlns:a16="http://schemas.microsoft.com/office/drawing/2014/main" id="{059980EB-9822-1B33-B34C-04AC7457CFB0}"/>
              </a:ext>
            </a:extLst>
          </p:cNvPr>
          <p:cNvSpPr>
            <a:spLocks noGrp="1"/>
          </p:cNvSpPr>
          <p:nvPr>
            <p:ph idx="1"/>
          </p:nvPr>
        </p:nvSpPr>
        <p:spPr/>
        <p:txBody>
          <a:bodyPr vert="horz" lIns="274320" tIns="137160" rIns="274320" bIns="137160" rtlCol="0" anchor="t" wrap="square"/>
          <a:lstStyle/>
          <a:p>
            <a:pPr algn="just">
              <a:lnSpc>
                <a:spcPct val="120000"/>
              </a:lnSpc>
              <a:spcBef>
                <a:spcPts val="300"/>
              </a:spcBef>
              <a:spcAft>
                <a:spcPts val="600"/>
              </a:spcAft>
            </a:pPr>
            <a:r>
              <a:rPr lang="ru-RU" dirty="0" sz="1800" b="0" i="0">
                <a:solidFill>
                  <a:srgbClr val="402A20"/>
                </a:solidFill>
                <a:latin typeface="Georgia"/>
                <a:ea typeface="+mn-lt"/>
                <a:cs typeface="+mn-lt"/>
              </a:rPr>
              <a:t>https://itest.kz/ru/attestation/istoriya-kazahstana-4077/razdel-i-epoha-kamnya-na-territorii-kazahstana/lecture/kazahstan-v-epohu-eneolita</a:t>
            </a:r>
            <a:endParaRPr lang="ru-RU" dirty="0">
              <a:solidFill>
                <a:schemeClr val="tx1"/>
              </a:solidFill>
              <a:ea typeface="Calibri"/>
              <a:cs typeface="Calibri"/>
            </a:endParaRPr>
          </a:p>
        </p:txBody>
      </p:sp>
      <p:cxnSp>
        <p:nvCxnSpPr>
          <p:cNvPr id="4" name="Connector 3"/>
          <p:cNvCxnSpPr/>
          <p:nvPr/>
        </p:nvCxnSpPr>
        <p:spPr>
          <a:xfrm>
            <a:off x="1097280" y="1737360"/>
            <a:ext cx="6492240" cy="0"/>
          </a:xfrm>
          <a:prstGeom prst="line">
            <a:avLst/>
          </a:prstGeom>
          <a:ln w="38100">
            <a:solidFill>
              <a:srgbClr val="8B5A2B"/>
            </a:solidFill>
          </a:ln>
        </p:spPr>
        <p:style>
          <a:lnRef idx="2">
            <a:schemeClr val="accent1"/>
          </a:lnRef>
          <a:fillRef idx="0">
            <a:schemeClr val="accent1"/>
          </a:fillRef>
          <a:effectRef idx="1">
            <a:schemeClr val="accent1"/>
          </a:effectRef>
          <a:fontRef idx="minor">
            <a:schemeClr val="tx1"/>
          </a:fontRef>
        </p:style>
      </p:cxnSp>
      <p:cxnSp>
        <p:nvCxnSpPr>
          <p:cNvPr id="5" name="Connector 4"/>
          <p:cNvCxnSpPr/>
          <p:nvPr/>
        </p:nvCxnSpPr>
        <p:spPr>
          <a:xfrm>
            <a:off x="1097280" y="1828800"/>
            <a:ext cx="6492240" cy="0"/>
          </a:xfrm>
          <a:prstGeom prst="line">
            <a:avLst/>
          </a:prstGeom>
          <a:ln w="12700">
            <a:solidFill>
              <a:srgbClr val="8B5A2B"/>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3232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0E6"/>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401386-143C-DB9F-D7A9-BD4C23FE79BA}"/>
              </a:ext>
            </a:extLst>
          </p:cNvPr>
          <p:cNvSpPr>
            <a:spLocks noGrp="1"/>
          </p:cNvSpPr>
          <p:nvPr>
            <p:ph type="title"/>
          </p:nvPr>
        </p:nvSpPr>
        <p:spPr/>
        <p:txBody>
          <a:bodyPr wrap="square" anchor="t" lIns="274320" rIns="274320" tIns="137160" bIns="137160"/>
          <a:lstStyle/>
          <a:p>
            <a:pPr algn="l">
              <a:spcBef>
                <a:spcPts val="0"/>
              </a:spcBef>
              <a:spcAft>
                <a:spcPts val="800"/>
              </a:spcAft>
            </a:pPr>
            <a:r>
              <a:rPr lang="ru-RU" dirty="0" sz="3200" b="1" i="0">
                <a:solidFill>
                  <a:srgbClr val="654321"/>
                </a:solidFill>
                <a:latin typeface="Times New Roman"/>
                <a:cs typeface="Calibri Light"/>
              </a:rPr>
              <a:t>ПЛАН</a:t>
            </a:r>
            <a:endParaRPr lang="ru-RU">
              <a:solidFill>
                <a:schemeClr val="tx1"/>
              </a:solidFill>
              <a:latin typeface="Times New Roman"/>
              <a:cs typeface="Times New Roman"/>
            </a:endParaRPr>
          </a:p>
        </p:txBody>
      </p:sp>
      <p:sp>
        <p:nvSpPr>
          <p:cNvPr id="3" name="Объект 2">
            <a:extLst>
              <a:ext uri="{FF2B5EF4-FFF2-40B4-BE49-F238E27FC236}">
                <a16:creationId xmlns:a16="http://schemas.microsoft.com/office/drawing/2014/main" id="{B04029E4-26DE-6845-4817-8E47D785D7B3}"/>
              </a:ext>
            </a:extLst>
          </p:cNvPr>
          <p:cNvSpPr>
            <a:spLocks noGrp="1"/>
          </p:cNvSpPr>
          <p:nvPr>
            <p:ph idx="1"/>
          </p:nvPr>
        </p:nvSpPr>
        <p:spPr/>
        <p:txBody>
          <a:bodyPr vert="horz" lIns="274320" tIns="137160" rIns="274320" bIns="137160" rtlCol="0" anchor="t" wrap="square"/>
          <a:lstStyle/>
          <a:p>
            <a:pPr algn="l">
              <a:lnSpc>
                <a:spcPct val="120000"/>
              </a:lnSpc>
              <a:spcBef>
                <a:spcPts val="300"/>
              </a:spcBef>
              <a:spcAft>
                <a:spcPts val="600"/>
              </a:spcAft>
            </a:pPr>
            <a:r>
              <a:rPr lang="ru-RU" sz="1800" dirty="0" b="0" i="0">
                <a:solidFill>
                  <a:srgbClr val="402A20"/>
                </a:solidFill>
                <a:latin typeface="Georgia"/>
                <a:cs typeface="Calibri"/>
              </a:rPr>
              <a:t>1)Введение</a:t>
            </a:r>
          </a:p>
          <a:p>
            <a:pPr algn="l">
              <a:lnSpc>
                <a:spcPct val="120000"/>
              </a:lnSpc>
              <a:spcBef>
                <a:spcPts val="300"/>
              </a:spcBef>
              <a:spcAft>
                <a:spcPts val="600"/>
              </a:spcAft>
            </a:pPr>
            <a:r>
              <a:rPr lang="ru-RU" sz="1800" dirty="0" b="0" i="0">
                <a:solidFill>
                  <a:srgbClr val="402A20"/>
                </a:solidFill>
                <a:latin typeface="Georgia"/>
                <a:cs typeface="Calibri"/>
              </a:rPr>
              <a:t>2)Палеолит</a:t>
            </a:r>
          </a:p>
          <a:p>
            <a:pPr algn="l">
              <a:lnSpc>
                <a:spcPct val="120000"/>
              </a:lnSpc>
              <a:spcBef>
                <a:spcPts val="300"/>
              </a:spcBef>
              <a:spcAft>
                <a:spcPts val="600"/>
              </a:spcAft>
            </a:pPr>
            <a:r>
              <a:rPr lang="ru-RU" sz="1800" dirty="0" b="0" i="0">
                <a:solidFill>
                  <a:srgbClr val="402A20"/>
                </a:solidFill>
                <a:latin typeface="Georgia"/>
                <a:cs typeface="Calibri"/>
              </a:rPr>
              <a:t>3)Мезолит</a:t>
            </a:r>
          </a:p>
          <a:p>
            <a:pPr algn="l">
              <a:lnSpc>
                <a:spcPct val="120000"/>
              </a:lnSpc>
              <a:spcBef>
                <a:spcPts val="300"/>
              </a:spcBef>
              <a:spcAft>
                <a:spcPts val="600"/>
              </a:spcAft>
            </a:pPr>
            <a:r>
              <a:rPr lang="ru-RU" sz="1800" dirty="0" b="0" i="0">
                <a:solidFill>
                  <a:srgbClr val="402A20"/>
                </a:solidFill>
                <a:latin typeface="Georgia"/>
                <a:cs typeface="Calibri"/>
              </a:rPr>
              <a:t>4)Неолит</a:t>
            </a:r>
          </a:p>
          <a:p>
            <a:pPr algn="l">
              <a:lnSpc>
                <a:spcPct val="120000"/>
              </a:lnSpc>
              <a:spcBef>
                <a:spcPts val="300"/>
              </a:spcBef>
              <a:spcAft>
                <a:spcPts val="600"/>
              </a:spcAft>
            </a:pPr>
            <a:r>
              <a:rPr lang="ru-RU" sz="1800" dirty="0" b="0" i="0">
                <a:solidFill>
                  <a:srgbClr val="402A20"/>
                </a:solidFill>
                <a:latin typeface="Georgia"/>
                <a:cs typeface="Calibri"/>
              </a:rPr>
              <a:t>5)Энеолит</a:t>
            </a:r>
          </a:p>
          <a:p>
            <a:pPr algn="l">
              <a:lnSpc>
                <a:spcPct val="120000"/>
              </a:lnSpc>
              <a:spcBef>
                <a:spcPts val="300"/>
              </a:spcBef>
              <a:spcAft>
                <a:spcPts val="600"/>
              </a:spcAft>
            </a:pPr>
            <a:r>
              <a:rPr lang="ru-RU" sz="1800" dirty="0" b="0" i="0">
                <a:solidFill>
                  <a:srgbClr val="402A20"/>
                </a:solidFill>
                <a:latin typeface="Georgia"/>
                <a:cs typeface="Calibri"/>
              </a:rPr>
              <a:t>6)Заключение</a:t>
            </a:r>
          </a:p>
        </p:txBody>
      </p:sp>
      <p:cxnSp>
        <p:nvCxnSpPr>
          <p:cNvPr id="4" name="Connector 3"/>
          <p:cNvCxnSpPr/>
          <p:nvPr/>
        </p:nvCxnSpPr>
        <p:spPr>
          <a:xfrm>
            <a:off x="1097280" y="1737360"/>
            <a:ext cx="6492240" cy="0"/>
          </a:xfrm>
          <a:prstGeom prst="line">
            <a:avLst/>
          </a:prstGeom>
          <a:ln w="38100">
            <a:solidFill>
              <a:srgbClr val="8B5A2B"/>
            </a:solidFill>
          </a:ln>
        </p:spPr>
        <p:style>
          <a:lnRef idx="2">
            <a:schemeClr val="accent1"/>
          </a:lnRef>
          <a:fillRef idx="0">
            <a:schemeClr val="accent1"/>
          </a:fillRef>
          <a:effectRef idx="1">
            <a:schemeClr val="accent1"/>
          </a:effectRef>
          <a:fontRef idx="minor">
            <a:schemeClr val="tx1"/>
          </a:fontRef>
        </p:style>
      </p:cxnSp>
      <p:cxnSp>
        <p:nvCxnSpPr>
          <p:cNvPr id="5" name="Connector 4"/>
          <p:cNvCxnSpPr/>
          <p:nvPr/>
        </p:nvCxnSpPr>
        <p:spPr>
          <a:xfrm>
            <a:off x="1097280" y="1828800"/>
            <a:ext cx="6492240" cy="0"/>
          </a:xfrm>
          <a:prstGeom prst="line">
            <a:avLst/>
          </a:prstGeom>
          <a:ln w="12700">
            <a:solidFill>
              <a:srgbClr val="8B5A2B"/>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8418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0E6"/>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2F6BA3-D9B8-29E4-D7F1-8054B6692A60}"/>
              </a:ext>
            </a:extLst>
          </p:cNvPr>
          <p:cNvSpPr>
            <a:spLocks noGrp="1"/>
          </p:cNvSpPr>
          <p:nvPr>
            <p:ph type="title"/>
          </p:nvPr>
        </p:nvSpPr>
        <p:spPr>
          <a:xfrm>
            <a:off x="1097280" y="286603"/>
            <a:ext cx="10058400" cy="1450757"/>
          </a:xfrm>
        </p:spPr>
        <p:txBody>
          <a:bodyPr wrap="square" anchor="t" lIns="274320" rIns="274320" tIns="137160" bIns="137160"/>
          <a:lstStyle/>
          <a:p>
            <a:pPr algn="l">
              <a:spcBef>
                <a:spcPts val="0"/>
              </a:spcBef>
              <a:spcAft>
                <a:spcPts val="800"/>
              </a:spcAft>
            </a:pPr>
            <a:r>
              <a:rPr lang="ru-RU" dirty="0" sz="3200" b="1" i="0">
                <a:solidFill>
                  <a:srgbClr val="654321"/>
                </a:solidFill>
                <a:latin typeface="Times New Roman"/>
                <a:cs typeface="Times New Roman"/>
              </a:rPr>
              <a:t>Введение</a:t>
            </a:r>
            <a:endParaRPr lang="ru-RU" dirty="0">
              <a:solidFill>
                <a:schemeClr val="tx1"/>
              </a:solidFill>
              <a:cs typeface="Calibri Light"/>
            </a:endParaRPr>
          </a:p>
        </p:txBody>
      </p:sp>
      <p:sp>
        <p:nvSpPr>
          <p:cNvPr id="3" name="Объект 2">
            <a:extLst>
              <a:ext uri="{FF2B5EF4-FFF2-40B4-BE49-F238E27FC236}">
                <a16:creationId xmlns:a16="http://schemas.microsoft.com/office/drawing/2014/main" id="{9B3E68B8-EF00-7CBF-02E1-FA360120F9EC}"/>
              </a:ext>
            </a:extLst>
          </p:cNvPr>
          <p:cNvSpPr>
            <a:spLocks noGrp="1"/>
          </p:cNvSpPr>
          <p:nvPr>
            <p:ph idx="1"/>
          </p:nvPr>
        </p:nvSpPr>
        <p:spPr>
          <a:xfrm>
            <a:off x="1097279" y="1845734"/>
            <a:ext cx="6454987" cy="4023360"/>
          </a:xfrm>
        </p:spPr>
        <p:txBody>
          <a:bodyPr vert="horz" lIns="274320" tIns="137160" rIns="274320" bIns="137160" rtlCol="0" anchor="t" wrap="square"/>
          <a:lstStyle/>
          <a:p>
            <a:pPr algn="just">
              <a:lnSpc>
                <a:spcPct val="120000"/>
              </a:lnSpc>
              <a:spcBef>
                <a:spcPts val="300"/>
              </a:spcBef>
              <a:spcAft>
                <a:spcPts val="600"/>
              </a:spcAft>
            </a:pPr>
            <a:r>
              <a:rPr lang="ru-RU" sz="1600" dirty="0" b="0" i="0">
                <a:solidFill>
                  <a:srgbClr val="402A20"/>
                </a:solidFill>
                <a:latin typeface="Georgia"/>
                <a:cs typeface="Times New Roman"/>
              </a:rPr>
              <a:t>Что такое каменный век? Так называют самый первый и самый продолжительный период в истории человечества, который предшествовал эпохе металлов. </a:t>
            </a:r>
            <a:endParaRPr lang="ru-RU" sz="2400">
              <a:solidFill>
                <a:schemeClr val="tx1"/>
              </a:solidFill>
              <a:latin typeface="Calibri" panose="020F0502020204030204"/>
              <a:cs typeface="Calibri" panose="020F0502020204030204"/>
            </a:endParaRPr>
          </a:p>
          <a:p>
            <a:pPr algn="just">
              <a:lnSpc>
                <a:spcPct val="120000"/>
              </a:lnSpc>
              <a:spcBef>
                <a:spcPts val="300"/>
              </a:spcBef>
              <a:spcAft>
                <a:spcPts val="600"/>
              </a:spcAft>
            </a:pPr>
            <a:r>
              <a:rPr lang="ru-RU" sz="1600" dirty="0" b="0" i="0">
                <a:solidFill>
                  <a:srgbClr val="402A20"/>
                </a:solidFill>
                <a:latin typeface="Georgia"/>
                <a:cs typeface="Times New Roman"/>
              </a:rPr>
              <a:t>Основной признак, по которому доступно изучение того периода, - использование камня как основного материала для изготовления орудий труда.</a:t>
            </a:r>
            <a:endParaRPr lang="ru-RU" sz="2400">
              <a:solidFill>
                <a:schemeClr val="tx1"/>
              </a:solidFill>
              <a:cs typeface="Calibri"/>
            </a:endParaRPr>
          </a:p>
        </p:txBody>
      </p:sp>
      <p:pic>
        <p:nvPicPr>
          <p:cNvPr id="5" name="Рисунок 4" descr="Древний Каменный Век (Параграфы 1-3 учебника истории) | Егор Холмогоров |  Дзен">
            <a:extLst>
              <a:ext uri="{FF2B5EF4-FFF2-40B4-BE49-F238E27FC236}">
                <a16:creationId xmlns:a16="http://schemas.microsoft.com/office/drawing/2014/main" id="{7FF15FF2-5F04-C5D9-F6FA-B9E253E69B16}"/>
              </a:ext>
            </a:extLst>
          </p:cNvPr>
          <p:cNvPicPr>
            <a:picLocks noChangeAspect="1"/>
          </p:cNvPicPr>
          <p:nvPr/>
        </p:nvPicPr>
        <p:blipFill>
          <a:blip r:embed="rId2"/>
          <a:srcRect l="13346" r="35848" b="2"/>
          <a:stretch/>
        </p:blipFill>
        <p:spPr>
          <a:xfrm>
            <a:off x="8020570" y="1916318"/>
            <a:ext cx="3135109" cy="3471012"/>
          </a:xfrm>
          <a:prstGeom prst="rect">
            <a:avLst/>
          </a:prstGeom>
        </p:spPr>
      </p:pic>
      <p:cxnSp>
        <p:nvCxnSpPr>
          <p:cNvPr id="6" name="Connector 5"/>
          <p:cNvCxnSpPr/>
          <p:nvPr/>
        </p:nvCxnSpPr>
        <p:spPr>
          <a:xfrm>
            <a:off x="1097280" y="1737360"/>
            <a:ext cx="6492240" cy="0"/>
          </a:xfrm>
          <a:prstGeom prst="line">
            <a:avLst/>
          </a:prstGeom>
          <a:ln w="38100">
            <a:solidFill>
              <a:srgbClr val="8B5A2B"/>
            </a:solidFill>
          </a:ln>
        </p:spPr>
        <p:style>
          <a:lnRef idx="2">
            <a:schemeClr val="accent1"/>
          </a:lnRef>
          <a:fillRef idx="0">
            <a:schemeClr val="accent1"/>
          </a:fillRef>
          <a:effectRef idx="1">
            <a:schemeClr val="accent1"/>
          </a:effectRef>
          <a:fontRef idx="minor">
            <a:schemeClr val="tx1"/>
          </a:fontRef>
        </p:style>
      </p:cxnSp>
      <p:cxnSp>
        <p:nvCxnSpPr>
          <p:cNvPr id="7" name="Connector 6"/>
          <p:cNvCxnSpPr/>
          <p:nvPr/>
        </p:nvCxnSpPr>
        <p:spPr>
          <a:xfrm>
            <a:off x="1097280" y="1828800"/>
            <a:ext cx="6492240" cy="0"/>
          </a:xfrm>
          <a:prstGeom prst="line">
            <a:avLst/>
          </a:prstGeom>
          <a:ln w="12700">
            <a:solidFill>
              <a:srgbClr val="8B5A2B"/>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5813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0E6"/>
        </a:solidFill>
        <a:effectLst/>
      </p:bgPr>
    </p:bg>
    <p:spTree>
      <p:nvGrpSpPr>
        <p:cNvPr id="1" name=""/>
        <p:cNvGrpSpPr/>
        <p:nvPr/>
      </p:nvGrpSpPr>
      <p:grpSpPr>
        <a:xfrm>
          <a:off x="0" y="0"/>
          <a:ext cx="0" cy="0"/>
          <a:chOff x="0" y="0"/>
          <a:chExt cx="0" cy="0"/>
        </a:xfrm>
      </p:grpSpPr>
      <p:pic>
        <p:nvPicPr>
          <p:cNvPr id="226" name="Объект 225" descr="Қазақша реферат Каменный век на территории Казахстана Оқу материалдары  Қазақстан тарихы#">
            <a:extLst>
              <a:ext uri="{FF2B5EF4-FFF2-40B4-BE49-F238E27FC236}">
                <a16:creationId xmlns:a16="http://schemas.microsoft.com/office/drawing/2014/main" id="{B3EEDF51-5EF8-67C8-2552-C55B9BD7B436}"/>
              </a:ext>
            </a:extLst>
          </p:cNvPr>
          <p:cNvPicPr>
            <a:picLocks noGrp="1" noChangeAspect="1"/>
          </p:cNvPicPr>
          <p:nvPr>
            <p:ph idx="1"/>
          </p:nvPr>
        </p:nvPicPr>
        <p:blipFill>
          <a:blip r:embed="rId2"/>
          <a:stretch>
            <a:fillRect/>
          </a:stretch>
        </p:blipFill>
        <p:spPr>
          <a:xfrm>
            <a:off x="1223555" y="310848"/>
            <a:ext cx="10143308" cy="5710646"/>
          </a:xfrm>
        </p:spPr>
      </p:pic>
    </p:spTree>
    <p:extLst>
      <p:ext uri="{BB962C8B-B14F-4D97-AF65-F5344CB8AC3E}">
        <p14:creationId xmlns:p14="http://schemas.microsoft.com/office/powerpoint/2010/main" val="672793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0E6"/>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DC8527-3726-94C7-95B2-668085EDE593}"/>
              </a:ext>
            </a:extLst>
          </p:cNvPr>
          <p:cNvSpPr>
            <a:spLocks noGrp="1"/>
          </p:cNvSpPr>
          <p:nvPr>
            <p:ph type="title"/>
          </p:nvPr>
        </p:nvSpPr>
        <p:spPr>
          <a:xfrm>
            <a:off x="975360" y="266283"/>
            <a:ext cx="10058400" cy="1450757"/>
          </a:xfrm>
        </p:spPr>
        <p:txBody>
          <a:bodyPr wrap="square" anchor="t" lIns="274320" rIns="274320" tIns="137160" bIns="137160"/>
          <a:lstStyle/>
          <a:p>
            <a:pPr algn="l">
              <a:spcBef>
                <a:spcPts val="0"/>
              </a:spcBef>
              <a:spcAft>
                <a:spcPts val="800"/>
              </a:spcAft>
            </a:pPr>
            <a:r>
              <a:rPr lang="ru-RU" b="1" dirty="0" sz="3200" i="0">
                <a:solidFill>
                  <a:srgbClr val="654321"/>
                </a:solidFill>
                <a:latin typeface="Times New Roman"/>
                <a:cs typeface="Times New Roman"/>
              </a:rPr>
              <a:t> Ранний палеолит</a:t>
            </a:r>
          </a:p>
        </p:txBody>
      </p:sp>
      <p:sp>
        <p:nvSpPr>
          <p:cNvPr id="3" name="Объект 2">
            <a:extLst>
              <a:ext uri="{FF2B5EF4-FFF2-40B4-BE49-F238E27FC236}">
                <a16:creationId xmlns:a16="http://schemas.microsoft.com/office/drawing/2014/main" id="{C57414DE-F5E9-8781-551C-3EC7D339A186}"/>
              </a:ext>
            </a:extLst>
          </p:cNvPr>
          <p:cNvSpPr>
            <a:spLocks noGrp="1"/>
          </p:cNvSpPr>
          <p:nvPr>
            <p:ph idx="1"/>
          </p:nvPr>
        </p:nvSpPr>
        <p:spPr>
          <a:xfrm>
            <a:off x="1097279" y="1916854"/>
            <a:ext cx="7542107" cy="3952240"/>
          </a:xfrm>
        </p:spPr>
        <p:txBody>
          <a:bodyPr vert="horz" lIns="274320" tIns="137160" rIns="274320" bIns="137160" rtlCol="0" anchor="t" wrap="square"/>
          <a:lstStyle/>
          <a:p>
            <a:pPr algn="l">
              <a:lnSpc>
                <a:spcPct val="120000"/>
              </a:lnSpc>
              <a:spcBef>
                <a:spcPts val="300"/>
              </a:spcBef>
              <a:spcAft>
                <a:spcPts val="600"/>
              </a:spcAft>
            </a:pPr>
            <a:r>
              <a:rPr lang="ru-RU" dirty="0" sz="1400" b="0" i="0">
                <a:solidFill>
                  <a:srgbClr val="402A20"/>
                </a:solidFill>
                <a:latin typeface="Georgia"/>
                <a:ea typeface="Microsoft Sans Serif"/>
                <a:cs typeface="Microsoft Sans Serif"/>
              </a:rPr>
              <a:t> Период раннего палеолита — 800–140 тысячелетие до н. э. </a:t>
            </a:r>
            <a:endParaRPr lang="ru-RU">
              <a:solidFill>
                <a:schemeClr val="tx1"/>
              </a:solidFill>
              <a:latin typeface="Times New Roman"/>
              <a:ea typeface="Roboto"/>
              <a:cs typeface="Roboto"/>
            </a:endParaRPr>
          </a:p>
          <a:p>
            <a:pPr algn="just">
              <a:lnSpc>
                <a:spcPct val="120000"/>
              </a:lnSpc>
              <a:spcBef>
                <a:spcPts val="300"/>
              </a:spcBef>
              <a:spcAft>
                <a:spcPts val="600"/>
              </a:spcAft>
            </a:pPr>
            <a:r>
              <a:rPr lang="ru-RU" dirty="0" sz="1400" b="0" i="0">
                <a:solidFill>
                  <a:srgbClr val="402A20"/>
                </a:solidFill>
                <a:latin typeface="Georgia"/>
                <a:ea typeface="Microsoft Sans Serif"/>
                <a:cs typeface="Microsoft Sans Serif"/>
              </a:rPr>
              <a:t>Стоянки раннего палеолита в Казахстане: </a:t>
            </a:r>
            <a:r>
              <a:rPr lang="ru-RU" dirty="0" err="1" sz="1400" b="0" i="0">
                <a:solidFill>
                  <a:srgbClr val="402A20"/>
                </a:solidFill>
                <a:latin typeface="Georgia"/>
                <a:ea typeface="Microsoft Sans Serif"/>
                <a:cs typeface="Microsoft Sans Serif"/>
              </a:rPr>
              <a:t>Бориказган</a:t>
            </a:r>
            <a:r>
              <a:rPr lang="ru-RU" dirty="0" sz="1400" b="0" i="0">
                <a:solidFill>
                  <a:srgbClr val="402A20"/>
                </a:solidFill>
                <a:latin typeface="Georgia"/>
                <a:ea typeface="Microsoft Sans Serif"/>
                <a:cs typeface="Microsoft Sans Serif"/>
              </a:rPr>
              <a:t>, </a:t>
            </a:r>
            <a:r>
              <a:rPr lang="ru-RU" dirty="0" err="1" sz="1400" b="0" i="0">
                <a:solidFill>
                  <a:srgbClr val="402A20"/>
                </a:solidFill>
                <a:latin typeface="Georgia"/>
                <a:ea typeface="Microsoft Sans Serif"/>
                <a:cs typeface="Microsoft Sans Serif"/>
              </a:rPr>
              <a:t>Шабакты</a:t>
            </a:r>
            <a:r>
              <a:rPr lang="ru-RU" dirty="0" sz="1400" b="0" i="0">
                <a:solidFill>
                  <a:srgbClr val="402A20"/>
                </a:solidFill>
                <a:latin typeface="Georgia"/>
                <a:ea typeface="Microsoft Sans Serif"/>
                <a:cs typeface="Microsoft Sans Serif"/>
              </a:rPr>
              <a:t>, Каратау Карасу — Южный Казахстан; </a:t>
            </a:r>
            <a:r>
              <a:rPr lang="ru-RU" dirty="0" err="1" sz="1400" b="0" i="0">
                <a:solidFill>
                  <a:srgbClr val="402A20"/>
                </a:solidFill>
                <a:latin typeface="Georgia"/>
                <a:ea typeface="Microsoft Sans Serif"/>
                <a:cs typeface="Microsoft Sans Serif"/>
              </a:rPr>
              <a:t>Семизбугы</a:t>
            </a:r>
            <a:r>
              <a:rPr lang="ru-RU" dirty="0" sz="1400" b="0" i="0">
                <a:solidFill>
                  <a:srgbClr val="402A20"/>
                </a:solidFill>
                <a:latin typeface="Georgia"/>
                <a:ea typeface="Microsoft Sans Serif"/>
                <a:cs typeface="Microsoft Sans Serif"/>
              </a:rPr>
              <a:t>, </a:t>
            </a:r>
            <a:r>
              <a:rPr lang="ru-RU" dirty="0" err="1" sz="1400" b="0" i="0">
                <a:solidFill>
                  <a:srgbClr val="402A20"/>
                </a:solidFill>
                <a:latin typeface="Georgia"/>
                <a:ea typeface="Microsoft Sans Serif"/>
                <a:cs typeface="Microsoft Sans Serif"/>
              </a:rPr>
              <a:t>Кудайкол</a:t>
            </a:r>
            <a:r>
              <a:rPr lang="ru-RU" dirty="0" sz="1400" b="0" i="0">
                <a:solidFill>
                  <a:srgbClr val="402A20"/>
                </a:solidFill>
                <a:latin typeface="Georgia"/>
                <a:ea typeface="Microsoft Sans Serif"/>
                <a:cs typeface="Microsoft Sans Serif"/>
              </a:rPr>
              <a:t>, </a:t>
            </a:r>
            <a:r>
              <a:rPr lang="ru-RU" dirty="0" err="1" sz="1400" b="0" i="0">
                <a:solidFill>
                  <a:srgbClr val="402A20"/>
                </a:solidFill>
                <a:latin typeface="Georgia"/>
                <a:ea typeface="Microsoft Sans Serif"/>
                <a:cs typeface="Microsoft Sans Serif"/>
              </a:rPr>
              <a:t>Жаманайбат</a:t>
            </a:r>
            <a:r>
              <a:rPr lang="ru-RU" dirty="0" sz="1400" b="0" i="0">
                <a:solidFill>
                  <a:srgbClr val="402A20"/>
                </a:solidFill>
                <a:latin typeface="Georgia"/>
                <a:ea typeface="Microsoft Sans Serif"/>
                <a:cs typeface="Microsoft Sans Serif"/>
              </a:rPr>
              <a:t> — Центральный Казахстан; Канай и </a:t>
            </a:r>
            <a:r>
              <a:rPr lang="ru-RU" dirty="0" err="1" sz="1400" b="0" i="0">
                <a:solidFill>
                  <a:srgbClr val="402A20"/>
                </a:solidFill>
                <a:latin typeface="Georgia"/>
                <a:ea typeface="Microsoft Sans Serif"/>
                <a:cs typeface="Microsoft Sans Serif"/>
              </a:rPr>
              <a:t>Козыбай</a:t>
            </a:r>
            <a:r>
              <a:rPr lang="ru-RU" dirty="0" sz="1400" b="0" i="0">
                <a:solidFill>
                  <a:srgbClr val="402A20"/>
                </a:solidFill>
                <a:latin typeface="Georgia"/>
                <a:ea typeface="Microsoft Sans Serif"/>
                <a:cs typeface="Microsoft Sans Serif"/>
              </a:rPr>
              <a:t> — </a:t>
            </a:r>
            <a:r>
              <a:rPr lang="ru-RU" dirty="0" err="1" sz="1400" b="0" i="0">
                <a:solidFill>
                  <a:srgbClr val="402A20"/>
                </a:solidFill>
                <a:latin typeface="Georgia"/>
                <a:ea typeface="Microsoft Sans Serif"/>
                <a:cs typeface="Microsoft Sans Serif"/>
              </a:rPr>
              <a:t>Восточны</a:t>
            </a:r>
            <a:r>
              <a:rPr lang="ru-RU" dirty="0" sz="1400" b="0" i="0">
                <a:solidFill>
                  <a:srgbClr val="402A20"/>
                </a:solidFill>
                <a:latin typeface="Georgia"/>
                <a:ea typeface="Microsoft Sans Serif"/>
                <a:cs typeface="Microsoft Sans Serif"/>
              </a:rPr>
              <a:t> Казахстан; </a:t>
            </a:r>
            <a:r>
              <a:rPr lang="ru-RU" dirty="0" err="1" sz="1400" b="0" i="0">
                <a:solidFill>
                  <a:srgbClr val="402A20"/>
                </a:solidFill>
                <a:latin typeface="Georgia"/>
                <a:ea typeface="Microsoft Sans Serif"/>
                <a:cs typeface="Microsoft Sans Serif"/>
              </a:rPr>
              <a:t>Шабактысай</a:t>
            </a:r>
            <a:r>
              <a:rPr lang="ru-RU" dirty="0" sz="1400" b="0" i="0">
                <a:solidFill>
                  <a:srgbClr val="402A20"/>
                </a:solidFill>
                <a:latin typeface="Georgia"/>
                <a:ea typeface="Microsoft Sans Serif"/>
                <a:cs typeface="Microsoft Sans Serif"/>
              </a:rPr>
              <a:t> и </a:t>
            </a:r>
            <a:r>
              <a:rPr lang="ru-RU" dirty="0" err="1" sz="1400" b="0" i="0">
                <a:solidFill>
                  <a:srgbClr val="402A20"/>
                </a:solidFill>
                <a:latin typeface="Georgia"/>
                <a:ea typeface="Microsoft Sans Serif"/>
                <a:cs typeface="Microsoft Sans Serif"/>
              </a:rPr>
              <a:t>Сарытас</a:t>
            </a:r>
            <a:r>
              <a:rPr lang="ru-RU" dirty="0" sz="1400" b="0" i="0">
                <a:solidFill>
                  <a:srgbClr val="402A20"/>
                </a:solidFill>
                <a:latin typeface="Georgia"/>
                <a:ea typeface="Microsoft Sans Serif"/>
                <a:cs typeface="Microsoft Sans Serif"/>
              </a:rPr>
              <a:t> — Западный Казахстан. </a:t>
            </a:r>
            <a:endParaRPr lang="ru-RU">
              <a:solidFill>
                <a:schemeClr val="tx1"/>
              </a:solidFill>
              <a:latin typeface="Times New Roman"/>
              <a:ea typeface="Roboto"/>
              <a:cs typeface="Roboto"/>
            </a:endParaRPr>
          </a:p>
          <a:p>
            <a:pPr algn="l">
              <a:lnSpc>
                <a:spcPct val="120000"/>
              </a:lnSpc>
              <a:spcBef>
                <a:spcPts val="300"/>
              </a:spcBef>
              <a:spcAft>
                <a:spcPts val="600"/>
              </a:spcAft>
            </a:pPr>
            <a:endParaRPr lang="ru-RU" dirty="0">
              <a:solidFill>
                <a:schemeClr val="tx1"/>
              </a:solidFill>
              <a:latin typeface="Times New Roman"/>
              <a:ea typeface="Microsoft Sans Serif"/>
              <a:cs typeface="Microsoft Sans Serif"/>
            </a:endParaRPr>
          </a:p>
          <a:p>
            <a:pPr algn="just">
              <a:lnSpc>
                <a:spcPct val="120000"/>
              </a:lnSpc>
              <a:spcBef>
                <a:spcPts val="300"/>
              </a:spcBef>
              <a:spcAft>
                <a:spcPts val="600"/>
              </a:spcAft>
            </a:pPr>
            <a:r>
              <a:rPr lang="ru-RU" dirty="0" sz="1400" b="0" i="0">
                <a:solidFill>
                  <a:srgbClr val="402A20"/>
                </a:solidFill>
                <a:latin typeface="Georgia"/>
                <a:ea typeface="Microsoft Sans Serif"/>
                <a:cs typeface="Microsoft Sans Serif"/>
              </a:rPr>
              <a:t>На стоянках в Южном Казахстане обнаружены самые древние каменные орудия труда — ручное рубило (чоппер), остроконечники, </a:t>
            </a:r>
            <a:r>
              <a:rPr lang="ru-RU" err="1" sz="1400" b="0" i="0">
                <a:solidFill>
                  <a:srgbClr val="402A20"/>
                </a:solidFill>
                <a:latin typeface="Georgia"/>
                <a:ea typeface="Microsoft Sans Serif"/>
                <a:cs typeface="Microsoft Sans Serif"/>
              </a:rPr>
              <a:t>отщепы</a:t>
            </a:r>
            <a:r>
              <a:rPr lang="ru-RU" dirty="0" sz="1400" b="0" i="0">
                <a:solidFill>
                  <a:srgbClr val="402A20"/>
                </a:solidFill>
                <a:latin typeface="Georgia"/>
                <a:ea typeface="Microsoft Sans Serif"/>
                <a:cs typeface="Microsoft Sans Serif"/>
              </a:rPr>
              <a:t> (каменные пластины), топоры, ножи и др.</a:t>
            </a:r>
          </a:p>
        </p:txBody>
      </p:sp>
      <p:pic>
        <p:nvPicPr>
          <p:cNvPr id="4" name="Рисунок 3" descr="Клапчук М.Н. Первые палеолитические находки в Центральном Казахстане">
            <a:extLst>
              <a:ext uri="{FF2B5EF4-FFF2-40B4-BE49-F238E27FC236}">
                <a16:creationId xmlns:a16="http://schemas.microsoft.com/office/drawing/2014/main" id="{FD88D32A-7C34-6BFE-1BEB-431F651E7BF1}"/>
              </a:ext>
            </a:extLst>
          </p:cNvPr>
          <p:cNvPicPr>
            <a:picLocks noChangeAspect="1"/>
          </p:cNvPicPr>
          <p:nvPr/>
        </p:nvPicPr>
        <p:blipFill>
          <a:blip r:embed="rId2"/>
          <a:stretch>
            <a:fillRect/>
          </a:stretch>
        </p:blipFill>
        <p:spPr>
          <a:xfrm>
            <a:off x="8995452" y="2007758"/>
            <a:ext cx="2160704" cy="3471012"/>
          </a:xfrm>
          <a:prstGeom prst="rect">
            <a:avLst/>
          </a:prstGeom>
        </p:spPr>
      </p:pic>
      <p:cxnSp>
        <p:nvCxnSpPr>
          <p:cNvPr id="5" name="Connector 4"/>
          <p:cNvCxnSpPr/>
          <p:nvPr/>
        </p:nvCxnSpPr>
        <p:spPr>
          <a:xfrm>
            <a:off x="1097280" y="1737360"/>
            <a:ext cx="6492240" cy="0"/>
          </a:xfrm>
          <a:prstGeom prst="line">
            <a:avLst/>
          </a:prstGeom>
          <a:ln w="38100">
            <a:solidFill>
              <a:srgbClr val="8B5A2B"/>
            </a:solidFill>
          </a:ln>
        </p:spPr>
        <p:style>
          <a:lnRef idx="2">
            <a:schemeClr val="accent1"/>
          </a:lnRef>
          <a:fillRef idx="0">
            <a:schemeClr val="accent1"/>
          </a:fillRef>
          <a:effectRef idx="1">
            <a:schemeClr val="accent1"/>
          </a:effectRef>
          <a:fontRef idx="minor">
            <a:schemeClr val="tx1"/>
          </a:fontRef>
        </p:style>
      </p:cxnSp>
      <p:cxnSp>
        <p:nvCxnSpPr>
          <p:cNvPr id="6" name="Connector 5"/>
          <p:cNvCxnSpPr/>
          <p:nvPr/>
        </p:nvCxnSpPr>
        <p:spPr>
          <a:xfrm>
            <a:off x="1097280" y="1828800"/>
            <a:ext cx="6492240" cy="0"/>
          </a:xfrm>
          <a:prstGeom prst="line">
            <a:avLst/>
          </a:prstGeom>
          <a:ln w="12700">
            <a:solidFill>
              <a:srgbClr val="8B5A2B"/>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693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0E6"/>
        </a:solidFill>
        <a:effectLst/>
      </p:bgPr>
    </p:bg>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D5EBCF8-35E5-3A40-A97E-E5CDBF192E18}"/>
              </a:ext>
            </a:extLst>
          </p:cNvPr>
          <p:cNvSpPr>
            <a:spLocks noGrp="1"/>
          </p:cNvSpPr>
          <p:nvPr>
            <p:ph idx="1"/>
          </p:nvPr>
        </p:nvSpPr>
        <p:spPr>
          <a:xfrm>
            <a:off x="1097280" y="1886374"/>
            <a:ext cx="10058400" cy="4023360"/>
          </a:xfrm>
        </p:spPr>
        <p:txBody>
          <a:bodyPr vert="horz" lIns="274320" tIns="137160" rIns="274320" bIns="137160" rtlCol="0" anchor="t" wrap="square"/>
          <a:lstStyle/>
          <a:p>
            <a:pPr algn="l">
              <a:lnSpc>
                <a:spcPct val="120000"/>
              </a:lnSpc>
              <a:spcBef>
                <a:spcPts val="300"/>
              </a:spcBef>
              <a:spcAft>
                <a:spcPts val="600"/>
              </a:spcAft>
            </a:pPr>
            <a:endParaRPr lang="ru-RU" sz="1600">
              <a:solidFill>
                <a:srgbClr val="212529"/>
              </a:solidFill>
              <a:latin typeface="Times New Roman"/>
              <a:ea typeface="Open Sans"/>
              <a:cs typeface="Calibri" panose="020F0502020204030204"/>
            </a:endParaRPr>
          </a:p>
          <a:p>
            <a:pPr algn="l">
              <a:lnSpc>
                <a:spcPct val="120000"/>
              </a:lnSpc>
              <a:spcBef>
                <a:spcPts val="300"/>
              </a:spcBef>
              <a:spcAft>
                <a:spcPts val="600"/>
              </a:spcAft>
            </a:pPr>
            <a:endParaRPr lang="ru-RU" sz="1600">
              <a:solidFill>
                <a:srgbClr val="212529"/>
              </a:solidFill>
              <a:latin typeface="Times New Roman"/>
              <a:ea typeface="Open Sans"/>
              <a:cs typeface="Calibri" panose="020F0502020204030204"/>
            </a:endParaRPr>
          </a:p>
          <a:p>
            <a:pPr algn="l">
              <a:lnSpc>
                <a:spcPct val="120000"/>
              </a:lnSpc>
              <a:spcBef>
                <a:spcPts val="300"/>
              </a:spcBef>
              <a:spcAft>
                <a:spcPts val="600"/>
              </a:spcAft>
            </a:pPr>
            <a:endParaRPr lang="ru-RU" sz="1600">
              <a:solidFill>
                <a:srgbClr val="212529"/>
              </a:solidFill>
              <a:latin typeface="Times New Roman"/>
              <a:ea typeface="Open Sans"/>
              <a:cs typeface="Calibri" panose="020F0502020204030204"/>
            </a:endParaRPr>
          </a:p>
        </p:txBody>
      </p:sp>
      <p:sp>
        <p:nvSpPr>
          <p:cNvPr id="4" name="TextBox 3">
            <a:extLst>
              <a:ext uri="{FF2B5EF4-FFF2-40B4-BE49-F238E27FC236}">
                <a16:creationId xmlns:a16="http://schemas.microsoft.com/office/drawing/2014/main" id="{3E892A02-4ABA-385D-5084-00F1FC65BB39}"/>
              </a:ext>
            </a:extLst>
          </p:cNvPr>
          <p:cNvSpPr txBox="1"/>
          <p:nvPr/>
        </p:nvSpPr>
        <p:spPr>
          <a:xfrm>
            <a:off x="1097280" y="1066800"/>
            <a:ext cx="10566400" cy="646331"/>
          </a:xfrm>
          <a:prstGeom prst="rect">
            <a:avLst/>
          </a:prstGeom>
          <a:noFill/>
        </p:spPr>
        <p:txBody>
          <a:bodyPr rot="0" spcFirstLastPara="0" vertOverflow="overflow" horzOverflow="overflow" vert="horz" wrap="square" lIns="274320" tIns="137160" rIns="274320" bIns="137160" numCol="1" spcCol="0" rtlCol="0" fromWordArt="0" anchor="t" anchorCtr="0" forceAA="0" compatLnSpc="1">
            <a:prstTxWarp prst="textNoShape">
              <a:avLst/>
            </a:prstTxWarp>
          </a:bodyPr>
          <a:lstStyle/>
          <a:p>
            <a:pPr algn="l">
              <a:spcBef>
                <a:spcPts val="0"/>
              </a:spcBef>
              <a:spcAft>
                <a:spcPts val="800"/>
              </a:spcAft>
            </a:pPr>
            <a:r>
              <a:rPr lang="ru-RU" sz="3200" b="1" dirty="0" i="0">
                <a:solidFill>
                  <a:srgbClr val="654321"/>
                </a:solidFill>
                <a:latin typeface="Times New Roman"/>
                <a:ea typeface="Microsoft Sans Serif"/>
                <a:cs typeface="Microsoft Sans Serif"/>
              </a:rPr>
              <a:t>Стоянки раннего палеолита</a:t>
            </a:r>
            <a:endParaRPr lang="ru-RU" sz="3600" dirty="0">
              <a:latin typeface="Times New Roman"/>
              <a:cs typeface="Times New Roman"/>
            </a:endParaRPr>
          </a:p>
        </p:txBody>
      </p:sp>
      <p:sp>
        <p:nvSpPr>
          <p:cNvPr id="26" name="TextBox 25">
            <a:extLst>
              <a:ext uri="{FF2B5EF4-FFF2-40B4-BE49-F238E27FC236}">
                <a16:creationId xmlns:a16="http://schemas.microsoft.com/office/drawing/2014/main" id="{65182F81-E154-2AD1-4E2E-E58EA090CB50}"/>
              </a:ext>
            </a:extLst>
          </p:cNvPr>
          <p:cNvSpPr txBox="1"/>
          <p:nvPr/>
        </p:nvSpPr>
        <p:spPr>
          <a:xfrm>
            <a:off x="1198880" y="1889760"/>
            <a:ext cx="9900920" cy="2246769"/>
          </a:xfrm>
          <a:prstGeom prst="rect">
            <a:avLst/>
          </a:prstGeom>
          <a:noFill/>
        </p:spPr>
        <p:txBody>
          <a:bodyPr rot="0" spcFirstLastPara="0" vertOverflow="overflow" horzOverflow="overflow" vert="horz" wrap="square" lIns="274320" tIns="137160" rIns="274320" bIns="137160" numCol="1" spcCol="0" rtlCol="0" fromWordArt="0" anchor="t" anchorCtr="0" forceAA="0" compatLnSpc="1">
            <a:prstTxWarp prst="textNoShape">
              <a:avLst/>
            </a:prstTxWarp>
          </a:bodyPr>
          <a:lstStyle/>
          <a:p>
            <a:pPr algn="just">
              <a:lnSpc>
                <a:spcPct val="120000"/>
              </a:lnSpc>
              <a:spcBef>
                <a:spcPts val="300"/>
              </a:spcBef>
              <a:spcAft>
                <a:spcPts val="600"/>
              </a:spcAft>
            </a:pPr>
            <a:r>
              <a:rPr lang="ru-RU" sz="1600" dirty="0" b="0" i="0">
                <a:solidFill>
                  <a:srgbClr val="402A20"/>
                </a:solidFill>
                <a:latin typeface="Georgia"/>
                <a:ea typeface="Microsoft Sans Serif"/>
                <a:cs typeface="Microsoft Sans Serif"/>
              </a:rPr>
              <a:t>Стоянки раннего палеолита в Казахстане: </a:t>
            </a:r>
            <a:r>
              <a:rPr lang="ru-RU" sz="1600" dirty="0" err="1" b="0" i="0">
                <a:solidFill>
                  <a:srgbClr val="402A20"/>
                </a:solidFill>
                <a:latin typeface="Georgia"/>
                <a:ea typeface="Microsoft Sans Serif"/>
                <a:cs typeface="Microsoft Sans Serif"/>
              </a:rPr>
              <a:t>Бориказган</a:t>
            </a:r>
            <a:r>
              <a:rPr lang="ru-RU" sz="1600" dirty="0" b="0" i="0">
                <a:solidFill>
                  <a:srgbClr val="402A20"/>
                </a:solidFill>
                <a:latin typeface="Georgia"/>
                <a:ea typeface="Microsoft Sans Serif"/>
                <a:cs typeface="Microsoft Sans Serif"/>
              </a:rPr>
              <a:t>, </a:t>
            </a:r>
            <a:r>
              <a:rPr lang="ru-RU" sz="1600" dirty="0" err="1" b="0" i="0">
                <a:solidFill>
                  <a:srgbClr val="402A20"/>
                </a:solidFill>
                <a:latin typeface="Georgia"/>
                <a:ea typeface="Microsoft Sans Serif"/>
                <a:cs typeface="Microsoft Sans Serif"/>
              </a:rPr>
              <a:t>Шабакты</a:t>
            </a:r>
            <a:r>
              <a:rPr lang="ru-RU" sz="1600" dirty="0" b="0" i="0">
                <a:solidFill>
                  <a:srgbClr val="402A20"/>
                </a:solidFill>
                <a:latin typeface="Georgia"/>
                <a:ea typeface="Microsoft Sans Serif"/>
                <a:cs typeface="Microsoft Sans Serif"/>
              </a:rPr>
              <a:t>, Каратау Карасу — Южный Казахстан; </a:t>
            </a:r>
            <a:r>
              <a:rPr lang="ru-RU" sz="1600" dirty="0" err="1" b="0" i="0">
                <a:solidFill>
                  <a:srgbClr val="402A20"/>
                </a:solidFill>
                <a:latin typeface="Georgia"/>
                <a:ea typeface="Microsoft Sans Serif"/>
                <a:cs typeface="Microsoft Sans Serif"/>
              </a:rPr>
              <a:t>Семизбугы</a:t>
            </a:r>
            <a:r>
              <a:rPr lang="ru-RU" sz="1600" dirty="0" b="0" i="0">
                <a:solidFill>
                  <a:srgbClr val="402A20"/>
                </a:solidFill>
                <a:latin typeface="Georgia"/>
                <a:ea typeface="Microsoft Sans Serif"/>
                <a:cs typeface="Microsoft Sans Serif"/>
              </a:rPr>
              <a:t>, </a:t>
            </a:r>
            <a:r>
              <a:rPr lang="ru-RU" sz="1600" dirty="0" err="1" b="0" i="0">
                <a:solidFill>
                  <a:srgbClr val="402A20"/>
                </a:solidFill>
                <a:latin typeface="Georgia"/>
                <a:ea typeface="Microsoft Sans Serif"/>
                <a:cs typeface="Microsoft Sans Serif"/>
              </a:rPr>
              <a:t>Кудайкол</a:t>
            </a:r>
            <a:r>
              <a:rPr lang="ru-RU" sz="1600" dirty="0" b="0" i="0">
                <a:solidFill>
                  <a:srgbClr val="402A20"/>
                </a:solidFill>
                <a:latin typeface="Georgia"/>
                <a:ea typeface="Microsoft Sans Serif"/>
                <a:cs typeface="Microsoft Sans Serif"/>
              </a:rPr>
              <a:t>, </a:t>
            </a:r>
            <a:r>
              <a:rPr lang="ru-RU" sz="1600" dirty="0" err="1" b="0" i="0">
                <a:solidFill>
                  <a:srgbClr val="402A20"/>
                </a:solidFill>
                <a:latin typeface="Georgia"/>
                <a:ea typeface="Microsoft Sans Serif"/>
                <a:cs typeface="Microsoft Sans Serif"/>
              </a:rPr>
              <a:t>Жаманайбат</a:t>
            </a:r>
            <a:r>
              <a:rPr lang="ru-RU" sz="1600" dirty="0" b="0" i="0">
                <a:solidFill>
                  <a:srgbClr val="402A20"/>
                </a:solidFill>
                <a:latin typeface="Georgia"/>
                <a:ea typeface="Microsoft Sans Serif"/>
                <a:cs typeface="Microsoft Sans Serif"/>
              </a:rPr>
              <a:t> — Центральный Казахстан; Канай и </a:t>
            </a:r>
            <a:r>
              <a:rPr lang="ru-RU" sz="1600" dirty="0" err="1" b="0" i="0">
                <a:solidFill>
                  <a:srgbClr val="402A20"/>
                </a:solidFill>
                <a:latin typeface="Georgia"/>
                <a:ea typeface="Microsoft Sans Serif"/>
                <a:cs typeface="Microsoft Sans Serif"/>
              </a:rPr>
              <a:t>Козыбай</a:t>
            </a:r>
            <a:r>
              <a:rPr lang="ru-RU" sz="1600" dirty="0" b="0" i="0">
                <a:solidFill>
                  <a:srgbClr val="402A20"/>
                </a:solidFill>
                <a:latin typeface="Georgia"/>
                <a:ea typeface="Microsoft Sans Serif"/>
                <a:cs typeface="Microsoft Sans Serif"/>
              </a:rPr>
              <a:t> — </a:t>
            </a:r>
            <a:r>
              <a:rPr lang="ru-RU" sz="1600" dirty="0" err="1" b="0" i="0">
                <a:solidFill>
                  <a:srgbClr val="402A20"/>
                </a:solidFill>
                <a:latin typeface="Georgia"/>
                <a:ea typeface="Microsoft Sans Serif"/>
                <a:cs typeface="Microsoft Sans Serif"/>
              </a:rPr>
              <a:t>Восточны</a:t>
            </a:r>
            <a:r>
              <a:rPr lang="ru-RU" sz="1600" dirty="0" b="0" i="0">
                <a:solidFill>
                  <a:srgbClr val="402A20"/>
                </a:solidFill>
                <a:latin typeface="Georgia"/>
                <a:ea typeface="Microsoft Sans Serif"/>
                <a:cs typeface="Microsoft Sans Serif"/>
              </a:rPr>
              <a:t> Казахстан; </a:t>
            </a:r>
            <a:r>
              <a:rPr lang="ru-RU" sz="1600" dirty="0" err="1" b="0" i="0">
                <a:solidFill>
                  <a:srgbClr val="402A20"/>
                </a:solidFill>
                <a:latin typeface="Georgia"/>
                <a:ea typeface="Microsoft Sans Serif"/>
                <a:cs typeface="Microsoft Sans Serif"/>
              </a:rPr>
              <a:t>Шабактысай</a:t>
            </a:r>
            <a:r>
              <a:rPr lang="ru-RU" sz="1600" dirty="0" b="0" i="0">
                <a:solidFill>
                  <a:srgbClr val="402A20"/>
                </a:solidFill>
                <a:latin typeface="Georgia"/>
                <a:ea typeface="Microsoft Sans Serif"/>
                <a:cs typeface="Microsoft Sans Serif"/>
              </a:rPr>
              <a:t> и </a:t>
            </a:r>
            <a:r>
              <a:rPr lang="ru-RU" sz="1600" dirty="0" err="1" b="0" i="0">
                <a:solidFill>
                  <a:srgbClr val="402A20"/>
                </a:solidFill>
                <a:latin typeface="Georgia"/>
                <a:ea typeface="Microsoft Sans Serif"/>
                <a:cs typeface="Microsoft Sans Serif"/>
              </a:rPr>
              <a:t>Сарытас</a:t>
            </a:r>
            <a:r>
              <a:rPr lang="ru-RU" sz="1600" dirty="0" b="0" i="0">
                <a:solidFill>
                  <a:srgbClr val="402A20"/>
                </a:solidFill>
                <a:latin typeface="Georgia"/>
                <a:ea typeface="Microsoft Sans Serif"/>
                <a:cs typeface="Microsoft Sans Serif"/>
              </a:rPr>
              <a:t> — Западный Казахстан. </a:t>
            </a:r>
            <a:endParaRPr lang="ru-RU" sz="2000">
              <a:solidFill>
                <a:srgbClr val="000000"/>
              </a:solidFill>
              <a:latin typeface="Times New Roman"/>
              <a:ea typeface="Microsoft Sans Serif"/>
              <a:cs typeface="Times New Roman"/>
            </a:endParaRPr>
          </a:p>
          <a:p>
            <a:pPr algn="just">
              <a:lnSpc>
                <a:spcPct val="120000"/>
              </a:lnSpc>
              <a:spcBef>
                <a:spcPts val="300"/>
              </a:spcBef>
              <a:spcAft>
                <a:spcPts val="600"/>
              </a:spcAft>
            </a:pPr>
            <a:r>
              <a:rPr lang="ru-RU" sz="1600" dirty="0" b="0" i="0">
                <a:solidFill>
                  <a:srgbClr val="402A20"/>
                </a:solidFill>
                <a:latin typeface="Georgia"/>
                <a:ea typeface="Microsoft Sans Serif"/>
                <a:cs typeface="Microsoft Sans Serif"/>
              </a:rPr>
              <a:t>На стоянках в Южном Казахстане обнаружены самые древние каменные орудия труда — ручное рубило (чоппер), остроконечники, </a:t>
            </a:r>
            <a:r>
              <a:rPr lang="ru-RU" sz="1600" dirty="0" err="1" b="0" i="0">
                <a:solidFill>
                  <a:srgbClr val="402A20"/>
                </a:solidFill>
                <a:latin typeface="Georgia"/>
                <a:ea typeface="Microsoft Sans Serif"/>
                <a:cs typeface="Microsoft Sans Serif"/>
              </a:rPr>
              <a:t>отщепы</a:t>
            </a:r>
            <a:r>
              <a:rPr lang="ru-RU" sz="1600" dirty="0" b="0" i="0">
                <a:solidFill>
                  <a:srgbClr val="402A20"/>
                </a:solidFill>
                <a:latin typeface="Georgia"/>
                <a:ea typeface="Microsoft Sans Serif"/>
                <a:cs typeface="Microsoft Sans Serif"/>
              </a:rPr>
              <a:t> (каменные пластины), топоры, ножи и </a:t>
            </a:r>
            <a:r>
              <a:rPr lang="ru-RU" sz="1600" dirty="0" err="1" b="0" i="0">
                <a:solidFill>
                  <a:srgbClr val="402A20"/>
                </a:solidFill>
                <a:latin typeface="Georgia"/>
                <a:ea typeface="Microsoft Sans Serif"/>
                <a:cs typeface="Microsoft Sans Serif"/>
              </a:rPr>
              <a:t>др</a:t>
            </a:r>
            <a:endParaRPr lang="ru-RU" sz="2000" dirty="0">
              <a:latin typeface="Times New Roman"/>
              <a:cs typeface="Times New Roman"/>
            </a:endParaRPr>
          </a:p>
        </p:txBody>
      </p:sp>
      <p:cxnSp>
        <p:nvCxnSpPr>
          <p:cNvPr id="27" name="Connector 26"/>
          <p:cNvCxnSpPr/>
          <p:nvPr/>
        </p:nvCxnSpPr>
        <p:spPr>
          <a:xfrm>
            <a:off x="1097280" y="1737360"/>
            <a:ext cx="6492240" cy="0"/>
          </a:xfrm>
          <a:prstGeom prst="line">
            <a:avLst/>
          </a:prstGeom>
          <a:ln w="38100">
            <a:solidFill>
              <a:srgbClr val="8B5A2B"/>
            </a:solidFill>
          </a:ln>
        </p:spPr>
        <p:style>
          <a:lnRef idx="2">
            <a:schemeClr val="accent1"/>
          </a:lnRef>
          <a:fillRef idx="0">
            <a:schemeClr val="accent1"/>
          </a:fillRef>
          <a:effectRef idx="1">
            <a:schemeClr val="accent1"/>
          </a:effectRef>
          <a:fontRef idx="minor">
            <a:schemeClr val="tx1"/>
          </a:fontRef>
        </p:style>
      </p:cxnSp>
      <p:cxnSp>
        <p:nvCxnSpPr>
          <p:cNvPr id="28" name="Connector 27"/>
          <p:cNvCxnSpPr/>
          <p:nvPr/>
        </p:nvCxnSpPr>
        <p:spPr>
          <a:xfrm>
            <a:off x="1097280" y="1828800"/>
            <a:ext cx="6492240" cy="0"/>
          </a:xfrm>
          <a:prstGeom prst="line">
            <a:avLst/>
          </a:prstGeom>
          <a:ln w="12700">
            <a:solidFill>
              <a:srgbClr val="8B5A2B"/>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151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0E6"/>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316CCB-7184-6964-45E1-075B03AA6276}"/>
              </a:ext>
            </a:extLst>
          </p:cNvPr>
          <p:cNvSpPr>
            <a:spLocks noGrp="1"/>
          </p:cNvSpPr>
          <p:nvPr>
            <p:ph type="title"/>
          </p:nvPr>
        </p:nvSpPr>
        <p:spPr>
          <a:xfrm>
            <a:off x="1097280" y="286603"/>
            <a:ext cx="10058400" cy="1450757"/>
          </a:xfrm>
        </p:spPr>
        <p:txBody>
          <a:bodyPr wrap="square" anchor="t" lIns="274320" rIns="274320" tIns="137160" bIns="137160"/>
          <a:lstStyle/>
          <a:p>
            <a:pPr algn="l">
              <a:spcBef>
                <a:spcPts val="0"/>
              </a:spcBef>
              <a:spcAft>
                <a:spcPts val="800"/>
              </a:spcAft>
            </a:pPr>
            <a:r>
              <a:rPr lang="ru-RU" sz="2800" b="1" dirty="0" i="0">
                <a:solidFill>
                  <a:srgbClr val="654321"/>
                </a:solidFill>
                <a:latin typeface="Times New Roman"/>
                <a:ea typeface="+mj-lt"/>
                <a:cs typeface="+mj-lt"/>
              </a:rPr>
              <a:t>Средний Палеолит (Мустье), 140–40 тыс. лет до н. э.</a:t>
            </a:r>
            <a:endParaRPr lang="ru-RU" sz="2400">
              <a:solidFill>
                <a:schemeClr val="tx1"/>
              </a:solidFill>
              <a:latin typeface="Times New Roman"/>
              <a:cs typeface="Times New Roman"/>
            </a:endParaRPr>
          </a:p>
        </p:txBody>
      </p:sp>
      <p:sp>
        <p:nvSpPr>
          <p:cNvPr id="3" name="Объект 2">
            <a:extLst>
              <a:ext uri="{FF2B5EF4-FFF2-40B4-BE49-F238E27FC236}">
                <a16:creationId xmlns:a16="http://schemas.microsoft.com/office/drawing/2014/main" id="{FE7981C1-C70D-E49F-F61E-1533FE81C87D}"/>
              </a:ext>
            </a:extLst>
          </p:cNvPr>
          <p:cNvSpPr>
            <a:spLocks noGrp="1"/>
          </p:cNvSpPr>
          <p:nvPr>
            <p:ph idx="1"/>
          </p:nvPr>
        </p:nvSpPr>
        <p:spPr>
          <a:xfrm>
            <a:off x="1097279" y="1845734"/>
            <a:ext cx="6454987" cy="4023360"/>
          </a:xfrm>
        </p:spPr>
        <p:txBody>
          <a:bodyPr vert="horz" lIns="274320" tIns="137160" rIns="274320" bIns="137160" rtlCol="0" anchor="t" wrap="square"/>
          <a:lstStyle/>
          <a:p>
            <a:pPr algn="just">
              <a:lnSpc>
                <a:spcPct val="120000"/>
              </a:lnSpc>
              <a:spcBef>
                <a:spcPts val="300"/>
              </a:spcBef>
              <a:spcAft>
                <a:spcPts val="600"/>
              </a:spcAft>
            </a:pPr>
            <a:r>
              <a:rPr lang="ru-RU" sz="1400" dirty="0" b="0" i="0">
                <a:solidFill>
                  <a:srgbClr val="402A20"/>
                </a:solidFill>
                <a:latin typeface="Georgia"/>
                <a:ea typeface="+mn-lt"/>
                <a:cs typeface="+mn-lt"/>
              </a:rPr>
              <a:t>В </a:t>
            </a:r>
            <a:r>
              <a:rPr lang="ru-RU" sz="1400" err="1" b="0" i="0">
                <a:solidFill>
                  <a:srgbClr val="402A20"/>
                </a:solidFill>
                <a:latin typeface="Georgia"/>
                <a:ea typeface="+mn-lt"/>
                <a:cs typeface="+mn-lt"/>
              </a:rPr>
              <a:t>мустьерский</a:t>
            </a:r>
            <a:r>
              <a:rPr lang="ru-RU" sz="1400" dirty="0" b="0" i="0">
                <a:solidFill>
                  <a:srgbClr val="402A20"/>
                </a:solidFill>
                <a:latin typeface="Georgia"/>
                <a:ea typeface="+mn-lt"/>
                <a:cs typeface="+mn-lt"/>
              </a:rPr>
              <a:t> период орудия труда были более разнообразны, чем в предшествующее время, чаще встречаются нуклеусы, скребла и остроконечники. Многочисленные находки скребел, служивших для обработки шкур, свидетельствуют о широком использовании шкур животных, в том числе и для одежды. Остроконечник использовали в качестве ударного и режущего инструмента.</a:t>
            </a:r>
            <a:endParaRPr lang="ru-RU" sz="1600">
              <a:solidFill>
                <a:schemeClr val="tx1"/>
              </a:solidFill>
              <a:latin typeface="Times New Roman"/>
              <a:cs typeface="Calibri" panose="020F0502020204030204"/>
            </a:endParaRPr>
          </a:p>
          <a:p>
            <a:pPr algn="just">
              <a:lnSpc>
                <a:spcPct val="120000"/>
              </a:lnSpc>
              <a:spcBef>
                <a:spcPts val="300"/>
              </a:spcBef>
              <a:spcAft>
                <a:spcPts val="600"/>
              </a:spcAft>
            </a:pPr>
            <a:r>
              <a:rPr lang="ru-RU" sz="1400" dirty="0" b="0" i="0">
                <a:solidFill>
                  <a:srgbClr val="402A20"/>
                </a:solidFill>
                <a:latin typeface="Georgia"/>
                <a:ea typeface="+mn-lt"/>
                <a:cs typeface="+mn-lt"/>
              </a:rPr>
              <a:t>Впервые появление религиозных представлений ученые наблюдают у неандертальцев. Это отразилось в неандертальских погребениях. Они хоронили умерших по определенным правилам. На месте погребения ученые находят следы красной минеральной краски – охры. Красный цвет символизировал кровь: люди считали, что между кровью и душой существует неразрывная связь.</a:t>
            </a:r>
            <a:endParaRPr lang="ru-RU" sz="1600">
              <a:solidFill>
                <a:schemeClr val="tx1"/>
              </a:solidFill>
              <a:latin typeface="Times New Roman"/>
              <a:cs typeface="Times New Roman"/>
            </a:endParaRPr>
          </a:p>
          <a:p>
            <a:pPr algn="just">
              <a:lnSpc>
                <a:spcPct val="120000"/>
              </a:lnSpc>
              <a:spcBef>
                <a:spcPts val="300"/>
              </a:spcBef>
              <a:spcAft>
                <a:spcPts val="600"/>
              </a:spcAft>
            </a:pPr>
            <a:r>
              <a:rPr lang="ru-RU" sz="1400" dirty="0" b="0" i="0">
                <a:solidFill>
                  <a:srgbClr val="402A20"/>
                </a:solidFill>
                <a:latin typeface="Georgia"/>
                <a:ea typeface="+mn-lt"/>
                <a:cs typeface="+mn-lt"/>
              </a:rPr>
              <a:t>В среднем палеолите человек столкнулся с ледниковым периодом, который продолжался около 80 тысяч лет. Чтобы выжить, древний человек научился использоваться и добывать огонь, строить жилища, придумал загонную охоту и новые орудия. Все это показывает, что развитие человека и общества продолжалось даже в сложных природных условиях.</a:t>
            </a:r>
            <a:endParaRPr lang="ru-RU" sz="1600">
              <a:solidFill>
                <a:schemeClr val="tx1"/>
              </a:solidFill>
              <a:latin typeface="Times New Roman"/>
              <a:cs typeface="Calibri"/>
            </a:endParaRPr>
          </a:p>
        </p:txBody>
      </p:sp>
      <p:pic>
        <p:nvPicPr>
          <p:cNvPr id="5" name="Рисунок 4" descr="ЛЕ-МУСТЬЕ • Большая российская энциклопедия - электронная версия">
            <a:extLst>
              <a:ext uri="{FF2B5EF4-FFF2-40B4-BE49-F238E27FC236}">
                <a16:creationId xmlns:a16="http://schemas.microsoft.com/office/drawing/2014/main" id="{8EBDCF7B-C164-46BF-575E-611A4A034C5E}"/>
              </a:ext>
            </a:extLst>
          </p:cNvPr>
          <p:cNvPicPr>
            <a:picLocks noChangeAspect="1"/>
          </p:cNvPicPr>
          <p:nvPr/>
        </p:nvPicPr>
        <p:blipFill>
          <a:blip r:embed="rId2"/>
          <a:srcRect t="16129" r="1" b="11630"/>
          <a:stretch/>
        </p:blipFill>
        <p:spPr>
          <a:xfrm>
            <a:off x="8020570" y="1916318"/>
            <a:ext cx="3135109" cy="3471012"/>
          </a:xfrm>
          <a:prstGeom prst="rect">
            <a:avLst/>
          </a:prstGeom>
        </p:spPr>
      </p:pic>
      <p:cxnSp>
        <p:nvCxnSpPr>
          <p:cNvPr id="6" name="Connector 5"/>
          <p:cNvCxnSpPr/>
          <p:nvPr/>
        </p:nvCxnSpPr>
        <p:spPr>
          <a:xfrm>
            <a:off x="1097280" y="1737360"/>
            <a:ext cx="6492240" cy="0"/>
          </a:xfrm>
          <a:prstGeom prst="line">
            <a:avLst/>
          </a:prstGeom>
          <a:ln w="38100">
            <a:solidFill>
              <a:srgbClr val="8B5A2B"/>
            </a:solidFill>
          </a:ln>
        </p:spPr>
        <p:style>
          <a:lnRef idx="2">
            <a:schemeClr val="accent1"/>
          </a:lnRef>
          <a:fillRef idx="0">
            <a:schemeClr val="accent1"/>
          </a:fillRef>
          <a:effectRef idx="1">
            <a:schemeClr val="accent1"/>
          </a:effectRef>
          <a:fontRef idx="minor">
            <a:schemeClr val="tx1"/>
          </a:fontRef>
        </p:style>
      </p:cxnSp>
      <p:cxnSp>
        <p:nvCxnSpPr>
          <p:cNvPr id="7" name="Connector 6"/>
          <p:cNvCxnSpPr/>
          <p:nvPr/>
        </p:nvCxnSpPr>
        <p:spPr>
          <a:xfrm>
            <a:off x="1097280" y="1828800"/>
            <a:ext cx="6492240" cy="0"/>
          </a:xfrm>
          <a:prstGeom prst="line">
            <a:avLst/>
          </a:prstGeom>
          <a:ln w="12700">
            <a:solidFill>
              <a:srgbClr val="8B5A2B"/>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7266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0E6"/>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698A3B-5CDE-35F3-2CA4-7688ED9A6FDC}"/>
              </a:ext>
            </a:extLst>
          </p:cNvPr>
          <p:cNvSpPr>
            <a:spLocks noGrp="1"/>
          </p:cNvSpPr>
          <p:nvPr>
            <p:ph type="title"/>
          </p:nvPr>
        </p:nvSpPr>
        <p:spPr>
          <a:xfrm>
            <a:off x="1097280" y="286603"/>
            <a:ext cx="10058400" cy="1450757"/>
          </a:xfrm>
        </p:spPr>
        <p:txBody>
          <a:bodyPr wrap="square" anchor="t" lIns="274320" rIns="274320" tIns="137160" bIns="137160"/>
          <a:lstStyle/>
          <a:p>
            <a:pPr algn="l">
              <a:spcBef>
                <a:spcPts val="0"/>
              </a:spcBef>
              <a:spcAft>
                <a:spcPts val="800"/>
              </a:spcAft>
            </a:pPr>
            <a:r>
              <a:rPr lang="ru-RU" dirty="0" sz="3200" b="1" i="0">
                <a:solidFill>
                  <a:srgbClr val="654321"/>
                </a:solidFill>
                <a:latin typeface="Times New Roman"/>
                <a:cs typeface="Calibri Light"/>
              </a:rPr>
              <a:t>Стоянки среднего палеолита</a:t>
            </a:r>
            <a:endParaRPr lang="ru-RU">
              <a:solidFill>
                <a:schemeClr val="tx1"/>
              </a:solidFill>
              <a:latin typeface="Times New Roman"/>
              <a:cs typeface="Times New Roman"/>
            </a:endParaRPr>
          </a:p>
        </p:txBody>
      </p:sp>
      <p:sp>
        <p:nvSpPr>
          <p:cNvPr id="3" name="Объект 2">
            <a:extLst>
              <a:ext uri="{FF2B5EF4-FFF2-40B4-BE49-F238E27FC236}">
                <a16:creationId xmlns:a16="http://schemas.microsoft.com/office/drawing/2014/main" id="{552FDD54-2BB6-762B-B54A-6889AF8FF155}"/>
              </a:ext>
            </a:extLst>
          </p:cNvPr>
          <p:cNvSpPr>
            <a:spLocks noGrp="1"/>
          </p:cNvSpPr>
          <p:nvPr>
            <p:ph idx="1"/>
          </p:nvPr>
        </p:nvSpPr>
        <p:spPr>
          <a:xfrm>
            <a:off x="1097279" y="1845734"/>
            <a:ext cx="6454987" cy="4023360"/>
          </a:xfrm>
        </p:spPr>
        <p:txBody>
          <a:bodyPr vert="horz" lIns="274320" tIns="137160" rIns="274320" bIns="137160" rtlCol="0" anchor="t" wrap="square"/>
          <a:lstStyle/>
          <a:p>
            <a:pPr algn="just">
              <a:lnSpc>
                <a:spcPct val="120000"/>
              </a:lnSpc>
              <a:spcBef>
                <a:spcPts val="300"/>
              </a:spcBef>
              <a:spcAft>
                <a:spcPts val="600"/>
              </a:spcAft>
            </a:pPr>
            <a:r>
              <a:rPr lang="ru-RU" dirty="0" sz="1400" b="0" i="0">
                <a:solidFill>
                  <a:srgbClr val="402A20"/>
                </a:solidFill>
                <a:latin typeface="Georgia"/>
                <a:ea typeface="+mn-lt"/>
                <a:cs typeface="+mn-lt"/>
              </a:rPr>
              <a:t>Многочисленные стоянки первобытных людей среднего палеолита обнаружены археологами в Восточном и Южном Казахстане. Одним из памятников является многослойная стоянка имени Ш. </a:t>
            </a:r>
            <a:r>
              <a:rPr lang="ru-RU" err="1" sz="1400" b="0" i="0">
                <a:solidFill>
                  <a:srgbClr val="402A20"/>
                </a:solidFill>
                <a:latin typeface="Georgia"/>
                <a:ea typeface="+mn-lt"/>
                <a:cs typeface="+mn-lt"/>
              </a:rPr>
              <a:t>Уалиханова</a:t>
            </a:r>
            <a:r>
              <a:rPr lang="ru-RU" dirty="0" sz="1400" b="0" i="0">
                <a:solidFill>
                  <a:srgbClr val="402A20"/>
                </a:solidFill>
                <a:latin typeface="Georgia"/>
                <a:ea typeface="+mn-lt"/>
                <a:cs typeface="+mn-lt"/>
              </a:rPr>
              <a:t>. </a:t>
            </a:r>
            <a:endParaRPr lang="ru-RU">
              <a:solidFill>
                <a:schemeClr val="tx1"/>
              </a:solidFill>
              <a:latin typeface="Times New Roman"/>
              <a:ea typeface="+mn-lt"/>
              <a:cs typeface="Times New Roman"/>
            </a:endParaRPr>
          </a:p>
          <a:p>
            <a:pPr algn="just">
              <a:lnSpc>
                <a:spcPct val="120000"/>
              </a:lnSpc>
              <a:spcBef>
                <a:spcPts val="300"/>
              </a:spcBef>
              <a:spcAft>
                <a:spcPts val="600"/>
              </a:spcAft>
            </a:pPr>
            <a:r>
              <a:rPr lang="ru-RU" dirty="0" sz="1400" b="0" i="0">
                <a:solidFill>
                  <a:srgbClr val="402A20"/>
                </a:solidFill>
                <a:latin typeface="Georgia"/>
                <a:ea typeface="+mn-lt"/>
                <a:cs typeface="+mn-lt"/>
              </a:rPr>
              <a:t>Это единственная стоянка, где каменные изделия и другие находки находятся в первоначальном положении, то есть так, как их оставил человек </a:t>
            </a:r>
            <a:r>
              <a:rPr lang="ru-RU" err="1" sz="1400" b="0" i="0">
                <a:solidFill>
                  <a:srgbClr val="402A20"/>
                </a:solidFill>
                <a:latin typeface="Georgia"/>
                <a:ea typeface="+mn-lt"/>
                <a:cs typeface="+mn-lt"/>
              </a:rPr>
              <a:t>мустьерского</a:t>
            </a:r>
            <a:r>
              <a:rPr lang="ru-RU" dirty="0" sz="1400" b="0" i="0">
                <a:solidFill>
                  <a:srgbClr val="402A20"/>
                </a:solidFill>
                <a:latin typeface="Georgia"/>
                <a:ea typeface="+mn-lt"/>
                <a:cs typeface="+mn-lt"/>
              </a:rPr>
              <a:t> времени. Ученых удивила, например, найденная целая мастерская по изготовлению каменных орудий труда.</a:t>
            </a:r>
            <a:endParaRPr lang="ru-RU">
              <a:solidFill>
                <a:schemeClr val="tx1"/>
              </a:solidFill>
              <a:latin typeface="Times New Roman"/>
              <a:cs typeface="Times New Roman"/>
            </a:endParaRPr>
          </a:p>
        </p:txBody>
      </p:sp>
      <p:pic>
        <p:nvPicPr>
          <p:cNvPr id="6" name="Рисунок 5" descr="Иностранные археологи изучают стоянку каменного века близ Алматы: 17 мая  2013, 01:21 - новости на Tengrinews.kz">
            <a:extLst>
              <a:ext uri="{FF2B5EF4-FFF2-40B4-BE49-F238E27FC236}">
                <a16:creationId xmlns:a16="http://schemas.microsoft.com/office/drawing/2014/main" id="{8D825546-4E0C-0BB6-D156-6E51DC41B2A3}"/>
              </a:ext>
            </a:extLst>
          </p:cNvPr>
          <p:cNvPicPr>
            <a:picLocks noChangeAspect="1"/>
          </p:cNvPicPr>
          <p:nvPr/>
        </p:nvPicPr>
        <p:blipFill>
          <a:blip r:embed="rId2"/>
          <a:srcRect l="24763" r="24881"/>
          <a:stretch/>
        </p:blipFill>
        <p:spPr>
          <a:xfrm>
            <a:off x="8020570" y="1916318"/>
            <a:ext cx="3135109" cy="3471012"/>
          </a:xfrm>
          <a:prstGeom prst="rect">
            <a:avLst/>
          </a:prstGeom>
        </p:spPr>
      </p:pic>
      <p:cxnSp>
        <p:nvCxnSpPr>
          <p:cNvPr id="7" name="Connector 6"/>
          <p:cNvCxnSpPr/>
          <p:nvPr/>
        </p:nvCxnSpPr>
        <p:spPr>
          <a:xfrm>
            <a:off x="1097280" y="1737360"/>
            <a:ext cx="6492240" cy="0"/>
          </a:xfrm>
          <a:prstGeom prst="line">
            <a:avLst/>
          </a:prstGeom>
          <a:ln w="38100">
            <a:solidFill>
              <a:srgbClr val="8B5A2B"/>
            </a:solidFill>
          </a:ln>
        </p:spPr>
        <p:style>
          <a:lnRef idx="2">
            <a:schemeClr val="accent1"/>
          </a:lnRef>
          <a:fillRef idx="0">
            <a:schemeClr val="accent1"/>
          </a:fillRef>
          <a:effectRef idx="1">
            <a:schemeClr val="accent1"/>
          </a:effectRef>
          <a:fontRef idx="minor">
            <a:schemeClr val="tx1"/>
          </a:fontRef>
        </p:style>
      </p:cxnSp>
      <p:cxnSp>
        <p:nvCxnSpPr>
          <p:cNvPr id="8" name="Connector 7"/>
          <p:cNvCxnSpPr/>
          <p:nvPr/>
        </p:nvCxnSpPr>
        <p:spPr>
          <a:xfrm>
            <a:off x="1097280" y="1828800"/>
            <a:ext cx="6492240" cy="0"/>
          </a:xfrm>
          <a:prstGeom prst="line">
            <a:avLst/>
          </a:prstGeom>
          <a:ln w="12700">
            <a:solidFill>
              <a:srgbClr val="8B5A2B"/>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1627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0E6"/>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735878-D245-4F21-A04C-7A94E1D5F5B8}"/>
              </a:ext>
            </a:extLst>
          </p:cNvPr>
          <p:cNvSpPr>
            <a:spLocks noGrp="1"/>
          </p:cNvSpPr>
          <p:nvPr>
            <p:ph type="title"/>
          </p:nvPr>
        </p:nvSpPr>
        <p:spPr/>
        <p:txBody>
          <a:bodyPr wrap="square" anchor="t" lIns="274320" rIns="274320" tIns="137160" bIns="137160"/>
          <a:lstStyle/>
          <a:p>
            <a:pPr algn="l">
              <a:spcBef>
                <a:spcPts val="0"/>
              </a:spcBef>
              <a:spcAft>
                <a:spcPts val="800"/>
              </a:spcAft>
            </a:pPr>
            <a:r>
              <a:rPr lang="ru-RU" sz="2800" b="1" dirty="0" i="0">
                <a:solidFill>
                  <a:srgbClr val="654321"/>
                </a:solidFill>
                <a:latin typeface="Times New Roman"/>
                <a:ea typeface="+mj-lt"/>
                <a:cs typeface="+mj-lt"/>
              </a:rPr>
              <a:t>Поздний (Верхний) Палеолит, 40–12 тыс. лет до н. э.</a:t>
            </a:r>
            <a:endParaRPr lang="ru-RU" sz="2400" dirty="0">
              <a:latin typeface="Times New Roman"/>
              <a:cs typeface="Times New Roman"/>
            </a:endParaRPr>
          </a:p>
        </p:txBody>
      </p:sp>
      <p:sp>
        <p:nvSpPr>
          <p:cNvPr id="3" name="Объект 2">
            <a:extLst>
              <a:ext uri="{FF2B5EF4-FFF2-40B4-BE49-F238E27FC236}">
                <a16:creationId xmlns:a16="http://schemas.microsoft.com/office/drawing/2014/main" id="{C80E40C0-8A90-1904-EC08-13006B66AB25}"/>
              </a:ext>
            </a:extLst>
          </p:cNvPr>
          <p:cNvSpPr>
            <a:spLocks noGrp="1"/>
          </p:cNvSpPr>
          <p:nvPr>
            <p:ph idx="1"/>
          </p:nvPr>
        </p:nvSpPr>
        <p:spPr/>
        <p:txBody>
          <a:bodyPr vert="horz" lIns="274320" tIns="137160" rIns="274320" bIns="137160" rtlCol="0" anchor="t" wrap="square"/>
          <a:lstStyle/>
          <a:p>
            <a:pPr algn="just">
              <a:lnSpc>
                <a:spcPct val="120000"/>
              </a:lnSpc>
              <a:spcBef>
                <a:spcPts val="300"/>
              </a:spcBef>
              <a:spcAft>
                <a:spcPts val="600"/>
              </a:spcAft>
            </a:pPr>
            <a:r>
              <a:rPr lang="ru-RU" sz="1400" dirty="0" b="0" i="0">
                <a:solidFill>
                  <a:srgbClr val="402A20"/>
                </a:solidFill>
                <a:latin typeface="Georgia"/>
                <a:ea typeface="+mn-lt"/>
                <a:cs typeface="+mn-lt"/>
              </a:rPr>
              <a:t>Это время расселения человека по всем климатическим зонам Земли и формирования рас и расовых групп, родовой общины. Климат становится более влажным, усиливается горообразование. В конце позднего палеолита произошли значительные климатические изменения. Климат стал более теплым, засушливым.</a:t>
            </a:r>
            <a:endParaRPr lang="ru-RU" sz="1600" dirty="0">
              <a:latin typeface="Times New Roman"/>
              <a:cs typeface="Calibri"/>
            </a:endParaRPr>
          </a:p>
          <a:p>
            <a:pPr algn="just">
              <a:lnSpc>
                <a:spcPct val="120000"/>
              </a:lnSpc>
              <a:spcBef>
                <a:spcPts val="300"/>
              </a:spcBef>
              <a:spcAft>
                <a:spcPts val="600"/>
              </a:spcAft>
            </a:pPr>
            <a:r>
              <a:rPr lang="ru-RU" sz="1400" dirty="0" b="0" i="0">
                <a:solidFill>
                  <a:srgbClr val="402A20"/>
                </a:solidFill>
                <a:latin typeface="Georgia"/>
                <a:ea typeface="+mn-lt"/>
                <a:cs typeface="+mn-lt"/>
              </a:rPr>
              <a:t>Наиболее распространенные орудия труда позднего палеолита – скобели, скребки, наконечники копий и дротиков, проколки, резцы. В этот период усовершенствовался способ отжимной ретуши – лезвие изготавливалось путем отделения тонких пластин камня. Потом, используя костяные, роговые, деревянные рукоятки, изготавливали разнообразные режущие орудия. В качестве клея использовали горный воск, сосновую смолу. В изготовлении орудий этот способ называется сжатием. Из кости животных древние люди изготавливали иглы, зазубренные наконечники гарпунов для охоты и рыбной ловли. Судя по находкам костяных иголок, человек в это время научился шить. Иглы обычно делали из острых костей. Вместо ниток использовали сухожилия животных.</a:t>
            </a:r>
            <a:endParaRPr lang="ru-RU" sz="1600" dirty="0">
              <a:latin typeface="Times New Roman"/>
              <a:cs typeface="Times New Roman"/>
            </a:endParaRPr>
          </a:p>
          <a:p>
            <a:pPr algn="just">
              <a:lnSpc>
                <a:spcPct val="120000"/>
              </a:lnSpc>
              <a:spcBef>
                <a:spcPts val="300"/>
              </a:spcBef>
              <a:spcAft>
                <a:spcPts val="600"/>
              </a:spcAft>
            </a:pPr>
            <a:r>
              <a:rPr lang="ru-RU" sz="1400" dirty="0" b="0" i="0">
                <a:solidFill>
                  <a:srgbClr val="402A20"/>
                </a:solidFill>
                <a:latin typeface="Georgia"/>
                <a:ea typeface="+mn-lt"/>
                <a:cs typeface="+mn-lt"/>
              </a:rPr>
              <a:t>В период позднего палеолита совершенствовалось оружие для охоты на зверей. Стали использоваться дротик (короткое метательное копье), гарпун (метательное оружие с зубчатым наконечником). Широко использовался </a:t>
            </a:r>
            <a:r>
              <a:rPr lang="ru-RU" sz="1400" dirty="0" err="1" b="0" i="0">
                <a:solidFill>
                  <a:srgbClr val="402A20"/>
                </a:solidFill>
                <a:latin typeface="Georgia"/>
                <a:ea typeface="+mn-lt"/>
                <a:cs typeface="+mn-lt"/>
              </a:rPr>
              <a:t>болас</a:t>
            </a:r>
            <a:r>
              <a:rPr lang="ru-RU" sz="1400" dirty="0" b="0" i="0">
                <a:solidFill>
                  <a:srgbClr val="402A20"/>
                </a:solidFill>
                <a:latin typeface="Georgia"/>
                <a:ea typeface="+mn-lt"/>
                <a:cs typeface="+mn-lt"/>
              </a:rPr>
              <a:t> (связка из трех каменных шаров). Во время загона зверей при броске </a:t>
            </a:r>
            <a:r>
              <a:rPr lang="ru-RU" sz="1400" dirty="0" err="1" b="0" i="0">
                <a:solidFill>
                  <a:srgbClr val="402A20"/>
                </a:solidFill>
                <a:latin typeface="Georgia"/>
                <a:ea typeface="+mn-lt"/>
                <a:cs typeface="+mn-lt"/>
              </a:rPr>
              <a:t>болас</a:t>
            </a:r>
            <a:r>
              <a:rPr lang="ru-RU" sz="1400" dirty="0" b="0" i="0">
                <a:solidFill>
                  <a:srgbClr val="402A20"/>
                </a:solidFill>
                <a:latin typeface="Georgia"/>
                <a:ea typeface="+mn-lt"/>
                <a:cs typeface="+mn-lt"/>
              </a:rPr>
              <a:t> опутывал шею или ноги животного и валил его на землю.</a:t>
            </a:r>
            <a:endParaRPr lang="ru-RU" sz="1600" dirty="0">
              <a:latin typeface="Times New Roman"/>
              <a:cs typeface="Times New Roman"/>
            </a:endParaRPr>
          </a:p>
          <a:p>
            <a:pPr algn="just">
              <a:lnSpc>
                <a:spcPct val="120000"/>
              </a:lnSpc>
              <a:spcBef>
                <a:spcPts val="300"/>
              </a:spcBef>
              <a:spcAft>
                <a:spcPts val="600"/>
              </a:spcAft>
            </a:pPr>
            <a:r>
              <a:rPr lang="ru-RU" sz="1400" dirty="0" b="0" i="0">
                <a:solidFill>
                  <a:srgbClr val="402A20"/>
                </a:solidFill>
                <a:latin typeface="Georgia"/>
                <a:ea typeface="+mn-lt"/>
                <a:cs typeface="+mn-lt"/>
              </a:rPr>
              <a:t>В этот период зарождается искусство. Об этом свидетельствуют наскальные и пещерные рисунки (петроглифы). В это же время стали развиваться примитивные религиозные представления, верования древних людей. Древние люди поклонялись идолам, изображения которых они вырезали из камня и дерева.</a:t>
            </a:r>
            <a:endParaRPr lang="ru-RU" sz="1600">
              <a:latin typeface="Times New Roman"/>
              <a:cs typeface="Times New Roman"/>
            </a:endParaRPr>
          </a:p>
          <a:p>
            <a:pPr algn="l">
              <a:lnSpc>
                <a:spcPct val="120000"/>
              </a:lnSpc>
              <a:spcBef>
                <a:spcPts val="300"/>
              </a:spcBef>
              <a:spcAft>
                <a:spcPts val="600"/>
              </a:spcAft>
            </a:pPr>
            <a:endParaRPr lang="ru-RU" sz="1600" dirty="0">
              <a:latin typeface="Times New Roman"/>
              <a:cs typeface="Calibri"/>
            </a:endParaRPr>
          </a:p>
        </p:txBody>
      </p:sp>
      <p:cxnSp>
        <p:nvCxnSpPr>
          <p:cNvPr id="4" name="Connector 3"/>
          <p:cNvCxnSpPr/>
          <p:nvPr/>
        </p:nvCxnSpPr>
        <p:spPr>
          <a:xfrm>
            <a:off x="1097280" y="1737360"/>
            <a:ext cx="6492240" cy="0"/>
          </a:xfrm>
          <a:prstGeom prst="line">
            <a:avLst/>
          </a:prstGeom>
          <a:ln w="38100">
            <a:solidFill>
              <a:srgbClr val="8B5A2B"/>
            </a:solidFill>
          </a:ln>
        </p:spPr>
        <p:style>
          <a:lnRef idx="2">
            <a:schemeClr val="accent1"/>
          </a:lnRef>
          <a:fillRef idx="0">
            <a:schemeClr val="accent1"/>
          </a:fillRef>
          <a:effectRef idx="1">
            <a:schemeClr val="accent1"/>
          </a:effectRef>
          <a:fontRef idx="minor">
            <a:schemeClr val="tx1"/>
          </a:fontRef>
        </p:style>
      </p:cxnSp>
      <p:cxnSp>
        <p:nvCxnSpPr>
          <p:cNvPr id="5" name="Connector 4"/>
          <p:cNvCxnSpPr/>
          <p:nvPr/>
        </p:nvCxnSpPr>
        <p:spPr>
          <a:xfrm>
            <a:off x="1097280" y="1828800"/>
            <a:ext cx="6492240" cy="0"/>
          </a:xfrm>
          <a:prstGeom prst="line">
            <a:avLst/>
          </a:prstGeom>
          <a:ln w="12700">
            <a:solidFill>
              <a:srgbClr val="8B5A2B"/>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310576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Широкоэкранный</PresentationFormat>
  <Slides>19</Slides>
  <Notes>0</Notes>
  <HiddenSlides>0</HiddenSlides>
  <ScaleCrop>false</ScaleCrop>
  <HeadingPairs>
    <vt:vector size="4" baseType="variant">
      <vt:variant>
        <vt:lpstr>Тема</vt:lpstr>
      </vt:variant>
      <vt:variant>
        <vt:i4>1</vt:i4>
      </vt:variant>
      <vt:variant>
        <vt:lpstr>Заголовки слайдов</vt:lpstr>
      </vt:variant>
      <vt:variant>
        <vt:i4>19</vt:i4>
      </vt:variant>
    </vt:vector>
  </HeadingPairs>
  <TitlesOfParts>
    <vt:vector size="20" baseType="lpstr">
      <vt:lpstr>Retrospect</vt:lpstr>
      <vt:lpstr>Казахстан в эпоху каменного века. Археологические памятники. Культура и хозяйство.</vt:lpstr>
      <vt:lpstr>ПЛАН</vt:lpstr>
      <vt:lpstr>Введение</vt:lpstr>
      <vt:lpstr>Презентация PowerPoint</vt:lpstr>
      <vt:lpstr> Ранний палеолит</vt:lpstr>
      <vt:lpstr>Презентация PowerPoint</vt:lpstr>
      <vt:lpstr>Средний Палеолит (Мустье), 140–40 тыс. лет до н. э.</vt:lpstr>
      <vt:lpstr>Стоянки среднего палеолита</vt:lpstr>
      <vt:lpstr>Поздний (Верхний) Палеолит, 40–12 тыс. лет до н. э.</vt:lpstr>
      <vt:lpstr>Стоянки позднего палеолита</vt:lpstr>
      <vt:lpstr>Мезолит (12–5 тысячелетие до н. э.)</vt:lpstr>
      <vt:lpstr>Мезолит (12–5 тысячелетие до н. э.) </vt:lpstr>
      <vt:lpstr>Стоянки Мезолита</vt:lpstr>
      <vt:lpstr>Неолит (5–3 тысячелетие до н. э.) </vt:lpstr>
      <vt:lpstr>Стоянки Неолита</vt:lpstr>
      <vt:lpstr>Стоянки Неолита </vt:lpstr>
      <vt:lpstr>Медно-каменный век (энеолит), 3000–2800 (1800) лет до н. э.</vt:lpstr>
      <vt:lpstr>Заключение</vt:lpstr>
      <vt:lpstr>Список использованной литературы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353</cp:revision>
  <dcterms:created xsi:type="dcterms:W3CDTF">2024-09-11T17:44:15Z</dcterms:created>
  <dcterms:modified xsi:type="dcterms:W3CDTF">2024-11-19T13:46:13Z</dcterms:modified>
</cp:coreProperties>
</file>