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325" r:id="rId3"/>
    <p:sldId id="259" r:id="rId4"/>
    <p:sldId id="277" r:id="rId5"/>
    <p:sldId id="314" r:id="rId6"/>
    <p:sldId id="260" r:id="rId7"/>
    <p:sldId id="306" r:id="rId8"/>
    <p:sldId id="307" r:id="rId9"/>
    <p:sldId id="308" r:id="rId10"/>
    <p:sldId id="313" r:id="rId11"/>
    <p:sldId id="304" r:id="rId12"/>
    <p:sldId id="271" r:id="rId13"/>
    <p:sldId id="309" r:id="rId14"/>
    <p:sldId id="312" r:id="rId15"/>
    <p:sldId id="310" r:id="rId16"/>
    <p:sldId id="311" r:id="rId17"/>
    <p:sldId id="302" r:id="rId18"/>
    <p:sldId id="303" r:id="rId19"/>
    <p:sldId id="315" r:id="rId20"/>
    <p:sldId id="316" r:id="rId21"/>
    <p:sldId id="269" r:id="rId22"/>
    <p:sldId id="305" r:id="rId23"/>
    <p:sldId id="317" r:id="rId24"/>
    <p:sldId id="268" r:id="rId25"/>
    <p:sldId id="270" r:id="rId26"/>
    <p:sldId id="272" r:id="rId27"/>
    <p:sldId id="287" r:id="rId28"/>
    <p:sldId id="278" r:id="rId29"/>
    <p:sldId id="280" r:id="rId30"/>
    <p:sldId id="281" r:id="rId31"/>
    <p:sldId id="290" r:id="rId32"/>
    <p:sldId id="291" r:id="rId33"/>
    <p:sldId id="292" r:id="rId34"/>
    <p:sldId id="293" r:id="rId35"/>
    <p:sldId id="296" r:id="rId36"/>
    <p:sldId id="285" r:id="rId37"/>
    <p:sldId id="283" r:id="rId38"/>
    <p:sldId id="320" r:id="rId39"/>
    <p:sldId id="318" r:id="rId40"/>
    <p:sldId id="282" r:id="rId41"/>
    <p:sldId id="319" r:id="rId42"/>
    <p:sldId id="284" r:id="rId43"/>
    <p:sldId id="273" r:id="rId44"/>
    <p:sldId id="289" r:id="rId45"/>
    <p:sldId id="275" r:id="rId46"/>
    <p:sldId id="324" r:id="rId47"/>
    <p:sldId id="321" r:id="rId48"/>
    <p:sldId id="258" r:id="rId49"/>
    <p:sldId id="257" r:id="rId50"/>
    <p:sldId id="276" r:id="rId5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Доступность</a:t>
            </a:r>
            <a:r>
              <a:rPr lang="ru-RU" baseline="0" dirty="0"/>
              <a:t> по браузерам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Доступность</a:t>
            </a:r>
            <a:r>
              <a:rPr lang="ru-RU" baseline="0" dirty="0"/>
              <a:t> по браузерам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F-4A32-BD0F-A78522E87E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F-4A32-BD0F-A78522E87E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F-4A32-BD0F-A78522E87E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1DF-4A32-BD0F-A78522E87E71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3D-40DE-BF0C-A29C1A7CED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0.47036</cdr:x>
      <cdr:y>0.18744</cdr:y>
    </cdr:from>
    <cdr:to>
      <cdr:x>0.52964</cdr:x>
      <cdr:y>0.88607</cdr:y>
    </cdr:to>
    <cdr:sp macro="" textlink="">
      <cdr:nvSpPr>
        <cdr:cNvPr id="2" name="TextBox 2">
          <a:extLst xmlns:a="http://schemas.openxmlformats.org/drawingml/2006/main">
            <a:ext uri="{FF2B5EF4-FFF2-40B4-BE49-F238E27FC236}">
              <a16:creationId xmlns:a16="http://schemas.microsoft.com/office/drawing/2014/main" id="{21A86B1F-4C4F-44B0-AC46-83DAEDFF37AC}"/>
            </a:ext>
          </a:extLst>
        </cdr:cNvPr>
        <cdr:cNvSpPr txBox="1"/>
      </cdr:nvSpPr>
      <cdr:spPr>
        <a:xfrm xmlns:a="http://schemas.openxmlformats.org/drawingml/2006/main">
          <a:off x="3823072" y="1015661"/>
          <a:ext cx="481860" cy="378565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12700" cap="flat">
          <a:noFill/>
          <a:miter lim="400000"/>
        </a:ln>
        <a:effectLst xmlns:a="http://schemas.openxmlformats.org/drawingml/2006/main"/>
        <a:sp3d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none"/>
      </cdr:style>
      <cdr:txBody>
        <a:bodyPr xmlns:a="http://schemas.openxmlformats.org/drawingml/2006/main" rot="0" spcFirstLastPara="1" vert="horz" wrap="none" lIns="45719" tIns="45719" rIns="45719" bIns="45719" numCol="1" spcCol="38100" rtlCol="0" anchor="t">
          <a:spAutoFit/>
        </a:bodyPr>
        <a:lstStyle xmlns:a="http://schemas.openxmlformats.org/drawingml/2006/main">
          <a:defPPr marL="0" marR="0" indent="0" algn="l" defTabSz="914400" rtl="0" fontAlgn="auto" latinLnBrk="1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defRPr>
          </a:defPPr>
          <a:lvl1pPr marL="0" marR="0" indent="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defRPr>
          </a:lvl1pPr>
          <a:lvl2pPr marL="0" marR="0" indent="45720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defRPr>
          </a:lvl2pPr>
          <a:lvl3pPr marL="0" marR="0" indent="91440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defRPr>
          </a:lvl3pPr>
          <a:lvl4pPr marL="0" marR="0" indent="137160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defRPr>
          </a:lvl4pPr>
          <a:lvl5pPr marL="0" marR="0" indent="182880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defRPr>
          </a:lvl5pPr>
          <a:lvl6pPr marL="0" marR="0" indent="228600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defRPr>
          </a:lvl6pPr>
          <a:lvl7pPr marL="0" marR="0" indent="274320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defRPr>
          </a:lvl7pPr>
          <a:lvl8pPr marL="0" marR="0" indent="320040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defRPr>
          </a:lvl8pPr>
          <a:lvl9pPr marL="0" marR="0" indent="3657600" algn="l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kumimoji="0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defRPr>
          </a:lvl9pPr>
        </a:lstStyle>
        <a:p xmlns:a="http://schemas.openxmlformats.org/drawingml/2006/main">
          <a:pPr marL="0" marR="0" indent="0" algn="ctr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lang="ru-RU" sz="6000" dirty="0">
              <a:solidFill>
                <a:schemeClr val="tx1"/>
              </a:solidFill>
            </a:rPr>
            <a:t>1</a:t>
          </a:r>
        </a:p>
        <a:p xmlns:a="http://schemas.openxmlformats.org/drawingml/2006/main">
          <a:pPr marL="0" marR="0" indent="0" algn="ctr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kumimoji="0" lang="ru-RU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rPr>
            <a:t>2</a:t>
          </a:r>
        </a:p>
        <a:p xmlns:a="http://schemas.openxmlformats.org/drawingml/2006/main">
          <a:pPr marL="0" marR="0" indent="0" algn="ctr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lang="ru-RU" sz="6000" dirty="0">
              <a:solidFill>
                <a:schemeClr val="tx1"/>
              </a:solidFill>
            </a:rPr>
            <a:t>3</a:t>
          </a:r>
        </a:p>
        <a:p xmlns:a="http://schemas.openxmlformats.org/drawingml/2006/main">
          <a:pPr marL="0" marR="0" indent="0" algn="ctr" defTabSz="914400" rtl="0" fontAlgn="auto" latinLnBrk="0" hangingPunct="0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</a:pPr>
          <a:r>
            <a:rPr kumimoji="0" lang="ru-RU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rPr>
            <a:t>4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4" descr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Титульник.png" descr="Титульник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ма доклада"/>
          <p:cNvSpPr txBox="1">
            <a:spLocks noGrp="1"/>
          </p:cNvSpPr>
          <p:nvPr>
            <p:ph type="title" hasCustomPrompt="1"/>
          </p:nvPr>
        </p:nvSpPr>
        <p:spPr>
          <a:xfrm>
            <a:off x="727363" y="602816"/>
            <a:ext cx="9144001" cy="238760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Тема доклада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7363" y="3040927"/>
            <a:ext cx="9144001" cy="16557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ФИО спикера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Фон внутренних страниц.png" descr="Фон внутренних страниц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Фон внутренних страниц.png" descr="Фон внутренних страниц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TTTravels-Bold"/>
                <a:ea typeface="TTTravels-Bold"/>
                <a:cs typeface="TTTravels-Bold"/>
                <a:sym typeface="TTTravels-Bold"/>
              </a:defRPr>
            </a:lvl1pPr>
            <a:lvl2pPr marL="0" indent="457200">
              <a:buSzTx/>
              <a:buFontTx/>
              <a:buNone/>
              <a:defRPr sz="2400">
                <a:latin typeface="TTTravels-Bold"/>
                <a:ea typeface="TTTravels-Bold"/>
                <a:cs typeface="TTTravels-Bold"/>
                <a:sym typeface="TTTravels-Bold"/>
              </a:defRPr>
            </a:lvl2pPr>
            <a:lvl3pPr marL="0" indent="914400">
              <a:buSzTx/>
              <a:buFontTx/>
              <a:buNone/>
              <a:defRPr sz="2400">
                <a:latin typeface="TTTravels-Bold"/>
                <a:ea typeface="TTTravels-Bold"/>
                <a:cs typeface="TTTravels-Bold"/>
                <a:sym typeface="TTTravels-Bold"/>
              </a:defRPr>
            </a:lvl3pPr>
            <a:lvl4pPr marL="0" indent="1371600">
              <a:buSzTx/>
              <a:buFontTx/>
              <a:buNone/>
              <a:defRPr sz="2400">
                <a:latin typeface="TTTravels-Bold"/>
                <a:ea typeface="TTTravels-Bold"/>
                <a:cs typeface="TTTravels-Bold"/>
                <a:sym typeface="TTTravels-Bold"/>
              </a:defRPr>
            </a:lvl4pPr>
            <a:lvl5pPr marL="0" indent="1828800">
              <a:buSzTx/>
              <a:buFontTx/>
              <a:buNone/>
              <a:defRPr sz="2400">
                <a:latin typeface="TTTravels-Bold"/>
                <a:ea typeface="TTTravels-Bold"/>
                <a:cs typeface="TTTravels-Bold"/>
                <a:sym typeface="TTTravels-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Текст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>
                <a:latin typeface="TTTravels-Bold"/>
                <a:ea typeface="TTTravels-Bold"/>
                <a:cs typeface="TTTravels-Bold"/>
                <a:sym typeface="TTTravels-Bold"/>
              </a:defRPr>
            </a:pPr>
            <a:endParaRPr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Фон внутренних страниц.png" descr="Фон внутренних страниц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Текст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Фон внутренних страниц.png" descr="Фон внутренних страниц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66" name="Рисунок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Фон внутренних страниц.png" descr="Фон внутренних страниц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TTravels-DemiBold"/>
          <a:ea typeface="TTTravels-DemiBold"/>
          <a:cs typeface="TTTravels-DemiBold"/>
          <a:sym typeface="TTTravels-DemiBol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TTravels-DemiBold"/>
          <a:ea typeface="TTTravels-DemiBold"/>
          <a:cs typeface="TTTravels-DemiBold"/>
          <a:sym typeface="TTTravels-DemiBol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TTravels-DemiBold"/>
          <a:ea typeface="TTTravels-DemiBold"/>
          <a:cs typeface="TTTravels-DemiBold"/>
          <a:sym typeface="TTTravels-DemiBol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TTravels-DemiBold"/>
          <a:ea typeface="TTTravels-DemiBold"/>
          <a:cs typeface="TTTravels-DemiBold"/>
          <a:sym typeface="TTTravels-DemiBol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TTravels-DemiBold"/>
          <a:ea typeface="TTTravels-DemiBold"/>
          <a:cs typeface="TTTravels-DemiBold"/>
          <a:sym typeface="TTTravels-DemiBol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TTravels-DemiBold"/>
          <a:ea typeface="TTTravels-DemiBold"/>
          <a:cs typeface="TTTravels-DemiBold"/>
          <a:sym typeface="TTTravels-DemiBol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TTravels-DemiBold"/>
          <a:ea typeface="TTTravels-DemiBold"/>
          <a:cs typeface="TTTravels-DemiBold"/>
          <a:sym typeface="TTTravels-DemiBol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TTravels-DemiBold"/>
          <a:ea typeface="TTTravels-DemiBold"/>
          <a:cs typeface="TTTravels-DemiBold"/>
          <a:sym typeface="TTTravels-DemiBol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TTravels-DemiBold"/>
          <a:ea typeface="TTTravels-DemiBold"/>
          <a:cs typeface="TTTravels-DemiBold"/>
          <a:sym typeface="TTTravels-DemiBol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TTravels-Regular"/>
          <a:ea typeface="TTTravels-Regular"/>
          <a:cs typeface="TTTravels-Regular"/>
          <a:sym typeface="TTTravels-Regular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TTravels-Regular"/>
          <a:ea typeface="TTTravels-Regular"/>
          <a:cs typeface="TTTravels-Regular"/>
          <a:sym typeface="TTTravels-Regular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TTravels-Regular"/>
          <a:ea typeface="TTTravels-Regular"/>
          <a:cs typeface="TTTravels-Regular"/>
          <a:sym typeface="TTTravels-Regular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TTravels-Regular"/>
          <a:ea typeface="TTTravels-Regular"/>
          <a:cs typeface="TTTravels-Regular"/>
          <a:sym typeface="TTTravels-Regular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TTravels-Regular"/>
          <a:ea typeface="TTTravels-Regular"/>
          <a:cs typeface="TTTravels-Regular"/>
          <a:sym typeface="TTTravels-Regular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TTravels-Regular"/>
          <a:ea typeface="TTTravels-Regular"/>
          <a:cs typeface="TTTravels-Regular"/>
          <a:sym typeface="TTTravels-Regular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TTravels-Regular"/>
          <a:ea typeface="TTTravels-Regular"/>
          <a:cs typeface="TTTravels-Regular"/>
          <a:sym typeface="TTTravels-Regular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TTravels-Regular"/>
          <a:ea typeface="TTTravels-Regular"/>
          <a:cs typeface="TTTravels-Regular"/>
          <a:sym typeface="TTTravels-Regular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TTravels-Regular"/>
          <a:ea typeface="TTTravels-Regular"/>
          <a:cs typeface="TTTravels-Regular"/>
          <a:sym typeface="TTTravels-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everycircuit.com/app" TargetMode="External"/><Relationship Id="rId13" Type="http://schemas.openxmlformats.org/officeDocument/2006/relationships/hyperlink" Target="https://github.com/thingsSDK/flasher.js" TargetMode="External"/><Relationship Id="rId3" Type="http://schemas.openxmlformats.org/officeDocument/2006/relationships/hyperlink" Target="https://www.tinkercad.com/dashboard" TargetMode="External"/><Relationship Id="rId7" Type="http://schemas.openxmlformats.org/officeDocument/2006/relationships/hyperlink" Target="http://falstad.com/circuit/avr8js/" TargetMode="External"/><Relationship Id="rId12" Type="http://schemas.openxmlformats.org/officeDocument/2006/relationships/hyperlink" Target="https://github.com/noopkat/avrgirl-arduino" TargetMode="External"/><Relationship Id="rId2" Type="http://schemas.openxmlformats.org/officeDocument/2006/relationships/hyperlink" Target="https://wokw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alstad.com/circuit/" TargetMode="External"/><Relationship Id="rId11" Type="http://schemas.openxmlformats.org/officeDocument/2006/relationships/hyperlink" Target="https://copy.sh/v86" TargetMode="External"/><Relationship Id="rId5" Type="http://schemas.openxmlformats.org/officeDocument/2006/relationships/hyperlink" Target="https://www.circuito.io/" TargetMode="External"/><Relationship Id="rId10" Type="http://schemas.openxmlformats.org/officeDocument/2006/relationships/hyperlink" Target="https://www.partsim.com/simulator" TargetMode="External"/><Relationship Id="rId4" Type="http://schemas.openxmlformats.org/officeDocument/2006/relationships/hyperlink" Target="https://create.arduino.cc/editor/" TargetMode="External"/><Relationship Id="rId9" Type="http://schemas.openxmlformats.org/officeDocument/2006/relationships/hyperlink" Target="http://opencircuits.net/register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Заголовок 1"/>
          <p:cNvSpPr txBox="1">
            <a:spLocks noGrp="1"/>
          </p:cNvSpPr>
          <p:nvPr>
            <p:ph type="title"/>
          </p:nvPr>
        </p:nvSpPr>
        <p:spPr>
          <a:xfrm>
            <a:off x="727363" y="602816"/>
            <a:ext cx="9890595" cy="23876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ru-RU" b="0" i="0" dirty="0">
                <a:solidFill>
                  <a:srgbClr val="161616"/>
                </a:solidFill>
                <a:effectLst/>
                <a:latin typeface="TT Travels"/>
              </a:rPr>
              <a:t>Я — Фронтендер. Я управляю JS-машинкой из браузера через Bluetooth</a:t>
            </a:r>
          </a:p>
        </p:txBody>
      </p:sp>
      <p:sp>
        <p:nvSpPr>
          <p:cNvPr id="78" name="Подзаголовок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Илья Черторыльский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3260A7-D7A3-41A9-BD49-06A00F54C155}"/>
              </a:ext>
            </a:extLst>
          </p:cNvPr>
          <p:cNvSpPr txBox="1"/>
          <p:nvPr/>
        </p:nvSpPr>
        <p:spPr>
          <a:xfrm>
            <a:off x="3209319" y="2921169"/>
            <a:ext cx="5773373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6000" dirty="0">
                <a:solidFill>
                  <a:schemeClr val="tx1"/>
                </a:solidFill>
              </a:rPr>
              <a:t>Браузерная часть</a:t>
            </a:r>
            <a:endParaRPr kumimoji="0" lang="ru-RU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671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4E457DC-B194-41E1-92B2-A4D7070FDB03}"/>
              </a:ext>
            </a:extLst>
          </p:cNvPr>
          <p:cNvGrpSpPr/>
          <p:nvPr/>
        </p:nvGrpSpPr>
        <p:grpSpPr>
          <a:xfrm>
            <a:off x="2746045" y="2136216"/>
            <a:ext cx="6699909" cy="2585567"/>
            <a:chOff x="2746045" y="1553147"/>
            <a:chExt cx="6699909" cy="2585567"/>
          </a:xfrm>
        </p:grpSpPr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F46FB4BD-41B1-453A-AA50-8E32BB99D22A}"/>
                </a:ext>
              </a:extLst>
            </p:cNvPr>
            <p:cNvGrpSpPr/>
            <p:nvPr/>
          </p:nvGrpSpPr>
          <p:grpSpPr>
            <a:xfrm>
              <a:off x="2746045" y="2719286"/>
              <a:ext cx="6699909" cy="1419428"/>
              <a:chOff x="3074060" y="2125042"/>
              <a:chExt cx="6699909" cy="1419428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258F03B-849A-46E2-8D46-ECF45CDC389D}"/>
                  </a:ext>
                </a:extLst>
              </p:cNvPr>
              <p:cNvSpPr txBox="1"/>
              <p:nvPr/>
            </p:nvSpPr>
            <p:spPr>
              <a:xfrm>
                <a:off x="3074060" y="2125042"/>
                <a:ext cx="1727394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lang="ru-RU" dirty="0"/>
                  <a:t>Требуется </a:t>
                </a:r>
                <a:r>
                  <a:rPr lang="en-US" dirty="0"/>
                  <a:t>HTTPS</a:t>
                </a:r>
                <a:endParaRPr lang="ru-RU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71D7BD-9270-4D17-9F29-FA300D0419FB}"/>
                  </a:ext>
                </a:extLst>
              </p:cNvPr>
              <p:cNvSpPr txBox="1"/>
              <p:nvPr/>
            </p:nvSpPr>
            <p:spPr>
              <a:xfrm>
                <a:off x="3074060" y="2640563"/>
                <a:ext cx="5348578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lang="ru-RU" dirty="0"/>
                  <a:t>Требуется пользовательское действие </a:t>
                </a:r>
                <a:r>
                  <a:rPr lang="en-US" dirty="0"/>
                  <a:t>click </a:t>
                </a:r>
                <a:r>
                  <a:rPr lang="ru-RU" dirty="0"/>
                  <a:t>или </a:t>
                </a:r>
                <a:r>
                  <a:rPr lang="en-US" dirty="0"/>
                  <a:t>touch</a:t>
                </a:r>
                <a:endParaRPr lang="ru-RU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96E8FE0-9BB5-4238-950D-147FAE72F213}"/>
                  </a:ext>
                </a:extLst>
              </p:cNvPr>
              <p:cNvSpPr txBox="1"/>
              <p:nvPr/>
            </p:nvSpPr>
            <p:spPr>
              <a:xfrm>
                <a:off x="3074060" y="3175140"/>
                <a:ext cx="6699909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r>
                  <a:rPr lang="ru-RU" dirty="0"/>
                  <a:t>Расположение – </a:t>
                </a:r>
                <a:r>
                  <a:rPr lang="en-US" dirty="0"/>
                  <a:t>navigator.</a:t>
                </a:r>
                <a:r>
                  <a:rPr lang="en-US" dirty="0">
                    <a:solidFill>
                      <a:srgbClr val="FFC000"/>
                    </a:solidFill>
                  </a:rPr>
                  <a:t>bluetooth</a:t>
                </a:r>
                <a:r>
                  <a:rPr lang="en-US" dirty="0"/>
                  <a:t> ; navigator.</a:t>
                </a:r>
                <a:r>
                  <a:rPr lang="en-US" dirty="0">
                    <a:solidFill>
                      <a:srgbClr val="FFC000"/>
                    </a:solidFill>
                  </a:rPr>
                  <a:t>usb</a:t>
                </a:r>
                <a:r>
                  <a:rPr lang="en-US" dirty="0"/>
                  <a:t> ; navigator.</a:t>
                </a:r>
                <a:r>
                  <a:rPr lang="en-US" dirty="0">
                    <a:solidFill>
                      <a:srgbClr val="FFC000"/>
                    </a:solidFill>
                  </a:rPr>
                  <a:t>serial</a:t>
                </a:r>
                <a:r>
                  <a:rPr lang="en-US" dirty="0"/>
                  <a:t> </a:t>
                </a:r>
                <a:endParaRPr lang="ru-RU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827D8C-5F1D-4FEE-BCCF-92F09F24B5EE}"/>
                </a:ext>
              </a:extLst>
            </p:cNvPr>
            <p:cNvSpPr txBox="1"/>
            <p:nvPr/>
          </p:nvSpPr>
          <p:spPr>
            <a:xfrm>
              <a:off x="4123825" y="1553147"/>
              <a:ext cx="3944347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3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Общее для всех </a:t>
              </a:r>
              <a:r>
                <a:rPr kumimoji="0" lang="en-US" sz="36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API</a:t>
              </a:r>
              <a:endParaRPr kumimoji="0" lang="ru-RU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50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3260A7-D7A3-41A9-BD49-06A00F54C155}"/>
              </a:ext>
            </a:extLst>
          </p:cNvPr>
          <p:cNvSpPr txBox="1"/>
          <p:nvPr/>
        </p:nvSpPr>
        <p:spPr>
          <a:xfrm>
            <a:off x="4825941" y="308684"/>
            <a:ext cx="254011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Web</a:t>
            </a:r>
            <a:r>
              <a:rPr lang="en-US" sz="3200" dirty="0"/>
              <a:t>Bluetooth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70A41-C1FB-436A-9B93-8495205A9C50}"/>
              </a:ext>
            </a:extLst>
          </p:cNvPr>
          <p:cNvSpPr txBox="1"/>
          <p:nvPr/>
        </p:nvSpPr>
        <p:spPr>
          <a:xfrm>
            <a:off x="5532504" y="1205595"/>
            <a:ext cx="112699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dirty="0"/>
              <a:t>Bluetooth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22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3260A7-D7A3-41A9-BD49-06A00F54C155}"/>
              </a:ext>
            </a:extLst>
          </p:cNvPr>
          <p:cNvSpPr txBox="1"/>
          <p:nvPr/>
        </p:nvSpPr>
        <p:spPr>
          <a:xfrm>
            <a:off x="4825941" y="308684"/>
            <a:ext cx="254011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Web</a:t>
            </a:r>
            <a:r>
              <a:rPr lang="en-US" sz="3200" dirty="0"/>
              <a:t>Bluetooth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70A41-C1FB-436A-9B93-8495205A9C50}"/>
              </a:ext>
            </a:extLst>
          </p:cNvPr>
          <p:cNvSpPr txBox="1"/>
          <p:nvPr/>
        </p:nvSpPr>
        <p:spPr>
          <a:xfrm>
            <a:off x="4924732" y="1199375"/>
            <a:ext cx="2342533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B</a:t>
            </a:r>
            <a:r>
              <a:rPr lang="en-US" dirty="0"/>
              <a:t>luetooth </a:t>
            </a:r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E</a:t>
            </a:r>
            <a:r>
              <a:rPr lang="en-US" dirty="0"/>
              <a:t>nergy (BLE)</a:t>
            </a:r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CCA6321-7BB0-4006-8CD3-F0CB238C95C9}"/>
              </a:ext>
            </a:extLst>
          </p:cNvPr>
          <p:cNvGrpSpPr/>
          <p:nvPr/>
        </p:nvGrpSpPr>
        <p:grpSpPr>
          <a:xfrm>
            <a:off x="2897574" y="1966167"/>
            <a:ext cx="2304475" cy="1052075"/>
            <a:chOff x="1705262" y="1854200"/>
            <a:chExt cx="2304475" cy="10520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7102BA-E040-4B0D-A123-43D3C334F9F9}"/>
                </a:ext>
              </a:extLst>
            </p:cNvPr>
            <p:cNvSpPr txBox="1"/>
            <p:nvPr/>
          </p:nvSpPr>
          <p:spPr>
            <a:xfrm>
              <a:off x="1705262" y="2259946"/>
              <a:ext cx="2304475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GAP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(</a:t>
              </a: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eneric </a:t>
              </a: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ccess </a:t>
              </a: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rofile)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391C8CF2-155B-4F2F-A4F7-BEB9B5F2ABED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flipH="1">
              <a:off x="2857500" y="1854200"/>
              <a:ext cx="831850" cy="405746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5BAB2BD-AA57-4FBB-93AD-25B08783C657}"/>
              </a:ext>
            </a:extLst>
          </p:cNvPr>
          <p:cNvGrpSpPr/>
          <p:nvPr/>
        </p:nvGrpSpPr>
        <p:grpSpPr>
          <a:xfrm>
            <a:off x="7366058" y="1966167"/>
            <a:ext cx="2794112" cy="1052076"/>
            <a:chOff x="6096000" y="1854200"/>
            <a:chExt cx="2794112" cy="105207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E9F8F0-2334-4519-9656-06515E09B829}"/>
                </a:ext>
              </a:extLst>
            </p:cNvPr>
            <p:cNvSpPr txBox="1"/>
            <p:nvPr/>
          </p:nvSpPr>
          <p:spPr>
            <a:xfrm>
              <a:off x="6335569" y="2259947"/>
              <a:ext cx="2554543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GATT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(</a:t>
              </a:r>
              <a:r>
                <a:rPr lang="en-US" b="1" dirty="0"/>
                <a:t>G</a:t>
              </a:r>
              <a:r>
                <a:rPr lang="en-US" dirty="0"/>
                <a:t>eneric </a:t>
              </a:r>
              <a:r>
                <a:rPr lang="en-US" b="1" dirty="0"/>
                <a:t>Att</a:t>
              </a:r>
              <a:r>
                <a:rPr lang="en-US" dirty="0"/>
                <a:t>ribute Profile)</a:t>
              </a:r>
              <a:endParaRPr lang="ru-RU" dirty="0"/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AACC0DA3-39B4-4D17-8019-48230616455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6096000" y="1854200"/>
              <a:ext cx="1516841" cy="405747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75647CC-EC54-48A6-B26F-CF382CF41AA9}"/>
              </a:ext>
            </a:extLst>
          </p:cNvPr>
          <p:cNvSpPr txBox="1"/>
          <p:nvPr/>
        </p:nvSpPr>
        <p:spPr>
          <a:xfrm>
            <a:off x="7915807" y="3100825"/>
            <a:ext cx="193418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ATT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(</a:t>
            </a:r>
            <a:r>
              <a:rPr lang="en-US" b="1" dirty="0"/>
              <a:t>Att</a:t>
            </a:r>
            <a:r>
              <a:rPr lang="en-US" dirty="0"/>
              <a:t>ribute Protocol)</a:t>
            </a:r>
            <a:endParaRPr lang="ru-RU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5E47AA04-BAC6-4323-9BBE-E04EA68252A0}"/>
              </a:ext>
            </a:extLst>
          </p:cNvPr>
          <p:cNvGrpSpPr/>
          <p:nvPr/>
        </p:nvGrpSpPr>
        <p:grpSpPr>
          <a:xfrm>
            <a:off x="2136146" y="3324162"/>
            <a:ext cx="3827329" cy="1311015"/>
            <a:chOff x="839518" y="3197723"/>
            <a:chExt cx="3827329" cy="131101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9525AC-FA06-40C2-AD22-73C6C0C2FD72}"/>
                </a:ext>
              </a:extLst>
            </p:cNvPr>
            <p:cNvSpPr txBox="1"/>
            <p:nvPr/>
          </p:nvSpPr>
          <p:spPr>
            <a:xfrm>
              <a:off x="839518" y="3197723"/>
              <a:ext cx="3827329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algn="ctr"/>
              <a:r>
                <a:rPr lang="ru-RU" dirty="0"/>
                <a:t>В каком режиме работают устройства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81BEF5-AEF3-4597-977C-8FC33437662B}"/>
                </a:ext>
              </a:extLst>
            </p:cNvPr>
            <p:cNvSpPr txBox="1"/>
            <p:nvPr/>
          </p:nvSpPr>
          <p:spPr>
            <a:xfrm>
              <a:off x="839518" y="3511618"/>
              <a:ext cx="355321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algn="ctr"/>
              <a:r>
                <a:rPr lang="ru-RU" dirty="0"/>
                <a:t>Как они соединяются между собой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9EC405-C720-4500-8A7E-A4D3E9F0CCCD}"/>
                </a:ext>
              </a:extLst>
            </p:cNvPr>
            <p:cNvSpPr txBox="1"/>
            <p:nvPr/>
          </p:nvSpPr>
          <p:spPr>
            <a:xfrm>
              <a:off x="839518" y="3825513"/>
              <a:ext cx="297292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algn="ctr"/>
              <a:r>
                <a:rPr lang="ru-RU" dirty="0"/>
                <a:t>Определяют роль устройства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77EC45-9896-4F08-A1E7-DE350768F0B3}"/>
                </a:ext>
              </a:extLst>
            </p:cNvPr>
            <p:cNvSpPr txBox="1"/>
            <p:nvPr/>
          </p:nvSpPr>
          <p:spPr>
            <a:xfrm>
              <a:off x="839518" y="4139408"/>
              <a:ext cx="371832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algn="ctr"/>
              <a:r>
                <a:rPr lang="ru-RU" dirty="0"/>
                <a:t>Определяют параметры соединения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3260A7-D7A3-41A9-BD49-06A00F54C155}"/>
              </a:ext>
            </a:extLst>
          </p:cNvPr>
          <p:cNvSpPr txBox="1"/>
          <p:nvPr/>
        </p:nvSpPr>
        <p:spPr>
          <a:xfrm>
            <a:off x="4825941" y="308684"/>
            <a:ext cx="254011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Web</a:t>
            </a:r>
            <a:r>
              <a:rPr lang="en-US" sz="3200" dirty="0"/>
              <a:t>Bluetooth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70A41-C1FB-436A-9B93-8495205A9C50}"/>
              </a:ext>
            </a:extLst>
          </p:cNvPr>
          <p:cNvSpPr txBox="1"/>
          <p:nvPr/>
        </p:nvSpPr>
        <p:spPr>
          <a:xfrm>
            <a:off x="4924732" y="1199375"/>
            <a:ext cx="2342533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B</a:t>
            </a:r>
            <a:r>
              <a:rPr lang="en-US" dirty="0"/>
              <a:t>luetooth </a:t>
            </a:r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E</a:t>
            </a:r>
            <a:r>
              <a:rPr lang="en-US" dirty="0"/>
              <a:t>nergy (BLE)</a:t>
            </a:r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5BAB2BD-AA57-4FBB-93AD-25B08783C657}"/>
              </a:ext>
            </a:extLst>
          </p:cNvPr>
          <p:cNvGrpSpPr/>
          <p:nvPr/>
        </p:nvGrpSpPr>
        <p:grpSpPr>
          <a:xfrm>
            <a:off x="7366058" y="1966167"/>
            <a:ext cx="2794112" cy="1052076"/>
            <a:chOff x="6096000" y="1854200"/>
            <a:chExt cx="2794112" cy="105207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E9F8F0-2334-4519-9656-06515E09B829}"/>
                </a:ext>
              </a:extLst>
            </p:cNvPr>
            <p:cNvSpPr txBox="1"/>
            <p:nvPr/>
          </p:nvSpPr>
          <p:spPr>
            <a:xfrm>
              <a:off x="6335569" y="2259947"/>
              <a:ext cx="2554543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GATT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(</a:t>
              </a:r>
              <a:r>
                <a:rPr lang="en-US" b="1" dirty="0"/>
                <a:t>G</a:t>
              </a:r>
              <a:r>
                <a:rPr lang="en-US" dirty="0"/>
                <a:t>eneric </a:t>
              </a:r>
              <a:r>
                <a:rPr lang="en-US" b="1" dirty="0"/>
                <a:t>Att</a:t>
              </a:r>
              <a:r>
                <a:rPr lang="en-US" dirty="0"/>
                <a:t>ribute Profile)</a:t>
              </a:r>
              <a:endParaRPr lang="ru-RU" dirty="0"/>
            </a:p>
          </p:txBody>
        </p: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AACC0DA3-39B4-4D17-8019-48230616455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6096000" y="1854200"/>
              <a:ext cx="1516841" cy="405747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75647CC-EC54-48A6-B26F-CF382CF41AA9}"/>
              </a:ext>
            </a:extLst>
          </p:cNvPr>
          <p:cNvSpPr txBox="1"/>
          <p:nvPr/>
        </p:nvSpPr>
        <p:spPr>
          <a:xfrm>
            <a:off x="7915807" y="3100825"/>
            <a:ext cx="193418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ATT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(</a:t>
            </a:r>
            <a:r>
              <a:rPr lang="en-US" b="1" dirty="0"/>
              <a:t>Att</a:t>
            </a:r>
            <a:r>
              <a:rPr lang="en-US" dirty="0"/>
              <a:t>ribute Protocol)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8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3260A7-D7A3-41A9-BD49-06A00F54C155}"/>
              </a:ext>
            </a:extLst>
          </p:cNvPr>
          <p:cNvSpPr txBox="1"/>
          <p:nvPr/>
        </p:nvSpPr>
        <p:spPr>
          <a:xfrm>
            <a:off x="4825941" y="308684"/>
            <a:ext cx="254011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Web</a:t>
            </a:r>
            <a:r>
              <a:rPr lang="en-US" sz="3200" dirty="0"/>
              <a:t>Bluetooth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70A41-C1FB-436A-9B93-8495205A9C50}"/>
              </a:ext>
            </a:extLst>
          </p:cNvPr>
          <p:cNvSpPr txBox="1"/>
          <p:nvPr/>
        </p:nvSpPr>
        <p:spPr>
          <a:xfrm>
            <a:off x="4924732" y="1199375"/>
            <a:ext cx="2342533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B</a:t>
            </a:r>
            <a:r>
              <a:rPr lang="en-US" dirty="0"/>
              <a:t>luetooth </a:t>
            </a:r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E</a:t>
            </a:r>
            <a:r>
              <a:rPr lang="en-US" dirty="0"/>
              <a:t>nergy (BLE)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ACC0DA3-39B4-4D17-8019-482306164555}"/>
              </a:ext>
            </a:extLst>
          </p:cNvPr>
          <p:cNvCxnSpPr>
            <a:cxnSpLocks/>
          </p:cNvCxnSpPr>
          <p:nvPr/>
        </p:nvCxnSpPr>
        <p:spPr>
          <a:xfrm>
            <a:off x="7366058" y="1966167"/>
            <a:ext cx="1516841" cy="40574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34DFB57F-19A4-453F-8036-8E624F548472}"/>
              </a:ext>
            </a:extLst>
          </p:cNvPr>
          <p:cNvGrpSpPr/>
          <p:nvPr/>
        </p:nvGrpSpPr>
        <p:grpSpPr>
          <a:xfrm>
            <a:off x="8000164" y="2615640"/>
            <a:ext cx="1765469" cy="2460498"/>
            <a:chOff x="2356156" y="1819258"/>
            <a:chExt cx="1765469" cy="246049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DE9E0E-B363-4DE9-BD94-B84A0F2FFE5A}"/>
                </a:ext>
              </a:extLst>
            </p:cNvPr>
            <p:cNvSpPr txBox="1"/>
            <p:nvPr/>
          </p:nvSpPr>
          <p:spPr>
            <a:xfrm>
              <a:off x="2356156" y="1819258"/>
              <a:ext cx="1765469" cy="246049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D6B13E2-2B82-494B-B6CF-358B07D01BCF}"/>
                </a:ext>
              </a:extLst>
            </p:cNvPr>
            <p:cNvSpPr txBox="1"/>
            <p:nvPr/>
          </p:nvSpPr>
          <p:spPr>
            <a:xfrm>
              <a:off x="2561939" y="3220730"/>
              <a:ext cx="1353895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characteristic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96C136-FAA0-4FF4-AFFC-A7780259A159}"/>
                </a:ext>
              </a:extLst>
            </p:cNvPr>
            <p:cNvSpPr txBox="1"/>
            <p:nvPr/>
          </p:nvSpPr>
          <p:spPr>
            <a:xfrm>
              <a:off x="2940251" y="3761283"/>
              <a:ext cx="597277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value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04D0C7D-5B75-4E7E-9B2A-0C0A40BD181F}"/>
                </a:ext>
              </a:extLst>
            </p:cNvPr>
            <p:cNvSpPr txBox="1"/>
            <p:nvPr/>
          </p:nvSpPr>
          <p:spPr>
            <a:xfrm>
              <a:off x="2864908" y="2680177"/>
              <a:ext cx="747960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service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D3B9C8-8E53-4FD6-AEE9-F1294719DFD7}"/>
                </a:ext>
              </a:extLst>
            </p:cNvPr>
            <p:cNvSpPr txBox="1"/>
            <p:nvPr/>
          </p:nvSpPr>
          <p:spPr>
            <a:xfrm>
              <a:off x="2537895" y="1880388"/>
              <a:ext cx="140198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Profile/device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3510C2FA-A370-47A5-A567-78EF3D03860F}"/>
              </a:ext>
            </a:extLst>
          </p:cNvPr>
          <p:cNvGrpSpPr/>
          <p:nvPr/>
        </p:nvGrpSpPr>
        <p:grpSpPr>
          <a:xfrm>
            <a:off x="4456975" y="4557665"/>
            <a:ext cx="4127284" cy="369330"/>
            <a:chOff x="6368812" y="4892873"/>
            <a:chExt cx="4127284" cy="36933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E94D3DE-D6AB-46CC-AF66-3D11C62897D5}"/>
                </a:ext>
              </a:extLst>
            </p:cNvPr>
            <p:cNvSpPr txBox="1"/>
            <p:nvPr/>
          </p:nvSpPr>
          <p:spPr>
            <a:xfrm>
              <a:off x="6368812" y="4892873"/>
              <a:ext cx="1119856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Permission</a:t>
              </a:r>
            </a:p>
          </p:txBody>
        </p:sp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EECF46E5-C275-46F4-A69A-E52D681AAB74}"/>
                </a:ext>
              </a:extLst>
            </p:cNvPr>
            <p:cNvCxnSpPr>
              <a:cxnSpLocks/>
              <a:stCxn id="41" idx="1"/>
              <a:endCxn id="45" idx="3"/>
            </p:cNvCxnSpPr>
            <p:nvPr/>
          </p:nvCxnSpPr>
          <p:spPr>
            <a:xfrm flipH="1">
              <a:off x="7488668" y="5077538"/>
              <a:ext cx="3007428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451D8C55-1D0D-451A-9CEB-B70318222652}"/>
              </a:ext>
            </a:extLst>
          </p:cNvPr>
          <p:cNvGrpSpPr/>
          <p:nvPr/>
        </p:nvGrpSpPr>
        <p:grpSpPr>
          <a:xfrm>
            <a:off x="2828877" y="3729042"/>
            <a:ext cx="4834864" cy="369330"/>
            <a:chOff x="2399669" y="3903673"/>
            <a:chExt cx="4834864" cy="36933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7E2075-171F-4033-B3C3-8320016F7DF0}"/>
                </a:ext>
              </a:extLst>
            </p:cNvPr>
            <p:cNvSpPr txBox="1"/>
            <p:nvPr/>
          </p:nvSpPr>
          <p:spPr>
            <a:xfrm>
              <a:off x="2399669" y="3903673"/>
              <a:ext cx="587659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UUID</a:t>
              </a:r>
            </a:p>
          </p:txBody>
        </p: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05098ACE-808F-4B2C-8752-49CC72D5F39B}"/>
                </a:ext>
              </a:extLst>
            </p:cNvPr>
            <p:cNvCxnSpPr>
              <a:cxnSpLocks/>
              <a:stCxn id="119" idx="1"/>
              <a:endCxn id="48" idx="3"/>
            </p:cNvCxnSpPr>
            <p:nvPr/>
          </p:nvCxnSpPr>
          <p:spPr>
            <a:xfrm flipH="1">
              <a:off x="2987328" y="4075568"/>
              <a:ext cx="4247205" cy="1277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C5ADF9B1-8FC9-4EC4-BCED-89811064EB54}"/>
              </a:ext>
            </a:extLst>
          </p:cNvPr>
          <p:cNvGrpSpPr/>
          <p:nvPr/>
        </p:nvGrpSpPr>
        <p:grpSpPr>
          <a:xfrm>
            <a:off x="3346547" y="4926995"/>
            <a:ext cx="3460937" cy="1319243"/>
            <a:chOff x="4234333" y="4926995"/>
            <a:chExt cx="3460937" cy="131924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611DBE-1441-4F55-BC74-337B5144F3DE}"/>
                </a:ext>
              </a:extLst>
            </p:cNvPr>
            <p:cNvSpPr txBox="1"/>
            <p:nvPr/>
          </p:nvSpPr>
          <p:spPr>
            <a:xfrm>
              <a:off x="4234333" y="5876908"/>
              <a:ext cx="520333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read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A9C888-2327-4FDC-87DB-781956F6148F}"/>
                </a:ext>
              </a:extLst>
            </p:cNvPr>
            <p:cNvSpPr txBox="1"/>
            <p:nvPr/>
          </p:nvSpPr>
          <p:spPr>
            <a:xfrm>
              <a:off x="5613263" y="5876908"/>
              <a:ext cx="582851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write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7F70A6A-4311-4712-8880-8A6538CB539F}"/>
                </a:ext>
              </a:extLst>
            </p:cNvPr>
            <p:cNvSpPr txBox="1"/>
            <p:nvPr/>
          </p:nvSpPr>
          <p:spPr>
            <a:xfrm>
              <a:off x="7054711" y="5872308"/>
              <a:ext cx="640559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notify</a:t>
              </a:r>
            </a:p>
          </p:txBody>
        </p:sp>
        <p:cxnSp>
          <p:nvCxnSpPr>
            <p:cNvPr id="55" name="Прямая со стрелкой 54">
              <a:extLst>
                <a:ext uri="{FF2B5EF4-FFF2-40B4-BE49-F238E27FC236}">
                  <a16:creationId xmlns:a16="http://schemas.microsoft.com/office/drawing/2014/main" id="{CAE012C7-3EE1-4CC5-824F-893E7EEF3913}"/>
                </a:ext>
              </a:extLst>
            </p:cNvPr>
            <p:cNvCxnSpPr>
              <a:cxnSpLocks/>
              <a:stCxn id="45" idx="2"/>
              <a:endCxn id="52" idx="0"/>
            </p:cNvCxnSpPr>
            <p:nvPr/>
          </p:nvCxnSpPr>
          <p:spPr>
            <a:xfrm flipH="1">
              <a:off x="4494500" y="4926995"/>
              <a:ext cx="1410189" cy="949913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11AB8BB8-9109-4039-A548-33C089F6D25B}"/>
                </a:ext>
              </a:extLst>
            </p:cNvPr>
            <p:cNvCxnSpPr>
              <a:cxnSpLocks/>
              <a:stCxn id="45" idx="2"/>
              <a:endCxn id="53" idx="0"/>
            </p:cNvCxnSpPr>
            <p:nvPr/>
          </p:nvCxnSpPr>
          <p:spPr>
            <a:xfrm>
              <a:off x="5904689" y="4926995"/>
              <a:ext cx="0" cy="949913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Прямая со стрелкой 56">
              <a:extLst>
                <a:ext uri="{FF2B5EF4-FFF2-40B4-BE49-F238E27FC236}">
                  <a16:creationId xmlns:a16="http://schemas.microsoft.com/office/drawing/2014/main" id="{C14B3E50-0257-4C39-BADE-65A02292F098}"/>
                </a:ext>
              </a:extLst>
            </p:cNvPr>
            <p:cNvCxnSpPr>
              <a:cxnSpLocks/>
              <a:stCxn id="45" idx="2"/>
              <a:endCxn id="54" idx="0"/>
            </p:cNvCxnSpPr>
            <p:nvPr/>
          </p:nvCxnSpPr>
          <p:spPr>
            <a:xfrm>
              <a:off x="5904689" y="4926995"/>
              <a:ext cx="1470302" cy="945313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9211C64D-8E4F-467A-B70D-0B87A0022110}"/>
              </a:ext>
            </a:extLst>
          </p:cNvPr>
          <p:cNvGrpSpPr/>
          <p:nvPr/>
        </p:nvGrpSpPr>
        <p:grpSpPr>
          <a:xfrm>
            <a:off x="594430" y="2337384"/>
            <a:ext cx="5226358" cy="1391658"/>
            <a:chOff x="165222" y="2512015"/>
            <a:chExt cx="5226358" cy="139165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115C033-5B0D-4F37-8BD4-E89DBB461E5E}"/>
                </a:ext>
              </a:extLst>
            </p:cNvPr>
            <p:cNvSpPr txBox="1"/>
            <p:nvPr/>
          </p:nvSpPr>
          <p:spPr>
            <a:xfrm>
              <a:off x="165222" y="2512015"/>
              <a:ext cx="5226358" cy="646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16-bit: 0000</a:t>
              </a:r>
              <a:r>
                <a:rPr lang="en-US" dirty="0">
                  <a:solidFill>
                    <a:srgbClr val="FFC000"/>
                  </a:solidFill>
                </a:rPr>
                <a:t>0000</a:t>
              </a:r>
              <a:r>
                <a:rPr lang="en-US" dirty="0"/>
                <a:t>-0000-1000-8000-00805F9B34FB </a:t>
              </a:r>
            </a:p>
            <a:p>
              <a:pPr marL="0" marR="0" indent="0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128-bit: 0BD51666-E7CB-469B-8E4D-2742F1BA77CC</a:t>
              </a:r>
            </a:p>
          </p:txBody>
        </p:sp>
        <p:cxnSp>
          <p:nvCxnSpPr>
            <p:cNvPr id="60" name="Прямая со стрелкой 59">
              <a:extLst>
                <a:ext uri="{FF2B5EF4-FFF2-40B4-BE49-F238E27FC236}">
                  <a16:creationId xmlns:a16="http://schemas.microsoft.com/office/drawing/2014/main" id="{22CE641C-F90E-47E1-B12C-165829FCBBE4}"/>
                </a:ext>
              </a:extLst>
            </p:cNvPr>
            <p:cNvCxnSpPr>
              <a:cxnSpLocks/>
              <a:stCxn id="48" idx="0"/>
              <a:endCxn id="61" idx="1"/>
            </p:cNvCxnSpPr>
            <p:nvPr/>
          </p:nvCxnSpPr>
          <p:spPr>
            <a:xfrm flipH="1" flipV="1">
              <a:off x="2684111" y="3254639"/>
              <a:ext cx="9388" cy="649034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1" name="Левая фигурная скобка 60">
              <a:extLst>
                <a:ext uri="{FF2B5EF4-FFF2-40B4-BE49-F238E27FC236}">
                  <a16:creationId xmlns:a16="http://schemas.microsoft.com/office/drawing/2014/main" id="{7B9DA118-93E7-48B8-A8F4-64DDD7D95A32}"/>
                </a:ext>
              </a:extLst>
            </p:cNvPr>
            <p:cNvSpPr/>
            <p:nvPr/>
          </p:nvSpPr>
          <p:spPr>
            <a:xfrm rot="16200000">
              <a:off x="2591778" y="695914"/>
              <a:ext cx="184665" cy="4932785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119" name="Правая фигурная скобка 118">
            <a:extLst>
              <a:ext uri="{FF2B5EF4-FFF2-40B4-BE49-F238E27FC236}">
                <a16:creationId xmlns:a16="http://schemas.microsoft.com/office/drawing/2014/main" id="{FB338E06-B2E5-40DB-8E92-7ED7F75635F9}"/>
              </a:ext>
            </a:extLst>
          </p:cNvPr>
          <p:cNvSpPr/>
          <p:nvPr/>
        </p:nvSpPr>
        <p:spPr>
          <a:xfrm rot="10800000">
            <a:off x="7663741" y="3369746"/>
            <a:ext cx="261263" cy="1062383"/>
          </a:xfrm>
          <a:prstGeom prst="righ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4303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3260A7-D7A3-41A9-BD49-06A00F54C155}"/>
              </a:ext>
            </a:extLst>
          </p:cNvPr>
          <p:cNvSpPr txBox="1"/>
          <p:nvPr/>
        </p:nvSpPr>
        <p:spPr>
          <a:xfrm>
            <a:off x="4825941" y="308684"/>
            <a:ext cx="254011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Web</a:t>
            </a:r>
            <a:r>
              <a:rPr lang="en-US" sz="3200" dirty="0"/>
              <a:t>Bluetooth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70A41-C1FB-436A-9B93-8495205A9C50}"/>
              </a:ext>
            </a:extLst>
          </p:cNvPr>
          <p:cNvSpPr txBox="1"/>
          <p:nvPr/>
        </p:nvSpPr>
        <p:spPr>
          <a:xfrm>
            <a:off x="4924732" y="1199375"/>
            <a:ext cx="2342533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B</a:t>
            </a:r>
            <a:r>
              <a:rPr lang="en-US" dirty="0"/>
              <a:t>luetooth </a:t>
            </a:r>
            <a:r>
              <a:rPr lang="en-US" b="1" dirty="0"/>
              <a:t>L</a:t>
            </a:r>
            <a:r>
              <a:rPr lang="en-US" dirty="0"/>
              <a:t>ow </a:t>
            </a:r>
            <a:r>
              <a:rPr lang="en-US" b="1" dirty="0"/>
              <a:t>E</a:t>
            </a:r>
            <a:r>
              <a:rPr lang="en-US" dirty="0"/>
              <a:t>nergy (BLE)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ACC0DA3-39B4-4D17-8019-482306164555}"/>
              </a:ext>
            </a:extLst>
          </p:cNvPr>
          <p:cNvCxnSpPr>
            <a:cxnSpLocks/>
          </p:cNvCxnSpPr>
          <p:nvPr/>
        </p:nvCxnSpPr>
        <p:spPr>
          <a:xfrm>
            <a:off x="7366058" y="1966167"/>
            <a:ext cx="1516841" cy="40574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34DFB57F-19A4-453F-8036-8E624F548472}"/>
              </a:ext>
            </a:extLst>
          </p:cNvPr>
          <p:cNvGrpSpPr/>
          <p:nvPr/>
        </p:nvGrpSpPr>
        <p:grpSpPr>
          <a:xfrm>
            <a:off x="8000164" y="2615640"/>
            <a:ext cx="1765469" cy="2460498"/>
            <a:chOff x="2356156" y="1819258"/>
            <a:chExt cx="1765469" cy="246049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DE9E0E-B363-4DE9-BD94-B84A0F2FFE5A}"/>
                </a:ext>
              </a:extLst>
            </p:cNvPr>
            <p:cNvSpPr txBox="1"/>
            <p:nvPr/>
          </p:nvSpPr>
          <p:spPr>
            <a:xfrm>
              <a:off x="2356156" y="1819258"/>
              <a:ext cx="1765469" cy="246049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D6B13E2-2B82-494B-B6CF-358B07D01BCF}"/>
                </a:ext>
              </a:extLst>
            </p:cNvPr>
            <p:cNvSpPr txBox="1"/>
            <p:nvPr/>
          </p:nvSpPr>
          <p:spPr>
            <a:xfrm>
              <a:off x="2561939" y="3220730"/>
              <a:ext cx="1353895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characteristic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96C136-FAA0-4FF4-AFFC-A7780259A159}"/>
                </a:ext>
              </a:extLst>
            </p:cNvPr>
            <p:cNvSpPr txBox="1"/>
            <p:nvPr/>
          </p:nvSpPr>
          <p:spPr>
            <a:xfrm>
              <a:off x="2940251" y="3761283"/>
              <a:ext cx="597277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value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04D0C7D-5B75-4E7E-9B2A-0C0A40BD181F}"/>
                </a:ext>
              </a:extLst>
            </p:cNvPr>
            <p:cNvSpPr txBox="1"/>
            <p:nvPr/>
          </p:nvSpPr>
          <p:spPr>
            <a:xfrm>
              <a:off x="2864908" y="2680177"/>
              <a:ext cx="747960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service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D3B9C8-8E53-4FD6-AEE9-F1294719DFD7}"/>
                </a:ext>
              </a:extLst>
            </p:cNvPr>
            <p:cNvSpPr txBox="1"/>
            <p:nvPr/>
          </p:nvSpPr>
          <p:spPr>
            <a:xfrm>
              <a:off x="2537895" y="1880388"/>
              <a:ext cx="140198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Profile/device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3510C2FA-A370-47A5-A567-78EF3D03860F}"/>
              </a:ext>
            </a:extLst>
          </p:cNvPr>
          <p:cNvGrpSpPr/>
          <p:nvPr/>
        </p:nvGrpSpPr>
        <p:grpSpPr>
          <a:xfrm>
            <a:off x="4456975" y="4557665"/>
            <a:ext cx="4127284" cy="369330"/>
            <a:chOff x="6368812" y="4892873"/>
            <a:chExt cx="4127284" cy="36933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E94D3DE-D6AB-46CC-AF66-3D11C62897D5}"/>
                </a:ext>
              </a:extLst>
            </p:cNvPr>
            <p:cNvSpPr txBox="1"/>
            <p:nvPr/>
          </p:nvSpPr>
          <p:spPr>
            <a:xfrm>
              <a:off x="6368812" y="4892873"/>
              <a:ext cx="1119856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Permission</a:t>
              </a:r>
            </a:p>
          </p:txBody>
        </p:sp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EECF46E5-C275-46F4-A69A-E52D681AAB74}"/>
                </a:ext>
              </a:extLst>
            </p:cNvPr>
            <p:cNvCxnSpPr>
              <a:cxnSpLocks/>
              <a:stCxn id="41" idx="1"/>
              <a:endCxn id="45" idx="3"/>
            </p:cNvCxnSpPr>
            <p:nvPr/>
          </p:nvCxnSpPr>
          <p:spPr>
            <a:xfrm flipH="1">
              <a:off x="7488668" y="5077538"/>
              <a:ext cx="3007428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451D8C55-1D0D-451A-9CEB-B70318222652}"/>
              </a:ext>
            </a:extLst>
          </p:cNvPr>
          <p:cNvGrpSpPr/>
          <p:nvPr/>
        </p:nvGrpSpPr>
        <p:grpSpPr>
          <a:xfrm>
            <a:off x="2828877" y="3729042"/>
            <a:ext cx="4834864" cy="369330"/>
            <a:chOff x="2399669" y="3903673"/>
            <a:chExt cx="4834864" cy="36933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B7E2075-171F-4033-B3C3-8320016F7DF0}"/>
                </a:ext>
              </a:extLst>
            </p:cNvPr>
            <p:cNvSpPr txBox="1"/>
            <p:nvPr/>
          </p:nvSpPr>
          <p:spPr>
            <a:xfrm>
              <a:off x="2399669" y="3903673"/>
              <a:ext cx="587659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UUID</a:t>
              </a:r>
            </a:p>
          </p:txBody>
        </p: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05098ACE-808F-4B2C-8752-49CC72D5F39B}"/>
                </a:ext>
              </a:extLst>
            </p:cNvPr>
            <p:cNvCxnSpPr>
              <a:cxnSpLocks/>
              <a:stCxn id="119" idx="1"/>
              <a:endCxn id="48" idx="3"/>
            </p:cNvCxnSpPr>
            <p:nvPr/>
          </p:nvCxnSpPr>
          <p:spPr>
            <a:xfrm flipH="1">
              <a:off x="2987328" y="4075568"/>
              <a:ext cx="4247205" cy="1277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C5ADF9B1-8FC9-4EC4-BCED-89811064EB54}"/>
              </a:ext>
            </a:extLst>
          </p:cNvPr>
          <p:cNvGrpSpPr/>
          <p:nvPr/>
        </p:nvGrpSpPr>
        <p:grpSpPr>
          <a:xfrm>
            <a:off x="3346547" y="4926995"/>
            <a:ext cx="3460937" cy="1319243"/>
            <a:chOff x="4234333" y="4926995"/>
            <a:chExt cx="3460937" cy="131924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611DBE-1441-4F55-BC74-337B5144F3DE}"/>
                </a:ext>
              </a:extLst>
            </p:cNvPr>
            <p:cNvSpPr txBox="1"/>
            <p:nvPr/>
          </p:nvSpPr>
          <p:spPr>
            <a:xfrm>
              <a:off x="4234333" y="5876908"/>
              <a:ext cx="520333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read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A9C888-2327-4FDC-87DB-781956F6148F}"/>
                </a:ext>
              </a:extLst>
            </p:cNvPr>
            <p:cNvSpPr txBox="1"/>
            <p:nvPr/>
          </p:nvSpPr>
          <p:spPr>
            <a:xfrm>
              <a:off x="5613263" y="5876908"/>
              <a:ext cx="582851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write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7F70A6A-4311-4712-8880-8A6538CB539F}"/>
                </a:ext>
              </a:extLst>
            </p:cNvPr>
            <p:cNvSpPr txBox="1"/>
            <p:nvPr/>
          </p:nvSpPr>
          <p:spPr>
            <a:xfrm>
              <a:off x="7054711" y="5872308"/>
              <a:ext cx="640559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notify</a:t>
              </a:r>
            </a:p>
          </p:txBody>
        </p:sp>
        <p:cxnSp>
          <p:nvCxnSpPr>
            <p:cNvPr id="55" name="Прямая со стрелкой 54">
              <a:extLst>
                <a:ext uri="{FF2B5EF4-FFF2-40B4-BE49-F238E27FC236}">
                  <a16:creationId xmlns:a16="http://schemas.microsoft.com/office/drawing/2014/main" id="{CAE012C7-3EE1-4CC5-824F-893E7EEF3913}"/>
                </a:ext>
              </a:extLst>
            </p:cNvPr>
            <p:cNvCxnSpPr>
              <a:cxnSpLocks/>
              <a:stCxn id="45" idx="2"/>
              <a:endCxn id="52" idx="0"/>
            </p:cNvCxnSpPr>
            <p:nvPr/>
          </p:nvCxnSpPr>
          <p:spPr>
            <a:xfrm flipH="1">
              <a:off x="4494500" y="4926995"/>
              <a:ext cx="1410189" cy="949913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11AB8BB8-9109-4039-A548-33C089F6D25B}"/>
                </a:ext>
              </a:extLst>
            </p:cNvPr>
            <p:cNvCxnSpPr>
              <a:cxnSpLocks/>
              <a:stCxn id="45" idx="2"/>
              <a:endCxn id="53" idx="0"/>
            </p:cNvCxnSpPr>
            <p:nvPr/>
          </p:nvCxnSpPr>
          <p:spPr>
            <a:xfrm>
              <a:off x="5904689" y="4926995"/>
              <a:ext cx="0" cy="949913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Прямая со стрелкой 56">
              <a:extLst>
                <a:ext uri="{FF2B5EF4-FFF2-40B4-BE49-F238E27FC236}">
                  <a16:creationId xmlns:a16="http://schemas.microsoft.com/office/drawing/2014/main" id="{C14B3E50-0257-4C39-BADE-65A02292F098}"/>
                </a:ext>
              </a:extLst>
            </p:cNvPr>
            <p:cNvCxnSpPr>
              <a:cxnSpLocks/>
              <a:stCxn id="45" idx="2"/>
              <a:endCxn id="54" idx="0"/>
            </p:cNvCxnSpPr>
            <p:nvPr/>
          </p:nvCxnSpPr>
          <p:spPr>
            <a:xfrm>
              <a:off x="5904689" y="4926995"/>
              <a:ext cx="1470302" cy="945313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9211C64D-8E4F-467A-B70D-0B87A0022110}"/>
              </a:ext>
            </a:extLst>
          </p:cNvPr>
          <p:cNvGrpSpPr/>
          <p:nvPr/>
        </p:nvGrpSpPr>
        <p:grpSpPr>
          <a:xfrm>
            <a:off x="594430" y="2337384"/>
            <a:ext cx="6515497" cy="1391658"/>
            <a:chOff x="165222" y="2512015"/>
            <a:chExt cx="6515497" cy="139165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115C033-5B0D-4F37-8BD4-E89DBB461E5E}"/>
                </a:ext>
              </a:extLst>
            </p:cNvPr>
            <p:cNvSpPr txBox="1"/>
            <p:nvPr/>
          </p:nvSpPr>
          <p:spPr>
            <a:xfrm>
              <a:off x="165222" y="2512015"/>
              <a:ext cx="6515497" cy="6463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16-bit: 0000</a:t>
              </a:r>
              <a:r>
                <a:rPr lang="en-US" dirty="0">
                  <a:solidFill>
                    <a:srgbClr val="FFC000"/>
                  </a:solidFill>
                </a:rPr>
                <a:t>180F</a:t>
              </a:r>
              <a:r>
                <a:rPr lang="en-US" dirty="0"/>
                <a:t>-0000-1000-8000-00805F9B34FB – </a:t>
              </a:r>
              <a:r>
                <a:rPr lang="en-US" dirty="0">
                  <a:solidFill>
                    <a:srgbClr val="FFC000"/>
                  </a:solidFill>
                </a:rPr>
                <a:t>Battery Service</a:t>
              </a:r>
              <a:endParaRPr lang="en-US" dirty="0"/>
            </a:p>
            <a:p>
              <a:pPr marL="0" marR="0" indent="0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128-bit: 0BD51666-E7CB-469B-8E4D-2742F1BA77CC</a:t>
              </a:r>
            </a:p>
          </p:txBody>
        </p:sp>
        <p:cxnSp>
          <p:nvCxnSpPr>
            <p:cNvPr id="60" name="Прямая со стрелкой 59">
              <a:extLst>
                <a:ext uri="{FF2B5EF4-FFF2-40B4-BE49-F238E27FC236}">
                  <a16:creationId xmlns:a16="http://schemas.microsoft.com/office/drawing/2014/main" id="{22CE641C-F90E-47E1-B12C-165829FCBBE4}"/>
                </a:ext>
              </a:extLst>
            </p:cNvPr>
            <p:cNvCxnSpPr>
              <a:cxnSpLocks/>
              <a:stCxn id="48" idx="0"/>
              <a:endCxn id="61" idx="1"/>
            </p:cNvCxnSpPr>
            <p:nvPr/>
          </p:nvCxnSpPr>
          <p:spPr>
            <a:xfrm flipH="1" flipV="1">
              <a:off x="2684111" y="3254639"/>
              <a:ext cx="9388" cy="649034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1" name="Левая фигурная скобка 60">
              <a:extLst>
                <a:ext uri="{FF2B5EF4-FFF2-40B4-BE49-F238E27FC236}">
                  <a16:creationId xmlns:a16="http://schemas.microsoft.com/office/drawing/2014/main" id="{7B9DA118-93E7-48B8-A8F4-64DDD7D95A32}"/>
                </a:ext>
              </a:extLst>
            </p:cNvPr>
            <p:cNvSpPr/>
            <p:nvPr/>
          </p:nvSpPr>
          <p:spPr>
            <a:xfrm rot="16200000">
              <a:off x="2591778" y="695914"/>
              <a:ext cx="184665" cy="4932785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119" name="Правая фигурная скобка 118">
            <a:extLst>
              <a:ext uri="{FF2B5EF4-FFF2-40B4-BE49-F238E27FC236}">
                <a16:creationId xmlns:a16="http://schemas.microsoft.com/office/drawing/2014/main" id="{FB338E06-B2E5-40DB-8E92-7ED7F75635F9}"/>
              </a:ext>
            </a:extLst>
          </p:cNvPr>
          <p:cNvSpPr/>
          <p:nvPr/>
        </p:nvSpPr>
        <p:spPr>
          <a:xfrm rot="10800000">
            <a:off x="7663741" y="3369746"/>
            <a:ext cx="261263" cy="1062383"/>
          </a:xfrm>
          <a:prstGeom prst="righ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6B67F0-BA67-4130-8AC1-3BF257D236A2}"/>
              </a:ext>
            </a:extLst>
          </p:cNvPr>
          <p:cNvSpPr txBox="1"/>
          <p:nvPr/>
        </p:nvSpPr>
        <p:spPr>
          <a:xfrm>
            <a:off x="2732439" y="5872308"/>
            <a:ext cx="58285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25%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4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B68EB548-D9D9-47A0-AE7B-B131DF2A1548}"/>
              </a:ext>
            </a:extLst>
          </p:cNvPr>
          <p:cNvGrpSpPr/>
          <p:nvPr/>
        </p:nvGrpSpPr>
        <p:grpSpPr>
          <a:xfrm>
            <a:off x="6495627" y="1411706"/>
            <a:ext cx="1765469" cy="2460498"/>
            <a:chOff x="2356155" y="3135080"/>
            <a:chExt cx="1765469" cy="246049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DE4118-27CA-4932-80B9-72C228321558}"/>
                </a:ext>
              </a:extLst>
            </p:cNvPr>
            <p:cNvSpPr txBox="1"/>
            <p:nvPr/>
          </p:nvSpPr>
          <p:spPr>
            <a:xfrm>
              <a:off x="2356155" y="3135080"/>
              <a:ext cx="1765469" cy="246049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C537AA-A451-476C-81FB-0EA714525BD5}"/>
                </a:ext>
              </a:extLst>
            </p:cNvPr>
            <p:cNvSpPr txBox="1"/>
            <p:nvPr/>
          </p:nvSpPr>
          <p:spPr>
            <a:xfrm>
              <a:off x="2864907" y="4536552"/>
              <a:ext cx="747960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service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783D8C-AD7B-4A70-A192-4836602CE3E4}"/>
                </a:ext>
              </a:extLst>
            </p:cNvPr>
            <p:cNvSpPr txBox="1"/>
            <p:nvPr/>
          </p:nvSpPr>
          <p:spPr>
            <a:xfrm>
              <a:off x="3038034" y="5077105"/>
              <a:ext cx="401711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API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E7B5BE-4D72-40EA-9301-8B345E6F882D}"/>
                </a:ext>
              </a:extLst>
            </p:cNvPr>
            <p:cNvSpPr txBox="1"/>
            <p:nvPr/>
          </p:nvSpPr>
          <p:spPr>
            <a:xfrm>
              <a:off x="2900174" y="3995999"/>
              <a:ext cx="677428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server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F6362D-1C33-4AB2-9820-4E3F36775B65}"/>
                </a:ext>
              </a:extLst>
            </p:cNvPr>
            <p:cNvSpPr txBox="1"/>
            <p:nvPr/>
          </p:nvSpPr>
          <p:spPr>
            <a:xfrm>
              <a:off x="2794373" y="3196210"/>
              <a:ext cx="88902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Backend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DF4532D-969B-42F8-9210-25C0FDB4C9C5}"/>
              </a:ext>
            </a:extLst>
          </p:cNvPr>
          <p:cNvGrpSpPr/>
          <p:nvPr/>
        </p:nvGrpSpPr>
        <p:grpSpPr>
          <a:xfrm>
            <a:off x="1703715" y="2131176"/>
            <a:ext cx="8980135" cy="1015662"/>
            <a:chOff x="1703715" y="2921168"/>
            <a:chExt cx="8980135" cy="101566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95430A8-42B0-4295-8B24-4BEE54D2C36B}"/>
                </a:ext>
              </a:extLst>
            </p:cNvPr>
            <p:cNvSpPr txBox="1"/>
            <p:nvPr/>
          </p:nvSpPr>
          <p:spPr>
            <a:xfrm>
              <a:off x="1703715" y="2921169"/>
              <a:ext cx="1900519" cy="1015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Client</a:t>
              </a:r>
              <a:endParaRPr kumimoji="0" lang="ru-RU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4F6D93-5658-4437-A078-53AF9B6D718A}"/>
                </a:ext>
              </a:extLst>
            </p:cNvPr>
            <p:cNvSpPr txBox="1"/>
            <p:nvPr/>
          </p:nvSpPr>
          <p:spPr>
            <a:xfrm>
              <a:off x="8587765" y="2921168"/>
              <a:ext cx="2096085" cy="1015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Server</a:t>
              </a:r>
              <a:endParaRPr kumimoji="0" lang="ru-RU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70CE067-5045-4E97-B612-CE2E8F150620}"/>
              </a:ext>
            </a:extLst>
          </p:cNvPr>
          <p:cNvGrpSpPr/>
          <p:nvPr/>
        </p:nvGrpSpPr>
        <p:grpSpPr>
          <a:xfrm>
            <a:off x="3956548" y="1408759"/>
            <a:ext cx="1765469" cy="2460498"/>
            <a:chOff x="3956548" y="2198751"/>
            <a:chExt cx="1765469" cy="246049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7987CB5-E062-40F1-8482-5ADC43351108}"/>
                </a:ext>
              </a:extLst>
            </p:cNvPr>
            <p:cNvSpPr txBox="1"/>
            <p:nvPr/>
          </p:nvSpPr>
          <p:spPr>
            <a:xfrm>
              <a:off x="3956548" y="2198751"/>
              <a:ext cx="1765469" cy="246049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6936B9-EDC5-494D-933B-9A3A149C9092}"/>
                </a:ext>
              </a:extLst>
            </p:cNvPr>
            <p:cNvSpPr txBox="1"/>
            <p:nvPr/>
          </p:nvSpPr>
          <p:spPr>
            <a:xfrm>
              <a:off x="4162331" y="3600223"/>
              <a:ext cx="1353895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characteristic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45894A-88BB-48C9-9CE8-1018C0C338D3}"/>
                </a:ext>
              </a:extLst>
            </p:cNvPr>
            <p:cNvSpPr txBox="1"/>
            <p:nvPr/>
          </p:nvSpPr>
          <p:spPr>
            <a:xfrm>
              <a:off x="4540643" y="4140776"/>
              <a:ext cx="597277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value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BD77D3-EFE7-4478-83FA-2E11241CD3B4}"/>
                </a:ext>
              </a:extLst>
            </p:cNvPr>
            <p:cNvSpPr txBox="1"/>
            <p:nvPr/>
          </p:nvSpPr>
          <p:spPr>
            <a:xfrm>
              <a:off x="4465300" y="3059670"/>
              <a:ext cx="747960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service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7EC694E-820D-4621-B4CF-3674C1105D4E}"/>
                </a:ext>
              </a:extLst>
            </p:cNvPr>
            <p:cNvSpPr txBox="1"/>
            <p:nvPr/>
          </p:nvSpPr>
          <p:spPr>
            <a:xfrm>
              <a:off x="4138285" y="2262828"/>
              <a:ext cx="140198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Profile/device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pic>
        <p:nvPicPr>
          <p:cNvPr id="4100" name="Picture 4" descr="Создать мемВООБРАЖЕНИЕ (СПАНЧ БОБ) онлайн, шаблоны для мемов ВООБРАЖЕНИЕ (СПАНЧ  БОБ) - MR-MEM.RU">
            <a:extLst>
              <a:ext uri="{FF2B5EF4-FFF2-40B4-BE49-F238E27FC236}">
                <a16:creationId xmlns:a16="http://schemas.microsoft.com/office/drawing/2014/main" id="{7D98DA45-B027-4C43-9A4D-92E13E121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717" y="4296769"/>
            <a:ext cx="2082566" cy="150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51857A-0AB9-4667-AF76-32D5A0A4E6B5}"/>
              </a:ext>
            </a:extLst>
          </p:cNvPr>
          <p:cNvSpPr txBox="1"/>
          <p:nvPr/>
        </p:nvSpPr>
        <p:spPr>
          <a:xfrm>
            <a:off x="4825941" y="308684"/>
            <a:ext cx="254011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Web</a:t>
            </a:r>
            <a:r>
              <a:rPr lang="en-US" sz="3200" dirty="0"/>
              <a:t>Bluetooth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196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1126BB-65D1-429A-8B42-8A1536A19A81}"/>
              </a:ext>
            </a:extLst>
          </p:cNvPr>
          <p:cNvSpPr txBox="1"/>
          <p:nvPr/>
        </p:nvSpPr>
        <p:spPr>
          <a:xfrm>
            <a:off x="917692" y="1200150"/>
            <a:ext cx="92823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E82A9"/>
                </a:solidFill>
                <a:effectLst/>
                <a:latin typeface="Arial Unicode MS"/>
                <a:ea typeface="Fira Code" panose="020B0604020202020204" pitchFamily="49" charset="0"/>
              </a:rPr>
              <a:t>let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device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Arial Unicode MS"/>
                <a:ea typeface="Fira Code" panose="020B060402020202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E82A9"/>
                </a:solidFill>
                <a:effectLst/>
                <a:latin typeface="Arial Unicode MS"/>
                <a:ea typeface="Fira Code" panose="020B0604020202020204" pitchFamily="49" charset="0"/>
              </a:rPr>
              <a:t>await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navigator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bluetooth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Fira Code" panose="020B0604020202020204" pitchFamily="49" charset="0"/>
              </a:rPr>
              <a:t>requestDevice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({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filters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Arial Unicode MS"/>
                <a:ea typeface="Fira Code" panose="020B0604020202020204" pitchFamily="49" charset="0"/>
              </a:rPr>
              <a:t>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namePrefix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Arial Unicode MS"/>
                <a:ea typeface="Fira Code" panose="020B0604020202020204" pitchFamily="49" charset="0"/>
              </a:rPr>
              <a:t>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lang="en-US" altLang="ru-RU" sz="1400" dirty="0">
                <a:solidFill>
                  <a:srgbClr val="2F9C0A"/>
                </a:solidFill>
                <a:latin typeface="Arial Unicode MS"/>
                <a:ea typeface="Fira Code" panose="020B0604020202020204" pitchFamily="49" charset="0"/>
              </a:rPr>
              <a:t>‘name</a:t>
            </a:r>
            <a:r>
              <a:rPr lang="ru-RU" altLang="ru-RU" sz="1400" dirty="0">
                <a:solidFill>
                  <a:srgbClr val="2F9C0A"/>
                </a:solidFill>
                <a:latin typeface="Arial Unicode MS"/>
                <a:ea typeface="Fira Code" panose="020B0604020202020204" pitchFamily="49" charset="0"/>
              </a:rPr>
              <a:t>'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}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],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optionalServices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Arial Unicode MS"/>
                <a:ea typeface="Fira Code" panose="020B0604020202020204" pitchFamily="49" charset="0"/>
              </a:rPr>
              <a:t>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92C2C"/>
                </a:solidFill>
                <a:effectLst/>
                <a:latin typeface="Arial Unicode MS"/>
                <a:ea typeface="Fira Code" panose="020B0604020202020204" pitchFamily="49" charset="0"/>
              </a:rPr>
              <a:t>0xff0f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]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});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C6DE6-1FF3-4C6C-8C5A-B551C0FE5F9A}"/>
              </a:ext>
            </a:extLst>
          </p:cNvPr>
          <p:cNvSpPr txBox="1"/>
          <p:nvPr/>
        </p:nvSpPr>
        <p:spPr>
          <a:xfrm>
            <a:off x="917692" y="1546025"/>
            <a:ext cx="65532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E82A9"/>
                </a:solidFill>
                <a:effectLst/>
                <a:latin typeface="Arial Unicode MS"/>
                <a:ea typeface="Fira Code" panose="020B0809050000020004" pitchFamily="49" charset="0"/>
              </a:rPr>
              <a:t>let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service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Arial Unicode MS"/>
                <a:ea typeface="Fira Code" panose="020B08090500000200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E82A9"/>
                </a:solidFill>
                <a:effectLst/>
                <a:latin typeface="Arial Unicode MS"/>
                <a:ea typeface="Fira Code" panose="020B0809050000020004" pitchFamily="49" charset="0"/>
              </a:rPr>
              <a:t>await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 </a:t>
            </a:r>
            <a:r>
              <a:rPr lang="ru-RU" altLang="ru-RU" sz="1400" dirty="0" err="1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device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8090500000200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Fira Code" panose="020B0809050000020004" pitchFamily="49" charset="0"/>
              </a:rPr>
              <a:t>getPrimaryService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8090500000200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92C2C"/>
                </a:solidFill>
                <a:effectLst/>
                <a:latin typeface="Arial Unicode MS"/>
                <a:ea typeface="Fira Code" panose="020B0809050000020004" pitchFamily="49" charset="0"/>
              </a:rPr>
              <a:t>0xff0f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809050000020004" pitchFamily="49" charset="0"/>
              </a:rPr>
              <a:t>);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B761E6-049A-4E01-88C7-27C91231ACF5}"/>
              </a:ext>
            </a:extLst>
          </p:cNvPr>
          <p:cNvSpPr txBox="1"/>
          <p:nvPr/>
        </p:nvSpPr>
        <p:spPr>
          <a:xfrm>
            <a:off x="917692" y="1891900"/>
            <a:ext cx="466409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E82A9"/>
                </a:solidFill>
                <a:effectLst/>
                <a:latin typeface="Arial Unicode MS"/>
                <a:ea typeface="Fira Code" panose="020B0809050000020004" pitchFamily="49" charset="0"/>
              </a:rPr>
              <a:t>let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characteristic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Arial Unicode MS"/>
                <a:ea typeface="Fira Code" panose="020B08090500000200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E82A9"/>
                </a:solidFill>
                <a:effectLst/>
                <a:latin typeface="Arial Unicode MS"/>
                <a:ea typeface="Fira Code" panose="020B0809050000020004" pitchFamily="49" charset="0"/>
              </a:rPr>
              <a:t>await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service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8090500000200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Fira Code" panose="020B0809050000020004" pitchFamily="49" charset="0"/>
              </a:rPr>
              <a:t>getCharacteristic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8090500000200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92C2C"/>
                </a:solidFill>
                <a:effectLst/>
                <a:latin typeface="Arial Unicode MS"/>
                <a:ea typeface="Fira Code" panose="020B0809050000020004" pitchFamily="49" charset="0"/>
              </a:rPr>
              <a:t>0xfffc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809050000020004" pitchFamily="49" charset="0"/>
              </a:rPr>
              <a:t>);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 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967745-155F-42FF-9D73-E2EE8AB1400A}"/>
              </a:ext>
            </a:extLst>
          </p:cNvPr>
          <p:cNvSpPr txBox="1"/>
          <p:nvPr/>
        </p:nvSpPr>
        <p:spPr>
          <a:xfrm>
            <a:off x="917692" y="2425700"/>
            <a:ext cx="457432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E82A9"/>
                </a:solidFill>
                <a:effectLst/>
                <a:latin typeface="Arial Unicode MS"/>
                <a:ea typeface="Fira Code" panose="020B0809050000020004" pitchFamily="49" charset="0"/>
              </a:rPr>
              <a:t>let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Arial Unicode MS"/>
                <a:ea typeface="Fira Code" panose="020B08090500000200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E82A9"/>
                </a:solidFill>
                <a:effectLst/>
                <a:latin typeface="Arial Unicode MS"/>
                <a:ea typeface="Fira Code" panose="020B0809050000020004" pitchFamily="49" charset="0"/>
              </a:rPr>
              <a:t>await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characteristic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8090500000200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Fira Code" panose="020B0809050000020004" pitchFamily="49" charset="0"/>
              </a:rPr>
              <a:t>readValue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809050000020004" pitchFamily="49" charset="0"/>
              </a:rPr>
              <a:t>()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809050000020004" pitchFamily="49" charset="0"/>
              </a:rPr>
              <a:t>; </a:t>
            </a:r>
            <a:r>
              <a:rPr lang="en-US" altLang="ru-RU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Arial Unicode MS"/>
                <a:ea typeface="Fira Code" panose="020B0809050000020004" pitchFamily="49" charset="0"/>
              </a:rPr>
              <a:t>// uint8Array</a:t>
            </a:r>
            <a:r>
              <a:rPr lang="ru-RU" altLang="ru-RU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Arial Unicode MS"/>
                <a:ea typeface="Fira Code" panose="020B0809050000020004" pitchFamily="49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186CF7-484C-4D14-9775-07ECC339201A}"/>
              </a:ext>
            </a:extLst>
          </p:cNvPr>
          <p:cNvSpPr txBox="1"/>
          <p:nvPr/>
        </p:nvSpPr>
        <p:spPr>
          <a:xfrm>
            <a:off x="917692" y="2805612"/>
            <a:ext cx="393312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characteristic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8090500000200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Fira Code" panose="020B0809050000020004" pitchFamily="49" charset="0"/>
              </a:rPr>
              <a:t>writeValue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8090500000200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E82A9"/>
                </a:solidFill>
                <a:effectLst/>
                <a:latin typeface="Arial Unicode MS"/>
                <a:ea typeface="Fira Code" panose="020B08090500000200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E82A9"/>
                </a:solidFill>
                <a:effectLst/>
                <a:latin typeface="Arial Unicode MS"/>
                <a:ea typeface="Fira Code" panose="020B0809050000020004" pitchFamily="49" charset="0"/>
              </a:rPr>
              <a:t>Uint8Array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809050000020004" pitchFamily="49" charset="0"/>
              </a:rPr>
              <a:t>([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809050000020004" pitchFamily="49" charset="0"/>
              </a:rPr>
              <a:t>…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809050000020004" pitchFamily="49" charset="0"/>
              </a:rPr>
              <a:t>])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809050000020004" pitchFamily="49" charset="0"/>
              </a:rPr>
              <a:t>);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182A9A-46FD-42BD-B27B-A98F5B80BC43}"/>
              </a:ext>
            </a:extLst>
          </p:cNvPr>
          <p:cNvSpPr txBox="1"/>
          <p:nvPr/>
        </p:nvSpPr>
        <p:spPr>
          <a:xfrm>
            <a:off x="917692" y="3185524"/>
            <a:ext cx="719203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characteristic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8090500000200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Fira Code" panose="020B0809050000020004" pitchFamily="49" charset="0"/>
              </a:rPr>
              <a:t>addEventListener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8090500000200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Fira Code" panose="020B08090500000200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Fira Code" panose="020B0809050000020004" pitchFamily="49" charset="0"/>
              </a:rPr>
              <a:t>characteristicvaluechanged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Fira Code" panose="020B0809050000020004" pitchFamily="49" charset="0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809050000020004" pitchFamily="49" charset="0"/>
              </a:rPr>
              <a:t>,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 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Arial Unicode MS"/>
                <a:ea typeface="Fira Code" panose="020B0809050000020004" pitchFamily="49" charset="0"/>
              </a:rPr>
              <a:t>=&gt;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809050000020004" pitchFamily="49" charset="0"/>
              </a:rPr>
              <a:t>{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809050000020004" pitchFamily="49" charset="0"/>
              </a:rPr>
              <a:t> </a:t>
            </a:r>
            <a:r>
              <a:rPr lang="en-US" altLang="ru-RU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Arial Unicode MS"/>
                <a:ea typeface="Fira Code" panose="020B0809050000020004" pitchFamily="49" charset="0"/>
              </a:rPr>
              <a:t>/* </a:t>
            </a:r>
            <a:r>
              <a:rPr lang="en-US" altLang="ru-RU" sz="140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 Unicode MS"/>
                <a:ea typeface="Fira Code" panose="020B0809050000020004" pitchFamily="49" charset="0"/>
              </a:rPr>
              <a:t>e.target.value</a:t>
            </a:r>
            <a:r>
              <a:rPr lang="en-US" altLang="ru-RU" sz="1400" dirty="0">
                <a:solidFill>
                  <a:schemeClr val="bg2">
                    <a:lumMod val="40000"/>
                    <a:lumOff val="60000"/>
                  </a:schemeClr>
                </a:solidFill>
                <a:latin typeface="Arial Unicode MS"/>
                <a:ea typeface="Fira Code" panose="020B0809050000020004" pitchFamily="49" charset="0"/>
              </a:rPr>
              <a:t> */</a:t>
            </a:r>
            <a:r>
              <a:rPr lang="ru-RU" altLang="ru-RU" sz="1400" dirty="0">
                <a:solidFill>
                  <a:srgbClr val="333333"/>
                </a:solidFill>
                <a:latin typeface="Arial Unicode MS"/>
                <a:ea typeface="Fira Code" panose="020B0809050000020004" pitchFamily="49" charset="0"/>
              </a:rPr>
              <a:t>}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809050000020004" pitchFamily="49" charset="0"/>
              </a:rPr>
              <a:t>);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5F6364"/>
              </a:solidFill>
              <a:effectLst/>
              <a:latin typeface="Arial Unicode MS"/>
              <a:ea typeface="Fira Code" panose="020B0809050000020004" pitchFamily="49" charset="0"/>
            </a:endParaRPr>
          </a:p>
          <a:p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809050000020004" pitchFamily="49" charset="0"/>
              </a:rPr>
              <a:t>characteristic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8090500000200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Fira Code" panose="020B0809050000020004" pitchFamily="49" charset="0"/>
              </a:rPr>
              <a:t>startNotifications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809050000020004" pitchFamily="49" charset="0"/>
              </a:rPr>
              <a:t>();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4B621396-B18B-469B-AB4A-E423416D984F}"/>
              </a:ext>
            </a:extLst>
          </p:cNvPr>
          <p:cNvGrpSpPr/>
          <p:nvPr/>
        </p:nvGrpSpPr>
        <p:grpSpPr>
          <a:xfrm>
            <a:off x="3599089" y="3369385"/>
            <a:ext cx="8139837" cy="369330"/>
            <a:chOff x="3599089" y="3369385"/>
            <a:chExt cx="8139837" cy="369330"/>
          </a:xfrm>
        </p:grpSpPr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FABCCF2F-7A48-4531-BEE3-62E259E3B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9089" y="3571399"/>
              <a:ext cx="4910429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039C895-129F-4132-B42E-EA3604650E81}"/>
                </a:ext>
              </a:extLst>
            </p:cNvPr>
            <p:cNvSpPr txBox="1"/>
            <p:nvPr/>
          </p:nvSpPr>
          <p:spPr>
            <a:xfrm>
              <a:off x="8509518" y="3369385"/>
              <a:ext cx="3229408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dirty="0"/>
                <a:t>Необходимо включить вручную</a:t>
              </a:r>
              <a:endParaRPr 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79668C4-BB37-413F-91F2-B6CEEFA3B398}"/>
              </a:ext>
            </a:extLst>
          </p:cNvPr>
          <p:cNvSpPr txBox="1"/>
          <p:nvPr/>
        </p:nvSpPr>
        <p:spPr>
          <a:xfrm>
            <a:off x="917692" y="4831316"/>
            <a:ext cx="697600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dirty="0"/>
              <a:t>chrome://bluetooth-internals</a:t>
            </a:r>
            <a:r>
              <a:rPr lang="en-US" dirty="0"/>
              <a:t> – </a:t>
            </a:r>
            <a:r>
              <a:rPr lang="ru-RU" dirty="0"/>
              <a:t>полезная  отладочная информация</a:t>
            </a:r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88394E3A-8300-499E-B87D-94CB01EDC37F}"/>
              </a:ext>
            </a:extLst>
          </p:cNvPr>
          <p:cNvGrpSpPr/>
          <p:nvPr/>
        </p:nvGrpSpPr>
        <p:grpSpPr>
          <a:xfrm>
            <a:off x="5213350" y="1455306"/>
            <a:ext cx="4546470" cy="644714"/>
            <a:chOff x="5213350" y="1455306"/>
            <a:chExt cx="4546470" cy="644714"/>
          </a:xfrm>
        </p:grpSpPr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B5A22EBC-F701-40CF-9710-281E94876426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9485970" y="1455306"/>
              <a:ext cx="152" cy="306162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9E028BF7-81CF-4BBE-9412-77EF9B2685C6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5213350" y="1699913"/>
              <a:ext cx="3998770" cy="230831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1190C48B-2D63-41FF-8D4E-E2F869800468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5502276" y="1930744"/>
              <a:ext cx="3709844" cy="13220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C2984192-A761-431B-8481-7FABB873DA2A}"/>
                </a:ext>
              </a:extLst>
            </p:cNvPr>
            <p:cNvSpPr/>
            <p:nvPr/>
          </p:nvSpPr>
          <p:spPr>
            <a:xfrm>
              <a:off x="9212120" y="1761468"/>
              <a:ext cx="547700" cy="33855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UUID</a:t>
              </a:r>
              <a:endParaRPr kumimoji="0" lang="ru-RU" sz="1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5A1368C-4FFF-4D11-BBD6-1F37A750CF27}"/>
              </a:ext>
            </a:extLst>
          </p:cNvPr>
          <p:cNvSpPr txBox="1"/>
          <p:nvPr/>
        </p:nvSpPr>
        <p:spPr>
          <a:xfrm>
            <a:off x="4825941" y="308684"/>
            <a:ext cx="254011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Web</a:t>
            </a:r>
            <a:r>
              <a:rPr lang="en-US" sz="3200" dirty="0"/>
              <a:t>Bluetooth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2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2" grpId="0"/>
      <p:bldP spid="19" grpId="0"/>
      <p:bldP spid="24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3260A7-D7A3-41A9-BD49-06A00F54C155}"/>
              </a:ext>
            </a:extLst>
          </p:cNvPr>
          <p:cNvSpPr txBox="1"/>
          <p:nvPr/>
        </p:nvSpPr>
        <p:spPr>
          <a:xfrm>
            <a:off x="5319665" y="308684"/>
            <a:ext cx="155266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Web</a:t>
            </a:r>
            <a:r>
              <a:rPr lang="en-US" sz="3200" dirty="0"/>
              <a:t>USB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D0BC790D-327C-461A-8C5D-9AFDE9BE778F}"/>
              </a:ext>
            </a:extLst>
          </p:cNvPr>
          <p:cNvGrpSpPr/>
          <p:nvPr/>
        </p:nvGrpSpPr>
        <p:grpSpPr>
          <a:xfrm>
            <a:off x="2034442" y="2198751"/>
            <a:ext cx="1765469" cy="2460498"/>
            <a:chOff x="3956548" y="2198751"/>
            <a:chExt cx="1765469" cy="24604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0D616E-A221-457D-A4D8-2A0BAAC1E81E}"/>
                </a:ext>
              </a:extLst>
            </p:cNvPr>
            <p:cNvSpPr txBox="1"/>
            <p:nvPr/>
          </p:nvSpPr>
          <p:spPr>
            <a:xfrm>
              <a:off x="3956548" y="2198751"/>
              <a:ext cx="1765469" cy="246049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C14113-C606-4098-AE9D-9807292D8B08}"/>
                </a:ext>
              </a:extLst>
            </p:cNvPr>
            <p:cNvSpPr txBox="1"/>
            <p:nvPr/>
          </p:nvSpPr>
          <p:spPr>
            <a:xfrm>
              <a:off x="4372328" y="2262828"/>
              <a:ext cx="93390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USB host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588EC92-EE28-48F4-8B7E-048C248F7A21}"/>
              </a:ext>
            </a:extLst>
          </p:cNvPr>
          <p:cNvGrpSpPr/>
          <p:nvPr/>
        </p:nvGrpSpPr>
        <p:grpSpPr>
          <a:xfrm>
            <a:off x="8392091" y="2262828"/>
            <a:ext cx="1765469" cy="2460498"/>
            <a:chOff x="3956548" y="2198751"/>
            <a:chExt cx="1765469" cy="246049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F4B4C1-7BC7-4E52-A4C2-6D3065368D54}"/>
                </a:ext>
              </a:extLst>
            </p:cNvPr>
            <p:cNvSpPr txBox="1"/>
            <p:nvPr/>
          </p:nvSpPr>
          <p:spPr>
            <a:xfrm>
              <a:off x="3956548" y="2198751"/>
              <a:ext cx="1765469" cy="246049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9EEBBD-4886-45E6-9982-1B51FCE24174}"/>
                </a:ext>
              </a:extLst>
            </p:cNvPr>
            <p:cNvSpPr txBox="1"/>
            <p:nvPr/>
          </p:nvSpPr>
          <p:spPr>
            <a:xfrm>
              <a:off x="4318627" y="2262828"/>
              <a:ext cx="1041309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USB client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7809CF-8C38-4189-8E08-27DD3BDDA988}"/>
              </a:ext>
            </a:extLst>
          </p:cNvPr>
          <p:cNvSpPr/>
          <p:nvPr/>
        </p:nvSpPr>
        <p:spPr>
          <a:xfrm>
            <a:off x="2431984" y="3308412"/>
            <a:ext cx="970384" cy="3693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PC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4DB9C6C4-7749-4868-A6A9-FAAC4CE144A1}"/>
              </a:ext>
            </a:extLst>
          </p:cNvPr>
          <p:cNvGrpSpPr/>
          <p:nvPr/>
        </p:nvGrpSpPr>
        <p:grpSpPr>
          <a:xfrm>
            <a:off x="3799911" y="2418339"/>
            <a:ext cx="4592180" cy="393286"/>
            <a:chOff x="3799911" y="2418339"/>
            <a:chExt cx="4592180" cy="393286"/>
          </a:xfrm>
        </p:grpSpPr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FBFFF5B0-EF08-47DA-9804-BFECEA03CB1C}"/>
                </a:ext>
              </a:extLst>
            </p:cNvPr>
            <p:cNvCxnSpPr>
              <a:cxnSpLocks/>
            </p:cNvCxnSpPr>
            <p:nvPr/>
          </p:nvCxnSpPr>
          <p:spPr>
            <a:xfrm>
              <a:off x="3799911" y="2811625"/>
              <a:ext cx="4592180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66A6A0-3E75-43D3-AEF6-5200AB6F21B7}"/>
                </a:ext>
              </a:extLst>
            </p:cNvPr>
            <p:cNvSpPr txBox="1"/>
            <p:nvPr/>
          </p:nvSpPr>
          <p:spPr>
            <a:xfrm>
              <a:off x="5399814" y="2418339"/>
              <a:ext cx="139236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OUT transfers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F5E8902-9F25-4BBA-9B54-C156C68501C0}"/>
              </a:ext>
            </a:extLst>
          </p:cNvPr>
          <p:cNvGrpSpPr/>
          <p:nvPr/>
        </p:nvGrpSpPr>
        <p:grpSpPr>
          <a:xfrm>
            <a:off x="3799907" y="4046375"/>
            <a:ext cx="4592180" cy="389472"/>
            <a:chOff x="3799911" y="2811625"/>
            <a:chExt cx="4592180" cy="389472"/>
          </a:xfrm>
        </p:grpSpPr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87A8E8B2-F078-4CE4-92C0-FE924FF572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9911" y="2811625"/>
              <a:ext cx="4592180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9AB2D3-9DA0-49FF-8106-DDFC69FFCDE1}"/>
                </a:ext>
              </a:extLst>
            </p:cNvPr>
            <p:cNvSpPr txBox="1"/>
            <p:nvPr/>
          </p:nvSpPr>
          <p:spPr>
            <a:xfrm>
              <a:off x="5399817" y="2831767"/>
              <a:ext cx="118718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IN transfers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7591EE0-085D-4AE7-B892-6D8EC01129DF}"/>
              </a:ext>
            </a:extLst>
          </p:cNvPr>
          <p:cNvSpPr/>
          <p:nvPr/>
        </p:nvSpPr>
        <p:spPr>
          <a:xfrm>
            <a:off x="8825095" y="2876094"/>
            <a:ext cx="970384" cy="3693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dirty="0"/>
              <a:t>CDC 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4835B2-520C-485A-BDC6-38F8EFD16A63}"/>
              </a:ext>
            </a:extLst>
          </p:cNvPr>
          <p:cNvSpPr txBox="1"/>
          <p:nvPr/>
        </p:nvSpPr>
        <p:spPr>
          <a:xfrm>
            <a:off x="10228483" y="2929955"/>
            <a:ext cx="161678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kumimoji="0" lang="en-US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omunication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en-US" sz="1100" b="1" i="1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</a:t>
            </a:r>
            <a:r>
              <a:rPr kumimoji="0" lang="en-US" sz="1100" b="0" i="1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evice </a:t>
            </a:r>
            <a:r>
              <a:rPr kumimoji="0" lang="en-US" sz="1100" b="1" i="1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kumimoji="0" lang="en-US" sz="1100" b="0" i="1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lass</a:t>
            </a:r>
            <a:endParaRPr kumimoji="0" lang="ru-RU" sz="1100" b="0" i="1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FF3A88-337F-4C86-967F-CB9052928D9C}"/>
              </a:ext>
            </a:extLst>
          </p:cNvPr>
          <p:cNvSpPr txBox="1"/>
          <p:nvPr/>
        </p:nvSpPr>
        <p:spPr>
          <a:xfrm>
            <a:off x="2539189" y="4723326"/>
            <a:ext cx="75597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1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kumimoji="0" lang="en-US" sz="1100" b="0" i="1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lass Driver</a:t>
            </a:r>
            <a:endParaRPr kumimoji="0" lang="ru-RU" sz="1100" b="0" i="1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CAF2073-3F03-47F1-89B4-804E18CF6A32}"/>
              </a:ext>
            </a:extLst>
          </p:cNvPr>
          <p:cNvSpPr/>
          <p:nvPr/>
        </p:nvSpPr>
        <p:spPr>
          <a:xfrm>
            <a:off x="8825095" y="3493077"/>
            <a:ext cx="970384" cy="30777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sz="1400" dirty="0"/>
              <a:t>Descriptors </a:t>
            </a:r>
            <a:endParaRPr kumimoji="0" lang="ru-RU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800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27" grpId="0"/>
      <p:bldP spid="28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Заголовок 1"/>
          <p:cNvSpPr txBox="1">
            <a:spLocks noGrp="1"/>
          </p:cNvSpPr>
          <p:nvPr>
            <p:ph type="title"/>
          </p:nvPr>
        </p:nvSpPr>
        <p:spPr>
          <a:xfrm>
            <a:off x="727363" y="602816"/>
            <a:ext cx="9890595" cy="23876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JS – Write Once Run Anywhere</a:t>
            </a:r>
            <a:endParaRPr dirty="0"/>
          </a:p>
        </p:txBody>
      </p:sp>
      <p:sp>
        <p:nvSpPr>
          <p:cNvPr id="78" name="Подзаголовок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Илья Черторыльский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446944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3260A7-D7A3-41A9-BD49-06A00F54C155}"/>
              </a:ext>
            </a:extLst>
          </p:cNvPr>
          <p:cNvSpPr txBox="1"/>
          <p:nvPr/>
        </p:nvSpPr>
        <p:spPr>
          <a:xfrm>
            <a:off x="5319665" y="308684"/>
            <a:ext cx="155266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Web</a:t>
            </a:r>
            <a:r>
              <a:rPr lang="en-US" sz="3200" dirty="0"/>
              <a:t>USB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588EC92-EE28-48F4-8B7E-048C248F7A21}"/>
              </a:ext>
            </a:extLst>
          </p:cNvPr>
          <p:cNvGrpSpPr/>
          <p:nvPr/>
        </p:nvGrpSpPr>
        <p:grpSpPr>
          <a:xfrm>
            <a:off x="8392091" y="2262828"/>
            <a:ext cx="1765469" cy="2460498"/>
            <a:chOff x="3956548" y="2198751"/>
            <a:chExt cx="1765469" cy="246049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F4B4C1-7BC7-4E52-A4C2-6D3065368D54}"/>
                </a:ext>
              </a:extLst>
            </p:cNvPr>
            <p:cNvSpPr txBox="1"/>
            <p:nvPr/>
          </p:nvSpPr>
          <p:spPr>
            <a:xfrm>
              <a:off x="3956548" y="2198751"/>
              <a:ext cx="1765469" cy="246049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9EEBBD-4886-45E6-9982-1B51FCE24174}"/>
                </a:ext>
              </a:extLst>
            </p:cNvPr>
            <p:cNvSpPr txBox="1"/>
            <p:nvPr/>
          </p:nvSpPr>
          <p:spPr>
            <a:xfrm>
              <a:off x="4318627" y="2262828"/>
              <a:ext cx="1041309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USB client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7591EE0-085D-4AE7-B892-6D8EC01129DF}"/>
              </a:ext>
            </a:extLst>
          </p:cNvPr>
          <p:cNvSpPr/>
          <p:nvPr/>
        </p:nvSpPr>
        <p:spPr>
          <a:xfrm>
            <a:off x="8825095" y="2876094"/>
            <a:ext cx="970384" cy="36933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dirty="0"/>
              <a:t>CDC 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CAF2073-3F03-47F1-89B4-804E18CF6A32}"/>
              </a:ext>
            </a:extLst>
          </p:cNvPr>
          <p:cNvSpPr/>
          <p:nvPr/>
        </p:nvSpPr>
        <p:spPr>
          <a:xfrm>
            <a:off x="8825095" y="3493077"/>
            <a:ext cx="970384" cy="30777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/>
            <a:r>
              <a:rPr lang="en-US" sz="1400" dirty="0"/>
              <a:t>Descriptors </a:t>
            </a:r>
            <a:endParaRPr kumimoji="0" lang="ru-RU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489298CD-05F0-4605-B000-2FF9BCBDB438}"/>
              </a:ext>
            </a:extLst>
          </p:cNvPr>
          <p:cNvGrpSpPr/>
          <p:nvPr/>
        </p:nvGrpSpPr>
        <p:grpSpPr>
          <a:xfrm>
            <a:off x="6720012" y="3385356"/>
            <a:ext cx="2105083" cy="523218"/>
            <a:chOff x="6720012" y="3385356"/>
            <a:chExt cx="2105083" cy="52321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F6CB03D4-12BC-4F93-B548-B03B0EF8725D}"/>
                </a:ext>
              </a:extLst>
            </p:cNvPr>
            <p:cNvSpPr/>
            <p:nvPr/>
          </p:nvSpPr>
          <p:spPr>
            <a:xfrm>
              <a:off x="6720012" y="3385356"/>
              <a:ext cx="1112819" cy="52321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n-US" sz="1400" dirty="0"/>
                <a:t>Configuration descriptor </a:t>
              </a:r>
              <a:endParaRPr kumimoji="0" lang="ru-RU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020A8AA-A0B4-44CF-870D-C7F3302E6D2B}"/>
                </a:ext>
              </a:extLst>
            </p:cNvPr>
            <p:cNvCxnSpPr>
              <a:stCxn id="29" idx="1"/>
              <a:endCxn id="21" idx="3"/>
            </p:cNvCxnSpPr>
            <p:nvPr/>
          </p:nvCxnSpPr>
          <p:spPr>
            <a:xfrm flipH="1">
              <a:off x="7832831" y="3646965"/>
              <a:ext cx="992264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617C9CDF-E98D-4BA8-8D0B-A1A5D21B0197}"/>
              </a:ext>
            </a:extLst>
          </p:cNvPr>
          <p:cNvGrpSpPr/>
          <p:nvPr/>
        </p:nvGrpSpPr>
        <p:grpSpPr>
          <a:xfrm>
            <a:off x="8754170" y="3800852"/>
            <a:ext cx="1112819" cy="1847233"/>
            <a:chOff x="6649087" y="2061341"/>
            <a:chExt cx="1112819" cy="1847233"/>
          </a:xfrm>
        </p:grpSpPr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2367CAF3-D23C-41A9-91D0-842C0EDF5FB1}"/>
                </a:ext>
              </a:extLst>
            </p:cNvPr>
            <p:cNvSpPr/>
            <p:nvPr/>
          </p:nvSpPr>
          <p:spPr>
            <a:xfrm>
              <a:off x="6649087" y="3385356"/>
              <a:ext cx="1112819" cy="52321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n-US" sz="1400" dirty="0"/>
                <a:t>URL descriptor</a:t>
              </a:r>
              <a:endParaRPr kumimoji="0" lang="ru-RU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2AEC58F4-A598-4080-A9EA-66CFE9CFE8F0}"/>
                </a:ext>
              </a:extLst>
            </p:cNvPr>
            <p:cNvCxnSpPr>
              <a:cxnSpLocks/>
              <a:stCxn id="29" idx="2"/>
              <a:endCxn id="36" idx="0"/>
            </p:cNvCxnSpPr>
            <p:nvPr/>
          </p:nvCxnSpPr>
          <p:spPr>
            <a:xfrm>
              <a:off x="7205204" y="2061341"/>
              <a:ext cx="293" cy="1324015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72D143F9-75AD-43C9-A3BA-861691A47BAC}"/>
              </a:ext>
            </a:extLst>
          </p:cNvPr>
          <p:cNvGrpSpPr/>
          <p:nvPr/>
        </p:nvGrpSpPr>
        <p:grpSpPr>
          <a:xfrm>
            <a:off x="6746106" y="3646965"/>
            <a:ext cx="2078989" cy="1046436"/>
            <a:chOff x="6720012" y="2862138"/>
            <a:chExt cx="2078989" cy="1046436"/>
          </a:xfrm>
        </p:grpSpPr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DFAD99DD-3BF6-418B-B1E1-9A6DCD81C900}"/>
                </a:ext>
              </a:extLst>
            </p:cNvPr>
            <p:cNvSpPr/>
            <p:nvPr/>
          </p:nvSpPr>
          <p:spPr>
            <a:xfrm>
              <a:off x="6720012" y="3385356"/>
              <a:ext cx="1112819" cy="52321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n-US" sz="1400" dirty="0"/>
                <a:t>Device descriptor </a:t>
              </a:r>
              <a:endParaRPr kumimoji="0" lang="ru-RU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BCE51D9C-9404-4E76-B52A-3D522D44A8F8}"/>
                </a:ext>
              </a:extLst>
            </p:cNvPr>
            <p:cNvCxnSpPr>
              <a:cxnSpLocks/>
              <a:stCxn id="29" idx="1"/>
              <a:endCxn id="43" idx="3"/>
            </p:cNvCxnSpPr>
            <p:nvPr/>
          </p:nvCxnSpPr>
          <p:spPr>
            <a:xfrm flipH="1">
              <a:off x="7832831" y="2862138"/>
              <a:ext cx="966170" cy="784827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4E6383B6-6A7F-4616-A2DF-D4231F1274A2}"/>
              </a:ext>
            </a:extLst>
          </p:cNvPr>
          <p:cNvGrpSpPr/>
          <p:nvPr/>
        </p:nvGrpSpPr>
        <p:grpSpPr>
          <a:xfrm>
            <a:off x="3388786" y="2469725"/>
            <a:ext cx="2144536" cy="1438849"/>
            <a:chOff x="3388786" y="2469725"/>
            <a:chExt cx="2144536" cy="1438849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8417A17E-B649-4164-833F-32F8C7572641}"/>
                </a:ext>
              </a:extLst>
            </p:cNvPr>
            <p:cNvGrpSpPr/>
            <p:nvPr/>
          </p:nvGrpSpPr>
          <p:grpSpPr>
            <a:xfrm>
              <a:off x="3388786" y="3385356"/>
              <a:ext cx="1659344" cy="523218"/>
              <a:chOff x="3388786" y="3385356"/>
              <a:chExt cx="1659344" cy="523218"/>
            </a:xfrm>
          </p:grpSpPr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D98F6725-93C2-443E-A011-6970BE4C801D}"/>
                  </a:ext>
                </a:extLst>
              </p:cNvPr>
              <p:cNvSpPr/>
              <p:nvPr/>
            </p:nvSpPr>
            <p:spPr>
              <a:xfrm>
                <a:off x="3388786" y="3385356"/>
                <a:ext cx="970384" cy="52321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algn="ctr"/>
                <a:r>
                  <a:rPr lang="en-US" sz="1400" dirty="0"/>
                  <a:t>Endpoint descriptor </a:t>
                </a:r>
                <a:endParaRPr kumimoji="0" lang="ru-RU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cxnSp>
            <p:nvCxnSpPr>
              <p:cNvPr id="31" name="Прямая со стрелкой 30">
                <a:extLst>
                  <a:ext uri="{FF2B5EF4-FFF2-40B4-BE49-F238E27FC236}">
                    <a16:creationId xmlns:a16="http://schemas.microsoft.com/office/drawing/2014/main" id="{805D2D6B-CB2C-49E3-8ECB-5EE844DD06E0}"/>
                  </a:ext>
                </a:extLst>
              </p:cNvPr>
              <p:cNvCxnSpPr>
                <a:cxnSpLocks/>
                <a:stCxn id="25" idx="1"/>
                <a:endCxn id="30" idx="3"/>
              </p:cNvCxnSpPr>
              <p:nvPr/>
            </p:nvCxnSpPr>
            <p:spPr>
              <a:xfrm flipH="1">
                <a:off x="4359170" y="3646965"/>
                <a:ext cx="688960" cy="0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52" name="Группа 51">
              <a:extLst>
                <a:ext uri="{FF2B5EF4-FFF2-40B4-BE49-F238E27FC236}">
                  <a16:creationId xmlns:a16="http://schemas.microsoft.com/office/drawing/2014/main" id="{514B64A3-403E-46F0-8388-9EDAAB0C7364}"/>
                </a:ext>
              </a:extLst>
            </p:cNvPr>
            <p:cNvGrpSpPr/>
            <p:nvPr/>
          </p:nvGrpSpPr>
          <p:grpSpPr>
            <a:xfrm>
              <a:off x="3388786" y="2469725"/>
              <a:ext cx="2144536" cy="915631"/>
              <a:chOff x="3388786" y="3385356"/>
              <a:chExt cx="2144536" cy="915631"/>
            </a:xfrm>
          </p:grpSpPr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EE729160-36A1-40EA-99C4-06F68C35AD9C}"/>
                  </a:ext>
                </a:extLst>
              </p:cNvPr>
              <p:cNvSpPr/>
              <p:nvPr/>
            </p:nvSpPr>
            <p:spPr>
              <a:xfrm>
                <a:off x="3388786" y="3385356"/>
                <a:ext cx="970384" cy="52321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algn="ctr"/>
                <a:r>
                  <a:rPr lang="en-US" sz="1400" dirty="0"/>
                  <a:t>Endpoint descriptor </a:t>
                </a:r>
                <a:endParaRPr kumimoji="0" lang="ru-RU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cxnSp>
            <p:nvCxnSpPr>
              <p:cNvPr id="54" name="Прямая со стрелкой 53">
                <a:extLst>
                  <a:ext uri="{FF2B5EF4-FFF2-40B4-BE49-F238E27FC236}">
                    <a16:creationId xmlns:a16="http://schemas.microsoft.com/office/drawing/2014/main" id="{B9C8362D-A670-48F6-A19B-DE4E70096815}"/>
                  </a:ext>
                </a:extLst>
              </p:cNvPr>
              <p:cNvCxnSpPr>
                <a:cxnSpLocks/>
                <a:stCxn id="25" idx="0"/>
                <a:endCxn id="53" idx="3"/>
              </p:cNvCxnSpPr>
              <p:nvPr/>
            </p:nvCxnSpPr>
            <p:spPr>
              <a:xfrm flipH="1" flipV="1">
                <a:off x="4359170" y="3646965"/>
                <a:ext cx="1174152" cy="654022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6612A581-B4F7-4E9A-8B94-D47B74F0EF8E}"/>
              </a:ext>
            </a:extLst>
          </p:cNvPr>
          <p:cNvGrpSpPr/>
          <p:nvPr/>
        </p:nvGrpSpPr>
        <p:grpSpPr>
          <a:xfrm>
            <a:off x="5048130" y="2460597"/>
            <a:ext cx="2228292" cy="1447977"/>
            <a:chOff x="5048130" y="2460597"/>
            <a:chExt cx="2228292" cy="1447977"/>
          </a:xfrm>
        </p:grpSpPr>
        <p:grpSp>
          <p:nvGrpSpPr>
            <p:cNvPr id="61" name="Группа 60">
              <a:extLst>
                <a:ext uri="{FF2B5EF4-FFF2-40B4-BE49-F238E27FC236}">
                  <a16:creationId xmlns:a16="http://schemas.microsoft.com/office/drawing/2014/main" id="{7FD3BEE4-2C44-4680-AAE5-84ED3E4A2E1A}"/>
                </a:ext>
              </a:extLst>
            </p:cNvPr>
            <p:cNvGrpSpPr/>
            <p:nvPr/>
          </p:nvGrpSpPr>
          <p:grpSpPr>
            <a:xfrm>
              <a:off x="5048130" y="3385356"/>
              <a:ext cx="1671882" cy="523218"/>
              <a:chOff x="5048130" y="3385356"/>
              <a:chExt cx="1671882" cy="523218"/>
            </a:xfrm>
          </p:grpSpPr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0955D74D-0A79-4CEF-85F2-054F995FB4C4}"/>
                  </a:ext>
                </a:extLst>
              </p:cNvPr>
              <p:cNvSpPr/>
              <p:nvPr/>
            </p:nvSpPr>
            <p:spPr>
              <a:xfrm>
                <a:off x="5048130" y="3385356"/>
                <a:ext cx="970384" cy="52321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algn="ctr"/>
                <a:r>
                  <a:rPr lang="en-US" sz="1400" dirty="0"/>
                  <a:t>Interface descriptor</a:t>
                </a:r>
                <a:endParaRPr kumimoji="0" lang="ru-RU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cxnSp>
            <p:nvCxnSpPr>
              <p:cNvPr id="32" name="Прямая со стрелкой 31">
                <a:extLst>
                  <a:ext uri="{FF2B5EF4-FFF2-40B4-BE49-F238E27FC236}">
                    <a16:creationId xmlns:a16="http://schemas.microsoft.com/office/drawing/2014/main" id="{764C22AC-CD3B-4AC6-BE06-47E50ED44F0D}"/>
                  </a:ext>
                </a:extLst>
              </p:cNvPr>
              <p:cNvCxnSpPr>
                <a:cxnSpLocks/>
                <a:stCxn id="21" idx="1"/>
                <a:endCxn id="25" idx="3"/>
              </p:cNvCxnSpPr>
              <p:nvPr/>
            </p:nvCxnSpPr>
            <p:spPr>
              <a:xfrm flipH="1">
                <a:off x="6018514" y="3646965"/>
                <a:ext cx="701498" cy="0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26C721D5-6D8A-4DD1-B662-8F772B82BA54}"/>
                </a:ext>
              </a:extLst>
            </p:cNvPr>
            <p:cNvGrpSpPr/>
            <p:nvPr/>
          </p:nvGrpSpPr>
          <p:grpSpPr>
            <a:xfrm>
              <a:off x="5723478" y="2460597"/>
              <a:ext cx="1552944" cy="924759"/>
              <a:chOff x="5048130" y="3385356"/>
              <a:chExt cx="1552944" cy="924759"/>
            </a:xfrm>
          </p:grpSpPr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9F112E23-8E94-4993-AE79-127C67B5D614}"/>
                  </a:ext>
                </a:extLst>
              </p:cNvPr>
              <p:cNvSpPr/>
              <p:nvPr/>
            </p:nvSpPr>
            <p:spPr>
              <a:xfrm>
                <a:off x="5048130" y="3385356"/>
                <a:ext cx="970384" cy="52321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algn="ctr"/>
                <a:r>
                  <a:rPr lang="en-US" sz="1400" dirty="0"/>
                  <a:t>Interface descriptor</a:t>
                </a:r>
                <a:endParaRPr kumimoji="0" lang="ru-RU" sz="14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cxnSp>
            <p:nvCxnSpPr>
              <p:cNvPr id="58" name="Прямая со стрелкой 57">
                <a:extLst>
                  <a:ext uri="{FF2B5EF4-FFF2-40B4-BE49-F238E27FC236}">
                    <a16:creationId xmlns:a16="http://schemas.microsoft.com/office/drawing/2014/main" id="{0E2F2E92-20F2-4F6E-804D-2F24983AE4BC}"/>
                  </a:ext>
                </a:extLst>
              </p:cNvPr>
              <p:cNvCxnSpPr>
                <a:cxnSpLocks/>
                <a:stCxn id="21" idx="0"/>
                <a:endCxn id="57" idx="3"/>
              </p:cNvCxnSpPr>
              <p:nvPr/>
            </p:nvCxnSpPr>
            <p:spPr>
              <a:xfrm flipH="1" flipV="1">
                <a:off x="6018514" y="3646965"/>
                <a:ext cx="582560" cy="663150"/>
              </a:xfrm>
              <a:prstGeom prst="straightConnector1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</p:spTree>
    <p:extLst>
      <p:ext uri="{BB962C8B-B14F-4D97-AF65-F5344CB8AC3E}">
        <p14:creationId xmlns:p14="http://schemas.microsoft.com/office/powerpoint/2010/main" val="355332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4582C7D-D179-481A-9AE1-7473352D9E8E}"/>
              </a:ext>
            </a:extLst>
          </p:cNvPr>
          <p:cNvSpPr txBox="1"/>
          <p:nvPr/>
        </p:nvSpPr>
        <p:spPr>
          <a:xfrm>
            <a:off x="1374226" y="1267799"/>
            <a:ext cx="9810068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На уровне реализации устройства, оно обязательно должно сообщать ОС, что может работать как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webUSB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, а так же передавать данные с какого именно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url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разрешено к нему обращаться, аналог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CORS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44B547-B47C-4AB1-BA21-0215BC44E983}"/>
              </a:ext>
            </a:extLst>
          </p:cNvPr>
          <p:cNvSpPr txBox="1"/>
          <p:nvPr/>
        </p:nvSpPr>
        <p:spPr>
          <a:xfrm>
            <a:off x="2186595" y="2571479"/>
            <a:ext cx="781880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85D34"/>
                </a:solidFill>
                <a:effectLst/>
                <a:latin typeface="Arial Unicode MS"/>
                <a:ea typeface="SFMono-Regular"/>
              </a:rPr>
              <a:t>#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9F1C59"/>
                </a:solidFill>
                <a:effectLst/>
                <a:latin typeface="Arial Unicode MS"/>
                <a:ea typeface="SFMono-Regular"/>
              </a:rPr>
              <a:t>include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385D34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Arial Unicode MS"/>
                <a:ea typeface="SFMono-Regular"/>
              </a:rPr>
              <a:t>&lt;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Arial Unicode MS"/>
                <a:ea typeface="SFMono-Regular"/>
              </a:rPr>
              <a:t>WebUSB.h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Arial Unicode MS"/>
                <a:ea typeface="SFMono-Regular"/>
              </a:rPr>
              <a:t>&gt;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SFMono-Regular"/>
              </a:rPr>
            </a:b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SFMono-Regular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SFMono-Regular"/>
              </a:rPr>
              <a:t>WebUSB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SFMono-Regular"/>
              </a:rPr>
              <a:t>WebUSBSerial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Arial Unicode MS"/>
                <a:ea typeface="SFMono-Regular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7AA2"/>
                </a:solidFill>
                <a:effectLst/>
                <a:latin typeface="Arial Unicode MS"/>
                <a:ea typeface="SFMono-Regular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696969"/>
                </a:solidFill>
                <a:effectLst/>
                <a:latin typeface="Arial Unicode MS"/>
                <a:ea typeface="SFMono-Regular"/>
              </a:rPr>
              <a:t>/* https:// */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Arial Unicode MS"/>
                <a:ea typeface="SFMono-Regular"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Arial Unicode MS"/>
                <a:ea typeface="SFMono-Regular"/>
              </a:rPr>
              <a:t>"webusb.github.io/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Arial Unicode MS"/>
                <a:ea typeface="SFMono-Regular"/>
              </a:rPr>
              <a:t>arduino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Arial Unicode MS"/>
                <a:ea typeface="SFMono-Regular"/>
              </a:rPr>
              <a:t>/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183691"/>
                </a:solidFill>
                <a:effectLst/>
                <a:latin typeface="Arial Unicode MS"/>
                <a:ea typeface="SFMono-Regular"/>
              </a:rPr>
              <a:t>demos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Arial Unicode MS"/>
                <a:ea typeface="SFMono-Regular"/>
              </a:rPr>
              <a:t>");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B7DF5-B373-46D7-82E1-D4AB4E712DA8}"/>
              </a:ext>
            </a:extLst>
          </p:cNvPr>
          <p:cNvSpPr txBox="1"/>
          <p:nvPr/>
        </p:nvSpPr>
        <p:spPr>
          <a:xfrm>
            <a:off x="5319665" y="308684"/>
            <a:ext cx="155266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Web</a:t>
            </a:r>
            <a:r>
              <a:rPr lang="en-US" sz="3200" dirty="0"/>
              <a:t>USB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4B30D017-D34C-4C03-A671-12AF162BCBA3}"/>
              </a:ext>
            </a:extLst>
          </p:cNvPr>
          <p:cNvGrpSpPr/>
          <p:nvPr/>
        </p:nvGrpSpPr>
        <p:grpSpPr>
          <a:xfrm>
            <a:off x="4920773" y="3521049"/>
            <a:ext cx="1956076" cy="2971897"/>
            <a:chOff x="4204996" y="3638938"/>
            <a:chExt cx="1956076" cy="2971897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E3ECB1F4-4D8A-42AC-B77D-8378CB967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7547" y="4924910"/>
              <a:ext cx="1533525" cy="1685925"/>
            </a:xfrm>
            <a:prstGeom prst="rect">
              <a:avLst/>
            </a:prstGeom>
          </p:spPr>
        </p:pic>
        <p:cxnSp>
          <p:nvCxnSpPr>
            <p:cNvPr id="7" name="Соединитель: изогнутый 6">
              <a:extLst>
                <a:ext uri="{FF2B5EF4-FFF2-40B4-BE49-F238E27FC236}">
                  <a16:creationId xmlns:a16="http://schemas.microsoft.com/office/drawing/2014/main" id="{5381DD1B-E4E7-4227-8293-E2435433B4BD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16200000" flipV="1">
              <a:off x="4156667" y="3687267"/>
              <a:ext cx="1285972" cy="1189314"/>
            </a:xfrm>
            <a:prstGeom prst="curvedConnector3">
              <a:avLst>
                <a:gd name="adj1" fmla="val 50000"/>
              </a:avLst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55A8601D-A35A-40B0-8597-A4A494013517}"/>
              </a:ext>
            </a:extLst>
          </p:cNvPr>
          <p:cNvGrpSpPr/>
          <p:nvPr/>
        </p:nvGrpSpPr>
        <p:grpSpPr>
          <a:xfrm>
            <a:off x="6300789" y="3521049"/>
            <a:ext cx="3415000" cy="631107"/>
            <a:chOff x="5598372" y="3733979"/>
            <a:chExt cx="3415000" cy="631107"/>
          </a:xfrm>
        </p:grpSpPr>
        <p:sp>
          <p:nvSpPr>
            <p:cNvPr id="15" name="Левая фигурная скобка 14">
              <a:extLst>
                <a:ext uri="{FF2B5EF4-FFF2-40B4-BE49-F238E27FC236}">
                  <a16:creationId xmlns:a16="http://schemas.microsoft.com/office/drawing/2014/main" id="{2A5D2D13-C1CC-4999-A048-5A62A94439CC}"/>
                </a:ext>
              </a:extLst>
            </p:cNvPr>
            <p:cNvSpPr/>
            <p:nvPr/>
          </p:nvSpPr>
          <p:spPr>
            <a:xfrm rot="16200000">
              <a:off x="7213539" y="2118812"/>
              <a:ext cx="184665" cy="34150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61F04A-66FB-46B0-9BD4-CAF29E36B8F0}"/>
                </a:ext>
              </a:extLst>
            </p:cNvPr>
            <p:cNvSpPr txBox="1"/>
            <p:nvPr/>
          </p:nvSpPr>
          <p:spPr>
            <a:xfrm>
              <a:off x="6568811" y="3995756"/>
              <a:ext cx="1474119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URL descriptor</a:t>
              </a:r>
              <a:endParaRPr kumimoji="0" lang="ru-RU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F3688B6-5491-4F5E-B284-1B2ADB8D5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05" y="3912473"/>
            <a:ext cx="3340980" cy="228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2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EF705D7-A5CB-4399-AADF-98DE25D65BEF}"/>
              </a:ext>
            </a:extLst>
          </p:cNvPr>
          <p:cNvSpPr txBox="1"/>
          <p:nvPr/>
        </p:nvSpPr>
        <p:spPr>
          <a:xfrm>
            <a:off x="7809905" y="1200150"/>
            <a:ext cx="3889845" cy="30777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E82A9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E82A9"/>
                </a:solidFill>
                <a:effectLst/>
                <a:latin typeface="Arial Unicode MS"/>
                <a:ea typeface="Fira Code" panose="020B0604020202020204" pitchFamily="49" charset="0"/>
              </a:rPr>
              <a:t>let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device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Arial Unicode MS"/>
                <a:ea typeface="Fira Code" panose="020B060402020202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E82A9"/>
                </a:solidFill>
                <a:effectLst/>
                <a:latin typeface="Arial Unicode MS"/>
                <a:ea typeface="Fira Code" panose="020B0604020202020204" pitchFamily="49" charset="0"/>
              </a:rPr>
              <a:t>await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navigator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.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usb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.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Fira Code" panose="020B060402020202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Fira Code" panose="020B0604020202020204" pitchFamily="49" charset="0"/>
              </a:rPr>
              <a:t>Device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Fira Code" panose="020B0604020202020204" pitchFamily="49" charset="0"/>
              </a:rPr>
              <a:t>s</a:t>
            </a:r>
            <a:r>
              <a:rPr lang="ru-RU" altLang="ru-RU" sz="1400" dirty="0">
                <a:solidFill>
                  <a:srgbClr val="5F6364"/>
                </a:solidFill>
                <a:latin typeface="Arial Unicode MS"/>
                <a:ea typeface="Fira Code" panose="020B0604020202020204" pitchFamily="49" charset="0"/>
              </a:rPr>
              <a:t>();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F3D40-4780-4032-A37D-9C6CF58DDFAF}"/>
              </a:ext>
            </a:extLst>
          </p:cNvPr>
          <p:cNvSpPr txBox="1"/>
          <p:nvPr/>
        </p:nvSpPr>
        <p:spPr>
          <a:xfrm>
            <a:off x="917692" y="1200150"/>
            <a:ext cx="654121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E82A9"/>
                </a:solidFill>
                <a:effectLst/>
                <a:latin typeface="Arial Unicode MS"/>
                <a:ea typeface="Fira Code" panose="020B0604020202020204" pitchFamily="49" charset="0"/>
              </a:rPr>
              <a:t>let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device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Arial Unicode MS"/>
                <a:ea typeface="Fira Code" panose="020B060402020202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E82A9"/>
                </a:solidFill>
                <a:effectLst/>
                <a:latin typeface="Arial Unicode MS"/>
                <a:ea typeface="Fira Code" panose="020B0604020202020204" pitchFamily="49" charset="0"/>
              </a:rPr>
              <a:t>await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navigator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.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usb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Fira Code" panose="020B0604020202020204" pitchFamily="49" charset="0"/>
              </a:rPr>
              <a:t>requestDevice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({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filters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Arial Unicode MS"/>
                <a:ea typeface="Fira Code" panose="020B0604020202020204" pitchFamily="49" charset="0"/>
              </a:rPr>
              <a:t>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vendorId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Arial Unicode MS"/>
                <a:ea typeface="Fira Code" panose="020B0604020202020204" pitchFamily="49" charset="0"/>
              </a:rPr>
              <a:t>: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92C2C"/>
                </a:solidFill>
                <a:effectLst/>
                <a:latin typeface="Arial Unicode MS"/>
                <a:ea typeface="Fira Code" panose="020B0604020202020204" pitchFamily="49" charset="0"/>
              </a:rPr>
              <a:t>0x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C92C2C"/>
                </a:solidFill>
                <a:effectLst/>
                <a:latin typeface="Arial Unicode MS"/>
                <a:ea typeface="Fira Code" panose="020B0604020202020204" pitchFamily="49" charset="0"/>
              </a:rPr>
              <a:t>2341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}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] }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);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68E019-9359-4AE5-8FA1-F763CDE4B570}"/>
              </a:ext>
            </a:extLst>
          </p:cNvPr>
          <p:cNvSpPr txBox="1"/>
          <p:nvPr/>
        </p:nvSpPr>
        <p:spPr>
          <a:xfrm>
            <a:off x="815365" y="5723574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dirty="0" err="1"/>
              <a:t>chrome</a:t>
            </a:r>
            <a:r>
              <a:rPr lang="ru-RU" dirty="0"/>
              <a:t>:/</a:t>
            </a:r>
            <a:r>
              <a:rPr lang="en-US" dirty="0"/>
              <a:t>/</a:t>
            </a:r>
            <a:r>
              <a:rPr lang="en-US" dirty="0" err="1"/>
              <a:t>usb</a:t>
            </a:r>
            <a:r>
              <a:rPr lang="ru-RU" dirty="0"/>
              <a:t>-</a:t>
            </a:r>
            <a:r>
              <a:rPr lang="ru-RU" dirty="0" err="1"/>
              <a:t>internals</a:t>
            </a:r>
            <a:r>
              <a:rPr lang="en-US" dirty="0"/>
              <a:t> – </a:t>
            </a:r>
            <a:r>
              <a:rPr lang="ru-RU" dirty="0"/>
              <a:t>полезная</a:t>
            </a:r>
            <a:r>
              <a:rPr lang="en-US" dirty="0"/>
              <a:t> </a:t>
            </a:r>
            <a:r>
              <a:rPr lang="ru-RU" dirty="0"/>
              <a:t>отладочная информация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4B43A-EBFE-40AA-8B1D-6D244BBFD845}"/>
              </a:ext>
            </a:extLst>
          </p:cNvPr>
          <p:cNvSpPr txBox="1"/>
          <p:nvPr/>
        </p:nvSpPr>
        <p:spPr>
          <a:xfrm>
            <a:off x="917692" y="1934094"/>
            <a:ext cx="12657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device</a:t>
            </a:r>
            <a:r>
              <a:rPr lang="en-US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.open();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36BC48-0062-4A39-AE7B-95B9058D5C92}"/>
              </a:ext>
            </a:extLst>
          </p:cNvPr>
          <p:cNvSpPr txBox="1"/>
          <p:nvPr/>
        </p:nvSpPr>
        <p:spPr>
          <a:xfrm>
            <a:off x="917691" y="2322163"/>
            <a:ext cx="245996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device</a:t>
            </a:r>
            <a:r>
              <a:rPr lang="en-US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.</a:t>
            </a:r>
            <a:r>
              <a:rPr lang="en-US" altLang="ru-RU" sz="1400" dirty="0" err="1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selectConfiguration</a:t>
            </a:r>
            <a:r>
              <a:rPr lang="en-US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(</a:t>
            </a:r>
            <a:r>
              <a:rPr lang="en-US" altLang="ru-RU" sz="1400" dirty="0">
                <a:solidFill>
                  <a:srgbClr val="C92C2C"/>
                </a:solidFill>
                <a:latin typeface="Arial Unicode MS"/>
                <a:ea typeface="Fira Code" panose="020B0604020202020204" pitchFamily="49" charset="0"/>
              </a:rPr>
              <a:t>1</a:t>
            </a:r>
            <a:r>
              <a:rPr lang="en-US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);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2FDE12-FFFD-4497-9159-9816233F1EA4}"/>
              </a:ext>
            </a:extLst>
          </p:cNvPr>
          <p:cNvSpPr txBox="1"/>
          <p:nvPr/>
        </p:nvSpPr>
        <p:spPr>
          <a:xfrm>
            <a:off x="917691" y="2707958"/>
            <a:ext cx="204158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device</a:t>
            </a:r>
            <a:r>
              <a:rPr lang="en-US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.</a:t>
            </a:r>
            <a:r>
              <a:rPr lang="en-US" altLang="ru-RU" sz="1400" dirty="0" err="1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claimInterface</a:t>
            </a:r>
            <a:r>
              <a:rPr lang="en-US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(</a:t>
            </a:r>
            <a:r>
              <a:rPr lang="en-US" altLang="ru-RU" sz="1400" dirty="0">
                <a:solidFill>
                  <a:srgbClr val="C92C2C"/>
                </a:solidFill>
                <a:latin typeface="Arial Unicode MS"/>
                <a:ea typeface="Fira Code" panose="020B0604020202020204" pitchFamily="49" charset="0"/>
              </a:rPr>
              <a:t>2</a:t>
            </a:r>
            <a:r>
              <a:rPr lang="en-US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);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BC0AAC-06BE-40FA-9D8B-B31DB530E73F}"/>
              </a:ext>
            </a:extLst>
          </p:cNvPr>
          <p:cNvSpPr txBox="1"/>
          <p:nvPr/>
        </p:nvSpPr>
        <p:spPr>
          <a:xfrm>
            <a:off x="917690" y="3102269"/>
            <a:ext cx="27164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device</a:t>
            </a:r>
            <a:r>
              <a:rPr lang="en-US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.</a:t>
            </a:r>
            <a:r>
              <a:rPr lang="en-US" altLang="ru-RU" sz="1400" dirty="0" err="1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controlTransferOut</a:t>
            </a:r>
            <a:r>
              <a:rPr lang="en-US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({ … });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2A0793-57A6-4529-9FF8-B70D0A142909}"/>
              </a:ext>
            </a:extLst>
          </p:cNvPr>
          <p:cNvSpPr txBox="1"/>
          <p:nvPr/>
        </p:nvSpPr>
        <p:spPr>
          <a:xfrm>
            <a:off x="917690" y="3461862"/>
            <a:ext cx="198066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device</a:t>
            </a:r>
            <a:r>
              <a:rPr lang="en-US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.</a:t>
            </a:r>
            <a:r>
              <a:rPr lang="en-US" altLang="ru-RU" sz="1400" dirty="0" err="1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transferIn</a:t>
            </a:r>
            <a:r>
              <a:rPr lang="en-US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(</a:t>
            </a:r>
            <a:r>
              <a:rPr lang="en-US" altLang="ru-RU" sz="1400" dirty="0">
                <a:solidFill>
                  <a:srgbClr val="C92C2C"/>
                </a:solidFill>
                <a:latin typeface="Arial Unicode MS"/>
                <a:ea typeface="Fira Code" panose="020B0604020202020204" pitchFamily="49" charset="0"/>
              </a:rPr>
              <a:t>5</a:t>
            </a:r>
            <a:r>
              <a:rPr lang="en-US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, </a:t>
            </a:r>
            <a:r>
              <a:rPr lang="en-US" altLang="ru-RU" sz="1400" dirty="0">
                <a:solidFill>
                  <a:srgbClr val="C92C2C"/>
                </a:solidFill>
                <a:latin typeface="Arial Unicode MS"/>
                <a:ea typeface="Fira Code" panose="020B0604020202020204" pitchFamily="49" charset="0"/>
              </a:rPr>
              <a:t>64</a:t>
            </a:r>
            <a:r>
              <a:rPr lang="en-US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);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2FB5B6-7709-4E58-AE30-F39819D073C5}"/>
              </a:ext>
            </a:extLst>
          </p:cNvPr>
          <p:cNvSpPr txBox="1"/>
          <p:nvPr/>
        </p:nvSpPr>
        <p:spPr>
          <a:xfrm>
            <a:off x="5319665" y="308684"/>
            <a:ext cx="155266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Web</a:t>
            </a:r>
            <a:r>
              <a:rPr lang="en-US" sz="3200" dirty="0"/>
              <a:t>USB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C1E17B-D036-4620-8EAD-353E223DFD9D}"/>
              </a:ext>
            </a:extLst>
          </p:cNvPr>
          <p:cNvSpPr txBox="1"/>
          <p:nvPr/>
        </p:nvSpPr>
        <p:spPr>
          <a:xfrm>
            <a:off x="917690" y="4287441"/>
            <a:ext cx="294567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device</a:t>
            </a:r>
            <a:r>
              <a:rPr lang="en-US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.</a:t>
            </a:r>
            <a:r>
              <a:rPr lang="en-US" altLang="ru-RU" sz="1400" dirty="0" err="1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transferOut</a:t>
            </a:r>
            <a:r>
              <a:rPr lang="en-US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(</a:t>
            </a:r>
            <a:r>
              <a:rPr lang="en-US" altLang="ru-RU" sz="1400" dirty="0">
                <a:solidFill>
                  <a:srgbClr val="C92C2C"/>
                </a:solidFill>
                <a:latin typeface="Arial Unicode MS"/>
                <a:ea typeface="Fira Code" panose="020B0604020202020204" pitchFamily="49" charset="0"/>
              </a:rPr>
              <a:t>5</a:t>
            </a:r>
            <a:r>
              <a:rPr lang="en-US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, </a:t>
            </a:r>
            <a:r>
              <a:rPr lang="en-US" altLang="ru-RU" sz="1400" dirty="0">
                <a:solidFill>
                  <a:srgbClr val="C92C2C"/>
                </a:solidFill>
                <a:latin typeface="Arial Unicode MS"/>
                <a:ea typeface="Fira Code" panose="020B0604020202020204" pitchFamily="49" charset="0"/>
              </a:rPr>
              <a:t>[TypedArray]</a:t>
            </a:r>
            <a:r>
              <a:rPr lang="en-US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);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80646497-C9F0-4E68-899A-31C54A76520A}"/>
              </a:ext>
            </a:extLst>
          </p:cNvPr>
          <p:cNvGrpSpPr/>
          <p:nvPr/>
        </p:nvGrpSpPr>
        <p:grpSpPr>
          <a:xfrm>
            <a:off x="1917162" y="3713584"/>
            <a:ext cx="946732" cy="573857"/>
            <a:chOff x="1917162" y="3713584"/>
            <a:chExt cx="946732" cy="573857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D7B831A9-1B94-4862-9383-7D61672B3F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0528" y="3713584"/>
              <a:ext cx="0" cy="245409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1F2256-FF40-4330-830B-CC24318D526C}"/>
                </a:ext>
              </a:extLst>
            </p:cNvPr>
            <p:cNvSpPr txBox="1"/>
            <p:nvPr/>
          </p:nvSpPr>
          <p:spPr>
            <a:xfrm>
              <a:off x="1917162" y="3843874"/>
              <a:ext cx="94673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endpoint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FF40C4E9-B6F0-4FD8-BFD9-85177805BF68}"/>
                </a:ext>
              </a:extLst>
            </p:cNvPr>
            <p:cNvCxnSpPr>
              <a:cxnSpLocks/>
            </p:cNvCxnSpPr>
            <p:nvPr/>
          </p:nvCxnSpPr>
          <p:spPr>
            <a:xfrm>
              <a:off x="2518046" y="4148605"/>
              <a:ext cx="0" cy="138836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35767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" grpId="0"/>
      <p:bldP spid="19" grpId="0"/>
      <p:bldP spid="23" grpId="0"/>
      <p:bldP spid="24" grpId="0"/>
      <p:bldP spid="25" grpId="0"/>
      <p:bldP spid="26" grpId="0"/>
      <p:bldP spid="27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E8DEAC-FB0F-4DA6-9524-958F87B823F0}"/>
              </a:ext>
            </a:extLst>
          </p:cNvPr>
          <p:cNvSpPr txBox="1"/>
          <p:nvPr/>
        </p:nvSpPr>
        <p:spPr>
          <a:xfrm>
            <a:off x="5319665" y="308684"/>
            <a:ext cx="179953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Web</a:t>
            </a:r>
            <a:r>
              <a:rPr lang="en-US" sz="3200" dirty="0"/>
              <a:t>Serial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945102C-31CB-4F65-B931-23064AD818A3}"/>
              </a:ext>
            </a:extLst>
          </p:cNvPr>
          <p:cNvGrpSpPr/>
          <p:nvPr/>
        </p:nvGrpSpPr>
        <p:grpSpPr>
          <a:xfrm>
            <a:off x="4071195" y="2077285"/>
            <a:ext cx="1765469" cy="2460498"/>
            <a:chOff x="3956548" y="2198751"/>
            <a:chExt cx="1765469" cy="24604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B93E50-C7E2-4E95-91E9-203DC6C93D04}"/>
                </a:ext>
              </a:extLst>
            </p:cNvPr>
            <p:cNvSpPr txBox="1"/>
            <p:nvPr/>
          </p:nvSpPr>
          <p:spPr>
            <a:xfrm>
              <a:off x="3956548" y="2198751"/>
              <a:ext cx="1765469" cy="246049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FAF8AE-19AC-41ED-BD76-FFEC3E8958C8}"/>
                </a:ext>
              </a:extLst>
            </p:cNvPr>
            <p:cNvSpPr txBox="1"/>
            <p:nvPr/>
          </p:nvSpPr>
          <p:spPr>
            <a:xfrm>
              <a:off x="4672089" y="2326905"/>
              <a:ext cx="33438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PC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E5E97A0-F3B1-4654-B84F-2B675E7A2E1D}"/>
              </a:ext>
            </a:extLst>
          </p:cNvPr>
          <p:cNvGrpSpPr/>
          <p:nvPr/>
        </p:nvGrpSpPr>
        <p:grpSpPr>
          <a:xfrm>
            <a:off x="7460754" y="2382166"/>
            <a:ext cx="970384" cy="1850736"/>
            <a:chOff x="4615348" y="2561963"/>
            <a:chExt cx="970384" cy="1850736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CE5EB8C6-6391-4F4D-BDD8-088C8C81FE90}"/>
                </a:ext>
              </a:extLst>
            </p:cNvPr>
            <p:cNvSpPr/>
            <p:nvPr/>
          </p:nvSpPr>
          <p:spPr>
            <a:xfrm>
              <a:off x="4615348" y="2561963"/>
              <a:ext cx="970384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COM1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C9646383-B685-4B22-B583-CACC3D7F0762}"/>
                </a:ext>
              </a:extLst>
            </p:cNvPr>
            <p:cNvSpPr/>
            <p:nvPr/>
          </p:nvSpPr>
          <p:spPr>
            <a:xfrm>
              <a:off x="4615348" y="3066115"/>
              <a:ext cx="970384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COM2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EDCEF7C0-EDD0-43FC-AE2E-7BDC0D302CE2}"/>
                </a:ext>
              </a:extLst>
            </p:cNvPr>
            <p:cNvSpPr/>
            <p:nvPr/>
          </p:nvSpPr>
          <p:spPr>
            <a:xfrm>
              <a:off x="4615348" y="3570267"/>
              <a:ext cx="970384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COM3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5D83481F-DDF9-4DB6-B14B-66317A8AA3B0}"/>
                </a:ext>
              </a:extLst>
            </p:cNvPr>
            <p:cNvSpPr/>
            <p:nvPr/>
          </p:nvSpPr>
          <p:spPr>
            <a:xfrm>
              <a:off x="4615348" y="4043369"/>
              <a:ext cx="970384" cy="369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COM N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C6871642-111D-4F4E-91D2-CC0C9EE78DE9}"/>
              </a:ext>
            </a:extLst>
          </p:cNvPr>
          <p:cNvGrpSpPr/>
          <p:nvPr/>
        </p:nvGrpSpPr>
        <p:grpSpPr>
          <a:xfrm>
            <a:off x="5836664" y="2636245"/>
            <a:ext cx="1624090" cy="1508449"/>
            <a:chOff x="5836664" y="2566831"/>
            <a:chExt cx="1624090" cy="1508449"/>
          </a:xfrm>
        </p:grpSpPr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C470FCB3-8669-430E-8366-A1DB1D448D11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5836664" y="2566831"/>
              <a:ext cx="1624090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01D774FA-4431-462A-8E3C-82F78E626323}"/>
                </a:ext>
              </a:extLst>
            </p:cNvPr>
            <p:cNvCxnSpPr>
              <a:cxnSpLocks/>
            </p:cNvCxnSpPr>
            <p:nvPr/>
          </p:nvCxnSpPr>
          <p:spPr>
            <a:xfrm>
              <a:off x="5836664" y="3080014"/>
              <a:ext cx="1624090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4436C856-E9EF-4CDF-B25C-2033447D30E5}"/>
                </a:ext>
              </a:extLst>
            </p:cNvPr>
            <p:cNvCxnSpPr>
              <a:cxnSpLocks/>
            </p:cNvCxnSpPr>
            <p:nvPr/>
          </p:nvCxnSpPr>
          <p:spPr>
            <a:xfrm>
              <a:off x="5836664" y="3577648"/>
              <a:ext cx="1624090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E8B03079-FBF8-4B67-ADAD-C3077194B353}"/>
                </a:ext>
              </a:extLst>
            </p:cNvPr>
            <p:cNvCxnSpPr>
              <a:cxnSpLocks/>
            </p:cNvCxnSpPr>
            <p:nvPr/>
          </p:nvCxnSpPr>
          <p:spPr>
            <a:xfrm>
              <a:off x="5836664" y="4075280"/>
              <a:ext cx="1624090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39C6AA7A-5C1C-40AC-A078-98C251EE4073}"/>
              </a:ext>
            </a:extLst>
          </p:cNvPr>
          <p:cNvGrpSpPr/>
          <p:nvPr/>
        </p:nvGrpSpPr>
        <p:grpSpPr>
          <a:xfrm flipH="1">
            <a:off x="5836664" y="2517434"/>
            <a:ext cx="1624090" cy="1508449"/>
            <a:chOff x="5836664" y="2566831"/>
            <a:chExt cx="1624090" cy="1508449"/>
          </a:xfrm>
        </p:grpSpPr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E82B4401-11AF-4AD3-B668-F913E4696ECC}"/>
                </a:ext>
              </a:extLst>
            </p:cNvPr>
            <p:cNvCxnSpPr>
              <a:cxnSpLocks/>
            </p:cNvCxnSpPr>
            <p:nvPr/>
          </p:nvCxnSpPr>
          <p:spPr>
            <a:xfrm>
              <a:off x="5836664" y="2566831"/>
              <a:ext cx="1624090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6AA5F281-91A9-4B3E-956F-245206509938}"/>
                </a:ext>
              </a:extLst>
            </p:cNvPr>
            <p:cNvCxnSpPr>
              <a:cxnSpLocks/>
            </p:cNvCxnSpPr>
            <p:nvPr/>
          </p:nvCxnSpPr>
          <p:spPr>
            <a:xfrm>
              <a:off x="5836664" y="3080014"/>
              <a:ext cx="1624090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F891E388-5507-48FE-ADBD-F1FE564BA7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6664" y="3577648"/>
              <a:ext cx="1624090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F8D54A42-561C-4100-9609-F9C8FAECB0D4}"/>
                </a:ext>
              </a:extLst>
            </p:cNvPr>
            <p:cNvCxnSpPr>
              <a:cxnSpLocks/>
            </p:cNvCxnSpPr>
            <p:nvPr/>
          </p:nvCxnSpPr>
          <p:spPr>
            <a:xfrm>
              <a:off x="5836664" y="4075280"/>
              <a:ext cx="1624090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C9440F0E-9509-4F7E-AA28-D715A7B9F708}"/>
              </a:ext>
            </a:extLst>
          </p:cNvPr>
          <p:cNvGrpSpPr/>
          <p:nvPr/>
        </p:nvGrpSpPr>
        <p:grpSpPr>
          <a:xfrm>
            <a:off x="8474681" y="2266994"/>
            <a:ext cx="1066957" cy="553916"/>
            <a:chOff x="8474681" y="2266994"/>
            <a:chExt cx="1066957" cy="55391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5C225D2-27F6-49BA-803E-3143E8CA4E78}"/>
                </a:ext>
              </a:extLst>
            </p:cNvPr>
            <p:cNvSpPr txBox="1"/>
            <p:nvPr/>
          </p:nvSpPr>
          <p:spPr>
            <a:xfrm>
              <a:off x="8474681" y="2266994"/>
              <a:ext cx="1030088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usbVendorId</a:t>
              </a:r>
              <a:endParaRPr kumimoji="0" lang="ru-RU" sz="1400" b="0" i="1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3C5034-3046-4264-8C33-B5DEF6BF86D8}"/>
                </a:ext>
              </a:extLst>
            </p:cNvPr>
            <p:cNvSpPr txBox="1"/>
            <p:nvPr/>
          </p:nvSpPr>
          <p:spPr>
            <a:xfrm>
              <a:off x="8474681" y="2513135"/>
              <a:ext cx="106695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usbProductId</a:t>
              </a:r>
              <a:endParaRPr kumimoji="0" lang="ru-RU" sz="1400" b="0" i="1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287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76EF96-AF81-4DB1-A05B-782C912C7E4F}"/>
              </a:ext>
            </a:extLst>
          </p:cNvPr>
          <p:cNvSpPr txBox="1"/>
          <p:nvPr/>
        </p:nvSpPr>
        <p:spPr>
          <a:xfrm>
            <a:off x="1023195" y="572161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dirty="0" err="1"/>
              <a:t>chrome</a:t>
            </a:r>
            <a:r>
              <a:rPr lang="ru-RU" dirty="0"/>
              <a:t>:/</a:t>
            </a:r>
            <a:r>
              <a:rPr lang="en-US" dirty="0"/>
              <a:t>/ </a:t>
            </a:r>
            <a:r>
              <a:rPr lang="en-US" b="0" i="0" dirty="0">
                <a:solidFill>
                  <a:srgbClr val="202124"/>
                </a:solidFill>
                <a:effectLst/>
                <a:latin typeface="SFMono-Regular"/>
              </a:rPr>
              <a:t>device-log</a:t>
            </a:r>
            <a:r>
              <a:rPr lang="en-US" dirty="0"/>
              <a:t> – </a:t>
            </a:r>
            <a:r>
              <a:rPr lang="ru-RU" dirty="0"/>
              <a:t>полезная</a:t>
            </a:r>
            <a:r>
              <a:rPr lang="en-US" dirty="0"/>
              <a:t> </a:t>
            </a:r>
            <a:r>
              <a:rPr lang="ru-RU" dirty="0"/>
              <a:t>отладочная информация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8DEAC-FB0F-4DA6-9524-958F87B823F0}"/>
              </a:ext>
            </a:extLst>
          </p:cNvPr>
          <p:cNvSpPr txBox="1"/>
          <p:nvPr/>
        </p:nvSpPr>
        <p:spPr>
          <a:xfrm>
            <a:off x="5319665" y="308684"/>
            <a:ext cx="179953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Web</a:t>
            </a:r>
            <a:r>
              <a:rPr lang="en-US" sz="3200" dirty="0"/>
              <a:t>Serial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BEFC7D-58D9-4B89-8FBC-B724D7E00EFC}"/>
              </a:ext>
            </a:extLst>
          </p:cNvPr>
          <p:cNvSpPr txBox="1"/>
          <p:nvPr/>
        </p:nvSpPr>
        <p:spPr>
          <a:xfrm>
            <a:off x="7809905" y="1200150"/>
            <a:ext cx="3498713" cy="30777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E82A9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E82A9"/>
                </a:solidFill>
                <a:effectLst/>
                <a:latin typeface="Arial Unicode MS"/>
                <a:ea typeface="Fira Code" panose="020B0604020202020204" pitchFamily="49" charset="0"/>
              </a:rPr>
              <a:t>let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port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Arial Unicode MS"/>
                <a:ea typeface="Fira Code" panose="020B060402020202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E82A9"/>
                </a:solidFill>
                <a:effectLst/>
                <a:latin typeface="Arial Unicode MS"/>
                <a:ea typeface="Fira Code" panose="020B0604020202020204" pitchFamily="49" charset="0"/>
              </a:rPr>
              <a:t>await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navigator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.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serial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.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Fira Code" panose="020B0604020202020204" pitchFamily="49" charset="0"/>
              </a:rPr>
              <a:t>getPorts</a:t>
            </a:r>
            <a:r>
              <a:rPr lang="ru-RU" altLang="ru-RU" sz="1400" dirty="0">
                <a:solidFill>
                  <a:srgbClr val="5F6364"/>
                </a:solidFill>
                <a:latin typeface="Arial Unicode MS"/>
                <a:ea typeface="Fira Code" panose="020B0604020202020204" pitchFamily="49" charset="0"/>
              </a:rPr>
              <a:t>();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2F7B18-9AFB-49EA-B4A0-BA60824CCE5E}"/>
              </a:ext>
            </a:extLst>
          </p:cNvPr>
          <p:cNvSpPr txBox="1"/>
          <p:nvPr/>
        </p:nvSpPr>
        <p:spPr>
          <a:xfrm>
            <a:off x="917692" y="1200150"/>
            <a:ext cx="444288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E82A9"/>
                </a:solidFill>
                <a:effectLst/>
                <a:latin typeface="Arial Unicode MS"/>
                <a:ea typeface="Fira Code" panose="020B0604020202020204" pitchFamily="49" charset="0"/>
              </a:rPr>
              <a:t>let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port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Arial Unicode MS"/>
                <a:ea typeface="Fira Code" panose="020B060402020202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E82A9"/>
                </a:solidFill>
                <a:effectLst/>
                <a:latin typeface="Arial Unicode MS"/>
                <a:ea typeface="Fira Code" panose="020B0604020202020204" pitchFamily="49" charset="0"/>
              </a:rPr>
              <a:t>await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navigator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.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serial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Fira Code" panose="020B0604020202020204" pitchFamily="49" charset="0"/>
              </a:rPr>
              <a:t>request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Fira Code" panose="020B0604020202020204" pitchFamily="49" charset="0"/>
              </a:rPr>
              <a:t>Ports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({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filters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Fira Code" panose="020B06040202020202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}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);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2D9386-D7A2-4F96-8A43-00E180D5DA7F}"/>
              </a:ext>
            </a:extLst>
          </p:cNvPr>
          <p:cNvSpPr txBox="1"/>
          <p:nvPr/>
        </p:nvSpPr>
        <p:spPr>
          <a:xfrm>
            <a:off x="917689" y="2630523"/>
            <a:ext cx="34089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 err="1">
                <a:solidFill>
                  <a:srgbClr val="0E82A9"/>
                </a:solidFill>
                <a:latin typeface="Arial Unicode MS"/>
                <a:ea typeface="Fira Code" panose="020B0604020202020204" pitchFamily="49" charset="0"/>
              </a:rPr>
              <a:t>const</a:t>
            </a:r>
            <a:r>
              <a:rPr lang="ru-RU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 </a:t>
            </a:r>
            <a:r>
              <a:rPr lang="ru-RU" altLang="ru-RU" sz="1400" dirty="0" err="1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reader</a:t>
            </a:r>
            <a:r>
              <a:rPr lang="ru-RU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 </a:t>
            </a:r>
            <a:r>
              <a:rPr lang="ru-RU" altLang="ru-RU" sz="1400" dirty="0">
                <a:solidFill>
                  <a:srgbClr val="A67F59"/>
                </a:solidFill>
                <a:latin typeface="Arial Unicode MS"/>
                <a:ea typeface="Fira Code" panose="020B0604020202020204" pitchFamily="49" charset="0"/>
              </a:rPr>
              <a:t>=</a:t>
            </a:r>
            <a:r>
              <a:rPr lang="ru-RU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 </a:t>
            </a:r>
            <a:r>
              <a:rPr lang="ru-RU" altLang="ru-RU" sz="1400" dirty="0" err="1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port.readable.</a:t>
            </a:r>
            <a:r>
              <a:rPr lang="ru-RU" altLang="ru-RU" sz="1400" dirty="0" err="1">
                <a:solidFill>
                  <a:srgbClr val="2F9C0A"/>
                </a:solidFill>
                <a:latin typeface="Arial Unicode MS"/>
                <a:ea typeface="Fira Code" panose="020B0604020202020204" pitchFamily="49" charset="0"/>
              </a:rPr>
              <a:t>getReader</a:t>
            </a:r>
            <a:r>
              <a:rPr lang="ru-RU" altLang="ru-RU" sz="1400" dirty="0">
                <a:solidFill>
                  <a:schemeClr val="tx1"/>
                </a:solidFill>
                <a:latin typeface="Arial Unicode MS"/>
                <a:ea typeface="Fira Code" panose="020B0604020202020204" pitchFamily="49" charset="0"/>
              </a:rPr>
              <a:t>()</a:t>
            </a:r>
            <a:r>
              <a:rPr lang="en-US" altLang="ru-RU" sz="1400" dirty="0">
                <a:solidFill>
                  <a:schemeClr val="tx1"/>
                </a:solidFill>
                <a:latin typeface="Arial Unicode MS"/>
                <a:ea typeface="Fira Code" panose="020B0604020202020204" pitchFamily="49" charset="0"/>
              </a:rPr>
              <a:t>;</a:t>
            </a:r>
            <a:r>
              <a:rPr lang="ru-RU" altLang="ru-RU" sz="800" dirty="0">
                <a:solidFill>
                  <a:schemeClr val="tx1"/>
                </a:solidFill>
              </a:rPr>
              <a:t> </a:t>
            </a:r>
            <a:endParaRPr lang="ru-RU" altLang="ru-RU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A0F5CD-8AC8-4BBF-AA29-FCF3AC235E0A}"/>
              </a:ext>
            </a:extLst>
          </p:cNvPr>
          <p:cNvSpPr txBox="1"/>
          <p:nvPr/>
        </p:nvSpPr>
        <p:spPr>
          <a:xfrm>
            <a:off x="917690" y="3016318"/>
            <a:ext cx="352596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 err="1">
                <a:solidFill>
                  <a:srgbClr val="0E82A9"/>
                </a:solidFill>
                <a:latin typeface="Arial Unicode MS"/>
                <a:ea typeface="Fira Code" panose="020B0604020202020204" pitchFamily="49" charset="0"/>
              </a:rPr>
              <a:t>const</a:t>
            </a:r>
            <a:r>
              <a:rPr lang="ru-RU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 { </a:t>
            </a:r>
            <a:r>
              <a:rPr lang="ru-RU" altLang="ru-RU" sz="1400" dirty="0" err="1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value</a:t>
            </a:r>
            <a:r>
              <a:rPr lang="ru-RU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, </a:t>
            </a:r>
            <a:r>
              <a:rPr lang="ru-RU" altLang="ru-RU" sz="1400" dirty="0" err="1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done</a:t>
            </a:r>
            <a:r>
              <a:rPr lang="ru-RU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 } = </a:t>
            </a:r>
            <a:r>
              <a:rPr lang="ru-RU" altLang="ru-RU" sz="1400" dirty="0">
                <a:solidFill>
                  <a:srgbClr val="0E82A9"/>
                </a:solidFill>
                <a:latin typeface="Arial Unicode MS"/>
                <a:ea typeface="Fira Code" panose="020B0604020202020204" pitchFamily="49" charset="0"/>
              </a:rPr>
              <a:t>await</a:t>
            </a:r>
            <a:r>
              <a:rPr lang="ru-RU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 </a:t>
            </a:r>
            <a:r>
              <a:rPr lang="ru-RU" altLang="ru-RU" sz="1400" dirty="0" err="1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reader.</a:t>
            </a:r>
            <a:r>
              <a:rPr lang="ru-RU" altLang="ru-RU" sz="1400" dirty="0" err="1">
                <a:solidFill>
                  <a:srgbClr val="2F9C0A"/>
                </a:solidFill>
                <a:latin typeface="Arial Unicode MS"/>
                <a:ea typeface="Fira Code" panose="020B0604020202020204" pitchFamily="49" charset="0"/>
              </a:rPr>
              <a:t>read</a:t>
            </a:r>
            <a:r>
              <a:rPr lang="ru-RU" altLang="ru-RU" sz="1400" dirty="0">
                <a:solidFill>
                  <a:schemeClr val="tx1"/>
                </a:solidFill>
                <a:latin typeface="Arial Unicode MS"/>
                <a:ea typeface="Fira Code" panose="020B0604020202020204" pitchFamily="49" charset="0"/>
              </a:rPr>
              <a:t>()</a:t>
            </a:r>
            <a:r>
              <a:rPr lang="ru-RU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;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47D617-6A37-405F-8382-62C11CBA4AA3}"/>
              </a:ext>
            </a:extLst>
          </p:cNvPr>
          <p:cNvSpPr txBox="1"/>
          <p:nvPr/>
        </p:nvSpPr>
        <p:spPr>
          <a:xfrm>
            <a:off x="917688" y="3597666"/>
            <a:ext cx="32310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 err="1">
                <a:solidFill>
                  <a:srgbClr val="0E82A9"/>
                </a:solidFill>
                <a:latin typeface="Arial Unicode MS"/>
                <a:ea typeface="Fira Code" panose="020B0604020202020204" pitchFamily="49" charset="0"/>
              </a:rPr>
              <a:t>const</a:t>
            </a:r>
            <a:r>
              <a:rPr lang="ru-RU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 </a:t>
            </a:r>
            <a:r>
              <a:rPr lang="ru-RU" altLang="ru-RU" sz="1400" dirty="0" err="1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reader</a:t>
            </a:r>
            <a:r>
              <a:rPr lang="ru-RU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 </a:t>
            </a:r>
            <a:r>
              <a:rPr lang="ru-RU" altLang="ru-RU" sz="1400" dirty="0">
                <a:solidFill>
                  <a:srgbClr val="A67F59"/>
                </a:solidFill>
                <a:latin typeface="Arial Unicode MS"/>
                <a:ea typeface="Fira Code" panose="020B0604020202020204" pitchFamily="49" charset="0"/>
              </a:rPr>
              <a:t>=</a:t>
            </a:r>
            <a:r>
              <a:rPr lang="ru-RU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 </a:t>
            </a:r>
            <a:r>
              <a:rPr lang="ru-RU" altLang="ru-RU" sz="1400" dirty="0" err="1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port</a:t>
            </a:r>
            <a:r>
              <a:rPr lang="ru-RU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.</a:t>
            </a:r>
            <a:r>
              <a:rPr lang="en-US" altLang="ru-RU" sz="1400" dirty="0" err="1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writeble</a:t>
            </a:r>
            <a:r>
              <a:rPr lang="ru-RU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.</a:t>
            </a:r>
            <a:r>
              <a:rPr lang="ru-RU" altLang="ru-RU" sz="1400" dirty="0" err="1">
                <a:solidFill>
                  <a:srgbClr val="2F9C0A"/>
                </a:solidFill>
                <a:latin typeface="Arial Unicode MS"/>
                <a:ea typeface="Fira Code" panose="020B0604020202020204" pitchFamily="49" charset="0"/>
              </a:rPr>
              <a:t>get</a:t>
            </a:r>
            <a:r>
              <a:rPr lang="en-US" altLang="ru-RU" sz="1400" dirty="0">
                <a:solidFill>
                  <a:srgbClr val="2F9C0A"/>
                </a:solidFill>
                <a:latin typeface="Arial Unicode MS"/>
                <a:ea typeface="Fira Code" panose="020B0604020202020204" pitchFamily="49" charset="0"/>
              </a:rPr>
              <a:t>Writer</a:t>
            </a:r>
            <a:r>
              <a:rPr lang="ru-RU" altLang="ru-RU" sz="1400" dirty="0">
                <a:solidFill>
                  <a:schemeClr val="tx1"/>
                </a:solidFill>
                <a:latin typeface="Arial Unicode MS"/>
                <a:ea typeface="Fira Code" panose="020B0604020202020204" pitchFamily="49" charset="0"/>
              </a:rPr>
              <a:t>()</a:t>
            </a:r>
            <a:r>
              <a:rPr lang="en-US" altLang="ru-RU" sz="1400" dirty="0">
                <a:solidFill>
                  <a:schemeClr val="tx1"/>
                </a:solidFill>
                <a:latin typeface="Arial Unicode MS"/>
                <a:ea typeface="Fira Code" panose="020B0604020202020204" pitchFamily="49" charset="0"/>
              </a:rPr>
              <a:t>;</a:t>
            </a:r>
            <a:r>
              <a:rPr lang="ru-RU" altLang="ru-RU" sz="800" dirty="0">
                <a:solidFill>
                  <a:schemeClr val="tx1"/>
                </a:solidFill>
              </a:rPr>
              <a:t> </a:t>
            </a:r>
            <a:endParaRPr lang="ru-RU" altLang="ru-RU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ADFB9A-F215-4A15-9E0F-DD9B205A2828}"/>
              </a:ext>
            </a:extLst>
          </p:cNvPr>
          <p:cNvSpPr txBox="1"/>
          <p:nvPr/>
        </p:nvSpPr>
        <p:spPr>
          <a:xfrm>
            <a:off x="917689" y="3983461"/>
            <a:ext cx="258981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0E82A9"/>
                </a:solidFill>
                <a:latin typeface="Arial Unicode MS"/>
                <a:ea typeface="Fira Code" panose="020B0604020202020204" pitchFamily="49" charset="0"/>
              </a:rPr>
              <a:t>await</a:t>
            </a:r>
            <a:r>
              <a:rPr lang="ru-RU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 </a:t>
            </a:r>
            <a:r>
              <a:rPr lang="en-US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writer</a:t>
            </a:r>
            <a:r>
              <a:rPr lang="ru-RU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.</a:t>
            </a:r>
            <a:r>
              <a:rPr lang="en-US" altLang="ru-RU" sz="1400" dirty="0">
                <a:solidFill>
                  <a:srgbClr val="2F9C0A"/>
                </a:solidFill>
                <a:latin typeface="Arial Unicode MS"/>
                <a:ea typeface="Fira Code" panose="020B0604020202020204" pitchFamily="49" charset="0"/>
              </a:rPr>
              <a:t>write</a:t>
            </a:r>
            <a:r>
              <a:rPr lang="ru-RU" altLang="ru-RU" sz="1400" dirty="0">
                <a:solidFill>
                  <a:schemeClr val="tx1"/>
                </a:solidFill>
                <a:latin typeface="Arial Unicode MS"/>
                <a:ea typeface="Fira Code" panose="020B0604020202020204" pitchFamily="49" charset="0"/>
              </a:rPr>
              <a:t>(</a:t>
            </a:r>
            <a:r>
              <a:rPr lang="en-US" altLang="ru-RU" sz="1400" dirty="0">
                <a:solidFill>
                  <a:schemeClr val="tx1"/>
                </a:solidFill>
                <a:latin typeface="Arial Unicode MS"/>
                <a:ea typeface="Fira Code" panose="020B0604020202020204" pitchFamily="49" charset="0"/>
              </a:rPr>
              <a:t>[Uint8Array]</a:t>
            </a:r>
            <a:r>
              <a:rPr lang="ru-RU" altLang="ru-RU" sz="1400" dirty="0">
                <a:solidFill>
                  <a:schemeClr val="tx1"/>
                </a:solidFill>
                <a:latin typeface="Arial Unicode MS"/>
                <a:ea typeface="Fira Code" panose="020B0604020202020204" pitchFamily="49" charset="0"/>
              </a:rPr>
              <a:t>)</a:t>
            </a:r>
            <a:r>
              <a:rPr lang="ru-RU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;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C47E72-2E14-4135-A5E5-A343C306DFE5}"/>
              </a:ext>
            </a:extLst>
          </p:cNvPr>
          <p:cNvSpPr txBox="1"/>
          <p:nvPr/>
        </p:nvSpPr>
        <p:spPr>
          <a:xfrm>
            <a:off x="917689" y="1585945"/>
            <a:ext cx="30242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0E82A9"/>
                </a:solidFill>
                <a:latin typeface="Arial Unicode MS"/>
                <a:ea typeface="Fira Code" panose="020B0604020202020204" pitchFamily="49" charset="0"/>
              </a:rPr>
              <a:t>await</a:t>
            </a:r>
            <a:r>
              <a:rPr lang="ru-RU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 </a:t>
            </a:r>
            <a:r>
              <a:rPr lang="ru-RU" altLang="ru-RU" sz="1400" dirty="0" err="1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port</a:t>
            </a:r>
            <a:r>
              <a:rPr lang="ru-RU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.</a:t>
            </a:r>
            <a:r>
              <a:rPr lang="en-US" altLang="ru-RU" sz="1400" dirty="0">
                <a:solidFill>
                  <a:srgbClr val="2F9C0A"/>
                </a:solidFill>
                <a:latin typeface="Arial Unicode MS"/>
                <a:ea typeface="Fira Code" panose="020B0604020202020204" pitchFamily="49" charset="0"/>
              </a:rPr>
              <a:t>open</a:t>
            </a:r>
            <a:r>
              <a:rPr lang="ru-RU" altLang="ru-RU" sz="1400" dirty="0">
                <a:solidFill>
                  <a:schemeClr val="tx1"/>
                </a:solidFill>
                <a:latin typeface="Arial Unicode MS"/>
                <a:ea typeface="Fira Code" panose="020B0604020202020204" pitchFamily="49" charset="0"/>
              </a:rPr>
              <a:t>(</a:t>
            </a:r>
            <a:r>
              <a:rPr lang="en-US" altLang="ru-RU" sz="1400" dirty="0">
                <a:solidFill>
                  <a:schemeClr val="tx1"/>
                </a:solidFill>
                <a:latin typeface="Arial Unicode MS"/>
                <a:ea typeface="Fira Code" panose="020B0604020202020204" pitchFamily="49" charset="0"/>
              </a:rPr>
              <a:t>{ </a:t>
            </a:r>
            <a:r>
              <a:rPr lang="en-US" altLang="ru-RU" sz="1400" dirty="0" err="1">
                <a:solidFill>
                  <a:schemeClr val="tx1"/>
                </a:solidFill>
                <a:latin typeface="Arial Unicode MS"/>
                <a:ea typeface="Fira Code" panose="020B0604020202020204" pitchFamily="49" charset="0"/>
              </a:rPr>
              <a:t>baudRate</a:t>
            </a:r>
            <a:r>
              <a:rPr lang="en-US" altLang="ru-RU" sz="1400" dirty="0">
                <a:solidFill>
                  <a:schemeClr val="tx1"/>
                </a:solidFill>
                <a:latin typeface="Arial Unicode MS"/>
                <a:ea typeface="Fira Code" panose="020B0604020202020204" pitchFamily="49" charset="0"/>
              </a:rPr>
              <a:t>: 9600 }</a:t>
            </a:r>
            <a:r>
              <a:rPr lang="ru-RU" altLang="ru-RU" sz="1400" dirty="0">
                <a:solidFill>
                  <a:schemeClr val="tx1"/>
                </a:solidFill>
                <a:latin typeface="Arial Unicode MS"/>
                <a:ea typeface="Fira Code" panose="020B0604020202020204" pitchFamily="49" charset="0"/>
              </a:rPr>
              <a:t>)</a:t>
            </a:r>
            <a:r>
              <a:rPr lang="ru-RU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90256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26" grpId="0"/>
      <p:bldP spid="27" grpId="0"/>
      <p:bldP spid="28" grpId="0"/>
      <p:bldP spid="37" grpId="0"/>
      <p:bldP spid="3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7E96AA-737B-4BB4-AD20-A1B4C8F06685}"/>
              </a:ext>
            </a:extLst>
          </p:cNvPr>
          <p:cNvSpPr txBox="1"/>
          <p:nvPr/>
        </p:nvSpPr>
        <p:spPr>
          <a:xfrm>
            <a:off x="4307370" y="346006"/>
            <a:ext cx="357725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Web</a:t>
            </a:r>
            <a:r>
              <a:rPr lang="en-US" sz="3200" dirty="0"/>
              <a:t>HID &amp; Gamepad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C3E421-B1C2-4F17-8F6E-866A273F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406" y="914571"/>
            <a:ext cx="2471713" cy="1329611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755D323-C5A4-4E06-B2BE-71D9415415BA}"/>
              </a:ext>
            </a:extLst>
          </p:cNvPr>
          <p:cNvCxnSpPr/>
          <p:nvPr/>
        </p:nvCxnSpPr>
        <p:spPr>
          <a:xfrm>
            <a:off x="6096000" y="1156996"/>
            <a:ext cx="0" cy="494522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2B62A5-21EB-4402-BCEF-490AF7170894}"/>
              </a:ext>
            </a:extLst>
          </p:cNvPr>
          <p:cNvSpPr txBox="1"/>
          <p:nvPr/>
        </p:nvSpPr>
        <p:spPr>
          <a:xfrm>
            <a:off x="7376939" y="5390895"/>
            <a:ext cx="38353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ru-RU" altLang="ru-RU" sz="1400" dirty="0" err="1">
                <a:solidFill>
                  <a:srgbClr val="0E82A9"/>
                </a:solidFill>
                <a:latin typeface="Arial Unicode MS"/>
                <a:ea typeface="Fira Code" panose="020B0604020202020204" pitchFamily="49" charset="0"/>
              </a:rPr>
              <a:t>const</a:t>
            </a:r>
            <a:r>
              <a:rPr lang="ru-RU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 </a:t>
            </a:r>
            <a:r>
              <a:rPr lang="en-US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gamepad</a:t>
            </a:r>
            <a:r>
              <a:rPr lang="ru-RU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 </a:t>
            </a:r>
            <a:r>
              <a:rPr lang="ru-RU" altLang="ru-RU" sz="1400" dirty="0">
                <a:solidFill>
                  <a:srgbClr val="A67F59"/>
                </a:solidFill>
                <a:latin typeface="Arial Unicode MS"/>
                <a:ea typeface="Fira Code" panose="020B0604020202020204" pitchFamily="49" charset="0"/>
              </a:rPr>
              <a:t>=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 navigator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.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2F9C0A"/>
                </a:solidFill>
                <a:effectLst/>
                <a:latin typeface="Arial Unicode MS"/>
                <a:ea typeface="Fira Code" panose="020B0604020202020204" pitchFamily="49" charset="0"/>
              </a:rPr>
              <a:t>getGamepads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()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[0]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5F6364"/>
                </a:solidFill>
                <a:effectLst/>
                <a:latin typeface="Arial Unicode MS"/>
                <a:ea typeface="Fira Code" panose="020B0604020202020204" pitchFamily="49" charset="0"/>
              </a:rPr>
              <a:t>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477B2E-1880-4452-87B9-42534318C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210" y="2267605"/>
            <a:ext cx="2428800" cy="29331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8B761B-0236-43E8-93E4-8BA48A6DF918}"/>
              </a:ext>
            </a:extLst>
          </p:cNvPr>
          <p:cNvSpPr txBox="1"/>
          <p:nvPr/>
        </p:nvSpPr>
        <p:spPr>
          <a:xfrm>
            <a:off x="7376938" y="5698670"/>
            <a:ext cx="32646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console.</a:t>
            </a:r>
            <a:r>
              <a:rPr lang="en-US" altLang="ru-RU" sz="1400" dirty="0">
                <a:solidFill>
                  <a:srgbClr val="2F9C0A"/>
                </a:solidFill>
                <a:latin typeface="Arial Unicode MS"/>
                <a:ea typeface="Fira Code" panose="020B0604020202020204" pitchFamily="49" charset="0"/>
              </a:rPr>
              <a:t>log</a:t>
            </a:r>
            <a:r>
              <a:rPr lang="en-US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(</a:t>
            </a:r>
            <a:r>
              <a:rPr lang="en-US" altLang="ru-RU" sz="1400" dirty="0" err="1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gamepad.buttons</a:t>
            </a:r>
            <a:r>
              <a:rPr lang="en-US" altLang="ru-RU" sz="1400" dirty="0">
                <a:solidFill>
                  <a:srgbClr val="333333"/>
                </a:solidFill>
                <a:latin typeface="Arial Unicode MS"/>
                <a:ea typeface="Fira Code" panose="020B0604020202020204" pitchFamily="49" charset="0"/>
              </a:rPr>
              <a:t>[0].value);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464B53C-E0BB-4A3C-96F9-0894C1283D36}"/>
              </a:ext>
            </a:extLst>
          </p:cNvPr>
          <p:cNvGrpSpPr/>
          <p:nvPr/>
        </p:nvGrpSpPr>
        <p:grpSpPr>
          <a:xfrm>
            <a:off x="767246" y="988188"/>
            <a:ext cx="4958639" cy="1009805"/>
            <a:chOff x="499732" y="1411765"/>
            <a:chExt cx="4958639" cy="1009805"/>
          </a:xfrm>
        </p:grpSpPr>
        <p:pic>
          <p:nvPicPr>
            <p:cNvPr id="9220" name="Picture 4" descr="Геймпад Sony DualShock 4 v2 CUH-ZCT2E — купить по выгодной цене на  Яндекс.Маркете">
              <a:extLst>
                <a:ext uri="{FF2B5EF4-FFF2-40B4-BE49-F238E27FC236}">
                  <a16:creationId xmlns:a16="http://schemas.microsoft.com/office/drawing/2014/main" id="{71C8F903-7FAE-4012-9984-E8CB06B59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6337" y="1411765"/>
              <a:ext cx="1592034" cy="1009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D83DBFB1-CE76-48F4-8B7F-3B284A084D9D}"/>
                </a:ext>
              </a:extLst>
            </p:cNvPr>
            <p:cNvGrpSpPr/>
            <p:nvPr/>
          </p:nvGrpSpPr>
          <p:grpSpPr>
            <a:xfrm>
              <a:off x="499732" y="1563715"/>
              <a:ext cx="1765469" cy="705903"/>
              <a:chOff x="3881903" y="3496771"/>
              <a:chExt cx="1765469" cy="246049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51E35D-2ECB-4C07-BB82-B7B7790C19FF}"/>
                  </a:ext>
                </a:extLst>
              </p:cNvPr>
              <p:cNvSpPr txBox="1"/>
              <p:nvPr/>
            </p:nvSpPr>
            <p:spPr>
              <a:xfrm>
                <a:off x="3881903" y="3496771"/>
                <a:ext cx="1765469" cy="2460499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745478-AC15-4158-BEEB-D824FDB59765}"/>
                  </a:ext>
                </a:extLst>
              </p:cNvPr>
              <p:cNvSpPr txBox="1"/>
              <p:nvPr/>
            </p:nvSpPr>
            <p:spPr>
              <a:xfrm>
                <a:off x="4597444" y="3624923"/>
                <a:ext cx="334385" cy="3693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PC</a:t>
                </a:r>
                <a:endParaRPr kumimoji="0" lang="ru-RU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267C013A-BCEE-4CF2-931D-6186CEAB4E2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2265201" y="1916667"/>
              <a:ext cx="1624090" cy="1121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6D20EE-7783-4832-9546-3F36A7A47D19}"/>
                </a:ext>
              </a:extLst>
            </p:cNvPr>
            <p:cNvSpPr txBox="1"/>
            <p:nvPr/>
          </p:nvSpPr>
          <p:spPr>
            <a:xfrm>
              <a:off x="2732922" y="1521775"/>
              <a:ext cx="68864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report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87866B69-02A9-4C9A-AAFB-41D6358BDF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5201" y="2006817"/>
              <a:ext cx="1624090" cy="1121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59A677D-EE58-4A6F-9929-6433BFB5430F}"/>
              </a:ext>
            </a:extLst>
          </p:cNvPr>
          <p:cNvSpPr txBox="1"/>
          <p:nvPr/>
        </p:nvSpPr>
        <p:spPr>
          <a:xfrm>
            <a:off x="805579" y="2018839"/>
            <a:ext cx="4632104" cy="43858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hid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requestDevice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 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}).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()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Uint8Array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Report ID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0x05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Enable Rumble (0x01), Lightbar (0x02)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0xF0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0x01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 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0x02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Light rumble motor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0x00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Heavy rumble motor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0x00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Lightbar Red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0x00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Lightbar Green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0x00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Lightbar Blue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!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0x00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0XFF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!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opened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sendReport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9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report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30496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3260A7-D7A3-41A9-BD49-06A00F54C155}"/>
              </a:ext>
            </a:extLst>
          </p:cNvPr>
          <p:cNvSpPr txBox="1"/>
          <p:nvPr/>
        </p:nvSpPr>
        <p:spPr>
          <a:xfrm>
            <a:off x="3189279" y="2921169"/>
            <a:ext cx="5813449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6000" dirty="0">
                <a:solidFill>
                  <a:schemeClr val="tx1"/>
                </a:solidFill>
              </a:rPr>
              <a:t>Аппаратная часть</a:t>
            </a:r>
            <a:endParaRPr kumimoji="0" lang="ru-RU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99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3260A7-D7A3-41A9-BD49-06A00F54C155}"/>
              </a:ext>
            </a:extLst>
          </p:cNvPr>
          <p:cNvSpPr txBox="1"/>
          <p:nvPr/>
        </p:nvSpPr>
        <p:spPr>
          <a:xfrm>
            <a:off x="2258732" y="327259"/>
            <a:ext cx="7674536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JS - </a:t>
            </a:r>
            <a:r>
              <a:rPr lang="ru-RU" sz="6000" dirty="0">
                <a:solidFill>
                  <a:schemeClr val="tx1"/>
                </a:solidFill>
              </a:rPr>
              <a:t>интерпретируемый</a:t>
            </a:r>
            <a:endParaRPr kumimoji="0" lang="ru-RU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3EBCE-4778-4352-814F-3C1686C3FD6B}"/>
              </a:ext>
            </a:extLst>
          </p:cNvPr>
          <p:cNvSpPr txBox="1"/>
          <p:nvPr/>
        </p:nvSpPr>
        <p:spPr>
          <a:xfrm>
            <a:off x="814871" y="1777931"/>
            <a:ext cx="10562252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Чтобы запустить 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JS </a:t>
            </a:r>
            <a:r>
              <a:rPr kumimoji="0" lang="ru-RU" sz="4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нужен интерпретатор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4C900-8DCE-42CF-8A4D-02802F3AAC8F}"/>
              </a:ext>
            </a:extLst>
          </p:cNvPr>
          <p:cNvSpPr txBox="1"/>
          <p:nvPr/>
        </p:nvSpPr>
        <p:spPr>
          <a:xfrm>
            <a:off x="814872" y="3044496"/>
            <a:ext cx="10562251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Интерпретатор может быть написан на чем угодно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38923-BE2D-4281-9B67-BE8E3880D46F}"/>
              </a:ext>
            </a:extLst>
          </p:cNvPr>
          <p:cNvSpPr txBox="1"/>
          <p:nvPr/>
        </p:nvSpPr>
        <p:spPr>
          <a:xfrm>
            <a:off x="3047998" y="5375903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tx1"/>
                </a:solidFill>
              </a:rPr>
              <a:t>Значит </a:t>
            </a:r>
            <a:r>
              <a:rPr lang="en-US" dirty="0">
                <a:solidFill>
                  <a:schemeClr val="tx1"/>
                </a:solidFill>
              </a:rPr>
              <a:t>JS</a:t>
            </a:r>
            <a:r>
              <a:rPr lang="ru-RU" dirty="0">
                <a:solidFill>
                  <a:schemeClr val="tx1"/>
                </a:solidFill>
              </a:rPr>
              <a:t> может быть запущен почти на любом устройстве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683C9442-F4D3-4694-9236-5BA07D930A5C}"/>
              </a:ext>
            </a:extLst>
          </p:cNvPr>
          <p:cNvGrpSpPr/>
          <p:nvPr/>
        </p:nvGrpSpPr>
        <p:grpSpPr>
          <a:xfrm>
            <a:off x="566058" y="3977085"/>
            <a:ext cx="11059884" cy="1859214"/>
            <a:chOff x="566058" y="3977085"/>
            <a:chExt cx="11059884" cy="18592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93D89D-685B-4E23-B77C-898F36FA53D4}"/>
                </a:ext>
              </a:extLst>
            </p:cNvPr>
            <p:cNvSpPr txBox="1"/>
            <p:nvPr/>
          </p:nvSpPr>
          <p:spPr>
            <a:xfrm>
              <a:off x="2502859" y="4314074"/>
              <a:ext cx="7186278" cy="461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Интерпретатор может быть запущен на чем угодно</a:t>
              </a: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0E76CE33-AEEC-4B6E-8144-A6F41DC59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0125480" y="3977085"/>
              <a:ext cx="1500462" cy="1768150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0F021E95-15DC-413E-B3C0-EE05B62F2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66058" y="3977085"/>
              <a:ext cx="1573938" cy="1859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87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A11A13-3BAA-432F-BA6C-7D3421962BDA}"/>
              </a:ext>
            </a:extLst>
          </p:cNvPr>
          <p:cNvSpPr txBox="1"/>
          <p:nvPr/>
        </p:nvSpPr>
        <p:spPr>
          <a:xfrm>
            <a:off x="917692" y="526397"/>
            <a:ext cx="39411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Как запустить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JavaScript 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на устройстве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?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4BF02-0308-4841-A3BC-80E9BE9E2269}"/>
              </a:ext>
            </a:extLst>
          </p:cNvPr>
          <p:cNvSpPr txBox="1"/>
          <p:nvPr/>
        </p:nvSpPr>
        <p:spPr>
          <a:xfrm>
            <a:off x="1342251" y="1586977"/>
            <a:ext cx="29585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 C</a:t>
            </a:r>
            <a:r>
              <a:rPr lang="ru-RU" dirty="0">
                <a:solidFill>
                  <a:schemeClr val="tx1"/>
                </a:solidFill>
              </a:rPr>
              <a:t>качать </a:t>
            </a:r>
            <a:r>
              <a:rPr lang="en-US" dirty="0">
                <a:solidFill>
                  <a:schemeClr val="tx1"/>
                </a:solidFill>
              </a:rPr>
              <a:t>Node.js (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en-US" dirty="0" err="1">
                <a:solidFill>
                  <a:schemeClr val="tx1"/>
                </a:solidFill>
              </a:rPr>
              <a:t>Deno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37F87-82A2-44E1-ABE6-AD2CF94A0EAD}"/>
              </a:ext>
            </a:extLst>
          </p:cNvPr>
          <p:cNvSpPr txBox="1"/>
          <p:nvPr/>
        </p:nvSpPr>
        <p:spPr>
          <a:xfrm>
            <a:off x="1342251" y="1956307"/>
            <a:ext cx="27709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ru-RU" dirty="0">
                <a:solidFill>
                  <a:schemeClr val="tx1"/>
                </a:solidFill>
              </a:rPr>
              <a:t>Набрать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node example.js 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688C5-E7DA-4498-A853-B9F2DD086F9A}"/>
              </a:ext>
            </a:extLst>
          </p:cNvPr>
          <p:cNvSpPr txBox="1"/>
          <p:nvPr/>
        </p:nvSpPr>
        <p:spPr>
          <a:xfrm>
            <a:off x="1342250" y="2325637"/>
            <a:ext cx="121763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. PROFIT!!!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Рисунок 6" descr="Изображение выглядит как человек, стена, мужчина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C5613C8F-6189-4946-A2B9-A2710419A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28" y="1690936"/>
            <a:ext cx="6187020" cy="3476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F5C232-9D00-4D8C-B992-581CCC7EBA95}"/>
              </a:ext>
            </a:extLst>
          </p:cNvPr>
          <p:cNvSpPr txBox="1"/>
          <p:nvPr/>
        </p:nvSpPr>
        <p:spPr>
          <a:xfrm>
            <a:off x="6206610" y="5167064"/>
            <a:ext cx="45599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Справедливо для одноплатных компьютеров</a:t>
            </a:r>
          </a:p>
        </p:txBody>
      </p:sp>
    </p:spTree>
    <p:extLst>
      <p:ext uri="{BB962C8B-B14F-4D97-AF65-F5344CB8AC3E}">
        <p14:creationId xmlns:p14="http://schemas.microsoft.com/office/powerpoint/2010/main" val="371756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44BF02-0308-4841-A3BC-80E9BE9E2269}"/>
              </a:ext>
            </a:extLst>
          </p:cNvPr>
          <p:cNvSpPr txBox="1"/>
          <p:nvPr/>
        </p:nvSpPr>
        <p:spPr>
          <a:xfrm>
            <a:off x="1342251" y="1586977"/>
            <a:ext cx="15286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ru-RU" dirty="0">
                <a:solidFill>
                  <a:schemeClr val="tx1"/>
                </a:solidFill>
              </a:rPr>
              <a:t>Выбрать МК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C5BB03-43F0-4C74-9978-B2710CB14B67}"/>
              </a:ext>
            </a:extLst>
          </p:cNvPr>
          <p:cNvSpPr txBox="1"/>
          <p:nvPr/>
        </p:nvSpPr>
        <p:spPr>
          <a:xfrm>
            <a:off x="1342251" y="1956307"/>
            <a:ext cx="367504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Выбрать «встраиваемый» движок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A75A3-A0BC-4DE5-964A-361CD8303D44}"/>
              </a:ext>
            </a:extLst>
          </p:cNvPr>
          <p:cNvSpPr txBox="1"/>
          <p:nvPr/>
        </p:nvSpPr>
        <p:spPr>
          <a:xfrm>
            <a:off x="1342250" y="2325637"/>
            <a:ext cx="14645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ru-RU" dirty="0">
                <a:solidFill>
                  <a:schemeClr val="tx1"/>
                </a:solidFill>
              </a:rPr>
              <a:t>Изучить </a:t>
            </a:r>
            <a:r>
              <a:rPr lang="en-US" dirty="0">
                <a:solidFill>
                  <a:schemeClr val="tx1"/>
                </a:solidFill>
              </a:rPr>
              <a:t>API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06D537-4DB0-45F8-8C43-A95AD84F1AA4}"/>
              </a:ext>
            </a:extLst>
          </p:cNvPr>
          <p:cNvSpPr txBox="1"/>
          <p:nvPr/>
        </p:nvSpPr>
        <p:spPr>
          <a:xfrm>
            <a:off x="1342249" y="2694967"/>
            <a:ext cx="201112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ru-RU" dirty="0">
                <a:solidFill>
                  <a:schemeClr val="tx1"/>
                </a:solidFill>
              </a:rPr>
              <a:t>Скачать </a:t>
            </a:r>
            <a:r>
              <a:rPr lang="en-US" dirty="0">
                <a:solidFill>
                  <a:schemeClr val="tx1"/>
                </a:solidFill>
              </a:rPr>
              <a:t>toolchain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85BFF0-E6F9-4D91-AD07-4BB31E19A3B9}"/>
              </a:ext>
            </a:extLst>
          </p:cNvPr>
          <p:cNvSpPr txBox="1"/>
          <p:nvPr/>
        </p:nvSpPr>
        <p:spPr>
          <a:xfrm>
            <a:off x="1342249" y="3064297"/>
            <a:ext cx="26651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Написать полезный код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D2CFF-01E6-47CF-8901-FD5258317F7E}"/>
              </a:ext>
            </a:extLst>
          </p:cNvPr>
          <p:cNvSpPr txBox="1"/>
          <p:nvPr/>
        </p:nvSpPr>
        <p:spPr>
          <a:xfrm>
            <a:off x="1342248" y="3442919"/>
            <a:ext cx="15751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Прошить МК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ABF914-DA27-4E8E-9C25-C4AA04529396}"/>
              </a:ext>
            </a:extLst>
          </p:cNvPr>
          <p:cNvSpPr txBox="1"/>
          <p:nvPr/>
        </p:nvSpPr>
        <p:spPr>
          <a:xfrm>
            <a:off x="1342248" y="3821541"/>
            <a:ext cx="472180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Повторить шаги с 1 по 6 при необходимости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3FB60DC-FFD7-477F-85BC-AB4DD8FD799B}"/>
              </a:ext>
            </a:extLst>
          </p:cNvPr>
          <p:cNvGrpSpPr/>
          <p:nvPr/>
        </p:nvGrpSpPr>
        <p:grpSpPr>
          <a:xfrm>
            <a:off x="3117850" y="3073589"/>
            <a:ext cx="7178997" cy="747952"/>
            <a:chOff x="3117850" y="3073589"/>
            <a:chExt cx="7178997" cy="7479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82CC83-7696-47B0-B701-725BEED67A46}"/>
                </a:ext>
              </a:extLst>
            </p:cNvPr>
            <p:cNvSpPr txBox="1"/>
            <p:nvPr/>
          </p:nvSpPr>
          <p:spPr>
            <a:xfrm>
              <a:off x="7142780" y="3073589"/>
              <a:ext cx="315406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r>
                <a:rPr lang="ru-RU" dirty="0">
                  <a:solidFill>
                    <a:schemeClr val="tx1"/>
                  </a:solidFill>
                </a:rPr>
                <a:t>Прошить МК интерпретатором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C46FF0-6E3E-4821-86D8-9CB4E5D0FC75}"/>
                </a:ext>
              </a:extLst>
            </p:cNvPr>
            <p:cNvSpPr txBox="1"/>
            <p:nvPr/>
          </p:nvSpPr>
          <p:spPr>
            <a:xfrm>
              <a:off x="7142779" y="3452211"/>
              <a:ext cx="309315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r>
                <a:rPr lang="ru-RU" dirty="0">
                  <a:solidFill>
                    <a:schemeClr val="tx1"/>
                  </a:solidFill>
                </a:rPr>
                <a:t>Прошить МК полезным кодом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29CDD812-952A-4C5A-BC4E-1C0937FB6ECA}"/>
                </a:ext>
              </a:extLst>
            </p:cNvPr>
            <p:cNvCxnSpPr>
              <a:cxnSpLocks/>
            </p:cNvCxnSpPr>
            <p:nvPr/>
          </p:nvCxnSpPr>
          <p:spPr>
            <a:xfrm>
              <a:off x="4055706" y="3257550"/>
              <a:ext cx="2954694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4F8EE80D-91A9-4F05-B571-AABADFCCF7BF}"/>
                </a:ext>
              </a:extLst>
            </p:cNvPr>
            <p:cNvCxnSpPr/>
            <p:nvPr/>
          </p:nvCxnSpPr>
          <p:spPr>
            <a:xfrm>
              <a:off x="3117850" y="3657600"/>
              <a:ext cx="3892550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76928050-7C80-4AD5-9871-B9B508D930D0}"/>
              </a:ext>
            </a:extLst>
          </p:cNvPr>
          <p:cNvGrpSpPr/>
          <p:nvPr/>
        </p:nvGrpSpPr>
        <p:grpSpPr>
          <a:xfrm>
            <a:off x="7142778" y="2242237"/>
            <a:ext cx="3093153" cy="655260"/>
            <a:chOff x="7142778" y="2242237"/>
            <a:chExt cx="3093153" cy="655260"/>
          </a:xfrm>
        </p:grpSpPr>
        <p:sp>
          <p:nvSpPr>
            <p:cNvPr id="22" name="Правая фигурная скобка 21">
              <a:extLst>
                <a:ext uri="{FF2B5EF4-FFF2-40B4-BE49-F238E27FC236}">
                  <a16:creationId xmlns:a16="http://schemas.microsoft.com/office/drawing/2014/main" id="{E2E8962E-2E20-4180-B66C-01EB0E06F44A}"/>
                </a:ext>
              </a:extLst>
            </p:cNvPr>
            <p:cNvSpPr/>
            <p:nvPr/>
          </p:nvSpPr>
          <p:spPr>
            <a:xfrm rot="16200000">
              <a:off x="8558723" y="1220289"/>
              <a:ext cx="261263" cy="3093153"/>
            </a:xfrm>
            <a:prstGeom prst="rightBrac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BE2AAC-ABA5-4455-BD8F-6F21D85B237D}"/>
                </a:ext>
              </a:extLst>
            </p:cNvPr>
            <p:cNvSpPr txBox="1"/>
            <p:nvPr/>
          </p:nvSpPr>
          <p:spPr>
            <a:xfrm>
              <a:off x="8018019" y="2242237"/>
              <a:ext cx="134267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Для </a:t>
              </a:r>
              <a:r>
                <a:rPr lang="en-US" dirty="0">
                  <a:solidFill>
                    <a:schemeClr val="tx1"/>
                  </a:solidFill>
                </a:rPr>
                <a:t>Espruino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930E3B1-5904-4A6D-8AE6-AE5BEE75E66C}"/>
              </a:ext>
            </a:extLst>
          </p:cNvPr>
          <p:cNvSpPr txBox="1"/>
          <p:nvPr/>
        </p:nvSpPr>
        <p:spPr>
          <a:xfrm>
            <a:off x="917692" y="526397"/>
            <a:ext cx="609237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Как запустить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JavaScript 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на устройстве (микроконтроллере)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?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21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232D48-5749-4CBE-9539-499CF70D7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578" y="1601755"/>
            <a:ext cx="5064448" cy="3038669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518208B-61B1-4BE9-94AC-F7CBBCA4CF5C}"/>
              </a:ext>
            </a:extLst>
          </p:cNvPr>
          <p:cNvGrpSpPr/>
          <p:nvPr/>
        </p:nvGrpSpPr>
        <p:grpSpPr>
          <a:xfrm>
            <a:off x="700974" y="1913548"/>
            <a:ext cx="4623177" cy="1207542"/>
            <a:chOff x="700974" y="1913548"/>
            <a:chExt cx="4623177" cy="12075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A59EAC-C470-45B7-BB6F-69C3EA00F1D6}"/>
                </a:ext>
              </a:extLst>
            </p:cNvPr>
            <p:cNvSpPr txBox="1"/>
            <p:nvPr/>
          </p:nvSpPr>
          <p:spPr>
            <a:xfrm>
              <a:off x="700974" y="1913548"/>
              <a:ext cx="81208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dirty="0"/>
                <a:t>О себе: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D9448A-C76F-429C-B8EF-ABEA2A95E84F}"/>
                </a:ext>
              </a:extLst>
            </p:cNvPr>
            <p:cNvSpPr txBox="1"/>
            <p:nvPr/>
          </p:nvSpPr>
          <p:spPr>
            <a:xfrm>
              <a:off x="2867390" y="2332654"/>
              <a:ext cx="24567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dirty="0"/>
                <a:t>- </a:t>
              </a:r>
              <a:r>
                <a:rPr lang="en-US" dirty="0"/>
                <a:t>Senior Community Lead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DDEBBA-D44F-492A-AC73-1C0EF4B7D3BD}"/>
                </a:ext>
              </a:extLst>
            </p:cNvPr>
            <p:cNvSpPr txBox="1"/>
            <p:nvPr/>
          </p:nvSpPr>
          <p:spPr>
            <a:xfrm>
              <a:off x="1107014" y="2332654"/>
              <a:ext cx="182517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dirty="0"/>
                <a:t>Райффайзен банк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4B6D45-5513-4F0C-ABC3-61A6B20197FD}"/>
                </a:ext>
              </a:extLst>
            </p:cNvPr>
            <p:cNvSpPr txBox="1"/>
            <p:nvPr/>
          </p:nvSpPr>
          <p:spPr>
            <a:xfrm>
              <a:off x="1107014" y="2751760"/>
              <a:ext cx="167770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Telegram (</a:t>
              </a:r>
              <a:r>
                <a:rPr kumimoji="0" lang="ru-RU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и т.д.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)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1D2DAF-89FA-4FF6-881E-98EDB5358F31}"/>
                </a:ext>
              </a:extLst>
            </p:cNvPr>
            <p:cNvSpPr txBox="1"/>
            <p:nvPr/>
          </p:nvSpPr>
          <p:spPr>
            <a:xfrm>
              <a:off x="2714990" y="2751760"/>
              <a:ext cx="108459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dirty="0"/>
                <a:t>-</a:t>
              </a:r>
              <a:r>
                <a:rPr lang="en-US" dirty="0"/>
                <a:t> Tetragius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40EE100F-8D24-4C32-A4DA-02A3E8598B70}"/>
              </a:ext>
            </a:extLst>
          </p:cNvPr>
          <p:cNvGrpSpPr/>
          <p:nvPr/>
        </p:nvGrpSpPr>
        <p:grpSpPr>
          <a:xfrm>
            <a:off x="700974" y="3602388"/>
            <a:ext cx="4512290" cy="788436"/>
            <a:chOff x="700974" y="3602388"/>
            <a:chExt cx="4512290" cy="78843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F7F9B6-E574-4296-9E4F-660A91284307}"/>
                </a:ext>
              </a:extLst>
            </p:cNvPr>
            <p:cNvSpPr txBox="1"/>
            <p:nvPr/>
          </p:nvSpPr>
          <p:spPr>
            <a:xfrm>
              <a:off x="700974" y="3602388"/>
              <a:ext cx="241668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dirty="0"/>
                <a:t>Прошлые выступления: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495639-96FB-4667-9130-D58B96274E42}"/>
                </a:ext>
              </a:extLst>
            </p:cNvPr>
            <p:cNvSpPr txBox="1"/>
            <p:nvPr/>
          </p:nvSpPr>
          <p:spPr>
            <a:xfrm>
              <a:off x="1107014" y="4021494"/>
              <a:ext cx="410625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FC-2020 -  WebAssembly UI - </a:t>
              </a:r>
              <a:r>
                <a:rPr kumimoji="0" lang="ru-RU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фреймворки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835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E90CDE-5B75-4370-9728-7F3F04F48494}"/>
              </a:ext>
            </a:extLst>
          </p:cNvPr>
          <p:cNvSpPr txBox="1"/>
          <p:nvPr/>
        </p:nvSpPr>
        <p:spPr>
          <a:xfrm>
            <a:off x="917692" y="526397"/>
            <a:ext cx="413670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Микроконтроллеры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микропроцессоры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CC67D-E287-41F5-9738-A1D5BDC9EE49}"/>
              </a:ext>
            </a:extLst>
          </p:cNvPr>
          <p:cNvSpPr txBox="1"/>
          <p:nvPr/>
        </p:nvSpPr>
        <p:spPr>
          <a:xfrm>
            <a:off x="1154765" y="1649181"/>
            <a:ext cx="19630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tx1"/>
                </a:solidFill>
              </a:rPr>
              <a:t>Микропроцессоры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92EE1-6654-47DC-BAED-762161369471}"/>
              </a:ext>
            </a:extLst>
          </p:cNvPr>
          <p:cNvSpPr txBox="1"/>
          <p:nvPr/>
        </p:nvSpPr>
        <p:spPr>
          <a:xfrm>
            <a:off x="5274716" y="1649181"/>
            <a:ext cx="20768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tx1"/>
                </a:solidFill>
              </a:rPr>
              <a:t>Микроконтроллеры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96BF3-04B1-47CA-82BD-6B2EC318DC22}"/>
              </a:ext>
            </a:extLst>
          </p:cNvPr>
          <p:cNvSpPr txBox="1"/>
          <p:nvPr/>
        </p:nvSpPr>
        <p:spPr>
          <a:xfrm>
            <a:off x="9998999" y="1649181"/>
            <a:ext cx="44338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SoC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85638E7-8920-429E-BE79-9B324F2D37DE}"/>
              </a:ext>
            </a:extLst>
          </p:cNvPr>
          <p:cNvCxnSpPr>
            <a:cxnSpLocks/>
          </p:cNvCxnSpPr>
          <p:nvPr/>
        </p:nvCxnSpPr>
        <p:spPr>
          <a:xfrm>
            <a:off x="638770" y="2164702"/>
            <a:ext cx="1090630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35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E90CDE-5B75-4370-9728-7F3F04F48494}"/>
              </a:ext>
            </a:extLst>
          </p:cNvPr>
          <p:cNvSpPr txBox="1"/>
          <p:nvPr/>
        </p:nvSpPr>
        <p:spPr>
          <a:xfrm>
            <a:off x="917692" y="526397"/>
            <a:ext cx="413670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Микроконтроллеры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микропроцессоры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CC67D-E287-41F5-9738-A1D5BDC9EE49}"/>
              </a:ext>
            </a:extLst>
          </p:cNvPr>
          <p:cNvSpPr txBox="1"/>
          <p:nvPr/>
        </p:nvSpPr>
        <p:spPr>
          <a:xfrm>
            <a:off x="1154765" y="1649181"/>
            <a:ext cx="19630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Микропроцессоры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92EE1-6654-47DC-BAED-762161369471}"/>
              </a:ext>
            </a:extLst>
          </p:cNvPr>
          <p:cNvSpPr txBox="1"/>
          <p:nvPr/>
        </p:nvSpPr>
        <p:spPr>
          <a:xfrm>
            <a:off x="5274716" y="1649181"/>
            <a:ext cx="20768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Микроконтроллеры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96BF3-04B1-47CA-82BD-6B2EC318DC22}"/>
              </a:ext>
            </a:extLst>
          </p:cNvPr>
          <p:cNvSpPr txBox="1"/>
          <p:nvPr/>
        </p:nvSpPr>
        <p:spPr>
          <a:xfrm>
            <a:off x="9998999" y="1649181"/>
            <a:ext cx="44338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SoC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85638E7-8920-429E-BE79-9B324F2D37DE}"/>
              </a:ext>
            </a:extLst>
          </p:cNvPr>
          <p:cNvCxnSpPr>
            <a:cxnSpLocks/>
          </p:cNvCxnSpPr>
          <p:nvPr/>
        </p:nvCxnSpPr>
        <p:spPr>
          <a:xfrm>
            <a:off x="638770" y="2164702"/>
            <a:ext cx="1090630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5A507A-0EAA-4ADD-923A-33FDB33E25B7}"/>
              </a:ext>
            </a:extLst>
          </p:cNvPr>
          <p:cNvSpPr txBox="1"/>
          <p:nvPr/>
        </p:nvSpPr>
        <p:spPr>
          <a:xfrm>
            <a:off x="5282734" y="2292233"/>
            <a:ext cx="206081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MCU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Micro-controller unit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3693F3-E788-4EC0-AD33-1C7A87039B38}"/>
              </a:ext>
            </a:extLst>
          </p:cNvPr>
          <p:cNvSpPr txBox="1"/>
          <p:nvPr/>
        </p:nvSpPr>
        <p:spPr>
          <a:xfrm>
            <a:off x="9451573" y="2417021"/>
            <a:ext cx="15382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System on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hip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78DD8A8-9B73-4017-ACD1-2FED0ACCC37A}"/>
              </a:ext>
            </a:extLst>
          </p:cNvPr>
          <p:cNvCxnSpPr>
            <a:cxnSpLocks/>
          </p:cNvCxnSpPr>
          <p:nvPr/>
        </p:nvCxnSpPr>
        <p:spPr>
          <a:xfrm>
            <a:off x="638770" y="3038670"/>
            <a:ext cx="1090630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3BFC31-9798-43D4-842B-6734B34218B9}"/>
              </a:ext>
            </a:extLst>
          </p:cNvPr>
          <p:cNvSpPr txBox="1"/>
          <p:nvPr/>
        </p:nvSpPr>
        <p:spPr>
          <a:xfrm>
            <a:off x="1017711" y="2245581"/>
            <a:ext cx="22531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CPU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Central processing unit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C532D9C9-5B82-471D-ADE7-E7809162292B}"/>
              </a:ext>
            </a:extLst>
          </p:cNvPr>
          <p:cNvCxnSpPr>
            <a:cxnSpLocks/>
          </p:cNvCxnSpPr>
          <p:nvPr/>
        </p:nvCxnSpPr>
        <p:spPr>
          <a:xfrm>
            <a:off x="4287039" y="1649181"/>
            <a:ext cx="0" cy="47951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E90CDE-5B75-4370-9728-7F3F04F48494}"/>
              </a:ext>
            </a:extLst>
          </p:cNvPr>
          <p:cNvSpPr txBox="1"/>
          <p:nvPr/>
        </p:nvSpPr>
        <p:spPr>
          <a:xfrm>
            <a:off x="917692" y="526397"/>
            <a:ext cx="413670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Микроконтроллеры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микропроцессоры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CC67D-E287-41F5-9738-A1D5BDC9EE49}"/>
              </a:ext>
            </a:extLst>
          </p:cNvPr>
          <p:cNvSpPr txBox="1"/>
          <p:nvPr/>
        </p:nvSpPr>
        <p:spPr>
          <a:xfrm>
            <a:off x="1154765" y="1649181"/>
            <a:ext cx="19630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Микропроцессоры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92EE1-6654-47DC-BAED-762161369471}"/>
              </a:ext>
            </a:extLst>
          </p:cNvPr>
          <p:cNvSpPr txBox="1"/>
          <p:nvPr/>
        </p:nvSpPr>
        <p:spPr>
          <a:xfrm>
            <a:off x="5274716" y="1649181"/>
            <a:ext cx="20768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Микроконтроллеры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96BF3-04B1-47CA-82BD-6B2EC318DC22}"/>
              </a:ext>
            </a:extLst>
          </p:cNvPr>
          <p:cNvSpPr txBox="1"/>
          <p:nvPr/>
        </p:nvSpPr>
        <p:spPr>
          <a:xfrm>
            <a:off x="9998999" y="1649181"/>
            <a:ext cx="44338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SoC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85638E7-8920-429E-BE79-9B324F2D37DE}"/>
              </a:ext>
            </a:extLst>
          </p:cNvPr>
          <p:cNvCxnSpPr>
            <a:cxnSpLocks/>
          </p:cNvCxnSpPr>
          <p:nvPr/>
        </p:nvCxnSpPr>
        <p:spPr>
          <a:xfrm>
            <a:off x="638770" y="2164702"/>
            <a:ext cx="1090630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5A507A-0EAA-4ADD-923A-33FDB33E25B7}"/>
              </a:ext>
            </a:extLst>
          </p:cNvPr>
          <p:cNvSpPr txBox="1"/>
          <p:nvPr/>
        </p:nvSpPr>
        <p:spPr>
          <a:xfrm>
            <a:off x="5282734" y="2292233"/>
            <a:ext cx="206081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MCU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Micro-controller unit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3693F3-E788-4EC0-AD33-1C7A87039B38}"/>
              </a:ext>
            </a:extLst>
          </p:cNvPr>
          <p:cNvSpPr txBox="1"/>
          <p:nvPr/>
        </p:nvSpPr>
        <p:spPr>
          <a:xfrm>
            <a:off x="9451573" y="2417021"/>
            <a:ext cx="15382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System on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hip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78DD8A8-9B73-4017-ACD1-2FED0ACCC37A}"/>
              </a:ext>
            </a:extLst>
          </p:cNvPr>
          <p:cNvCxnSpPr>
            <a:cxnSpLocks/>
          </p:cNvCxnSpPr>
          <p:nvPr/>
        </p:nvCxnSpPr>
        <p:spPr>
          <a:xfrm>
            <a:off x="638770" y="3038670"/>
            <a:ext cx="1090630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3BFC31-9798-43D4-842B-6734B34218B9}"/>
              </a:ext>
            </a:extLst>
          </p:cNvPr>
          <p:cNvSpPr txBox="1"/>
          <p:nvPr/>
        </p:nvSpPr>
        <p:spPr>
          <a:xfrm>
            <a:off x="1017711" y="2245581"/>
            <a:ext cx="22531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CPU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Central processing unit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C532D9C9-5B82-471D-ADE7-E7809162292B}"/>
              </a:ext>
            </a:extLst>
          </p:cNvPr>
          <p:cNvCxnSpPr>
            <a:cxnSpLocks/>
          </p:cNvCxnSpPr>
          <p:nvPr/>
        </p:nvCxnSpPr>
        <p:spPr>
          <a:xfrm>
            <a:off x="4287039" y="1649181"/>
            <a:ext cx="0" cy="47951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DAC83C-B595-42E7-B9A1-FD2C04E142B7}"/>
              </a:ext>
            </a:extLst>
          </p:cNvPr>
          <p:cNvSpPr txBox="1"/>
          <p:nvPr/>
        </p:nvSpPr>
        <p:spPr>
          <a:xfrm>
            <a:off x="913570" y="3723354"/>
            <a:ext cx="249523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ARM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(Advanced RISC Machine)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422DF07-60FD-4AF5-9BDB-351136F61CEB}"/>
              </a:ext>
            </a:extLst>
          </p:cNvPr>
          <p:cNvGrpSpPr/>
          <p:nvPr/>
        </p:nvGrpSpPr>
        <p:grpSpPr>
          <a:xfrm>
            <a:off x="1821861" y="4546286"/>
            <a:ext cx="709488" cy="919851"/>
            <a:chOff x="1796960" y="5094513"/>
            <a:chExt cx="709488" cy="9198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411874-8B45-49A3-A998-6AAA13111FF6}"/>
                </a:ext>
              </a:extLst>
            </p:cNvPr>
            <p:cNvSpPr txBox="1"/>
            <p:nvPr/>
          </p:nvSpPr>
          <p:spPr>
            <a:xfrm>
              <a:off x="1796960" y="5645034"/>
              <a:ext cx="70948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Cortex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4" name="Прямая со стрелкой 3">
              <a:extLst>
                <a:ext uri="{FF2B5EF4-FFF2-40B4-BE49-F238E27FC236}">
                  <a16:creationId xmlns:a16="http://schemas.microsoft.com/office/drawing/2014/main" id="{36BDBEE1-B405-4BFD-878B-59FD997C57C2}"/>
                </a:ext>
              </a:extLst>
            </p:cNvPr>
            <p:cNvCxnSpPr>
              <a:cxnSpLocks/>
            </p:cNvCxnSpPr>
            <p:nvPr/>
          </p:nvCxnSpPr>
          <p:spPr>
            <a:xfrm>
              <a:off x="2157925" y="5094513"/>
              <a:ext cx="0" cy="345247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F571581-7A63-484C-BF61-F2D058851B87}"/>
              </a:ext>
            </a:extLst>
          </p:cNvPr>
          <p:cNvSpPr txBox="1"/>
          <p:nvPr/>
        </p:nvSpPr>
        <p:spPr>
          <a:xfrm>
            <a:off x="5164492" y="3287486"/>
            <a:ext cx="230447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AVR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(Advanced Virtual RISC)</a:t>
            </a: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2E962AAC-052A-4390-BE68-5C248ED28F84}"/>
              </a:ext>
            </a:extLst>
          </p:cNvPr>
          <p:cNvGrpSpPr/>
          <p:nvPr/>
        </p:nvGrpSpPr>
        <p:grpSpPr>
          <a:xfrm>
            <a:off x="5944309" y="4183009"/>
            <a:ext cx="800859" cy="1473849"/>
            <a:chOff x="5325232" y="4391688"/>
            <a:chExt cx="800859" cy="147384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AC5841-C58B-4CAD-A09A-4DDC753EAFB6}"/>
                </a:ext>
              </a:extLst>
            </p:cNvPr>
            <p:cNvSpPr txBox="1"/>
            <p:nvPr/>
          </p:nvSpPr>
          <p:spPr>
            <a:xfrm>
              <a:off x="5325232" y="4942209"/>
              <a:ext cx="800859" cy="923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Tiny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Mega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XMEGA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00A9F092-163B-4F89-BFC0-0278DB01AFA5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83" y="4391688"/>
              <a:ext cx="0" cy="345247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643C06EB-8999-448D-8BC6-837781ADC5E3}"/>
              </a:ext>
            </a:extLst>
          </p:cNvPr>
          <p:cNvGrpSpPr/>
          <p:nvPr/>
        </p:nvGrpSpPr>
        <p:grpSpPr>
          <a:xfrm>
            <a:off x="6917359" y="4720234"/>
            <a:ext cx="1806117" cy="923328"/>
            <a:chOff x="6298282" y="4928913"/>
            <a:chExt cx="1806117" cy="923328"/>
          </a:xfrm>
        </p:grpSpPr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0474C69E-862F-4F78-A973-C7034F3E36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8282" y="5390577"/>
              <a:ext cx="380889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FC1BA0-D727-407B-933C-37D3780D06AF}"/>
                </a:ext>
              </a:extLst>
            </p:cNvPr>
            <p:cNvSpPr txBox="1"/>
            <p:nvPr/>
          </p:nvSpPr>
          <p:spPr>
            <a:xfrm>
              <a:off x="6849890" y="4928913"/>
              <a:ext cx="1254509" cy="923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ATtinyxxx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ATmegaxxx</a:t>
              </a:r>
              <a:endParaRPr lang="en-US" dirty="0">
                <a:solidFill>
                  <a:schemeClr val="tx1"/>
                </a:solidFill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ATxmegaxxx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8BD84C38-1248-4156-A1BC-94DD9F25B33E}"/>
              </a:ext>
            </a:extLst>
          </p:cNvPr>
          <p:cNvGrpSpPr/>
          <p:nvPr/>
        </p:nvGrpSpPr>
        <p:grpSpPr>
          <a:xfrm>
            <a:off x="9022967" y="4858733"/>
            <a:ext cx="2818143" cy="646329"/>
            <a:chOff x="8403890" y="5067412"/>
            <a:chExt cx="2818143" cy="646329"/>
          </a:xfrm>
        </p:grpSpPr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BF5B44AD-91C0-4F13-A5AC-B135AFB6A1AE}"/>
                </a:ext>
              </a:extLst>
            </p:cNvPr>
            <p:cNvCxnSpPr>
              <a:cxnSpLocks/>
            </p:cNvCxnSpPr>
            <p:nvPr/>
          </p:nvCxnSpPr>
          <p:spPr>
            <a:xfrm>
              <a:off x="8403890" y="5410687"/>
              <a:ext cx="380889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5A3AAA-77A7-4985-A5B4-80CE27831B8B}"/>
                </a:ext>
              </a:extLst>
            </p:cNvPr>
            <p:cNvSpPr txBox="1"/>
            <p:nvPr/>
          </p:nvSpPr>
          <p:spPr>
            <a:xfrm>
              <a:off x="9084270" y="5067412"/>
              <a:ext cx="2137763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ATtiny85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ATmega328 - Arduino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58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E90CDE-5B75-4370-9728-7F3F04F48494}"/>
              </a:ext>
            </a:extLst>
          </p:cNvPr>
          <p:cNvSpPr txBox="1"/>
          <p:nvPr/>
        </p:nvSpPr>
        <p:spPr>
          <a:xfrm>
            <a:off x="917692" y="526397"/>
            <a:ext cx="413670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Микроконтроллеры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микропроцессоры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CC67D-E287-41F5-9738-A1D5BDC9EE49}"/>
              </a:ext>
            </a:extLst>
          </p:cNvPr>
          <p:cNvSpPr txBox="1"/>
          <p:nvPr/>
        </p:nvSpPr>
        <p:spPr>
          <a:xfrm>
            <a:off x="1154765" y="1649181"/>
            <a:ext cx="19630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Микропроцессоры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92EE1-6654-47DC-BAED-762161369471}"/>
              </a:ext>
            </a:extLst>
          </p:cNvPr>
          <p:cNvSpPr txBox="1"/>
          <p:nvPr/>
        </p:nvSpPr>
        <p:spPr>
          <a:xfrm>
            <a:off x="5274716" y="1649181"/>
            <a:ext cx="20768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Микроконтроллеры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96BF3-04B1-47CA-82BD-6B2EC318DC22}"/>
              </a:ext>
            </a:extLst>
          </p:cNvPr>
          <p:cNvSpPr txBox="1"/>
          <p:nvPr/>
        </p:nvSpPr>
        <p:spPr>
          <a:xfrm>
            <a:off x="9998999" y="1649181"/>
            <a:ext cx="44338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SoC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85638E7-8920-429E-BE79-9B324F2D37DE}"/>
              </a:ext>
            </a:extLst>
          </p:cNvPr>
          <p:cNvCxnSpPr>
            <a:cxnSpLocks/>
          </p:cNvCxnSpPr>
          <p:nvPr/>
        </p:nvCxnSpPr>
        <p:spPr>
          <a:xfrm>
            <a:off x="638770" y="2164702"/>
            <a:ext cx="1090630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5A507A-0EAA-4ADD-923A-33FDB33E25B7}"/>
              </a:ext>
            </a:extLst>
          </p:cNvPr>
          <p:cNvSpPr txBox="1"/>
          <p:nvPr/>
        </p:nvSpPr>
        <p:spPr>
          <a:xfrm>
            <a:off x="5282734" y="2292233"/>
            <a:ext cx="206081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MCU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Micro-controller unit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3693F3-E788-4EC0-AD33-1C7A87039B38}"/>
              </a:ext>
            </a:extLst>
          </p:cNvPr>
          <p:cNvSpPr txBox="1"/>
          <p:nvPr/>
        </p:nvSpPr>
        <p:spPr>
          <a:xfrm>
            <a:off x="9451573" y="2417021"/>
            <a:ext cx="15382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System on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hip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78DD8A8-9B73-4017-ACD1-2FED0ACCC37A}"/>
              </a:ext>
            </a:extLst>
          </p:cNvPr>
          <p:cNvCxnSpPr>
            <a:cxnSpLocks/>
          </p:cNvCxnSpPr>
          <p:nvPr/>
        </p:nvCxnSpPr>
        <p:spPr>
          <a:xfrm>
            <a:off x="638770" y="3038670"/>
            <a:ext cx="1090630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3BFC31-9798-43D4-842B-6734B34218B9}"/>
              </a:ext>
            </a:extLst>
          </p:cNvPr>
          <p:cNvSpPr txBox="1"/>
          <p:nvPr/>
        </p:nvSpPr>
        <p:spPr>
          <a:xfrm>
            <a:off x="1017711" y="2245581"/>
            <a:ext cx="22531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CPU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Central processing unit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C532D9C9-5B82-471D-ADE7-E7809162292B}"/>
              </a:ext>
            </a:extLst>
          </p:cNvPr>
          <p:cNvCxnSpPr>
            <a:cxnSpLocks/>
          </p:cNvCxnSpPr>
          <p:nvPr/>
        </p:nvCxnSpPr>
        <p:spPr>
          <a:xfrm>
            <a:off x="4287039" y="1649181"/>
            <a:ext cx="0" cy="47951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AE9E53-5899-4643-8EFC-60C4E93A26E8}"/>
              </a:ext>
            </a:extLst>
          </p:cNvPr>
          <p:cNvSpPr txBox="1"/>
          <p:nvPr/>
        </p:nvSpPr>
        <p:spPr>
          <a:xfrm>
            <a:off x="913570" y="3723354"/>
            <a:ext cx="249523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ARM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(Advanced RISC Machine)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9D406EA1-D128-491F-97FC-7332E471731D}"/>
              </a:ext>
            </a:extLst>
          </p:cNvPr>
          <p:cNvGrpSpPr/>
          <p:nvPr/>
        </p:nvGrpSpPr>
        <p:grpSpPr>
          <a:xfrm>
            <a:off x="1821861" y="4546286"/>
            <a:ext cx="709488" cy="919851"/>
            <a:chOff x="1796960" y="5094513"/>
            <a:chExt cx="709488" cy="91985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9CEC2D-55F2-4086-845A-79DF1294A39D}"/>
                </a:ext>
              </a:extLst>
            </p:cNvPr>
            <p:cNvSpPr txBox="1"/>
            <p:nvPr/>
          </p:nvSpPr>
          <p:spPr>
            <a:xfrm>
              <a:off x="1796960" y="5645034"/>
              <a:ext cx="70948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Cortex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ABB5E6BE-00A1-4FE3-A57E-0002CFB2DE7A}"/>
                </a:ext>
              </a:extLst>
            </p:cNvPr>
            <p:cNvCxnSpPr>
              <a:cxnSpLocks/>
            </p:cNvCxnSpPr>
            <p:nvPr/>
          </p:nvCxnSpPr>
          <p:spPr>
            <a:xfrm>
              <a:off x="2157925" y="5094513"/>
              <a:ext cx="0" cy="345247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DF64620-4695-4FB8-91D2-85FE79B7D4ED}"/>
              </a:ext>
            </a:extLst>
          </p:cNvPr>
          <p:cNvSpPr txBox="1"/>
          <p:nvPr/>
        </p:nvSpPr>
        <p:spPr>
          <a:xfrm>
            <a:off x="5164492" y="3287486"/>
            <a:ext cx="230447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AVR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(Advanced Virtual RISC)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03AFBA6-F50B-4744-9F58-2B4CF1EF2272}"/>
              </a:ext>
            </a:extLst>
          </p:cNvPr>
          <p:cNvGrpSpPr/>
          <p:nvPr/>
        </p:nvGrpSpPr>
        <p:grpSpPr>
          <a:xfrm>
            <a:off x="6032474" y="4183009"/>
            <a:ext cx="624528" cy="1196850"/>
            <a:chOff x="5413397" y="4391688"/>
            <a:chExt cx="624528" cy="119685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0C00A8-16BA-4737-9ABE-41FC9D462DBF}"/>
                </a:ext>
              </a:extLst>
            </p:cNvPr>
            <p:cNvSpPr txBox="1"/>
            <p:nvPr/>
          </p:nvSpPr>
          <p:spPr>
            <a:xfrm>
              <a:off x="5413397" y="4942209"/>
              <a:ext cx="624528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Tiny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Mega</a:t>
              </a:r>
            </a:p>
          </p:txBody>
        </p: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A766147A-0420-48E5-AA8E-B1E05371EACE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83" y="4391688"/>
              <a:ext cx="0" cy="345247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8C224FFF-A45D-4A25-81AB-D9C47D1FC1D0}"/>
              </a:ext>
            </a:extLst>
          </p:cNvPr>
          <p:cNvGrpSpPr/>
          <p:nvPr/>
        </p:nvGrpSpPr>
        <p:grpSpPr>
          <a:xfrm>
            <a:off x="6892477" y="4720234"/>
            <a:ext cx="1781304" cy="646329"/>
            <a:chOff x="6273400" y="4928913"/>
            <a:chExt cx="1781304" cy="646329"/>
          </a:xfrm>
        </p:grpSpPr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B881429F-6867-4C46-B289-7621C325B2BC}"/>
                </a:ext>
              </a:extLst>
            </p:cNvPr>
            <p:cNvCxnSpPr>
              <a:cxnSpLocks/>
            </p:cNvCxnSpPr>
            <p:nvPr/>
          </p:nvCxnSpPr>
          <p:spPr>
            <a:xfrm>
              <a:off x="6273400" y="5241287"/>
              <a:ext cx="380889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99A71D-B542-4F2C-B034-CF7F1D5477C4}"/>
                </a:ext>
              </a:extLst>
            </p:cNvPr>
            <p:cNvSpPr txBox="1"/>
            <p:nvPr/>
          </p:nvSpPr>
          <p:spPr>
            <a:xfrm>
              <a:off x="6899583" y="4928913"/>
              <a:ext cx="1155121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ATtinyxxx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ATmegaxxx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E54170CD-A20C-4CA6-A272-5D25319CD8EA}"/>
              </a:ext>
            </a:extLst>
          </p:cNvPr>
          <p:cNvGrpSpPr/>
          <p:nvPr/>
        </p:nvGrpSpPr>
        <p:grpSpPr>
          <a:xfrm>
            <a:off x="8939296" y="4670518"/>
            <a:ext cx="2929320" cy="646329"/>
            <a:chOff x="8360347" y="4918122"/>
            <a:chExt cx="2929320" cy="646329"/>
          </a:xfrm>
        </p:grpSpPr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2BB76A4F-95F9-4B9F-AF72-5E9C99233E59}"/>
                </a:ext>
              </a:extLst>
            </p:cNvPr>
            <p:cNvCxnSpPr>
              <a:cxnSpLocks/>
            </p:cNvCxnSpPr>
            <p:nvPr/>
          </p:nvCxnSpPr>
          <p:spPr>
            <a:xfrm>
              <a:off x="8360347" y="5241287"/>
              <a:ext cx="380889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B3706D-2404-4589-A3F2-FD2EA4EDA2C1}"/>
                </a:ext>
              </a:extLst>
            </p:cNvPr>
            <p:cNvSpPr txBox="1"/>
            <p:nvPr/>
          </p:nvSpPr>
          <p:spPr>
            <a:xfrm>
              <a:off x="9151904" y="4918122"/>
              <a:ext cx="2137763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ATtiny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8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5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ATmega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32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8 - Arduino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43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E90CDE-5B75-4370-9728-7F3F04F48494}"/>
              </a:ext>
            </a:extLst>
          </p:cNvPr>
          <p:cNvSpPr txBox="1"/>
          <p:nvPr/>
        </p:nvSpPr>
        <p:spPr>
          <a:xfrm>
            <a:off x="917692" y="526397"/>
            <a:ext cx="413670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Микроконтроллеры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микропроцессоры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CC67D-E287-41F5-9738-A1D5BDC9EE49}"/>
              </a:ext>
            </a:extLst>
          </p:cNvPr>
          <p:cNvSpPr txBox="1"/>
          <p:nvPr/>
        </p:nvSpPr>
        <p:spPr>
          <a:xfrm>
            <a:off x="1154765" y="1649181"/>
            <a:ext cx="19630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Микропроцессоры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92EE1-6654-47DC-BAED-762161369471}"/>
              </a:ext>
            </a:extLst>
          </p:cNvPr>
          <p:cNvSpPr txBox="1"/>
          <p:nvPr/>
        </p:nvSpPr>
        <p:spPr>
          <a:xfrm>
            <a:off x="5274716" y="1649181"/>
            <a:ext cx="20768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Микроконтроллеры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96BF3-04B1-47CA-82BD-6B2EC318DC22}"/>
              </a:ext>
            </a:extLst>
          </p:cNvPr>
          <p:cNvSpPr txBox="1"/>
          <p:nvPr/>
        </p:nvSpPr>
        <p:spPr>
          <a:xfrm>
            <a:off x="9998999" y="1649181"/>
            <a:ext cx="44338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SoC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85638E7-8920-429E-BE79-9B324F2D37DE}"/>
              </a:ext>
            </a:extLst>
          </p:cNvPr>
          <p:cNvCxnSpPr>
            <a:cxnSpLocks/>
          </p:cNvCxnSpPr>
          <p:nvPr/>
        </p:nvCxnSpPr>
        <p:spPr>
          <a:xfrm>
            <a:off x="638770" y="2164702"/>
            <a:ext cx="1090630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5A507A-0EAA-4ADD-923A-33FDB33E25B7}"/>
              </a:ext>
            </a:extLst>
          </p:cNvPr>
          <p:cNvSpPr txBox="1"/>
          <p:nvPr/>
        </p:nvSpPr>
        <p:spPr>
          <a:xfrm>
            <a:off x="5282734" y="2292233"/>
            <a:ext cx="206081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MCU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Micro-controller unit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3693F3-E788-4EC0-AD33-1C7A87039B38}"/>
              </a:ext>
            </a:extLst>
          </p:cNvPr>
          <p:cNvSpPr txBox="1"/>
          <p:nvPr/>
        </p:nvSpPr>
        <p:spPr>
          <a:xfrm>
            <a:off x="9451573" y="2417021"/>
            <a:ext cx="15382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System on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hip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78DD8A8-9B73-4017-ACD1-2FED0ACCC37A}"/>
              </a:ext>
            </a:extLst>
          </p:cNvPr>
          <p:cNvCxnSpPr>
            <a:cxnSpLocks/>
          </p:cNvCxnSpPr>
          <p:nvPr/>
        </p:nvCxnSpPr>
        <p:spPr>
          <a:xfrm>
            <a:off x="638770" y="3038670"/>
            <a:ext cx="1090630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3BFC31-9798-43D4-842B-6734B34218B9}"/>
              </a:ext>
            </a:extLst>
          </p:cNvPr>
          <p:cNvSpPr txBox="1"/>
          <p:nvPr/>
        </p:nvSpPr>
        <p:spPr>
          <a:xfrm>
            <a:off x="1017711" y="2245581"/>
            <a:ext cx="22531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CPU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Central processing unit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C532D9C9-5B82-471D-ADE7-E7809162292B}"/>
              </a:ext>
            </a:extLst>
          </p:cNvPr>
          <p:cNvCxnSpPr>
            <a:cxnSpLocks/>
          </p:cNvCxnSpPr>
          <p:nvPr/>
        </p:nvCxnSpPr>
        <p:spPr>
          <a:xfrm>
            <a:off x="4287039" y="1649181"/>
            <a:ext cx="0" cy="47951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639461-DBE1-438B-A938-B3281A4EF3C5}"/>
              </a:ext>
            </a:extLst>
          </p:cNvPr>
          <p:cNvSpPr txBox="1"/>
          <p:nvPr/>
        </p:nvSpPr>
        <p:spPr>
          <a:xfrm>
            <a:off x="4821642" y="3244335"/>
            <a:ext cx="66422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Имеют память и периферические</a:t>
            </a:r>
            <a:r>
              <a:rPr lang="ru-RU" dirty="0">
                <a:solidFill>
                  <a:schemeClr val="tx1"/>
                </a:solidFill>
              </a:rPr>
              <a:t> интерфейсы, таймеры, счетчики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3655B0-764F-406D-87A5-57222ED8B639}"/>
              </a:ext>
            </a:extLst>
          </p:cNvPr>
          <p:cNvSpPr txBox="1"/>
          <p:nvPr/>
        </p:nvSpPr>
        <p:spPr>
          <a:xfrm>
            <a:off x="1197243" y="3287486"/>
            <a:ext cx="18780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Только процессор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BC69CB4-1F30-4623-8FB3-7C75798FE572}"/>
              </a:ext>
            </a:extLst>
          </p:cNvPr>
          <p:cNvCxnSpPr>
            <a:cxnSpLocks/>
          </p:cNvCxnSpPr>
          <p:nvPr/>
        </p:nvCxnSpPr>
        <p:spPr>
          <a:xfrm>
            <a:off x="8333415" y="3868702"/>
            <a:ext cx="0" cy="218375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42" name="Picture 2" descr="Микроконтроллер ATmega328P-PU (DIP-28) / Купить в MCU Store">
            <a:extLst>
              <a:ext uri="{FF2B5EF4-FFF2-40B4-BE49-F238E27FC236}">
                <a16:creationId xmlns:a16="http://schemas.microsoft.com/office/drawing/2014/main" id="{759054D0-981D-4B2B-BB47-BDEDBB07A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578" y="4116117"/>
            <a:ext cx="2096861" cy="168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Про Ардуино и не только: Знакомство с ATtiny85">
            <a:extLst>
              <a:ext uri="{FF2B5EF4-FFF2-40B4-BE49-F238E27FC236}">
                <a16:creationId xmlns:a16="http://schemas.microsoft.com/office/drawing/2014/main" id="{82F7630A-1A75-44E9-88D4-7613DF2BA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978" y="4438967"/>
            <a:ext cx="1333500" cy="121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ESP-12E модуль WI-Fi | Arduinka.Pro">
            <a:extLst>
              <a:ext uri="{FF2B5EF4-FFF2-40B4-BE49-F238E27FC236}">
                <a16:creationId xmlns:a16="http://schemas.microsoft.com/office/drawing/2014/main" id="{F57378C4-2BA6-46A2-9D32-72C7F5194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181" y="3952298"/>
            <a:ext cx="2192284" cy="219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Arm Cortex-m4 Stm32 F4 Микроконтроллер Ic 32-bit 168mhz 1mb (1m X 8) Flash  64-lqfp (10x10) Stm32f405rgt6 Stm32f405 - Buy Stm32f405,Stm32f405  Stm32f405rgt6,Stm32f405 Stm32f405rgt6 Stm32f405rgt6tr Product on Alibaba.com">
            <a:extLst>
              <a:ext uri="{FF2B5EF4-FFF2-40B4-BE49-F238E27FC236}">
                <a16:creationId xmlns:a16="http://schemas.microsoft.com/office/drawing/2014/main" id="{84F9039B-122F-4493-BECD-4313D9F96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856" y="4217437"/>
            <a:ext cx="1780200" cy="178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89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E90CDE-5B75-4370-9728-7F3F04F48494}"/>
              </a:ext>
            </a:extLst>
          </p:cNvPr>
          <p:cNvSpPr txBox="1"/>
          <p:nvPr/>
        </p:nvSpPr>
        <p:spPr>
          <a:xfrm>
            <a:off x="917692" y="526397"/>
            <a:ext cx="413670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Микроконтроллеры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микропроцессоры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CC67D-E287-41F5-9738-A1D5BDC9EE49}"/>
              </a:ext>
            </a:extLst>
          </p:cNvPr>
          <p:cNvSpPr txBox="1"/>
          <p:nvPr/>
        </p:nvSpPr>
        <p:spPr>
          <a:xfrm>
            <a:off x="1154765" y="1649181"/>
            <a:ext cx="19630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tx2">
                    <a:lumMod val="40000"/>
                    <a:lumOff val="60000"/>
                  </a:schemeClr>
                </a:solidFill>
              </a:rPr>
              <a:t>Микропроцессоры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92EE1-6654-47DC-BAED-762161369471}"/>
              </a:ext>
            </a:extLst>
          </p:cNvPr>
          <p:cNvSpPr txBox="1"/>
          <p:nvPr/>
        </p:nvSpPr>
        <p:spPr>
          <a:xfrm>
            <a:off x="5274716" y="1649181"/>
            <a:ext cx="20768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tx1"/>
                </a:solidFill>
              </a:rPr>
              <a:t>Микроконтроллеры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96BF3-04B1-47CA-82BD-6B2EC318DC22}"/>
              </a:ext>
            </a:extLst>
          </p:cNvPr>
          <p:cNvSpPr txBox="1"/>
          <p:nvPr/>
        </p:nvSpPr>
        <p:spPr>
          <a:xfrm>
            <a:off x="9998999" y="1649181"/>
            <a:ext cx="44338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SoC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85638E7-8920-429E-BE79-9B324F2D37DE}"/>
              </a:ext>
            </a:extLst>
          </p:cNvPr>
          <p:cNvCxnSpPr>
            <a:cxnSpLocks/>
          </p:cNvCxnSpPr>
          <p:nvPr/>
        </p:nvCxnSpPr>
        <p:spPr>
          <a:xfrm>
            <a:off x="638770" y="2164702"/>
            <a:ext cx="1090630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5A507A-0EAA-4ADD-923A-33FDB33E25B7}"/>
              </a:ext>
            </a:extLst>
          </p:cNvPr>
          <p:cNvSpPr txBox="1"/>
          <p:nvPr/>
        </p:nvSpPr>
        <p:spPr>
          <a:xfrm>
            <a:off x="5282734" y="2292233"/>
            <a:ext cx="206081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MCU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Micro-controller unit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3693F3-E788-4EC0-AD33-1C7A87039B38}"/>
              </a:ext>
            </a:extLst>
          </p:cNvPr>
          <p:cNvSpPr txBox="1"/>
          <p:nvPr/>
        </p:nvSpPr>
        <p:spPr>
          <a:xfrm>
            <a:off x="9451573" y="2417021"/>
            <a:ext cx="15382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System on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hip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78DD8A8-9B73-4017-ACD1-2FED0ACCC37A}"/>
              </a:ext>
            </a:extLst>
          </p:cNvPr>
          <p:cNvCxnSpPr>
            <a:cxnSpLocks/>
          </p:cNvCxnSpPr>
          <p:nvPr/>
        </p:nvCxnSpPr>
        <p:spPr>
          <a:xfrm>
            <a:off x="638770" y="3038670"/>
            <a:ext cx="1090630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3BFC31-9798-43D4-842B-6734B34218B9}"/>
              </a:ext>
            </a:extLst>
          </p:cNvPr>
          <p:cNvSpPr txBox="1"/>
          <p:nvPr/>
        </p:nvSpPr>
        <p:spPr>
          <a:xfrm>
            <a:off x="1017711" y="2245581"/>
            <a:ext cx="22531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CPU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Central processing unit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FillTx/>
              <a:sym typeface="Calibri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C532D9C9-5B82-471D-ADE7-E7809162292B}"/>
              </a:ext>
            </a:extLst>
          </p:cNvPr>
          <p:cNvCxnSpPr>
            <a:cxnSpLocks/>
          </p:cNvCxnSpPr>
          <p:nvPr/>
        </p:nvCxnSpPr>
        <p:spPr>
          <a:xfrm>
            <a:off x="4287039" y="1649181"/>
            <a:ext cx="0" cy="47951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639461-DBE1-438B-A938-B3281A4EF3C5}"/>
              </a:ext>
            </a:extLst>
          </p:cNvPr>
          <p:cNvSpPr txBox="1"/>
          <p:nvPr/>
        </p:nvSpPr>
        <p:spPr>
          <a:xfrm>
            <a:off x="4821642" y="3244335"/>
            <a:ext cx="66422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Имеют память и периферические</a:t>
            </a:r>
            <a:r>
              <a:rPr lang="ru-RU" dirty="0">
                <a:solidFill>
                  <a:schemeClr val="tx1"/>
                </a:solidFill>
              </a:rPr>
              <a:t> интерфейсы, таймеры, счетчики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3655B0-764F-406D-87A5-57222ED8B639}"/>
              </a:ext>
            </a:extLst>
          </p:cNvPr>
          <p:cNvSpPr txBox="1"/>
          <p:nvPr/>
        </p:nvSpPr>
        <p:spPr>
          <a:xfrm>
            <a:off x="1197243" y="3287486"/>
            <a:ext cx="18780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Только процессор</a:t>
            </a:r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2BC69CB4-1F30-4623-8FB3-7C75798FE572}"/>
              </a:ext>
            </a:extLst>
          </p:cNvPr>
          <p:cNvCxnSpPr>
            <a:cxnSpLocks/>
          </p:cNvCxnSpPr>
          <p:nvPr/>
        </p:nvCxnSpPr>
        <p:spPr>
          <a:xfrm>
            <a:off x="8333415" y="3868702"/>
            <a:ext cx="0" cy="218375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11BE40-9F09-4EE4-844A-D94E0399A754}"/>
              </a:ext>
            </a:extLst>
          </p:cNvPr>
          <p:cNvSpPr txBox="1"/>
          <p:nvPr/>
        </p:nvSpPr>
        <p:spPr>
          <a:xfrm>
            <a:off x="5887357" y="4279843"/>
            <a:ext cx="84574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Arduino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ED4C10-F95B-4A93-8C07-B7A228BFE360}"/>
              </a:ext>
            </a:extLst>
          </p:cNvPr>
          <p:cNvSpPr txBox="1"/>
          <p:nvPr/>
        </p:nvSpPr>
        <p:spPr>
          <a:xfrm>
            <a:off x="5272608" y="4591250"/>
            <a:ext cx="20752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Arduino – </a:t>
            </a:r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подобные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72BC01-C584-4DD9-9731-E649A1C379DA}"/>
              </a:ext>
            </a:extLst>
          </p:cNvPr>
          <p:cNvSpPr txBox="1"/>
          <p:nvPr/>
        </p:nvSpPr>
        <p:spPr>
          <a:xfrm>
            <a:off x="9825133" y="4279843"/>
            <a:ext cx="105573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Espruino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chemeClr val="tx1"/>
                </a:solidFill>
              </a:rPr>
              <a:t>Moddable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07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3CB92A-1C32-4955-96F0-E1B3D9610A87}"/>
              </a:ext>
            </a:extLst>
          </p:cNvPr>
          <p:cNvSpPr txBox="1"/>
          <p:nvPr/>
        </p:nvSpPr>
        <p:spPr>
          <a:xfrm>
            <a:off x="5199441" y="308684"/>
            <a:ext cx="179311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3200" dirty="0" err="1">
                <a:solidFill>
                  <a:schemeClr val="tx1"/>
                </a:solidFill>
              </a:rPr>
              <a:t>Johny</a:t>
            </a:r>
            <a:r>
              <a:rPr lang="en-US" sz="3200" dirty="0">
                <a:solidFill>
                  <a:schemeClr val="tx1"/>
                </a:solidFill>
              </a:rPr>
              <a:t>-five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EDDF48-C2AB-4D7D-B8B5-C778C21B5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34" y="2962258"/>
            <a:ext cx="2928744" cy="2011704"/>
          </a:xfrm>
          <a:prstGeom prst="rect">
            <a:avLst/>
          </a:prstGeom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D6011F3-79B1-497A-A4C5-581FF45C97CD}"/>
              </a:ext>
            </a:extLst>
          </p:cNvPr>
          <p:cNvGrpSpPr/>
          <p:nvPr/>
        </p:nvGrpSpPr>
        <p:grpSpPr>
          <a:xfrm>
            <a:off x="2407906" y="893457"/>
            <a:ext cx="1420036" cy="2068801"/>
            <a:chOff x="2055259" y="823840"/>
            <a:chExt cx="1420036" cy="2068801"/>
          </a:xfrm>
        </p:grpSpPr>
        <p:cxnSp>
          <p:nvCxnSpPr>
            <p:cNvPr id="8" name="Соединитель: уступ 7">
              <a:extLst>
                <a:ext uri="{FF2B5EF4-FFF2-40B4-BE49-F238E27FC236}">
                  <a16:creationId xmlns:a16="http://schemas.microsoft.com/office/drawing/2014/main" id="{7957959C-47B8-4772-8E6A-5F703EA0DE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757783" y="1537887"/>
              <a:ext cx="1652230" cy="1057278"/>
            </a:xfrm>
            <a:prstGeom prst="bentConnector3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9D0AE8-DEB6-4109-B387-4CA4EA916004}"/>
                </a:ext>
              </a:extLst>
            </p:cNvPr>
            <p:cNvSpPr txBox="1"/>
            <p:nvPr/>
          </p:nvSpPr>
          <p:spPr>
            <a:xfrm>
              <a:off x="2454825" y="823840"/>
              <a:ext cx="102047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dirty="0"/>
                <a:t>Скетч с </a:t>
              </a:r>
              <a:r>
                <a:rPr lang="en-US" dirty="0"/>
                <a:t>JF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0AE5EB9-8371-471E-AF37-81AF3D79E2D9}"/>
              </a:ext>
            </a:extLst>
          </p:cNvPr>
          <p:cNvSpPr txBox="1"/>
          <p:nvPr/>
        </p:nvSpPr>
        <p:spPr>
          <a:xfrm>
            <a:off x="5529942" y="1262787"/>
            <a:ext cx="60960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Board, Led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 = </a:t>
            </a:r>
            <a:r>
              <a:rPr lang="en-US" b="0" i="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"johnny-five"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board = 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Board(); </a:t>
            </a:r>
            <a:endParaRPr lang="ru-RU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board.on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"ready"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() =&gt; { </a:t>
            </a:r>
            <a:endParaRPr lang="ru-RU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led = </a:t>
            </a:r>
            <a:r>
              <a:rPr lang="en-US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Led(</a:t>
            </a:r>
            <a:r>
              <a:rPr lang="en-US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</a:t>
            </a:r>
            <a:endParaRPr lang="ru-RU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led.blink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); </a:t>
            </a:r>
            <a:endParaRPr lang="ru-RU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915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33DC1-F397-4926-BBA8-EF83E434CB93}"/>
              </a:ext>
            </a:extLst>
          </p:cNvPr>
          <p:cNvSpPr txBox="1"/>
          <p:nvPr/>
        </p:nvSpPr>
        <p:spPr>
          <a:xfrm>
            <a:off x="5628245" y="308684"/>
            <a:ext cx="93551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Elk.js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DECE1-E1C9-40BC-928B-F5965BCF8757}"/>
              </a:ext>
            </a:extLst>
          </p:cNvPr>
          <p:cNvSpPr txBox="1"/>
          <p:nvPr/>
        </p:nvSpPr>
        <p:spPr>
          <a:xfrm>
            <a:off x="659364" y="1136657"/>
            <a:ext cx="6096000" cy="51706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elk.h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myDelay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milli) { 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(milli);</a:t>
            </a:r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myWrite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pin, 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(pin,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myMode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pin, 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mode) {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(pin, mode); 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  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Runtime JS memory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js_create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jsval_t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global =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js_glob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gpio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js_mkobj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Equivalent to: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js_set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global,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gpio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gpio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                 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let 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gpio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= {};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js_set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global,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"delay"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js_import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U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uintptr_t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myDelay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js_set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gpio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"mode"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js_import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U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uintptr_t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myMode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"vii"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js_set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gpio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"write"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js_import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U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uintptr_t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myWrite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"vii"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js_eval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"let pin = 13;"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LED pin. Usually 13, but double-check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gpio.mode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(pin, 1);"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Set OUTPUT mode on a LED pin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"while (true) {"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 delay(300);"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 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gpio.write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(pin, 1);"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 delay(300);"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 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gpio.write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(pin, 0);"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"}"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~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8" descr="Arduino Nano — Arduino Official Store">
            <a:extLst>
              <a:ext uri="{FF2B5EF4-FFF2-40B4-BE49-F238E27FC236}">
                <a16:creationId xmlns:a16="http://schemas.microsoft.com/office/drawing/2014/main" id="{27E9103B-60A5-4B43-9F01-249929670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364" y="4908011"/>
            <a:ext cx="2168110" cy="162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B24A9D9-71BF-4B58-806B-67217C196258}"/>
              </a:ext>
            </a:extLst>
          </p:cNvPr>
          <p:cNvGrpSpPr/>
          <p:nvPr/>
        </p:nvGrpSpPr>
        <p:grpSpPr>
          <a:xfrm>
            <a:off x="5497613" y="1628317"/>
            <a:ext cx="3636123" cy="643344"/>
            <a:chOff x="5497613" y="1628317"/>
            <a:chExt cx="3636123" cy="643344"/>
          </a:xfrm>
        </p:grpSpPr>
        <p:sp>
          <p:nvSpPr>
            <p:cNvPr id="7" name="Правая фигурная скобка 6">
              <a:extLst>
                <a:ext uri="{FF2B5EF4-FFF2-40B4-BE49-F238E27FC236}">
                  <a16:creationId xmlns:a16="http://schemas.microsoft.com/office/drawing/2014/main" id="{D82B136B-EDC8-48FB-9D9E-606B1D075DC3}"/>
                </a:ext>
              </a:extLst>
            </p:cNvPr>
            <p:cNvSpPr/>
            <p:nvPr/>
          </p:nvSpPr>
          <p:spPr>
            <a:xfrm>
              <a:off x="5497613" y="1628317"/>
              <a:ext cx="261263" cy="643344"/>
            </a:xfrm>
            <a:prstGeom prst="rightBrac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E262E4-56DA-4419-96A8-294A5D6646CE}"/>
                </a:ext>
              </a:extLst>
            </p:cNvPr>
            <p:cNvSpPr txBox="1"/>
            <p:nvPr/>
          </p:nvSpPr>
          <p:spPr>
            <a:xfrm>
              <a:off x="5875474" y="1765324"/>
              <a:ext cx="325826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dirty="0"/>
                <a:t>Создаем функции для передачи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4A6E10FE-B18B-45A0-9929-C0D79CD3B2BC}"/>
              </a:ext>
            </a:extLst>
          </p:cNvPr>
          <p:cNvGrpSpPr/>
          <p:nvPr/>
        </p:nvGrpSpPr>
        <p:grpSpPr>
          <a:xfrm>
            <a:off x="6494101" y="3046137"/>
            <a:ext cx="3873013" cy="860280"/>
            <a:chOff x="6494101" y="3046137"/>
            <a:chExt cx="3873013" cy="860280"/>
          </a:xfrm>
        </p:grpSpPr>
        <p:sp>
          <p:nvSpPr>
            <p:cNvPr id="8" name="Правая фигурная скобка 7">
              <a:extLst>
                <a:ext uri="{FF2B5EF4-FFF2-40B4-BE49-F238E27FC236}">
                  <a16:creationId xmlns:a16="http://schemas.microsoft.com/office/drawing/2014/main" id="{5A892A95-779F-446C-BAFF-191368200B63}"/>
                </a:ext>
              </a:extLst>
            </p:cNvPr>
            <p:cNvSpPr/>
            <p:nvPr/>
          </p:nvSpPr>
          <p:spPr>
            <a:xfrm>
              <a:off x="6494101" y="3046137"/>
              <a:ext cx="261263" cy="860280"/>
            </a:xfrm>
            <a:prstGeom prst="rightBrac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3E3362-8EF0-4F27-ADDC-89F58686C1AD}"/>
                </a:ext>
              </a:extLst>
            </p:cNvPr>
            <p:cNvSpPr txBox="1"/>
            <p:nvPr/>
          </p:nvSpPr>
          <p:spPr>
            <a:xfrm>
              <a:off x="6871607" y="3291612"/>
              <a:ext cx="349550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dirty="0"/>
                <a:t>Регистрируем созданные функции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101F860B-7363-4F96-998D-5DD0D3EC3BDE}"/>
              </a:ext>
            </a:extLst>
          </p:cNvPr>
          <p:cNvGrpSpPr/>
          <p:nvPr/>
        </p:nvGrpSpPr>
        <p:grpSpPr>
          <a:xfrm>
            <a:off x="6672551" y="4053064"/>
            <a:ext cx="2051478" cy="1425090"/>
            <a:chOff x="6672551" y="4053064"/>
            <a:chExt cx="2051478" cy="1425090"/>
          </a:xfrm>
        </p:grpSpPr>
        <p:sp>
          <p:nvSpPr>
            <p:cNvPr id="9" name="Правая фигурная скобка 8">
              <a:extLst>
                <a:ext uri="{FF2B5EF4-FFF2-40B4-BE49-F238E27FC236}">
                  <a16:creationId xmlns:a16="http://schemas.microsoft.com/office/drawing/2014/main" id="{30C7C90E-2C86-443F-9B99-13E49612FF25}"/>
                </a:ext>
              </a:extLst>
            </p:cNvPr>
            <p:cNvSpPr/>
            <p:nvPr/>
          </p:nvSpPr>
          <p:spPr>
            <a:xfrm>
              <a:off x="6672551" y="4053064"/>
              <a:ext cx="261263" cy="1425090"/>
            </a:xfrm>
            <a:prstGeom prst="rightBrac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8EE633-665D-466D-8306-7AF2B0F15719}"/>
                </a:ext>
              </a:extLst>
            </p:cNvPr>
            <p:cNvSpPr txBox="1"/>
            <p:nvPr/>
          </p:nvSpPr>
          <p:spPr>
            <a:xfrm>
              <a:off x="7079991" y="4580944"/>
              <a:ext cx="164403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dirty="0"/>
                <a:t>Выполняем код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94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33DC1-F397-4926-BBA8-EF83E434CB93}"/>
              </a:ext>
            </a:extLst>
          </p:cNvPr>
          <p:cNvSpPr txBox="1"/>
          <p:nvPr/>
        </p:nvSpPr>
        <p:spPr>
          <a:xfrm>
            <a:off x="5628245" y="308684"/>
            <a:ext cx="93551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Elk.js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26" name="Picture 2" descr="ESP32-DevKitC-32D Espressif Systems | Mouser Российская Федерация">
            <a:extLst>
              <a:ext uri="{FF2B5EF4-FFF2-40B4-BE49-F238E27FC236}">
                <a16:creationId xmlns:a16="http://schemas.microsoft.com/office/drawing/2014/main" id="{7E03DA3B-9283-4CE1-BEE0-F7B98399E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69" y="1797696"/>
            <a:ext cx="2294981" cy="364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6F9A0E9-894D-4982-AC8F-F51AF74054AE}"/>
              </a:ext>
            </a:extLst>
          </p:cNvPr>
          <p:cNvGrpSpPr/>
          <p:nvPr/>
        </p:nvGrpSpPr>
        <p:grpSpPr>
          <a:xfrm>
            <a:off x="3498917" y="2562477"/>
            <a:ext cx="1765469" cy="2460498"/>
            <a:chOff x="3956548" y="2198751"/>
            <a:chExt cx="1765469" cy="246049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C94E45-0B60-4D71-B332-6450739062DA}"/>
                </a:ext>
              </a:extLst>
            </p:cNvPr>
            <p:cNvSpPr txBox="1"/>
            <p:nvPr/>
          </p:nvSpPr>
          <p:spPr>
            <a:xfrm>
              <a:off x="3956548" y="2198751"/>
              <a:ext cx="1765469" cy="246049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BD12A3-41EF-4648-82FF-DAF24802B773}"/>
                </a:ext>
              </a:extLst>
            </p:cNvPr>
            <p:cNvSpPr txBox="1"/>
            <p:nvPr/>
          </p:nvSpPr>
          <p:spPr>
            <a:xfrm>
              <a:off x="4672089" y="2326905"/>
              <a:ext cx="33438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PC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00FB766-9167-472D-96BA-914703E6AA81}"/>
              </a:ext>
            </a:extLst>
          </p:cNvPr>
          <p:cNvGrpSpPr/>
          <p:nvPr/>
        </p:nvGrpSpPr>
        <p:grpSpPr>
          <a:xfrm>
            <a:off x="2847174" y="3124547"/>
            <a:ext cx="651743" cy="1296955"/>
            <a:chOff x="2847174" y="3124547"/>
            <a:chExt cx="651743" cy="1296955"/>
          </a:xfrm>
        </p:grpSpPr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A4E397B6-3F13-4EC2-A280-C0B02C90C6E7}"/>
                </a:ext>
              </a:extLst>
            </p:cNvPr>
            <p:cNvCxnSpPr>
              <a:cxnSpLocks/>
            </p:cNvCxnSpPr>
            <p:nvPr/>
          </p:nvCxnSpPr>
          <p:spPr>
            <a:xfrm>
              <a:off x="2847174" y="3124547"/>
              <a:ext cx="651743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78C276EE-C0D5-4589-AD41-DAD1113593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7174" y="4421502"/>
              <a:ext cx="651743" cy="0"/>
            </a:xfrm>
            <a:prstGeom prst="straightConnector1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5E0FBB7-353C-4B4D-BA21-8305A39109A1}"/>
              </a:ext>
            </a:extLst>
          </p:cNvPr>
          <p:cNvSpPr txBox="1"/>
          <p:nvPr/>
        </p:nvSpPr>
        <p:spPr>
          <a:xfrm>
            <a:off x="2956159" y="3588360"/>
            <a:ext cx="43377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wifi</a:t>
            </a:r>
            <a:endParaRPr kumimoji="0" lang="ru-RU" sz="1800" b="0" i="1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AA8EEE9-DA32-4DC4-975F-043FF90AF54B}"/>
              </a:ext>
            </a:extLst>
          </p:cNvPr>
          <p:cNvGrpSpPr/>
          <p:nvPr/>
        </p:nvGrpSpPr>
        <p:grpSpPr>
          <a:xfrm>
            <a:off x="1989679" y="823840"/>
            <a:ext cx="1714989" cy="2068801"/>
            <a:chOff x="2055259" y="823840"/>
            <a:chExt cx="1714989" cy="2068801"/>
          </a:xfrm>
        </p:grpSpPr>
        <p:cxnSp>
          <p:nvCxnSpPr>
            <p:cNvPr id="24" name="Соединитель: уступ 23">
              <a:extLst>
                <a:ext uri="{FF2B5EF4-FFF2-40B4-BE49-F238E27FC236}">
                  <a16:creationId xmlns:a16="http://schemas.microsoft.com/office/drawing/2014/main" id="{19D341AD-8950-4CD9-A193-3BA90CA2C8B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757783" y="1537887"/>
              <a:ext cx="1652230" cy="1057278"/>
            </a:xfrm>
            <a:prstGeom prst="bentConnector3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CDC0D3-659A-4139-AACA-F9E68214352D}"/>
                </a:ext>
              </a:extLst>
            </p:cNvPr>
            <p:cNvSpPr txBox="1"/>
            <p:nvPr/>
          </p:nvSpPr>
          <p:spPr>
            <a:xfrm>
              <a:off x="2454825" y="823840"/>
              <a:ext cx="131542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dirty="0"/>
                <a:t>Скетч с </a:t>
              </a:r>
              <a:r>
                <a:rPr lang="en-US" dirty="0"/>
                <a:t>elk.js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BFE63D-CFA8-4F24-A51D-08EFA470F859}"/>
              </a:ext>
            </a:extLst>
          </p:cNvPr>
          <p:cNvSpPr txBox="1"/>
          <p:nvPr/>
        </p:nvSpPr>
        <p:spPr>
          <a:xfrm>
            <a:off x="5727873" y="1059093"/>
            <a:ext cx="6096000" cy="5632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pin: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LED state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gpio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led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    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Set LED pin to output mode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ledTimer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Blink LED every second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led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!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led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             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Toggle LED state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gpio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led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led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          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Set LED voltage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broker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://broker.hivemq.com:1883'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Our MQTT server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mqttConn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broker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    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Create MQTT connection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mqttConn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'elk/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rx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        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Subscribe to 'elk/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rx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 topic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Handle incoming MQTT messages. Send a response with some stats.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setfn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'MQTT: 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-&gt; 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ram: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usage: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received: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publish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mqttConn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'elk/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Called when JS instance is destroyed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cleanup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'Cleaning up C state...'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ledTimer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disconnect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mqttConn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6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t-12 Bt12 Двухрежимная Последовательный Порт Ble 4,0 2,0 Беспроводной  Модуль Заменить Hc-05 Hc-06 Cc2541 - Buy Bt12 Модуль Bluetooth,Ble 4,0  Модуль Product on Alibaba.com">
            <a:extLst>
              <a:ext uri="{FF2B5EF4-FFF2-40B4-BE49-F238E27FC236}">
                <a16:creationId xmlns:a16="http://schemas.microsoft.com/office/drawing/2014/main" id="{CC929446-6C3C-4041-A2D0-5227D3173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198" y="4852698"/>
            <a:ext cx="1789924" cy="178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10 Home Assistant with ESPHome ideas | arduino, esp8266 projects, iot">
            <a:extLst>
              <a:ext uri="{FF2B5EF4-FFF2-40B4-BE49-F238E27FC236}">
                <a16:creationId xmlns:a16="http://schemas.microsoft.com/office/drawing/2014/main" id="{7C08C152-E5BE-406D-8CEA-DE6CC08BE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538" y="1562370"/>
            <a:ext cx="4472473" cy="297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A02667-B815-4CBA-8176-15E1C44E80EC}"/>
              </a:ext>
            </a:extLst>
          </p:cNvPr>
          <p:cNvSpPr txBox="1"/>
          <p:nvPr/>
        </p:nvSpPr>
        <p:spPr>
          <a:xfrm>
            <a:off x="5318063" y="308684"/>
            <a:ext cx="324864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</a:rPr>
              <a:t>Espruino</a:t>
            </a:r>
            <a:r>
              <a:rPr lang="ru-RU" sz="3200" dirty="0">
                <a:solidFill>
                  <a:schemeClr val="tx1"/>
                </a:solidFill>
              </a:rPr>
              <a:t> – убрать!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2703B-8110-4D07-8412-AF439EE34F1D}"/>
              </a:ext>
            </a:extLst>
          </p:cNvPr>
          <p:cNvSpPr txBox="1"/>
          <p:nvPr/>
        </p:nvSpPr>
        <p:spPr>
          <a:xfrm>
            <a:off x="472751" y="2033891"/>
            <a:ext cx="6096000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 -m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esptool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--port COM3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erase_flash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 -m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esptool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--port COM3 --baud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write_flash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--verify --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flash_freq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80m --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flash_mode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--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flash_size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4MB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0x0000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.\boot_v1.6.bin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0x1000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.\espruino_esp8266_user1.bin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0x3fc000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.\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esp_init_data_default.bin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0x3fe000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.\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blank.bin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9F287-0507-43F4-8C08-59F662F6EA4C}"/>
              </a:ext>
            </a:extLst>
          </p:cNvPr>
          <p:cNvSpPr txBox="1"/>
          <p:nvPr/>
        </p:nvSpPr>
        <p:spPr>
          <a:xfrm>
            <a:off x="3701142" y="5285995"/>
            <a:ext cx="4385388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Serial2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AT+NAMETetraBLE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Serial2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“AT+NAME?"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Serial2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“AT+BAUD?"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299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24B4C1-2872-4818-97CD-518C2586F013}"/>
              </a:ext>
            </a:extLst>
          </p:cNvPr>
          <p:cNvSpPr txBox="1"/>
          <p:nvPr/>
        </p:nvSpPr>
        <p:spPr>
          <a:xfrm>
            <a:off x="4150278" y="2921169"/>
            <a:ext cx="3891448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6000" dirty="0">
                <a:solidFill>
                  <a:schemeClr val="tx1"/>
                </a:solidFill>
              </a:rPr>
              <a:t>Интерактив</a:t>
            </a:r>
            <a:endParaRPr kumimoji="0" lang="ru-RU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BC5CB9-AC1D-4C55-B656-8EEB95F24529}"/>
              </a:ext>
            </a:extLst>
          </p:cNvPr>
          <p:cNvSpPr/>
          <p:nvPr/>
        </p:nvSpPr>
        <p:spPr>
          <a:xfrm>
            <a:off x="1112675" y="2408074"/>
            <a:ext cx="2041849" cy="20418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251F09A-7009-440A-A511-086324CDE426}"/>
              </a:ext>
            </a:extLst>
          </p:cNvPr>
          <p:cNvSpPr/>
          <p:nvPr/>
        </p:nvSpPr>
        <p:spPr>
          <a:xfrm>
            <a:off x="9037476" y="2408074"/>
            <a:ext cx="2041849" cy="20418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728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t-12 Bt12 Двухрежимная Последовательный Порт Ble 4,0 2,0 Беспроводной  Модуль Заменить Hc-05 Hc-06 Cc2541 - Buy Bt12 Модуль Bluetooth,Ble 4,0  Модуль Product on Alibaba.com">
            <a:extLst>
              <a:ext uri="{FF2B5EF4-FFF2-40B4-BE49-F238E27FC236}">
                <a16:creationId xmlns:a16="http://schemas.microsoft.com/office/drawing/2014/main" id="{CC929446-6C3C-4041-A2D0-5227D3173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198" y="4852698"/>
            <a:ext cx="1789924" cy="178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10 Home Assistant with ESPHome ideas | arduino, esp8266 projects, iot">
            <a:extLst>
              <a:ext uri="{FF2B5EF4-FFF2-40B4-BE49-F238E27FC236}">
                <a16:creationId xmlns:a16="http://schemas.microsoft.com/office/drawing/2014/main" id="{7C08C152-E5BE-406D-8CEA-DE6CC08BE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538" y="1562370"/>
            <a:ext cx="4472473" cy="297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063CE2-37CA-48D2-AC4D-82EC7729FA87}"/>
              </a:ext>
            </a:extLst>
          </p:cNvPr>
          <p:cNvSpPr txBox="1"/>
          <p:nvPr/>
        </p:nvSpPr>
        <p:spPr>
          <a:xfrm>
            <a:off x="494704" y="870838"/>
            <a:ext cx="6096000" cy="56784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1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servo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ServoHW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D33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servo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'output'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analogWrite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D5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'output'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D5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analogWrite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D5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Serial2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rx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D15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US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Ultrasonic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 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trigPin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D12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echoPin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D14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US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ping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Serial2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 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'mm'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}, 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Serial2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charCodeAt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* 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charCodeAt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* 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0.008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analogWrite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analogWrite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D5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=== 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analogWrite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analogWrite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D5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analogWrite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analogWrite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D5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servo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});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02667-B815-4CBA-8176-15E1C44E80EC}"/>
              </a:ext>
            </a:extLst>
          </p:cNvPr>
          <p:cNvSpPr txBox="1"/>
          <p:nvPr/>
        </p:nvSpPr>
        <p:spPr>
          <a:xfrm>
            <a:off x="5319665" y="308684"/>
            <a:ext cx="1555873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</a:rPr>
              <a:t>Espruino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3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A02667-B815-4CBA-8176-15E1C44E80EC}"/>
              </a:ext>
            </a:extLst>
          </p:cNvPr>
          <p:cNvSpPr txBox="1"/>
          <p:nvPr/>
        </p:nvSpPr>
        <p:spPr>
          <a:xfrm>
            <a:off x="5319665" y="308684"/>
            <a:ext cx="1555873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</a:rPr>
              <a:t>Espruino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2290" name="Picture 2" descr="Умные часы с открытым исходным кодом Espruino. Bangle.js купить в Москве по  приятной цене">
            <a:extLst>
              <a:ext uri="{FF2B5EF4-FFF2-40B4-BE49-F238E27FC236}">
                <a16:creationId xmlns:a16="http://schemas.microsoft.com/office/drawing/2014/main" id="{F88E14DD-C905-4B06-BF93-A14869577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079" y="1215701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4A4110-E863-436E-B393-B99B6EA9B2E2}"/>
              </a:ext>
            </a:extLst>
          </p:cNvPr>
          <p:cNvSpPr txBox="1"/>
          <p:nvPr/>
        </p:nvSpPr>
        <p:spPr>
          <a:xfrm>
            <a:off x="482262" y="893457"/>
            <a:ext cx="6096000" cy="5632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drawClock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getMinutes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+ 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setFont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"8x16"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setFontAlign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drawString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48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drawString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drawString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154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drawString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setFont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"8x16"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setFontAlign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setColor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drawString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'Raiffeisen'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drawAll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clearRect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240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drawLogo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drawWindow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drawClock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Bangle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lcdPower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drawAll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Bangle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setUI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"clock"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Bangle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loadWidgets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Bangle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drawWidgets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drawAll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1E4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drawAll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1766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40BEEA-2288-41C3-B847-3FE129618164}"/>
              </a:ext>
            </a:extLst>
          </p:cNvPr>
          <p:cNvSpPr txBox="1"/>
          <p:nvPr/>
        </p:nvSpPr>
        <p:spPr>
          <a:xfrm>
            <a:off x="5319665" y="308684"/>
            <a:ext cx="180433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sz="3200" dirty="0" err="1">
                <a:solidFill>
                  <a:schemeClr val="tx1"/>
                </a:solidFill>
              </a:rPr>
              <a:t>Moddable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724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3260A7-D7A3-41A9-BD49-06A00F54C155}"/>
              </a:ext>
            </a:extLst>
          </p:cNvPr>
          <p:cNvSpPr txBox="1"/>
          <p:nvPr/>
        </p:nvSpPr>
        <p:spPr>
          <a:xfrm>
            <a:off x="4139060" y="2921169"/>
            <a:ext cx="3913890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6000" dirty="0">
                <a:solidFill>
                  <a:schemeClr val="tx1"/>
                </a:solidFill>
              </a:rPr>
              <a:t>Экосистема</a:t>
            </a:r>
            <a:endParaRPr kumimoji="0" lang="ru-RU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658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D514DD-4092-498D-85AC-F1FBECBDEA30}"/>
              </a:ext>
            </a:extLst>
          </p:cNvPr>
          <p:cNvSpPr txBox="1"/>
          <p:nvPr/>
        </p:nvSpPr>
        <p:spPr>
          <a:xfrm>
            <a:off x="2516336" y="1379987"/>
            <a:ext cx="4237697" cy="4247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https://wokwi.com/</a:t>
            </a:r>
            <a:endParaRPr lang="en-US" dirty="0">
              <a:solidFill>
                <a:schemeClr val="tx1"/>
              </a:solidFill>
            </a:endParaRPr>
          </a:p>
          <a:p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  <a:hlinkClick r:id="rId3"/>
              </a:rPr>
              <a:t>https://www.tinkercad.com/dashboard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  <a:hlinkClick r:id="rId4"/>
              </a:rPr>
              <a:t>https://create.arduino.cc/editor/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  <a:hlinkClick r:id="rId5"/>
              </a:rPr>
              <a:t>https://www.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  <a:hlinkClick r:id="rId5"/>
              </a:rPr>
              <a:t>circuito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  <a:hlinkClick r:id="rId5"/>
              </a:rPr>
              <a:t>.io/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  <a:hlinkClick r:id="rId6"/>
              </a:rPr>
              <a:t>http://falstad.com/circuit/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  <a:hlinkClick r:id="rId7"/>
              </a:rPr>
              <a:t>http://falstad.com/circuit/avr8js/</a:t>
            </a:r>
            <a:endParaRPr lang="en-US" dirty="0">
              <a:solidFill>
                <a:schemeClr val="tx1"/>
              </a:solidFill>
            </a:endParaRPr>
          </a:p>
          <a:p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  <a:hlinkClick r:id="rId8"/>
              </a:rPr>
              <a:t>https://everycircuit.com/app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  <a:hlinkClick r:id="rId9"/>
              </a:rPr>
              <a:t>http://opencircuits.net/register</a:t>
            </a:r>
            <a:endParaRPr lang="en-US" dirty="0">
              <a:solidFill>
                <a:schemeClr val="tx1"/>
              </a:solidFill>
            </a:endParaRPr>
          </a:p>
          <a:p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  <a:hlinkClick r:id="rId10"/>
              </a:rPr>
              <a:t>https://www.partsim.com/simulator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  <a:hlinkClick r:id="rId11"/>
              </a:rPr>
              <a:t>https://copy.sh/v86</a:t>
            </a:r>
            <a:endParaRPr lang="en-US" dirty="0">
              <a:solidFill>
                <a:schemeClr val="tx1"/>
              </a:solidFill>
            </a:endParaRPr>
          </a:p>
          <a:p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  <a:hlinkClick r:id="rId12"/>
              </a:rPr>
              <a:t>https://github.com/noopkat/avrgirl-arduino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  <a:hlinkClick r:id="rId13"/>
              </a:rPr>
              <a:t>https://github.com/thingsSDK/flasher.js</a:t>
            </a:r>
            <a:endParaRPr lang="en-US" dirty="0">
              <a:solidFill>
                <a:schemeClr val="tx1"/>
              </a:solidFill>
            </a:endParaRPr>
          </a:p>
          <a:p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09077C16-8196-45D2-8EBC-134C78929D8B}"/>
              </a:ext>
            </a:extLst>
          </p:cNvPr>
          <p:cNvGrpSpPr/>
          <p:nvPr/>
        </p:nvGrpSpPr>
        <p:grpSpPr>
          <a:xfrm>
            <a:off x="6611066" y="1479027"/>
            <a:ext cx="3778407" cy="735438"/>
            <a:chOff x="5497613" y="1628317"/>
            <a:chExt cx="3778407" cy="735438"/>
          </a:xfrm>
        </p:grpSpPr>
        <p:sp>
          <p:nvSpPr>
            <p:cNvPr id="6" name="Правая фигурная скобка 5">
              <a:extLst>
                <a:ext uri="{FF2B5EF4-FFF2-40B4-BE49-F238E27FC236}">
                  <a16:creationId xmlns:a16="http://schemas.microsoft.com/office/drawing/2014/main" id="{373A57F6-90EF-4129-82F5-9D8141370BFE}"/>
                </a:ext>
              </a:extLst>
            </p:cNvPr>
            <p:cNvSpPr/>
            <p:nvPr/>
          </p:nvSpPr>
          <p:spPr>
            <a:xfrm>
              <a:off x="5497613" y="1628317"/>
              <a:ext cx="261263" cy="735438"/>
            </a:xfrm>
            <a:prstGeom prst="rightBrac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922086-CFFE-4CF7-BDF3-AB08002D936F}"/>
                </a:ext>
              </a:extLst>
            </p:cNvPr>
            <p:cNvSpPr txBox="1"/>
            <p:nvPr/>
          </p:nvSpPr>
          <p:spPr>
            <a:xfrm>
              <a:off x="5887915" y="1811371"/>
              <a:ext cx="338810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Симуляторы микроконтроллеров</a:t>
              </a: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6E3788FD-9904-4C2B-BF9B-709BBCF431DD}"/>
              </a:ext>
            </a:extLst>
          </p:cNvPr>
          <p:cNvGrpSpPr/>
          <p:nvPr/>
        </p:nvGrpSpPr>
        <p:grpSpPr>
          <a:xfrm>
            <a:off x="6621645" y="2569029"/>
            <a:ext cx="2214519" cy="1586203"/>
            <a:chOff x="5497613" y="1379620"/>
            <a:chExt cx="2214519" cy="1586203"/>
          </a:xfrm>
        </p:grpSpPr>
        <p:sp>
          <p:nvSpPr>
            <p:cNvPr id="9" name="Правая фигурная скобка 8">
              <a:extLst>
                <a:ext uri="{FF2B5EF4-FFF2-40B4-BE49-F238E27FC236}">
                  <a16:creationId xmlns:a16="http://schemas.microsoft.com/office/drawing/2014/main" id="{CC3B66E8-A516-4B10-A720-0E088DCA0111}"/>
                </a:ext>
              </a:extLst>
            </p:cNvPr>
            <p:cNvSpPr/>
            <p:nvPr/>
          </p:nvSpPr>
          <p:spPr>
            <a:xfrm>
              <a:off x="5497613" y="1379620"/>
              <a:ext cx="261263" cy="1586203"/>
            </a:xfrm>
            <a:prstGeom prst="rightBrace">
              <a:avLst>
                <a:gd name="adj1" fmla="val 8333"/>
                <a:gd name="adj2" fmla="val 46863"/>
              </a:avLst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F97C87-85D2-44BC-92B9-FF4F50CE2C61}"/>
                </a:ext>
              </a:extLst>
            </p:cNvPr>
            <p:cNvSpPr txBox="1"/>
            <p:nvPr/>
          </p:nvSpPr>
          <p:spPr>
            <a:xfrm>
              <a:off x="5877336" y="1944906"/>
              <a:ext cx="1834796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Симуляторы схем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C1D1FB8-728F-423E-A75C-27A23BAE898D}"/>
              </a:ext>
            </a:extLst>
          </p:cNvPr>
          <p:cNvGrpSpPr/>
          <p:nvPr/>
        </p:nvGrpSpPr>
        <p:grpSpPr>
          <a:xfrm>
            <a:off x="6621645" y="4509796"/>
            <a:ext cx="2550507" cy="735438"/>
            <a:chOff x="5497613" y="1628317"/>
            <a:chExt cx="2550507" cy="735438"/>
          </a:xfrm>
        </p:grpSpPr>
        <p:sp>
          <p:nvSpPr>
            <p:cNvPr id="15" name="Правая фигурная скобка 14">
              <a:extLst>
                <a:ext uri="{FF2B5EF4-FFF2-40B4-BE49-F238E27FC236}">
                  <a16:creationId xmlns:a16="http://schemas.microsoft.com/office/drawing/2014/main" id="{6BFEA00E-3E3D-4CA1-B8F9-B86B0E49804E}"/>
                </a:ext>
              </a:extLst>
            </p:cNvPr>
            <p:cNvSpPr/>
            <p:nvPr/>
          </p:nvSpPr>
          <p:spPr>
            <a:xfrm>
              <a:off x="5497613" y="1628317"/>
              <a:ext cx="261263" cy="735438"/>
            </a:xfrm>
            <a:prstGeom prst="rightBrac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1F4996-8730-4C6C-8EFB-0DEC41069426}"/>
                </a:ext>
              </a:extLst>
            </p:cNvPr>
            <p:cNvSpPr txBox="1"/>
            <p:nvPr/>
          </p:nvSpPr>
          <p:spPr>
            <a:xfrm>
              <a:off x="5887915" y="1811371"/>
              <a:ext cx="216020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dirty="0"/>
                <a:t>Разное и интересное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33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3260A7-D7A3-41A9-BD49-06A00F54C155}"/>
              </a:ext>
            </a:extLst>
          </p:cNvPr>
          <p:cNvSpPr txBox="1"/>
          <p:nvPr/>
        </p:nvSpPr>
        <p:spPr>
          <a:xfrm>
            <a:off x="4054108" y="2921169"/>
            <a:ext cx="4083808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6000" dirty="0">
                <a:solidFill>
                  <a:schemeClr val="tx1"/>
                </a:solidFill>
              </a:rPr>
              <a:t>Заключение</a:t>
            </a:r>
            <a:endParaRPr kumimoji="0" lang="ru-RU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88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1A568E7E-584A-42C3-9861-9113638AD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99174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1A86B1F-4C4F-44B0-AC46-83DAEDFF37AC}"/>
              </a:ext>
            </a:extLst>
          </p:cNvPr>
          <p:cNvSpPr txBox="1"/>
          <p:nvPr/>
        </p:nvSpPr>
        <p:spPr>
          <a:xfrm>
            <a:off x="3278245" y="383242"/>
            <a:ext cx="5635515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6000" dirty="0">
                <a:solidFill>
                  <a:schemeClr val="tx1"/>
                </a:solidFill>
              </a:rPr>
              <a:t>Что мы изучили?</a:t>
            </a:r>
            <a:endParaRPr kumimoji="0" lang="ru-RU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743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1A568E7E-584A-42C3-9861-9113638AD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873791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836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CCDC29-B48F-43A0-9631-C05B8DB97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0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F94279-FCF8-4DD7-AF9E-6F7C795CE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F04101-6160-4025-92E5-923C833E1463}"/>
              </a:ext>
            </a:extLst>
          </p:cNvPr>
          <p:cNvSpPr txBox="1"/>
          <p:nvPr/>
        </p:nvSpPr>
        <p:spPr>
          <a:xfrm>
            <a:off x="3048000" y="141905"/>
            <a:ext cx="6096000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3200" dirty="0"/>
              <a:t>Write Once Run Anywhere</a:t>
            </a:r>
            <a:endParaRPr lang="ru-RU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3260A7-D7A3-41A9-BD49-06A00F54C155}"/>
              </a:ext>
            </a:extLst>
          </p:cNvPr>
          <p:cNvSpPr txBox="1"/>
          <p:nvPr/>
        </p:nvSpPr>
        <p:spPr>
          <a:xfrm>
            <a:off x="3209319" y="2921169"/>
            <a:ext cx="6473886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6000" dirty="0"/>
              <a:t>О чем этот доклад?</a:t>
            </a:r>
            <a:endParaRPr kumimoji="0" lang="ru-RU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349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06309-A8C0-4FA9-ACF5-B3015D985A35}"/>
              </a:ext>
            </a:extLst>
          </p:cNvPr>
          <p:cNvSpPr txBox="1"/>
          <p:nvPr/>
        </p:nvSpPr>
        <p:spPr>
          <a:xfrm>
            <a:off x="4556650" y="2921169"/>
            <a:ext cx="3078726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6000" dirty="0">
                <a:solidFill>
                  <a:schemeClr val="tx1"/>
                </a:solidFill>
              </a:rPr>
              <a:t>Спасибо!</a:t>
            </a:r>
            <a:endParaRPr kumimoji="0" lang="ru-RU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262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71E03C-1C0D-4AF1-B6F2-22200A5C23F9}"/>
              </a:ext>
            </a:extLst>
          </p:cNvPr>
          <p:cNvSpPr txBox="1"/>
          <p:nvPr/>
        </p:nvSpPr>
        <p:spPr>
          <a:xfrm>
            <a:off x="4348246" y="0"/>
            <a:ext cx="349550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dirty="0"/>
              <a:t>О чем этот доклад?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4A510-11DE-4B30-B563-6443F787AF99}"/>
              </a:ext>
            </a:extLst>
          </p:cNvPr>
          <p:cNvSpPr txBox="1"/>
          <p:nvPr/>
        </p:nvSpPr>
        <p:spPr>
          <a:xfrm>
            <a:off x="1859902" y="1429530"/>
            <a:ext cx="1499118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Bluetooth</a:t>
            </a:r>
          </a:p>
          <a:p>
            <a:endParaRPr lang="en-US" dirty="0"/>
          </a:p>
          <a:p>
            <a:r>
              <a:rPr lang="en-US" dirty="0"/>
              <a:t>USB</a:t>
            </a:r>
          </a:p>
          <a:p>
            <a:endParaRPr lang="en-US" dirty="0"/>
          </a:p>
          <a:p>
            <a:r>
              <a:rPr lang="en-US" dirty="0"/>
              <a:t>Serial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892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3114F3-3717-4229-B477-25E6675A0000}"/>
              </a:ext>
            </a:extLst>
          </p:cNvPr>
          <p:cNvSpPr txBox="1"/>
          <p:nvPr/>
        </p:nvSpPr>
        <p:spPr>
          <a:xfrm>
            <a:off x="1622839" y="1649181"/>
            <a:ext cx="14693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Web</a:t>
            </a:r>
            <a:r>
              <a:rPr lang="en-US" dirty="0"/>
              <a:t>Bluetooth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7F5A23-2B19-45C6-A6EB-EDCD53353516}"/>
              </a:ext>
            </a:extLst>
          </p:cNvPr>
          <p:cNvSpPr txBox="1"/>
          <p:nvPr/>
        </p:nvSpPr>
        <p:spPr>
          <a:xfrm>
            <a:off x="1622839" y="2265001"/>
            <a:ext cx="91306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Web</a:t>
            </a:r>
            <a:r>
              <a:rPr lang="en-US" dirty="0"/>
              <a:t>USB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7747A-8BFD-416E-808F-99655A865493}"/>
              </a:ext>
            </a:extLst>
          </p:cNvPr>
          <p:cNvSpPr txBox="1"/>
          <p:nvPr/>
        </p:nvSpPr>
        <p:spPr>
          <a:xfrm>
            <a:off x="1622839" y="2880821"/>
            <a:ext cx="105253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Web</a:t>
            </a:r>
            <a:r>
              <a:rPr lang="en-US" dirty="0"/>
              <a:t>Serial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57F64-91EF-43BC-AE8D-EA29AA5FEFA0}"/>
              </a:ext>
            </a:extLst>
          </p:cNvPr>
          <p:cNvSpPr txBox="1"/>
          <p:nvPr/>
        </p:nvSpPr>
        <p:spPr>
          <a:xfrm>
            <a:off x="1642730" y="3496641"/>
            <a:ext cx="87940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Web</a:t>
            </a:r>
            <a:r>
              <a:rPr lang="en-US" dirty="0">
                <a:solidFill>
                  <a:schemeClr val="tx1"/>
                </a:solidFill>
              </a:rPr>
              <a:t>HID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44660F2-17C3-404E-BED5-578E8AC26A1B}"/>
              </a:ext>
            </a:extLst>
          </p:cNvPr>
          <p:cNvGrpSpPr/>
          <p:nvPr/>
        </p:nvGrpSpPr>
        <p:grpSpPr>
          <a:xfrm>
            <a:off x="4084466" y="1649181"/>
            <a:ext cx="1426029" cy="2216790"/>
            <a:chOff x="3810767" y="2411182"/>
            <a:chExt cx="1426029" cy="221679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76F34D-305B-47C5-AB6E-60994A51258B}"/>
                </a:ext>
              </a:extLst>
            </p:cNvPr>
            <p:cNvSpPr txBox="1"/>
            <p:nvPr/>
          </p:nvSpPr>
          <p:spPr>
            <a:xfrm>
              <a:off x="3810767" y="2411182"/>
              <a:ext cx="54918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PWA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076385-24D5-4320-89C8-A415632D44B3}"/>
                </a:ext>
              </a:extLst>
            </p:cNvPr>
            <p:cNvSpPr txBox="1"/>
            <p:nvPr/>
          </p:nvSpPr>
          <p:spPr>
            <a:xfrm>
              <a:off x="3810767" y="3027002"/>
              <a:ext cx="1426029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Web</a:t>
              </a:r>
              <a:r>
                <a:rPr lang="en-US" dirty="0">
                  <a:solidFill>
                    <a:schemeClr val="tx1"/>
                  </a:solidFill>
                </a:rPr>
                <a:t>Assembly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732E74-6E7F-4657-BED4-AF5B1E9AE844}"/>
                </a:ext>
              </a:extLst>
            </p:cNvPr>
            <p:cNvSpPr txBox="1"/>
            <p:nvPr/>
          </p:nvSpPr>
          <p:spPr>
            <a:xfrm>
              <a:off x="3810767" y="3642822"/>
              <a:ext cx="117596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TypedArray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060AF4-E864-45A1-8448-AD7C6D141028}"/>
                </a:ext>
              </a:extLst>
            </p:cNvPr>
            <p:cNvSpPr txBox="1"/>
            <p:nvPr/>
          </p:nvSpPr>
          <p:spPr>
            <a:xfrm>
              <a:off x="3810767" y="4258642"/>
              <a:ext cx="100283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Gamepad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41308E2-FBDA-4FCB-A4E3-7F97D932A98E}"/>
              </a:ext>
            </a:extLst>
          </p:cNvPr>
          <p:cNvGrpSpPr/>
          <p:nvPr/>
        </p:nvGrpSpPr>
        <p:grpSpPr>
          <a:xfrm>
            <a:off x="6822758" y="1649181"/>
            <a:ext cx="1163138" cy="4064250"/>
            <a:chOff x="6822758" y="1649181"/>
            <a:chExt cx="1163138" cy="4064250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D094B7FC-F93C-42AF-915F-B71BB7CB7AC7}"/>
                </a:ext>
              </a:extLst>
            </p:cNvPr>
            <p:cNvGrpSpPr/>
            <p:nvPr/>
          </p:nvGrpSpPr>
          <p:grpSpPr>
            <a:xfrm>
              <a:off x="6822758" y="1649181"/>
              <a:ext cx="1086193" cy="3448430"/>
              <a:chOff x="6822758" y="1649181"/>
              <a:chExt cx="1086193" cy="3448430"/>
            </a:xfrm>
          </p:grpSpPr>
          <p:grpSp>
            <p:nvGrpSpPr>
              <p:cNvPr id="18" name="Группа 17">
                <a:extLst>
                  <a:ext uri="{FF2B5EF4-FFF2-40B4-BE49-F238E27FC236}">
                    <a16:creationId xmlns:a16="http://schemas.microsoft.com/office/drawing/2014/main" id="{A38819E1-E116-466D-90E7-9F2374208C97}"/>
                  </a:ext>
                </a:extLst>
              </p:cNvPr>
              <p:cNvGrpSpPr/>
              <p:nvPr/>
            </p:nvGrpSpPr>
            <p:grpSpPr>
              <a:xfrm>
                <a:off x="6822758" y="1649181"/>
                <a:ext cx="1086193" cy="2216790"/>
                <a:chOff x="3810767" y="2411182"/>
                <a:chExt cx="1086193" cy="2216790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B456554-ECC6-4FE5-A961-520A6623A12E}"/>
                    </a:ext>
                  </a:extLst>
                </p:cNvPr>
                <p:cNvSpPr txBox="1"/>
                <p:nvPr/>
              </p:nvSpPr>
              <p:spPr>
                <a:xfrm>
                  <a:off x="3810767" y="2411182"/>
                  <a:ext cx="946732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</a:rPr>
                    <a:t>WebGPU</a:t>
                  </a:r>
                  <a:endParaRPr kumimoji="0" lang="ru-RU" sz="18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1F3AA05-D691-4322-9F62-7C1F8C354034}"/>
                    </a:ext>
                  </a:extLst>
                </p:cNvPr>
                <p:cNvSpPr txBox="1"/>
                <p:nvPr/>
              </p:nvSpPr>
              <p:spPr>
                <a:xfrm>
                  <a:off x="3810767" y="3027002"/>
                  <a:ext cx="778416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</a:rPr>
                    <a:t>WebGL</a:t>
                  </a:r>
                  <a:endParaRPr kumimoji="0" lang="ru-RU" sz="18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11ED830-DF4F-4DB9-81CD-EBC803686805}"/>
                    </a:ext>
                  </a:extLst>
                </p:cNvPr>
                <p:cNvSpPr txBox="1"/>
                <p:nvPr/>
              </p:nvSpPr>
              <p:spPr>
                <a:xfrm>
                  <a:off x="3810767" y="3642822"/>
                  <a:ext cx="780020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</a:rPr>
                    <a:t>WebXR</a:t>
                  </a:r>
                  <a:endParaRPr kumimoji="0" lang="ru-RU" sz="18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FBACAC6-6CB4-49CC-A242-AB34B4965A91}"/>
                    </a:ext>
                  </a:extLst>
                </p:cNvPr>
                <p:cNvSpPr txBox="1"/>
                <p:nvPr/>
              </p:nvSpPr>
              <p:spPr>
                <a:xfrm>
                  <a:off x="3810767" y="4258642"/>
                  <a:ext cx="1086193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</a:rPr>
                    <a:t>WebAudio</a:t>
                  </a:r>
                  <a:endParaRPr kumimoji="0" lang="ru-RU" sz="18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59296F-053C-4852-872E-3DB96483E540}"/>
                  </a:ext>
                </a:extLst>
              </p:cNvPr>
              <p:cNvSpPr txBox="1"/>
              <p:nvPr/>
            </p:nvSpPr>
            <p:spPr>
              <a:xfrm>
                <a:off x="6822758" y="4728281"/>
                <a:ext cx="895436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solidFill>
                      <a:schemeClr val="bg2">
                        <a:lumMod val="40000"/>
                        <a:lumOff val="60000"/>
                      </a:schemeClr>
                    </a:solidFill>
                  </a:rPr>
                  <a:t>WebRTC</a:t>
                </a:r>
                <a:endParaRPr kumimoji="0" lang="ru-RU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7B75DC-7D15-4A69-B751-FCE177254DEB}"/>
                </a:ext>
              </a:extLst>
            </p:cNvPr>
            <p:cNvSpPr txBox="1"/>
            <p:nvPr/>
          </p:nvSpPr>
          <p:spPr>
            <a:xfrm>
              <a:off x="6822758" y="5344101"/>
              <a:ext cx="116313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WebCrypto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22695A0-1F5D-4BA6-A702-39E3AA89A3DB}"/>
              </a:ext>
            </a:extLst>
          </p:cNvPr>
          <p:cNvSpPr txBox="1"/>
          <p:nvPr/>
        </p:nvSpPr>
        <p:spPr>
          <a:xfrm>
            <a:off x="9767837" y="3429000"/>
            <a:ext cx="106695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…WebAny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1C94830-3AB6-460F-9FC5-A2F146B6284C}"/>
              </a:ext>
            </a:extLst>
          </p:cNvPr>
          <p:cNvCxnSpPr/>
          <p:nvPr/>
        </p:nvCxnSpPr>
        <p:spPr>
          <a:xfrm>
            <a:off x="6096000" y="1156996"/>
            <a:ext cx="0" cy="4945224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443582A-894F-40FC-AC3B-E25E532E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650" y="1006487"/>
            <a:ext cx="4013465" cy="53496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D19DA48-B3EC-4216-961D-54732778599E}"/>
              </a:ext>
            </a:extLst>
          </p:cNvPr>
          <p:cNvSpPr txBox="1"/>
          <p:nvPr/>
        </p:nvSpPr>
        <p:spPr>
          <a:xfrm>
            <a:off x="4348246" y="308684"/>
            <a:ext cx="349550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dirty="0"/>
              <a:t>О чем этот доклад?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05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14" descr="Marvell Announces New Kinoma IoT Prototyping Platforms">
            <a:extLst>
              <a:ext uri="{FF2B5EF4-FFF2-40B4-BE49-F238E27FC236}">
                <a16:creationId xmlns:a16="http://schemas.microsoft.com/office/drawing/2014/main" id="{C394A2D0-6456-442E-BABD-53FEA48A3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097" y="4197797"/>
            <a:ext cx="2074317" cy="138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3260A7-D7A3-41A9-BD49-06A00F54C155}"/>
              </a:ext>
            </a:extLst>
          </p:cNvPr>
          <p:cNvSpPr txBox="1"/>
          <p:nvPr/>
        </p:nvSpPr>
        <p:spPr>
          <a:xfrm>
            <a:off x="638770" y="526397"/>
            <a:ext cx="2007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/>
              <a:t>О чем этот доклад?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9124F512-3ED7-4561-9951-246AA91E40CB}"/>
              </a:ext>
            </a:extLst>
          </p:cNvPr>
          <p:cNvGrpSpPr/>
          <p:nvPr/>
        </p:nvGrpSpPr>
        <p:grpSpPr>
          <a:xfrm>
            <a:off x="1362766" y="1808100"/>
            <a:ext cx="4546621" cy="1480470"/>
            <a:chOff x="796988" y="2914272"/>
            <a:chExt cx="4546621" cy="148047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FF8ADB-9D75-4F92-B176-3746D84A6188}"/>
                </a:ext>
              </a:extLst>
            </p:cNvPr>
            <p:cNvSpPr txBox="1"/>
            <p:nvPr/>
          </p:nvSpPr>
          <p:spPr>
            <a:xfrm>
              <a:off x="796988" y="2914272"/>
              <a:ext cx="84574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Arduino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A832C2-2F8A-482B-8C4D-8940A38B3081}"/>
                </a:ext>
              </a:extLst>
            </p:cNvPr>
            <p:cNvSpPr txBox="1"/>
            <p:nvPr/>
          </p:nvSpPr>
          <p:spPr>
            <a:xfrm>
              <a:off x="803077" y="3459415"/>
              <a:ext cx="167930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Espruino (</a:t>
              </a: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tiny-</a:t>
              </a:r>
              <a:r>
                <a:rPr lang="en-US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js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  <a:endParaRPr kumimoji="0" lang="ru-RU" sz="1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1AB657-79D1-40ED-8BF2-413C589BD751}"/>
                </a:ext>
              </a:extLst>
            </p:cNvPr>
            <p:cNvSpPr txBox="1"/>
            <p:nvPr/>
          </p:nvSpPr>
          <p:spPr>
            <a:xfrm>
              <a:off x="796988" y="4015973"/>
              <a:ext cx="196143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chemeClr val="tx1"/>
                  </a:solidFill>
                </a:rPr>
                <a:t>Moddable</a:t>
              </a:r>
              <a:r>
                <a:rPr lang="en-US" dirty="0">
                  <a:solidFill>
                    <a:schemeClr val="tx1"/>
                  </a:solidFill>
                </a:rPr>
                <a:t> (</a:t>
              </a:r>
              <a:r>
                <a:rPr lang="en-US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Kinoma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3" name="Правая фигурная скобка 32">
              <a:extLst>
                <a:ext uri="{FF2B5EF4-FFF2-40B4-BE49-F238E27FC236}">
                  <a16:creationId xmlns:a16="http://schemas.microsoft.com/office/drawing/2014/main" id="{7597501D-7602-4BC2-82AA-DAC938A61AE1}"/>
                </a:ext>
              </a:extLst>
            </p:cNvPr>
            <p:cNvSpPr/>
            <p:nvPr/>
          </p:nvSpPr>
          <p:spPr>
            <a:xfrm>
              <a:off x="3425777" y="2969652"/>
              <a:ext cx="261263" cy="1425090"/>
            </a:xfrm>
            <a:prstGeom prst="rightBrac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AF8949-D383-41E8-A85B-0DB697F85035}"/>
                </a:ext>
              </a:extLst>
            </p:cNvPr>
            <p:cNvSpPr txBox="1"/>
            <p:nvPr/>
          </p:nvSpPr>
          <p:spPr>
            <a:xfrm>
              <a:off x="4092306" y="3487585"/>
              <a:ext cx="125130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Платформы</a:t>
              </a: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73578CB0-CC5D-4676-8504-00EA016B51E8}"/>
              </a:ext>
            </a:extLst>
          </p:cNvPr>
          <p:cNvGrpSpPr/>
          <p:nvPr/>
        </p:nvGrpSpPr>
        <p:grpSpPr>
          <a:xfrm>
            <a:off x="7672348" y="1863480"/>
            <a:ext cx="3559549" cy="3416325"/>
            <a:chOff x="6943715" y="2687637"/>
            <a:chExt cx="3559549" cy="341632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B4D53B-8316-4C5E-8CAB-EBE88A259683}"/>
                </a:ext>
              </a:extLst>
            </p:cNvPr>
            <p:cNvSpPr txBox="1"/>
            <p:nvPr/>
          </p:nvSpPr>
          <p:spPr>
            <a:xfrm>
              <a:off x="8491807" y="2687642"/>
              <a:ext cx="2011457" cy="34163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en-US" dirty="0"/>
                <a:t>Q</a:t>
              </a:r>
              <a:r>
                <a:rPr lang="ru-RU" dirty="0" err="1"/>
                <a:t>uickjs</a:t>
              </a:r>
              <a:r>
                <a:rPr lang="en-US" dirty="0"/>
                <a:t> </a:t>
              </a:r>
            </a:p>
            <a:p>
              <a:r>
                <a:rPr lang="en-US" dirty="0" err="1"/>
                <a:t>mJS</a:t>
              </a:r>
              <a:endParaRPr lang="en-US" dirty="0"/>
            </a:p>
            <a:p>
              <a:r>
                <a:rPr lang="en-US" dirty="0" err="1"/>
                <a:t>Duktape</a:t>
              </a:r>
              <a:endParaRPr lang="en-US" dirty="0"/>
            </a:p>
            <a:p>
              <a:r>
                <a:rPr lang="ru-RU" dirty="0" err="1"/>
                <a:t>SophonJS</a:t>
              </a:r>
              <a:endParaRPr lang="en-US" dirty="0"/>
            </a:p>
            <a:p>
              <a:r>
                <a:rPr kumimoji="0" lang="en-US" sz="18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</a:t>
              </a:r>
              <a:r>
                <a:rPr lang="en-US" dirty="0">
                  <a:solidFill>
                    <a:schemeClr val="tx1"/>
                  </a:solidFill>
                </a:rPr>
                <a:t>oT.js (</a:t>
              </a:r>
              <a:r>
                <a:rPr lang="en-US" dirty="0" err="1">
                  <a:solidFill>
                    <a:schemeClr val="tx1"/>
                  </a:solidFill>
                </a:rPr>
                <a:t>JerryScript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dirty="0"/>
                <a:t>Throwback </a:t>
              </a:r>
            </a:p>
            <a:p>
              <a:r>
                <a:rPr lang="en-US" dirty="0" err="1"/>
                <a:t>MuJS</a:t>
              </a:r>
              <a:endParaRPr lang="en-US" dirty="0"/>
            </a:p>
            <a:p>
              <a:r>
                <a:rPr lang="en-US" dirty="0">
                  <a:solidFill>
                    <a:schemeClr val="tx1"/>
                  </a:solidFill>
                </a:rPr>
                <a:t>V7</a:t>
              </a:r>
              <a:endParaRPr lang="ru-RU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Espruino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Elk.js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Moddable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Johny</a:t>
              </a:r>
              <a:r>
                <a:rPr lang="en-US" dirty="0">
                  <a:solidFill>
                    <a:schemeClr val="tx1"/>
                  </a:solidFill>
                </a:rPr>
                <a:t>-five</a:t>
              </a:r>
              <a:endParaRPr lang="ru-RU" dirty="0"/>
            </a:p>
          </p:txBody>
        </p:sp>
        <p:sp>
          <p:nvSpPr>
            <p:cNvPr id="41" name="Правая фигурная скобка 40">
              <a:extLst>
                <a:ext uri="{FF2B5EF4-FFF2-40B4-BE49-F238E27FC236}">
                  <a16:creationId xmlns:a16="http://schemas.microsoft.com/office/drawing/2014/main" id="{C98CD5A4-B5A5-405F-9DE0-A905C3034422}"/>
                </a:ext>
              </a:extLst>
            </p:cNvPr>
            <p:cNvSpPr/>
            <p:nvPr/>
          </p:nvSpPr>
          <p:spPr>
            <a:xfrm rot="10800000">
              <a:off x="8021222" y="2687637"/>
              <a:ext cx="261263" cy="3416321"/>
            </a:xfrm>
            <a:prstGeom prst="rightBrace">
              <a:avLst>
                <a:gd name="adj1" fmla="val 8333"/>
                <a:gd name="adj2" fmla="val 49090"/>
              </a:avLst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A628AD-5A4B-4CE4-A9C4-838B7402FB07}"/>
                </a:ext>
              </a:extLst>
            </p:cNvPr>
            <p:cNvSpPr txBox="1"/>
            <p:nvPr/>
          </p:nvSpPr>
          <p:spPr>
            <a:xfrm>
              <a:off x="6943715" y="4227914"/>
              <a:ext cx="86818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Движки</a:t>
              </a:r>
            </a:p>
          </p:txBody>
        </p:sp>
      </p:grpSp>
      <p:pic>
        <p:nvPicPr>
          <p:cNvPr id="43" name="Picture 2" descr="Espruino Pico (без ног) / Купить с доставкой по России / Амперка">
            <a:extLst>
              <a:ext uri="{FF2B5EF4-FFF2-40B4-BE49-F238E27FC236}">
                <a16:creationId xmlns:a16="http://schemas.microsoft.com/office/drawing/2014/main" id="{8886D425-44DF-490B-8D64-F880F5910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33" y="4281875"/>
            <a:ext cx="1732780" cy="118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Arduino Nano — Arduino Official Store">
            <a:extLst>
              <a:ext uri="{FF2B5EF4-FFF2-40B4-BE49-F238E27FC236}">
                <a16:creationId xmlns:a16="http://schemas.microsoft.com/office/drawing/2014/main" id="{07135620-83D7-4499-89E2-B2B5FA1B4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877" y="4062886"/>
            <a:ext cx="2168110" cy="162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00606E00-27CD-4695-9541-86BC35201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528" y="4197797"/>
            <a:ext cx="2011457" cy="138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4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3260A7-D7A3-41A9-BD49-06A00F54C155}"/>
              </a:ext>
            </a:extLst>
          </p:cNvPr>
          <p:cNvSpPr txBox="1"/>
          <p:nvPr/>
        </p:nvSpPr>
        <p:spPr>
          <a:xfrm>
            <a:off x="638770" y="526397"/>
            <a:ext cx="20079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/>
              <a:t>О чем этот доклад?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F818D9A5-36E3-4C09-B989-96F77CED0818}"/>
              </a:ext>
            </a:extLst>
          </p:cNvPr>
          <p:cNvGrpSpPr/>
          <p:nvPr/>
        </p:nvGrpSpPr>
        <p:grpSpPr>
          <a:xfrm>
            <a:off x="1362766" y="1808100"/>
            <a:ext cx="4546621" cy="1480470"/>
            <a:chOff x="796988" y="2914272"/>
            <a:chExt cx="4546621" cy="148047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DCA99F4-D2B3-435D-94F4-5AFE63084800}"/>
                </a:ext>
              </a:extLst>
            </p:cNvPr>
            <p:cNvSpPr txBox="1"/>
            <p:nvPr/>
          </p:nvSpPr>
          <p:spPr>
            <a:xfrm>
              <a:off x="796988" y="2914272"/>
              <a:ext cx="84574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Arduino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15A918-492B-4FA2-BAE5-22782B8E6938}"/>
                </a:ext>
              </a:extLst>
            </p:cNvPr>
            <p:cNvSpPr txBox="1"/>
            <p:nvPr/>
          </p:nvSpPr>
          <p:spPr>
            <a:xfrm>
              <a:off x="796988" y="3468269"/>
              <a:ext cx="167930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Espruino (</a:t>
              </a: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tiny-</a:t>
              </a:r>
              <a:r>
                <a:rPr lang="en-US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js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  <a:endParaRPr kumimoji="0" lang="ru-RU" sz="180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A2B6057-3EEC-48A0-A83E-C491294ED39B}"/>
                </a:ext>
              </a:extLst>
            </p:cNvPr>
            <p:cNvSpPr txBox="1"/>
            <p:nvPr/>
          </p:nvSpPr>
          <p:spPr>
            <a:xfrm>
              <a:off x="796988" y="4015973"/>
              <a:ext cx="196143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chemeClr val="tx1"/>
                  </a:solidFill>
                </a:rPr>
                <a:t>Moddable</a:t>
              </a:r>
              <a:r>
                <a:rPr lang="en-US" dirty="0">
                  <a:solidFill>
                    <a:schemeClr val="tx1"/>
                  </a:solidFill>
                </a:rPr>
                <a:t> (</a:t>
              </a:r>
              <a:r>
                <a:rPr lang="en-US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Kinoma</a:t>
              </a:r>
              <a:r>
                <a:rPr lang="en-US" dirty="0">
                  <a:solidFill>
                    <a:schemeClr val="tx1"/>
                  </a:solidFill>
                </a:rPr>
                <a:t>)</a:t>
              </a: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7" name="Правая фигурная скобка 46">
              <a:extLst>
                <a:ext uri="{FF2B5EF4-FFF2-40B4-BE49-F238E27FC236}">
                  <a16:creationId xmlns:a16="http://schemas.microsoft.com/office/drawing/2014/main" id="{B5B0D154-9646-463D-9DAB-0F890F5B710D}"/>
                </a:ext>
              </a:extLst>
            </p:cNvPr>
            <p:cNvSpPr/>
            <p:nvPr/>
          </p:nvSpPr>
          <p:spPr>
            <a:xfrm>
              <a:off x="3425777" y="2969652"/>
              <a:ext cx="261263" cy="1425090"/>
            </a:xfrm>
            <a:prstGeom prst="rightBrac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11512EA-76BF-4223-A43F-3F45762EA807}"/>
                </a:ext>
              </a:extLst>
            </p:cNvPr>
            <p:cNvSpPr txBox="1"/>
            <p:nvPr/>
          </p:nvSpPr>
          <p:spPr>
            <a:xfrm>
              <a:off x="4092306" y="3487585"/>
              <a:ext cx="125130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Платформы</a:t>
              </a:r>
            </a:p>
          </p:txBody>
        </p:sp>
      </p:grpSp>
      <p:pic>
        <p:nvPicPr>
          <p:cNvPr id="49" name="Picture 2" descr="Espruino Pico (без ног) / Купить с доставкой по России / Амперка">
            <a:extLst>
              <a:ext uri="{FF2B5EF4-FFF2-40B4-BE49-F238E27FC236}">
                <a16:creationId xmlns:a16="http://schemas.microsoft.com/office/drawing/2014/main" id="{3C163AB8-91D7-40FA-9D57-8F65C77F2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33" y="4281875"/>
            <a:ext cx="1732780" cy="118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Arduino Nano — Arduino Official Store">
            <a:extLst>
              <a:ext uri="{FF2B5EF4-FFF2-40B4-BE49-F238E27FC236}">
                <a16:creationId xmlns:a16="http://schemas.microsoft.com/office/drawing/2014/main" id="{5FF3D8EA-958F-427C-B713-A69BC8EAD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877" y="4062886"/>
            <a:ext cx="2168110" cy="162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0BBA5272-CB82-4B1A-A83F-46655C28B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528" y="4197797"/>
            <a:ext cx="2011457" cy="1382877"/>
          </a:xfrm>
          <a:prstGeom prst="rect">
            <a:avLst/>
          </a:prstGeom>
        </p:spPr>
      </p:pic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56664994-F38E-4069-B996-B125987747E9}"/>
              </a:ext>
            </a:extLst>
          </p:cNvPr>
          <p:cNvGrpSpPr/>
          <p:nvPr/>
        </p:nvGrpSpPr>
        <p:grpSpPr>
          <a:xfrm>
            <a:off x="7672348" y="1863480"/>
            <a:ext cx="3559549" cy="3416325"/>
            <a:chOff x="6943715" y="2687637"/>
            <a:chExt cx="3559549" cy="341632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6505B5-2ED5-49D9-8D05-B7895833753F}"/>
                </a:ext>
              </a:extLst>
            </p:cNvPr>
            <p:cNvSpPr txBox="1"/>
            <p:nvPr/>
          </p:nvSpPr>
          <p:spPr>
            <a:xfrm>
              <a:off x="8491807" y="2687642"/>
              <a:ext cx="2011457" cy="34163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Q</a:t>
              </a:r>
              <a:r>
                <a:rPr lang="ru-RU" dirty="0" err="1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uickjs</a:t>
              </a:r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 </a:t>
              </a:r>
            </a:p>
            <a:p>
              <a:r>
                <a:rPr lang="en-US" dirty="0" err="1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mJS</a:t>
              </a:r>
              <a:endParaRPr lang="en-US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r>
                <a:rPr lang="en-US" dirty="0" err="1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Duktape</a:t>
              </a:r>
              <a:endParaRPr lang="en-US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r>
                <a:rPr lang="ru-RU" dirty="0" err="1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SophonJS</a:t>
              </a:r>
              <a:endParaRPr lang="en-US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r>
                <a:rPr kumimoji="0" lang="en-US" sz="1800" i="0" u="none" strike="noStrike" cap="none" spc="0" normalizeH="0" baseline="0" dirty="0">
                  <a:ln>
                    <a:noFill/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</a:t>
              </a:r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oT.js (</a:t>
              </a:r>
              <a:r>
                <a:rPr lang="en-US" dirty="0" err="1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JerryScript</a:t>
              </a:r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)</a:t>
              </a:r>
            </a:p>
            <a:p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Throwback </a:t>
              </a:r>
            </a:p>
            <a:p>
              <a:r>
                <a:rPr lang="en-US" dirty="0" err="1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MuJS</a:t>
              </a:r>
              <a:endParaRPr lang="en-US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V7</a:t>
              </a:r>
              <a:endParaRPr lang="ru-RU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Espruino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Elk.js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Moddable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Johny</a:t>
              </a:r>
              <a:r>
                <a:rPr lang="en-US" dirty="0">
                  <a:solidFill>
                    <a:schemeClr val="tx1"/>
                  </a:solidFill>
                </a:rPr>
                <a:t>-five</a:t>
              </a:r>
              <a:endParaRPr lang="ru-RU" dirty="0"/>
            </a:p>
          </p:txBody>
        </p:sp>
        <p:sp>
          <p:nvSpPr>
            <p:cNvPr id="54" name="Правая фигурная скобка 53">
              <a:extLst>
                <a:ext uri="{FF2B5EF4-FFF2-40B4-BE49-F238E27FC236}">
                  <a16:creationId xmlns:a16="http://schemas.microsoft.com/office/drawing/2014/main" id="{3DE72300-C7A9-4B5B-854E-078096AE3222}"/>
                </a:ext>
              </a:extLst>
            </p:cNvPr>
            <p:cNvSpPr/>
            <p:nvPr/>
          </p:nvSpPr>
          <p:spPr>
            <a:xfrm rot="10800000">
              <a:off x="8021222" y="2687637"/>
              <a:ext cx="261263" cy="3416321"/>
            </a:xfrm>
            <a:prstGeom prst="rightBrace">
              <a:avLst>
                <a:gd name="adj1" fmla="val 8333"/>
                <a:gd name="adj2" fmla="val 49090"/>
              </a:avLst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2E191FF-8533-41A8-9B5B-E0F4D65A435F}"/>
                </a:ext>
              </a:extLst>
            </p:cNvPr>
            <p:cNvSpPr txBox="1"/>
            <p:nvPr/>
          </p:nvSpPr>
          <p:spPr>
            <a:xfrm>
              <a:off x="6943715" y="4227914"/>
              <a:ext cx="86818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Движки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37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5940</TotalTime>
  <Words>2566</Words>
  <Application>Microsoft Office PowerPoint</Application>
  <PresentationFormat>Широкоэкранный</PresentationFormat>
  <Paragraphs>489</Paragraphs>
  <Slides>50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60" baseType="lpstr">
      <vt:lpstr>Arial</vt:lpstr>
      <vt:lpstr>Arial Unicode MS</vt:lpstr>
      <vt:lpstr>Calibri</vt:lpstr>
      <vt:lpstr>Consolas</vt:lpstr>
      <vt:lpstr>SFMono-Regular</vt:lpstr>
      <vt:lpstr>TT Travels</vt:lpstr>
      <vt:lpstr>TTTravels-Bold</vt:lpstr>
      <vt:lpstr>TTTravels-DemiBold</vt:lpstr>
      <vt:lpstr>TTTravels-Regular</vt:lpstr>
      <vt:lpstr>Тема Office</vt:lpstr>
      <vt:lpstr>Я — Фронтендер. Я управляю JS-машинкой из браузера через Bluetooth</vt:lpstr>
      <vt:lpstr>JS – Write Once Run Anywhere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– Write Once Run Anywhere</dc:title>
  <dc:creator>HYPERPC</dc:creator>
  <cp:lastModifiedBy>Ilya Chertorylsky</cp:lastModifiedBy>
  <cp:revision>13</cp:revision>
  <dcterms:modified xsi:type="dcterms:W3CDTF">2021-10-06T14:48:12Z</dcterms:modified>
</cp:coreProperties>
</file>