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4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80572"/>
            <a:ext cx="10515600" cy="638052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B6EB9-9B8F-2375-C5BD-AD79DF4E3AD2}"/>
              </a:ext>
            </a:extLst>
          </p:cNvPr>
          <p:cNvCxnSpPr/>
          <p:nvPr userDrawn="1"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6386 Project</a:t>
            </a:r>
            <a:br>
              <a:rPr lang="en-US" sz="6100" dirty="0"/>
            </a:br>
            <a:r>
              <a:rPr lang="en-US" sz="5400" dirty="0"/>
              <a:t>Lazy Clone Detector</a:t>
            </a:r>
            <a:br>
              <a:rPr lang="en-US" sz="5400" dirty="0"/>
            </a:br>
            <a:r>
              <a:rPr lang="en-US" sz="3200" dirty="0"/>
              <a:t>A simple but effective clone detection process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Orion Lowy     David Daniels</a:t>
            </a:r>
          </a:p>
          <a:p>
            <a:r>
              <a:rPr lang="en-US" sz="2000" dirty="0"/>
              <a:t>Sammy </a:t>
            </a:r>
            <a:r>
              <a:rPr lang="en-US" sz="2000" dirty="0" err="1"/>
              <a:t>Tawakkol</a:t>
            </a:r>
            <a:r>
              <a:rPr lang="en-US" sz="2000" dirty="0"/>
              <a:t>     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4EF8-5E69-948B-8D9B-5C6461DE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wanted to avoid using Control Flow or Abstract Syntax Trees</a:t>
            </a:r>
          </a:p>
          <a:p>
            <a:r>
              <a:rPr lang="en-US" sz="3200" dirty="0"/>
              <a:t>We limit our work to python files</a:t>
            </a:r>
          </a:p>
        </p:txBody>
      </p: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dirty="0"/>
              <a:t>The Flow of our process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2482064" y="1615044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E30C3-3DDD-81E6-326B-A6A9E45AD369}"/>
              </a:ext>
            </a:extLst>
          </p:cNvPr>
          <p:cNvCxnSpPr>
            <a:cxnSpLocks/>
          </p:cNvCxnSpPr>
          <p:nvPr/>
        </p:nvCxnSpPr>
        <p:spPr>
          <a:xfrm>
            <a:off x="6100646" y="2076709"/>
            <a:ext cx="0" cy="281721"/>
          </a:xfrm>
          <a:prstGeom prst="straightConnector1">
            <a:avLst/>
          </a:prstGeom>
          <a:ln w="95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2482060" y="2404128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all of the 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C954-9D99-07CD-A05F-AD817D7E0C03}"/>
              </a:ext>
            </a:extLst>
          </p:cNvPr>
          <p:cNvSpPr txBox="1"/>
          <p:nvPr/>
        </p:nvSpPr>
        <p:spPr>
          <a:xfrm>
            <a:off x="2482060" y="3198167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hash code for each file with every other 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3F7B3C-ABB9-335A-DB6D-DDD7A150B158}"/>
              </a:ext>
            </a:extLst>
          </p:cNvPr>
          <p:cNvCxnSpPr>
            <a:cxnSpLocks/>
          </p:cNvCxnSpPr>
          <p:nvPr/>
        </p:nvCxnSpPr>
        <p:spPr>
          <a:xfrm>
            <a:off x="6110461" y="2855168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61953-B802-E031-9173-88AC95ED3465}"/>
              </a:ext>
            </a:extLst>
          </p:cNvPr>
          <p:cNvSpPr txBox="1"/>
          <p:nvPr/>
        </p:nvSpPr>
        <p:spPr>
          <a:xfrm>
            <a:off x="842138" y="3930755"/>
            <a:ext cx="2934215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Report type 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3C2CDA-62FB-F15C-9416-9C59F394A8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6354" y="3659832"/>
            <a:ext cx="831272" cy="508418"/>
          </a:xfrm>
          <a:prstGeom prst="bentConnector3">
            <a:avLst/>
          </a:prstGeom>
          <a:ln w="158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A6DC2D-4998-61E7-D85C-270F4C9BAAD9}"/>
              </a:ext>
            </a:extLst>
          </p:cNvPr>
          <p:cNvSpPr txBox="1"/>
          <p:nvPr/>
        </p:nvSpPr>
        <p:spPr>
          <a:xfrm>
            <a:off x="2398815" y="4593468"/>
            <a:ext cx="734476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Replace internal names with tokens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D9F816-9BF9-5F34-1ACB-E701949DF6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00641" y="3659832"/>
            <a:ext cx="5753" cy="933636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083F6C-0154-66E7-F7B7-53AD23A4B728}"/>
              </a:ext>
            </a:extLst>
          </p:cNvPr>
          <p:cNvSpPr txBox="1"/>
          <p:nvPr/>
        </p:nvSpPr>
        <p:spPr>
          <a:xfrm>
            <a:off x="2470184" y="5196765"/>
            <a:ext cx="726152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again all of the code files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D291B1-6347-2554-D1E5-35026E4AFB76}"/>
              </a:ext>
            </a:extLst>
          </p:cNvPr>
          <p:cNvSpPr txBox="1"/>
          <p:nvPr/>
        </p:nvSpPr>
        <p:spPr>
          <a:xfrm>
            <a:off x="2470184" y="5990804"/>
            <a:ext cx="7237161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Compare – report as type II clones if </a:t>
            </a:r>
            <a:r>
              <a:rPr lang="en-US" sz="2400" dirty="0" err="1"/>
              <a:t>matach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BAEEF3-4B8E-E5E2-7A33-34465E0CAEBE}"/>
              </a:ext>
            </a:extLst>
          </p:cNvPr>
          <p:cNvCxnSpPr>
            <a:cxnSpLocks/>
          </p:cNvCxnSpPr>
          <p:nvPr/>
        </p:nvCxnSpPr>
        <p:spPr>
          <a:xfrm>
            <a:off x="6098585" y="5647805"/>
            <a:ext cx="0" cy="342999"/>
          </a:xfrm>
          <a:prstGeom prst="straightConnector1">
            <a:avLst/>
          </a:prstGeom>
          <a:ln w="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Details of the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DC2BB8-292B-9547-F547-714E254909AC}"/>
              </a:ext>
            </a:extLst>
          </p:cNvPr>
          <p:cNvSpPr txBox="1"/>
          <p:nvPr/>
        </p:nvSpPr>
        <p:spPr>
          <a:xfrm>
            <a:off x="2482064" y="1615044"/>
            <a:ext cx="72371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Preprocess files and place each block of code in a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E30C3-3DDD-81E6-326B-A6A9E45AD369}"/>
              </a:ext>
            </a:extLst>
          </p:cNvPr>
          <p:cNvCxnSpPr>
            <a:cxnSpLocks/>
          </p:cNvCxnSpPr>
          <p:nvPr/>
        </p:nvCxnSpPr>
        <p:spPr>
          <a:xfrm>
            <a:off x="6100646" y="2076709"/>
            <a:ext cx="0" cy="2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CC55F-BD51-EFE5-750B-92A0584389C0}"/>
              </a:ext>
            </a:extLst>
          </p:cNvPr>
          <p:cNvSpPr txBox="1"/>
          <p:nvPr/>
        </p:nvSpPr>
        <p:spPr>
          <a:xfrm>
            <a:off x="2710241" y="2338297"/>
            <a:ext cx="678081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Hash all of the code files</a:t>
            </a:r>
          </a:p>
        </p:txBody>
      </p:sp>
    </p:spTree>
    <p:extLst>
      <p:ext uri="{BB962C8B-B14F-4D97-AF65-F5344CB8AC3E}">
        <p14:creationId xmlns:p14="http://schemas.microsoft.com/office/powerpoint/2010/main" val="2280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6"/>
            <a:ext cx="10515600" cy="4515798"/>
          </a:xfrm>
        </p:spPr>
        <p:txBody>
          <a:bodyPr/>
          <a:lstStyle/>
          <a:p>
            <a:r>
              <a:rPr lang="en-US" sz="3200" dirty="0"/>
              <a:t>Comparing all the functions with each other is at least O(n</a:t>
            </a:r>
            <a:r>
              <a:rPr lang="en-US" sz="3200" baseline="30000" dirty="0"/>
              <a:t>2</a:t>
            </a:r>
            <a:r>
              <a:rPr lang="en-US" sz="3200" dirty="0"/>
              <a:t>).</a:t>
            </a:r>
          </a:p>
          <a:p>
            <a:r>
              <a:rPr lang="en-US" sz="3200" dirty="0"/>
              <a:t>We used </a:t>
            </a:r>
            <a:r>
              <a:rPr lang="en-US" sz="3200" dirty="0">
                <a:solidFill>
                  <a:schemeClr val="accent2"/>
                </a:solidFill>
              </a:rPr>
              <a:t>Locality-Sensitive Hashing</a:t>
            </a:r>
            <a:r>
              <a:rPr lang="en-US" sz="3200" dirty="0"/>
              <a:t> (LSH) to speed up each compare</a:t>
            </a:r>
            <a:r>
              <a:rPr lang="en-US" dirty="0"/>
              <a:t>.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py-tlsh</a:t>
            </a:r>
            <a:r>
              <a:rPr lang="en-US" sz="2800" dirty="0"/>
              <a:t> library has convenient functions for this</a:t>
            </a:r>
            <a:r>
              <a:rPr lang="en-US" dirty="0"/>
              <a:t>.</a:t>
            </a:r>
          </a:p>
          <a:p>
            <a:r>
              <a:rPr lang="en-US" sz="3200" dirty="0"/>
              <a:t>A hash function on a large string of text (like a source code listing of a function) converts it to a hash code of a small fixed size.</a:t>
            </a:r>
          </a:p>
          <a:p>
            <a:pPr lvl="1"/>
            <a:r>
              <a:rPr lang="en-US" sz="2800" dirty="0"/>
              <a:t>A function might be several KB if it contains 1000’s of characters.</a:t>
            </a:r>
          </a:p>
          <a:p>
            <a:pPr lvl="1"/>
            <a:r>
              <a:rPr lang="en-US" sz="2800" dirty="0"/>
              <a:t>The hash code (in our version) is always 70 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C03A-1F25-FFCB-9A59-564E472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What is Locality-Sensitive Hash (LSH)?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701A-C732-A649-3B69-6F919769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r>
              <a:rPr lang="en-US" sz="3200" dirty="0"/>
              <a:t>The trick is that LSH hash codes are locality sensitive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If two input strings are almost alike, the corresponding hash codes will be almost alike.</a:t>
            </a:r>
          </a:p>
          <a:p>
            <a:r>
              <a:rPr lang="en-US" sz="3200" dirty="0"/>
              <a:t>Hashing all of the code blocks in our base only adds O(n)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F9F-30AD-859E-B701-92F7A256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String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805F-408E-585C-FCBE-9B0FA5EA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51579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can approximate how close two blocks of code are by computing string similarity on just the hash codes from LSH.</a:t>
            </a:r>
          </a:p>
          <a:p>
            <a:pPr lvl="1"/>
            <a:r>
              <a:rPr lang="en-US" sz="2800" dirty="0"/>
              <a:t>It is much cheaper than checking over the whole </a:t>
            </a:r>
            <a:r>
              <a:rPr lang="en-US" sz="2800" dirty="0" err="1"/>
              <a:t>unhashed</a:t>
            </a:r>
            <a:r>
              <a:rPr lang="en-US" sz="2800" dirty="0"/>
              <a:t> text block</a:t>
            </a:r>
            <a:r>
              <a:rPr lang="en-US" dirty="0"/>
              <a:t>.</a:t>
            </a:r>
          </a:p>
          <a:p>
            <a:r>
              <a:rPr lang="en-US" sz="3200" dirty="0"/>
              <a:t>We used the </a:t>
            </a:r>
            <a:r>
              <a:rPr lang="en-US" sz="3200" dirty="0" err="1">
                <a:solidFill>
                  <a:schemeClr val="accent2"/>
                </a:solidFill>
              </a:rPr>
              <a:t>Levenshtein</a:t>
            </a:r>
            <a:r>
              <a:rPr lang="en-US" sz="3200" dirty="0">
                <a:solidFill>
                  <a:schemeClr val="accent2"/>
                </a:solidFill>
              </a:rPr>
              <a:t> Distance</a:t>
            </a:r>
            <a:r>
              <a:rPr lang="en-US" sz="3200" dirty="0"/>
              <a:t> algorithm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fuzzywuzzy</a:t>
            </a:r>
            <a:r>
              <a:rPr lang="en-US" sz="3200" dirty="0"/>
              <a:t> library)</a:t>
            </a:r>
          </a:p>
          <a:p>
            <a:pPr lvl="1"/>
            <a:r>
              <a:rPr lang="en-US" sz="2800" dirty="0"/>
              <a:t>The similarity score = the number of single character edits needed to convert one string into another. </a:t>
            </a:r>
          </a:p>
          <a:p>
            <a:pPr lvl="1"/>
            <a:r>
              <a:rPr lang="en-US" sz="2800" dirty="0"/>
              <a:t>Edits =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6"/>
                </a:solidFill>
              </a:rPr>
              <a:t>add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one character.</a:t>
            </a:r>
          </a:p>
          <a:p>
            <a:pPr lvl="1"/>
            <a:r>
              <a:rPr lang="en-US" sz="2800" dirty="0"/>
              <a:t>Since all hash codes are the same length, we only considered </a:t>
            </a:r>
            <a:r>
              <a:rPr lang="en-US" sz="2800" dirty="0">
                <a:solidFill>
                  <a:schemeClr val="accent5"/>
                </a:solidFill>
              </a:rPr>
              <a:t>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1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358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COSC 6386 Project Lazy Clone Detector A simple but effective clone detection process </vt:lpstr>
      <vt:lpstr>Motivation</vt:lpstr>
      <vt:lpstr>The Flow of our process</vt:lpstr>
      <vt:lpstr>Details of the preprocessing</vt:lpstr>
      <vt:lpstr>Hashing</vt:lpstr>
      <vt:lpstr>What is Locality-Sensitive Hash (LSH)?</vt:lpstr>
      <vt:lpstr>String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54</cp:revision>
  <dcterms:created xsi:type="dcterms:W3CDTF">2018-03-21T09:44:05Z</dcterms:created>
  <dcterms:modified xsi:type="dcterms:W3CDTF">2023-04-26T01:04:57Z</dcterms:modified>
</cp:coreProperties>
</file>