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71569" autoAdjust="0"/>
  </p:normalViewPr>
  <p:slideViewPr>
    <p:cSldViewPr snapToGrid="0">
      <p:cViewPr varScale="1">
        <p:scale>
          <a:sx n="83" d="100"/>
          <a:sy n="83" d="100"/>
        </p:scale>
        <p:origin x="16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A43AE-C781-437F-82F9-639F52CA20C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F8EC0-4E85-4B5B-B1AE-D39CEADE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79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2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4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7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A34AA-5E43-435A-A7B7-BCC9F3E2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4F9EDB-7F05-4023-B4E0-405F390EA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FF794F-1319-48B1-A178-7CF25CA7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6F78D6-F2B5-4B62-BD56-CE7B1EE4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5ED8BB-7569-424A-BB8B-F7DB6CD6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9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061D1-01DA-4CF4-ADFD-4320CF9A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2FADD50-F22E-4FF0-8992-4446F7492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D568AB-3774-460A-9993-F8C91239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595190-64E7-44FA-8F10-C4B9CE11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69AE7E-E85B-4C0C-9F9F-4A9E512A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5F13DAB-B72E-415D-AB8E-CE29234F5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678E1E-5EB3-48CE-A09B-F57E17B5B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724926-44BF-43CC-984F-83B2B3AB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3EF2D1-473B-44ED-BC3D-63CE7CEE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835003-389E-431A-BBE3-43DD45A5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52D5BD-C1DF-4673-AD18-9028F79F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80572"/>
            <a:ext cx="10515600" cy="638052"/>
          </a:xfrm>
        </p:spPr>
        <p:txBody>
          <a:bodyPr>
            <a:noAutofit/>
          </a:bodyPr>
          <a:lstStyle>
            <a:lvl1pPr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2F80AF-00BC-4B52-99D4-8FCA3A097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92E782-6B5B-40FC-91C1-A2D12D0D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2C71DF-7E1C-480A-9F46-C30FE13A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DBEA1F-7D89-4993-B0E2-EBEF464F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1FFB6EB9-9B8F-2375-C5BD-AD79DF4E3AD2}"/>
              </a:ext>
            </a:extLst>
          </p:cNvPr>
          <p:cNvCxnSpPr/>
          <p:nvPr userDrawn="1"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4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75824E-C687-48A0-9A3C-B8705386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1B597D-16B1-4C13-8406-A9E5AFB4C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A81C5D-813E-43A4-BA6C-1E3E5035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A3CFD6-6559-4140-B76A-09E4BE83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DA1549-12AC-4059-A8F6-0D84C070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0BC9F5-576E-42DE-B055-199083CA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A3C86C-66B7-4437-B8FF-5BA1B3B63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2959486-1032-47F9-84F0-2B4B46D77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6D883F3-47AF-45FD-9291-206A04A5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9F8164B-C772-4EB8-94A2-C24897BD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170100-5C66-4772-A280-A70E3538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235673-6FE8-45A3-A361-B5F5F1F3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B14653-79B1-4EDB-B3DB-60E1A3766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C4CE1B-FA0F-4FED-AF46-75720527F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928A86F-6541-41F4-8141-0E5397B6B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F930E6C-8D3B-46FB-8D9D-CAB40E0DB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C999066-0E0E-4AB1-A82D-0A337EFB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C1085FD-2875-4547-BCA9-0A7C3025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DC75EAD-6B1A-402D-8ABC-2B209FEC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EEC28D-2A24-4691-8B5E-BD2FAB5F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91570B2-8C27-4ABF-80B6-B55E4708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A3935D8-1AD9-4C98-A851-5552255B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0CC3E2B-319D-4F7D-AAE1-90F625AE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A5AA1FD-5E00-4D00-8C52-C127D795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C406108-9619-49A5-AF84-495EFEBE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B813436-D426-492A-9226-0920D5CF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5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67986A-6145-42DA-B61A-65821927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8B42C9-4D21-4D87-A4D6-B69D502D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7D580D-8BBE-4840-A34B-6929FF0BB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F107C27-AD4E-4D6F-AEF2-D527DBBB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C73A189-BE23-44B5-AF70-7A5849D8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D5B1BE8-EA4A-445C-A2AB-FD678F21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5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5B61B1-267A-4FA9-B3C7-F1D55E48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CB2FD67-EFF8-4BC3-850D-BA1B1B808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F0F29B7-6DD9-4959-8D89-D8A87F449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0F50D6A-6AB5-493A-99F8-5BD7085B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5DDB1B5-62DF-4E2C-8AB0-9B77899B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70A59F4-0C5E-4F23-B69C-A3C9F776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813BCD2-8A5E-4D49-90F8-55AE5F05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92E3E2-D29B-46E0-80AC-34D21DF87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31DDCA-89E3-4D45-B126-8247341F4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DFE6DC-0EA6-47E4-B1F3-3EF1ADDD8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F7927D-7ECA-4692-A0A9-E3D137290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FFD48BC7-DC40-47DE-87EE-9F4B6ECB9A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C7F28D52-2A5F-4D23-81AE-7CB8B591C7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A9CF8F-21F5-4E3B-BB07-9920DADEE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4800" spc="-150" dirty="0"/>
              <a:t>COSC 6386 Project</a:t>
            </a:r>
            <a:r>
              <a:rPr lang="en-US" sz="6100" dirty="0"/>
              <a:t/>
            </a:r>
            <a:br>
              <a:rPr lang="en-US" sz="6100" dirty="0"/>
            </a:br>
            <a:r>
              <a:rPr lang="en-US" sz="5400" dirty="0"/>
              <a:t>Lazy Clone Detector</a:t>
            </a:r>
            <a:br>
              <a:rPr lang="en-US" sz="5400" dirty="0"/>
            </a:br>
            <a:r>
              <a:rPr lang="en-US" sz="3200" dirty="0"/>
              <a:t>A simple but effective clone detection process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1EE48C-5A0E-4A1C-AE14-5F20EB0F0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111810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Orion Lowy     David Daniels</a:t>
            </a:r>
          </a:p>
          <a:p>
            <a:r>
              <a:rPr lang="en-US" sz="2000" dirty="0"/>
              <a:t>Sammy </a:t>
            </a:r>
            <a:r>
              <a:rPr lang="en-US" sz="2000" dirty="0" err="1"/>
              <a:t>Tawakkol</a:t>
            </a:r>
            <a:r>
              <a:rPr lang="en-US" sz="2000" dirty="0"/>
              <a:t>     Glenn Turner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629484E-3792-4B3D-89AD-7C8A1ED0E0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12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b="1" dirty="0"/>
              <a:t>Motivation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A9E4EF8-5E69-948B-8D9B-5C6461DEB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620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 wanted to catch the simplest but most common types of clones (types I and II) at lightning speed.</a:t>
            </a:r>
          </a:p>
          <a:p>
            <a:pPr lvl="1"/>
            <a:r>
              <a:rPr lang="en-US" dirty="0" smtClean="0"/>
              <a:t>We streamlined the detection model to be sensitive to cloned functions, which are common in our experience.</a:t>
            </a:r>
          </a:p>
          <a:p>
            <a:pPr lvl="1"/>
            <a:r>
              <a:rPr lang="en-US" dirty="0" smtClean="0"/>
              <a:t>Our “lazy”/non-exhaustive approach might miss some clones, but it works efficiently and quickly to catch most clones in our intended category.</a:t>
            </a:r>
            <a:endParaRPr lang="en-US" dirty="0" smtClean="0"/>
          </a:p>
          <a:p>
            <a:r>
              <a:rPr lang="en-US" sz="3200" dirty="0" smtClean="0"/>
              <a:t>Our work focuses on Python language exclusively, but it would be easy to adapt to other languages.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858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dirty="0"/>
              <a:t>The Flow of our process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DC2BB8-292B-9547-F547-714E254909AC}"/>
              </a:ext>
            </a:extLst>
          </p:cNvPr>
          <p:cNvSpPr txBox="1"/>
          <p:nvPr/>
        </p:nvSpPr>
        <p:spPr>
          <a:xfrm>
            <a:off x="3211269" y="1487719"/>
            <a:ext cx="7237163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Preprocess files and place each block of code in a folder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B78E30C3-3DDD-81E6-326B-A6A9E45AD369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6829846" y="1949384"/>
            <a:ext cx="5" cy="327419"/>
          </a:xfrm>
          <a:prstGeom prst="straightConnector1">
            <a:avLst/>
          </a:prstGeom>
          <a:ln w="95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67CC55F-BD51-EFE5-750B-92A0584389C0}"/>
              </a:ext>
            </a:extLst>
          </p:cNvPr>
          <p:cNvSpPr txBox="1"/>
          <p:nvPr/>
        </p:nvSpPr>
        <p:spPr>
          <a:xfrm>
            <a:off x="3211265" y="2276803"/>
            <a:ext cx="7237161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all of the code </a:t>
            </a:r>
            <a:r>
              <a:rPr lang="en-US" sz="2400" dirty="0" smtClean="0"/>
              <a:t>blocks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F21C954-9D99-07CD-A05F-AD817D7E0C03}"/>
              </a:ext>
            </a:extLst>
          </p:cNvPr>
          <p:cNvSpPr txBox="1"/>
          <p:nvPr/>
        </p:nvSpPr>
        <p:spPr>
          <a:xfrm>
            <a:off x="3211265" y="3070842"/>
            <a:ext cx="7237161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Compare hash code for each </a:t>
            </a:r>
            <a:r>
              <a:rPr lang="en-US" sz="2400" dirty="0" smtClean="0"/>
              <a:t>block with </a:t>
            </a:r>
            <a:r>
              <a:rPr lang="en-US" sz="2400" dirty="0"/>
              <a:t>every other one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C3F7B3C-ABB9-335A-DB6D-DDD7A150B158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6829846" y="2738468"/>
            <a:ext cx="0" cy="332374"/>
          </a:xfrm>
          <a:prstGeom prst="straightConnector1">
            <a:avLst/>
          </a:prstGeom>
          <a:ln w="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0161953-B802-E031-9173-88AC95ED3465}"/>
              </a:ext>
            </a:extLst>
          </p:cNvPr>
          <p:cNvSpPr txBox="1"/>
          <p:nvPr/>
        </p:nvSpPr>
        <p:spPr>
          <a:xfrm>
            <a:off x="675022" y="4075864"/>
            <a:ext cx="2934215" cy="46166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Report </a:t>
            </a:r>
            <a:r>
              <a:rPr lang="en-US" sz="2400" dirty="0" smtClean="0"/>
              <a:t>clone: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1A6DC2D-4998-61E7-D85C-270F4C9BAAD9}"/>
              </a:ext>
            </a:extLst>
          </p:cNvPr>
          <p:cNvSpPr txBox="1"/>
          <p:nvPr/>
        </p:nvSpPr>
        <p:spPr>
          <a:xfrm>
            <a:off x="4293162" y="6217238"/>
            <a:ext cx="5073361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Code blocks: replace names as tokens</a:t>
            </a:r>
            <a:endParaRPr lang="en-US" sz="2400" dirty="0"/>
          </a:p>
        </p:txBody>
      </p:sp>
      <p:sp>
        <p:nvSpPr>
          <p:cNvPr id="7" name="Diamond 6"/>
          <p:cNvSpPr/>
          <p:nvPr/>
        </p:nvSpPr>
        <p:spPr>
          <a:xfrm>
            <a:off x="5690128" y="3928845"/>
            <a:ext cx="2279431" cy="755703"/>
          </a:xfrm>
          <a:prstGeom prst="diamond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Hash similarity?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2C3F7B3C-ABB9-335A-DB6D-DDD7A150B15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6829844" y="3532507"/>
            <a:ext cx="2" cy="396338"/>
          </a:xfrm>
          <a:prstGeom prst="straightConnector1">
            <a:avLst/>
          </a:prstGeom>
          <a:ln w="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1"/>
            <a:endCxn id="11" idx="3"/>
          </p:cNvCxnSpPr>
          <p:nvPr/>
        </p:nvCxnSpPr>
        <p:spPr>
          <a:xfrm flipH="1">
            <a:off x="3609237" y="4306697"/>
            <a:ext cx="2080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39712" y="395552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&gt;90%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7" idx="2"/>
            <a:endCxn id="37" idx="0"/>
          </p:cNvCxnSpPr>
          <p:nvPr/>
        </p:nvCxnSpPr>
        <p:spPr>
          <a:xfrm flipH="1">
            <a:off x="6829843" y="4684548"/>
            <a:ext cx="1" cy="42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mond 36"/>
          <p:cNvSpPr/>
          <p:nvPr/>
        </p:nvSpPr>
        <p:spPr>
          <a:xfrm>
            <a:off x="5927082" y="5112716"/>
            <a:ext cx="1805521" cy="755703"/>
          </a:xfrm>
          <a:prstGeom prst="diamond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/>
              <a:t>Tokens yet?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0161953-B802-E031-9173-88AC95ED3465}"/>
              </a:ext>
            </a:extLst>
          </p:cNvPr>
          <p:cNvSpPr txBox="1"/>
          <p:nvPr/>
        </p:nvSpPr>
        <p:spPr>
          <a:xfrm>
            <a:off x="8635744" y="4075864"/>
            <a:ext cx="2934215" cy="461665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Not clone; discard</a:t>
            </a:r>
            <a:endParaRPr lang="en-US" sz="2400" dirty="0"/>
          </a:p>
        </p:txBody>
      </p:sp>
      <p:cxnSp>
        <p:nvCxnSpPr>
          <p:cNvPr id="35" name="Straight Arrow Connector 34"/>
          <p:cNvCxnSpPr>
            <a:stCxn id="7" idx="3"/>
            <a:endCxn id="38" idx="1"/>
          </p:cNvCxnSpPr>
          <p:nvPr/>
        </p:nvCxnSpPr>
        <p:spPr>
          <a:xfrm>
            <a:off x="7969559" y="4306697"/>
            <a:ext cx="666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25113" y="395552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&lt;50%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831047" y="471759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50~90%</a:t>
            </a:r>
            <a:endParaRPr lang="en-US" dirty="0"/>
          </a:p>
        </p:txBody>
      </p:sp>
      <p:sp>
        <p:nvSpPr>
          <p:cNvPr id="56" name="Diamond 55"/>
          <p:cNvSpPr/>
          <p:nvPr/>
        </p:nvSpPr>
        <p:spPr>
          <a:xfrm>
            <a:off x="1240154" y="5112716"/>
            <a:ext cx="1803953" cy="755703"/>
          </a:xfrm>
          <a:prstGeom prst="diamond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/>
              <a:t>Tokens yet?</a:t>
            </a:r>
            <a:endParaRPr lang="en-US" dirty="0"/>
          </a:p>
        </p:txBody>
      </p:sp>
      <p:cxnSp>
        <p:nvCxnSpPr>
          <p:cNvPr id="63" name="Elbow Connector 62"/>
          <p:cNvCxnSpPr>
            <a:stCxn id="37" idx="3"/>
            <a:endCxn id="38" idx="2"/>
          </p:cNvCxnSpPr>
          <p:nvPr/>
        </p:nvCxnSpPr>
        <p:spPr>
          <a:xfrm flipV="1">
            <a:off x="7732603" y="4537529"/>
            <a:ext cx="2370249" cy="953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8" idx="3"/>
            <a:endCxn id="8" idx="3"/>
          </p:cNvCxnSpPr>
          <p:nvPr/>
        </p:nvCxnSpPr>
        <p:spPr>
          <a:xfrm flipV="1">
            <a:off x="9366523" y="2507636"/>
            <a:ext cx="1081903" cy="3940435"/>
          </a:xfrm>
          <a:prstGeom prst="bentConnector3">
            <a:avLst>
              <a:gd name="adj1" fmla="val 227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D0161953-B802-E031-9173-88AC95ED3465}"/>
              </a:ext>
            </a:extLst>
          </p:cNvPr>
          <p:cNvSpPr txBox="1"/>
          <p:nvPr/>
        </p:nvSpPr>
        <p:spPr>
          <a:xfrm>
            <a:off x="615820" y="1487718"/>
            <a:ext cx="1085062" cy="461665"/>
          </a:xfrm>
          <a:prstGeom prst="rect">
            <a:avLst/>
          </a:prstGeom>
          <a:ln w="1905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Start</a:t>
            </a:r>
            <a:endParaRPr lang="en-US" sz="2400" dirty="0"/>
          </a:p>
        </p:txBody>
      </p:sp>
      <p:cxnSp>
        <p:nvCxnSpPr>
          <p:cNvPr id="76" name="Straight Arrow Connector 75"/>
          <p:cNvCxnSpPr>
            <a:stCxn id="74" idx="3"/>
            <a:endCxn id="3" idx="1"/>
          </p:cNvCxnSpPr>
          <p:nvPr/>
        </p:nvCxnSpPr>
        <p:spPr>
          <a:xfrm>
            <a:off x="1700882" y="1718551"/>
            <a:ext cx="15103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7" idx="2"/>
            <a:endCxn id="18" idx="0"/>
          </p:cNvCxnSpPr>
          <p:nvPr/>
        </p:nvCxnSpPr>
        <p:spPr>
          <a:xfrm>
            <a:off x="6829843" y="5868419"/>
            <a:ext cx="0" cy="34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824599" y="511506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6920884" y="58479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D0161953-B802-E031-9173-88AC95ED3465}"/>
              </a:ext>
            </a:extLst>
          </p:cNvPr>
          <p:cNvSpPr txBox="1"/>
          <p:nvPr/>
        </p:nvSpPr>
        <p:spPr>
          <a:xfrm>
            <a:off x="362764" y="6199895"/>
            <a:ext cx="1437252" cy="461665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Type I</a:t>
            </a:r>
            <a:endParaRPr lang="en-US" sz="2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D0161953-B802-E031-9173-88AC95ED3465}"/>
              </a:ext>
            </a:extLst>
          </p:cNvPr>
          <p:cNvSpPr txBox="1"/>
          <p:nvPr/>
        </p:nvSpPr>
        <p:spPr>
          <a:xfrm>
            <a:off x="2502543" y="6199894"/>
            <a:ext cx="1437252" cy="461665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Type II</a:t>
            </a:r>
            <a:endParaRPr lang="en-US" sz="2400" dirty="0"/>
          </a:p>
        </p:txBody>
      </p:sp>
      <p:cxnSp>
        <p:nvCxnSpPr>
          <p:cNvPr id="101" name="Elbow Connector 100"/>
          <p:cNvCxnSpPr>
            <a:stCxn id="56" idx="1"/>
            <a:endCxn id="96" idx="0"/>
          </p:cNvCxnSpPr>
          <p:nvPr/>
        </p:nvCxnSpPr>
        <p:spPr>
          <a:xfrm rot="10800000" flipV="1">
            <a:off x="1081390" y="5490567"/>
            <a:ext cx="158764" cy="709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56" idx="3"/>
            <a:endCxn id="97" idx="0"/>
          </p:cNvCxnSpPr>
          <p:nvPr/>
        </p:nvCxnSpPr>
        <p:spPr>
          <a:xfrm>
            <a:off x="3044107" y="5490568"/>
            <a:ext cx="177062" cy="709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1" idx="2"/>
            <a:endCxn id="56" idx="0"/>
          </p:cNvCxnSpPr>
          <p:nvPr/>
        </p:nvCxnSpPr>
        <p:spPr>
          <a:xfrm>
            <a:off x="2142130" y="4537529"/>
            <a:ext cx="1" cy="57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250858" y="573541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1117152" y="573823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0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b="1" dirty="0"/>
              <a:t>Details of the preprocessing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DAD499-FD02-A701-175D-A67C401A6F59}"/>
              </a:ext>
            </a:extLst>
          </p:cNvPr>
          <p:cNvSpPr txBox="1"/>
          <p:nvPr/>
        </p:nvSpPr>
        <p:spPr>
          <a:xfrm>
            <a:off x="709423" y="1464905"/>
            <a:ext cx="1064437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preprocessor first breaks each source file into the functions.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functions are places in a directory named for the parent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there are no functions a file named “__main__.py” is created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Code outside of functions is in a file called “front_matter.py”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there is a class in the file, the functions in that class is all that is processed</a:t>
            </a:r>
          </a:p>
          <a:p>
            <a:r>
              <a:rPr lang="en-US" sz="3200" dirty="0"/>
              <a:t>Each file then has: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Comments and blank lines removed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Extra blanks are removed; i.e. white spaces (not including indents) are limited to a single one at a time. </a:t>
            </a:r>
          </a:p>
        </p:txBody>
      </p:sp>
    </p:spTree>
    <p:extLst>
      <p:ext uri="{BB962C8B-B14F-4D97-AF65-F5344CB8AC3E}">
        <p14:creationId xmlns:p14="http://schemas.microsoft.com/office/powerpoint/2010/main" val="22808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2C03A-1F25-FFCB-9A59-564E472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28701A-C732-A649-3B69-6F919769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246"/>
            <a:ext cx="10515600" cy="4515798"/>
          </a:xfrm>
        </p:spPr>
        <p:txBody>
          <a:bodyPr/>
          <a:lstStyle/>
          <a:p>
            <a:r>
              <a:rPr lang="en-US" sz="3200" dirty="0"/>
              <a:t>Comparing all the functions with each other is at least O(n</a:t>
            </a:r>
            <a:r>
              <a:rPr lang="en-US" sz="3200" baseline="30000" dirty="0"/>
              <a:t>2</a:t>
            </a:r>
            <a:r>
              <a:rPr lang="en-US" sz="3200" dirty="0"/>
              <a:t>).</a:t>
            </a:r>
          </a:p>
          <a:p>
            <a:r>
              <a:rPr lang="en-US" sz="3200" dirty="0"/>
              <a:t>We used </a:t>
            </a:r>
            <a:r>
              <a:rPr lang="en-US" sz="3200" dirty="0">
                <a:solidFill>
                  <a:schemeClr val="accent2"/>
                </a:solidFill>
              </a:rPr>
              <a:t>Locality-Sensitive Hashing</a:t>
            </a:r>
            <a:r>
              <a:rPr lang="en-US" sz="3200" dirty="0"/>
              <a:t> (LSH) to speed up each compare</a:t>
            </a:r>
            <a:r>
              <a:rPr lang="en-US" dirty="0"/>
              <a:t>.</a:t>
            </a:r>
          </a:p>
          <a:p>
            <a:pPr lvl="1"/>
            <a:r>
              <a:rPr lang="en-US" sz="2800" dirty="0"/>
              <a:t>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py-tlsh</a:t>
            </a:r>
            <a:r>
              <a:rPr lang="en-US" sz="2800" dirty="0"/>
              <a:t> library has convenient functions for this</a:t>
            </a:r>
            <a:r>
              <a:rPr lang="en-US" dirty="0"/>
              <a:t>.</a:t>
            </a:r>
          </a:p>
          <a:p>
            <a:r>
              <a:rPr lang="en-US" sz="3200" dirty="0"/>
              <a:t>A hash function on a large string of text (like a source code listing of a function) converts it to a hash code of a small fixed size.</a:t>
            </a:r>
          </a:p>
          <a:p>
            <a:pPr lvl="1"/>
            <a:r>
              <a:rPr lang="en-US" sz="2800" dirty="0"/>
              <a:t>A function might be several KB if it contains 1000’s of characters.</a:t>
            </a:r>
          </a:p>
          <a:p>
            <a:pPr lvl="1"/>
            <a:r>
              <a:rPr lang="en-US" sz="2800" dirty="0"/>
              <a:t>The hash code (in our version) is always 70 bytes.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2C03A-1F25-FFCB-9A59-564E472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What is Locality-Sensitive Hash (LSH)?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28701A-C732-A649-3B69-6F919769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371"/>
            <a:ext cx="10515600" cy="4351338"/>
          </a:xfrm>
        </p:spPr>
        <p:txBody>
          <a:bodyPr/>
          <a:lstStyle/>
          <a:p>
            <a:r>
              <a:rPr lang="en-US" sz="3200" dirty="0"/>
              <a:t>The trick is that LSH hash codes are locality sensitive</a:t>
            </a:r>
            <a:r>
              <a:rPr lang="en-US" dirty="0"/>
              <a:t>:</a:t>
            </a:r>
          </a:p>
          <a:p>
            <a:pPr lvl="1"/>
            <a:r>
              <a:rPr lang="en-US" sz="2800" dirty="0"/>
              <a:t>If two input strings are almost alike, the corresponding hash codes will be almost alike.</a:t>
            </a:r>
          </a:p>
          <a:p>
            <a:r>
              <a:rPr lang="en-US" sz="3200" dirty="0"/>
              <a:t>Hashing all of the code blocks in our base only adds O(n) complexity.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0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A22F9F-30AD-859E-B701-92F7A256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String 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9BF805F-408E-585C-FCBE-9B0FA5EA3A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5620"/>
                <a:ext cx="10515600" cy="451579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We can approximate how close two blocks of code are by computing string similarity on just the hash codes from LSH.</a:t>
                </a:r>
              </a:p>
              <a:p>
                <a:pPr lvl="1"/>
                <a:r>
                  <a:rPr lang="en-US" sz="2800" dirty="0"/>
                  <a:t>It is much cheaper than checking </a:t>
                </a:r>
                <a:r>
                  <a:rPr lang="en-US" sz="2800" dirty="0" smtClean="0"/>
                  <a:t>the </a:t>
                </a:r>
                <a:r>
                  <a:rPr lang="en-US" sz="2800" dirty="0"/>
                  <a:t>whole </a:t>
                </a:r>
                <a:r>
                  <a:rPr lang="en-US" sz="2800" dirty="0" err="1"/>
                  <a:t>unhashed</a:t>
                </a:r>
                <a:r>
                  <a:rPr lang="en-US" sz="2800" dirty="0"/>
                  <a:t> text block</a:t>
                </a:r>
                <a:r>
                  <a:rPr lang="en-US" dirty="0"/>
                  <a:t>.</a:t>
                </a:r>
              </a:p>
              <a:p>
                <a:r>
                  <a:rPr lang="en-US" sz="3200" dirty="0"/>
                  <a:t>We used the </a:t>
                </a:r>
                <a:r>
                  <a:rPr lang="en-US" sz="3200" dirty="0" err="1">
                    <a:solidFill>
                      <a:schemeClr val="accent2"/>
                    </a:solidFill>
                  </a:rPr>
                  <a:t>Levenshtein</a:t>
                </a:r>
                <a:r>
                  <a:rPr lang="en-US" sz="3200" dirty="0">
                    <a:solidFill>
                      <a:schemeClr val="accent2"/>
                    </a:solidFill>
                  </a:rPr>
                  <a:t> Distance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(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fuzzywuzzy</a:t>
                </a:r>
                <a:r>
                  <a:rPr lang="en-US" sz="3200" dirty="0"/>
                  <a:t> library)</a:t>
                </a:r>
              </a:p>
              <a:p>
                <a:pPr lvl="1"/>
                <a:r>
                  <a:rPr lang="en-US" sz="2800" dirty="0"/>
                  <a:t>Distance = # of edits needed to convert s1 into </a:t>
                </a:r>
                <a:r>
                  <a:rPr lang="en-US" sz="2800" dirty="0" smtClean="0"/>
                  <a:t>s2</a:t>
                </a:r>
                <a:endParaRPr lang="en-US" sz="2800" dirty="0" smtClean="0"/>
              </a:p>
              <a:p>
                <a:pPr lvl="1"/>
                <a:r>
                  <a:rPr lang="en-US" sz="2800" dirty="0" smtClean="0"/>
                  <a:t>Edits = 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change</a:t>
                </a:r>
                <a:r>
                  <a:rPr lang="en-US" sz="2800" dirty="0" smtClean="0"/>
                  <a:t>, </a:t>
                </a:r>
                <a:r>
                  <a:rPr lang="en-US" sz="2800" dirty="0" smtClean="0">
                    <a:solidFill>
                      <a:schemeClr val="accent6"/>
                    </a:solidFill>
                  </a:rPr>
                  <a:t>add</a:t>
                </a:r>
                <a:r>
                  <a:rPr lang="en-US" sz="2800" dirty="0" smtClean="0"/>
                  <a:t>, or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delete</a:t>
                </a:r>
                <a:r>
                  <a:rPr lang="en-US" sz="2800" dirty="0" smtClean="0"/>
                  <a:t> one character.</a:t>
                </a:r>
              </a:p>
              <a:p>
                <a:pPr lvl="1"/>
                <a:r>
                  <a:rPr lang="en-US" sz="2800" dirty="0"/>
                  <a:t>Similarity </a:t>
                </a:r>
                <a:r>
                  <a:rPr lang="en-US" sz="2800" dirty="0"/>
                  <a:t>score </a:t>
                </a:r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 →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𝑐h𝑎𝑟𝑠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𝑠𝑡𝑟𝑖𝑛𝑔</m:t>
                        </m:r>
                      </m:den>
                    </m:f>
                  </m:oMath>
                </a14:m>
                <a:endParaRPr lang="en-US" sz="2800" dirty="0" smtClean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9BF805F-408E-585C-FCBE-9B0FA5EA3A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5620"/>
                <a:ext cx="10515600" cy="4515798"/>
              </a:xfrm>
              <a:blipFill rotWithShape="0">
                <a:blip r:embed="rId2"/>
                <a:stretch>
                  <a:fillRect l="-1333" t="-2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18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492</Words>
  <Application>Microsoft Office PowerPoint</Application>
  <PresentationFormat>Widescreen</PresentationFormat>
  <Paragraphs>58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Courier New</vt:lpstr>
      <vt:lpstr>Office Theme</vt:lpstr>
      <vt:lpstr>COSC 6386 Project Lazy Clone Detector A simple but effective clone detection process </vt:lpstr>
      <vt:lpstr>Motivation</vt:lpstr>
      <vt:lpstr>The Flow of our process</vt:lpstr>
      <vt:lpstr>Details of the preprocessing</vt:lpstr>
      <vt:lpstr>Hashing</vt:lpstr>
      <vt:lpstr>What is Locality-Sensitive Hash (LSH)?</vt:lpstr>
      <vt:lpstr>String similarity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6374 Project #2 Due: April 12 11:59pm</dc:title>
  <dc:creator>Wu, Panruo</dc:creator>
  <cp:lastModifiedBy>Serendipity</cp:lastModifiedBy>
  <cp:revision>70</cp:revision>
  <dcterms:created xsi:type="dcterms:W3CDTF">2018-03-21T09:44:05Z</dcterms:created>
  <dcterms:modified xsi:type="dcterms:W3CDTF">2023-04-26T16:14:39Z</dcterms:modified>
</cp:coreProperties>
</file>