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9893cdf960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9893cdf960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893cdf960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893cdf960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b3536b50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b3536b50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b3536b505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b3536b505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9893cdf960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9893cdf960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893cdf96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893cdf96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893cdf960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893cdf960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9d5e1c09c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9d5e1c09c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9893cdf960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9893cdf960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9b3536b5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9b3536b5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893cdf960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893cdf960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893cdf960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893cdf960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C10k_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NGAVAX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By David Daniels,</a:t>
            </a:r>
            <a:endParaRPr/>
          </a:p>
          <a:p>
            <a:pPr indent="0" lvl="0" marL="0" rtl="0" algn="ctr">
              <a:spcBef>
                <a:spcPts val="0"/>
              </a:spcBef>
              <a:spcAft>
                <a:spcPts val="0"/>
              </a:spcAft>
              <a:buNone/>
            </a:pPr>
            <a:r>
              <a:rPr lang="en"/>
              <a:t>Dante Zorrilla,</a:t>
            </a:r>
            <a:endParaRPr/>
          </a:p>
          <a:p>
            <a:pPr indent="0" lvl="0" marL="0" rtl="0" algn="ctr">
              <a:spcBef>
                <a:spcPts val="0"/>
              </a:spcBef>
              <a:spcAft>
                <a:spcPts val="0"/>
              </a:spcAft>
              <a:buNone/>
            </a:pPr>
            <a:r>
              <a:rPr lang="en"/>
              <a:t>&amp; Kamden Burke</a:t>
            </a:r>
            <a:endParaRPr/>
          </a:p>
        </p:txBody>
      </p:sp>
      <p:pic>
        <p:nvPicPr>
          <p:cNvPr id="56" name="Google Shape;56;p13"/>
          <p:cNvPicPr preferRelativeResize="0"/>
          <p:nvPr/>
        </p:nvPicPr>
        <p:blipFill>
          <a:blip r:embed="rId3">
            <a:alphaModFix/>
          </a:blip>
          <a:stretch>
            <a:fillRect/>
          </a:stretch>
        </p:blipFill>
        <p:spPr>
          <a:xfrm>
            <a:off x="3810000" y="93000"/>
            <a:ext cx="1524000" cy="1771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Autoindex: getFile</a:t>
            </a:r>
            <a:endParaRPr/>
          </a:p>
        </p:txBody>
      </p:sp>
      <p:sp>
        <p:nvSpPr>
          <p:cNvPr id="117" name="Google Shape;117;p22"/>
          <p:cNvSpPr txBox="1"/>
          <p:nvPr>
            <p:ph idx="1" type="body"/>
          </p:nvPr>
        </p:nvSpPr>
        <p:spPr>
          <a:xfrm>
            <a:off x="311700" y="1152475"/>
            <a:ext cx="431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RandomAccessFile provides the facility to read and write data to a file.</a:t>
            </a:r>
            <a:endParaRPr sz="1400">
              <a:solidFill>
                <a:schemeClr val="dk1"/>
              </a:solidFill>
            </a:endParaRPr>
          </a:p>
          <a:p>
            <a:pPr indent="0" lvl="0" marL="0" rtl="0" algn="l">
              <a:spcBef>
                <a:spcPts val="1200"/>
              </a:spcBef>
              <a:spcAft>
                <a:spcPts val="0"/>
              </a:spcAft>
              <a:buNone/>
            </a:pPr>
            <a:r>
              <a:rPr lang="en" sz="1400">
                <a:solidFill>
                  <a:schemeClr val="dk1"/>
                </a:solidFill>
              </a:rPr>
              <a:t>We create a channel for reading, writing, mapping, and manipulating a file in order to get the size and read the contents of the file and return a byte array of the content.</a:t>
            </a:r>
            <a:endParaRPr sz="1400">
              <a:solidFill>
                <a:schemeClr val="dk1"/>
              </a:solidFill>
            </a:endParaRPr>
          </a:p>
          <a:p>
            <a:pPr indent="0" lvl="0" marL="0" rtl="0" algn="l">
              <a:spcBef>
                <a:spcPts val="1200"/>
              </a:spcBef>
              <a:spcAft>
                <a:spcPts val="0"/>
              </a:spcAft>
              <a:buNone/>
            </a:pPr>
            <a:r>
              <a:rPr lang="en" sz="1400">
                <a:solidFill>
                  <a:schemeClr val="dk1"/>
                </a:solidFill>
              </a:rPr>
              <a:t>For unavailable files, nginx responds with the 404 HTTP status code.</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118" name="Google Shape;118;p22"/>
          <p:cNvPicPr preferRelativeResize="0"/>
          <p:nvPr/>
        </p:nvPicPr>
        <p:blipFill>
          <a:blip r:embed="rId3">
            <a:alphaModFix/>
          </a:blip>
          <a:stretch>
            <a:fillRect/>
          </a:stretch>
        </p:blipFill>
        <p:spPr>
          <a:xfrm>
            <a:off x="4720000" y="786013"/>
            <a:ext cx="4155275" cy="3571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Request Handler</a:t>
            </a:r>
            <a:endParaRPr/>
          </a:p>
        </p:txBody>
      </p:sp>
      <p:sp>
        <p:nvSpPr>
          <p:cNvPr id="124" name="Google Shape;124;p23"/>
          <p:cNvSpPr txBox="1"/>
          <p:nvPr>
            <p:ph idx="1" type="body"/>
          </p:nvPr>
        </p:nvSpPr>
        <p:spPr>
          <a:xfrm>
            <a:off x="311700" y="1152475"/>
            <a:ext cx="3834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The request handler is where the logic behind what is served is handled.</a:t>
            </a:r>
            <a:endParaRPr sz="1600">
              <a:solidFill>
                <a:schemeClr val="dk1"/>
              </a:solidFill>
            </a:endParaRPr>
          </a:p>
          <a:p>
            <a:pPr indent="0" lvl="0" marL="0" rtl="0" algn="l">
              <a:spcBef>
                <a:spcPts val="1200"/>
              </a:spcBef>
              <a:spcAft>
                <a:spcPts val="0"/>
              </a:spcAft>
              <a:buNone/>
            </a:pPr>
            <a:r>
              <a:rPr lang="en" sz="1600">
                <a:solidFill>
                  <a:schemeClr val="dk1"/>
                </a:solidFill>
              </a:rPr>
              <a:t>It starts out by checking if the domain is in the config, then it checks the path and various methods associated with it.</a:t>
            </a:r>
            <a:endParaRPr sz="1600">
              <a:solidFill>
                <a:schemeClr val="dk1"/>
              </a:solidFill>
            </a:endParaRPr>
          </a:p>
          <a:p>
            <a:pPr indent="0" lvl="0" marL="0" rtl="0" algn="l">
              <a:spcBef>
                <a:spcPts val="1200"/>
              </a:spcBef>
              <a:spcAft>
                <a:spcPts val="1200"/>
              </a:spcAft>
              <a:buNone/>
            </a:pPr>
            <a:r>
              <a:rPr lang="en" sz="1600">
                <a:solidFill>
                  <a:schemeClr val="dk1"/>
                </a:solidFill>
              </a:rPr>
              <a:t>Finally it creates a response based on the request HEADERS </a:t>
            </a:r>
            <a:r>
              <a:rPr lang="en" sz="1600">
                <a:solidFill>
                  <a:schemeClr val="dk1"/>
                </a:solidFill>
              </a:rPr>
              <a:t>received</a:t>
            </a:r>
            <a:r>
              <a:rPr lang="en" sz="1600">
                <a:solidFill>
                  <a:schemeClr val="dk1"/>
                </a:solidFill>
              </a:rPr>
              <a:t>.</a:t>
            </a:r>
            <a:endParaRPr sz="1600">
              <a:solidFill>
                <a:schemeClr val="dk1"/>
              </a:solidFill>
            </a:endParaRPr>
          </a:p>
        </p:txBody>
      </p:sp>
      <p:pic>
        <p:nvPicPr>
          <p:cNvPr id="125" name="Google Shape;125;p23"/>
          <p:cNvPicPr preferRelativeResize="0"/>
          <p:nvPr/>
        </p:nvPicPr>
        <p:blipFill>
          <a:blip r:embed="rId3">
            <a:alphaModFix/>
          </a:blip>
          <a:stretch>
            <a:fillRect/>
          </a:stretch>
        </p:blipFill>
        <p:spPr>
          <a:xfrm>
            <a:off x="4288900" y="282800"/>
            <a:ext cx="4665376" cy="457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benchmarks to compare to nginx</a:t>
            </a:r>
            <a:endParaRPr/>
          </a:p>
        </p:txBody>
      </p:sp>
      <p:pic>
        <p:nvPicPr>
          <p:cNvPr id="131" name="Google Shape;131;p24"/>
          <p:cNvPicPr preferRelativeResize="0"/>
          <p:nvPr/>
        </p:nvPicPr>
        <p:blipFill>
          <a:blip r:embed="rId3">
            <a:alphaModFix/>
          </a:blip>
          <a:stretch>
            <a:fillRect/>
          </a:stretch>
        </p:blipFill>
        <p:spPr>
          <a:xfrm>
            <a:off x="311700" y="994400"/>
            <a:ext cx="3972024" cy="3820975"/>
          </a:xfrm>
          <a:prstGeom prst="rect">
            <a:avLst/>
          </a:prstGeom>
          <a:noFill/>
          <a:ln>
            <a:noFill/>
          </a:ln>
        </p:spPr>
      </p:pic>
      <p:pic>
        <p:nvPicPr>
          <p:cNvPr id="132" name="Google Shape;132;p24"/>
          <p:cNvPicPr preferRelativeResize="0"/>
          <p:nvPr/>
        </p:nvPicPr>
        <p:blipFill>
          <a:blip r:embed="rId4">
            <a:alphaModFix/>
          </a:blip>
          <a:stretch>
            <a:fillRect/>
          </a:stretch>
        </p:blipFill>
        <p:spPr>
          <a:xfrm>
            <a:off x="4731474" y="994400"/>
            <a:ext cx="4100837"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benchmarks to compare to nginx</a:t>
            </a:r>
            <a:endParaRPr/>
          </a:p>
        </p:txBody>
      </p:sp>
      <p:pic>
        <p:nvPicPr>
          <p:cNvPr id="138" name="Google Shape;138;p25"/>
          <p:cNvPicPr preferRelativeResize="0"/>
          <p:nvPr/>
        </p:nvPicPr>
        <p:blipFill>
          <a:blip r:embed="rId3">
            <a:alphaModFix/>
          </a:blip>
          <a:stretch>
            <a:fillRect/>
          </a:stretch>
        </p:blipFill>
        <p:spPr>
          <a:xfrm>
            <a:off x="311700" y="1017725"/>
            <a:ext cx="3718867" cy="3820974"/>
          </a:xfrm>
          <a:prstGeom prst="rect">
            <a:avLst/>
          </a:prstGeom>
          <a:noFill/>
          <a:ln>
            <a:noFill/>
          </a:ln>
        </p:spPr>
      </p:pic>
      <p:pic>
        <p:nvPicPr>
          <p:cNvPr id="139" name="Google Shape;139;p25"/>
          <p:cNvPicPr preferRelativeResize="0"/>
          <p:nvPr/>
        </p:nvPicPr>
        <p:blipFill>
          <a:blip r:embed="rId4">
            <a:alphaModFix/>
          </a:blip>
          <a:stretch>
            <a:fillRect/>
          </a:stretch>
        </p:blipFill>
        <p:spPr>
          <a:xfrm>
            <a:off x="4897942" y="1017725"/>
            <a:ext cx="3934357"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Nginx Background</a:t>
            </a:r>
            <a:endParaRPr/>
          </a:p>
        </p:txBody>
      </p:sp>
      <p:sp>
        <p:nvSpPr>
          <p:cNvPr id="62" name="Google Shape;62;p14"/>
          <p:cNvSpPr txBox="1"/>
          <p:nvPr>
            <p:ph idx="1" type="body"/>
          </p:nvPr>
        </p:nvSpPr>
        <p:spPr>
          <a:xfrm>
            <a:off x="311700" y="1244975"/>
            <a:ext cx="8520600" cy="3464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highlight>
                  <a:schemeClr val="lt1"/>
                </a:highlight>
              </a:rPr>
              <a:t>NGINX is a free, open-source, high-performance HTTP server and reverse proxy.</a:t>
            </a:r>
            <a:endParaRPr sz="1700">
              <a:solidFill>
                <a:schemeClr val="dk1"/>
              </a:solidFill>
              <a:highlight>
                <a:schemeClr val="lt1"/>
              </a:highlight>
            </a:endParaRPr>
          </a:p>
          <a:p>
            <a:pPr indent="-336550" lvl="0" marL="457200" rtl="0" algn="l">
              <a:spcBef>
                <a:spcPts val="0"/>
              </a:spcBef>
              <a:spcAft>
                <a:spcPts val="0"/>
              </a:spcAft>
              <a:buClr>
                <a:schemeClr val="dk1"/>
              </a:buClr>
              <a:buSzPts val="1700"/>
              <a:buChar char="●"/>
            </a:pPr>
            <a:r>
              <a:rPr lang="en" sz="1700">
                <a:solidFill>
                  <a:schemeClr val="dk1"/>
                </a:solidFill>
                <a:highlight>
                  <a:srgbClr val="202124"/>
                </a:highlight>
                <a:latin typeface="Roboto"/>
                <a:ea typeface="Roboto"/>
                <a:cs typeface="Roboto"/>
                <a:sym typeface="Roboto"/>
              </a:rPr>
              <a:t>NGINX is used for </a:t>
            </a:r>
            <a:r>
              <a:rPr b="1" lang="en" sz="1700">
                <a:solidFill>
                  <a:schemeClr val="dk1"/>
                </a:solidFill>
                <a:highlight>
                  <a:srgbClr val="202124"/>
                </a:highlight>
                <a:latin typeface="Roboto"/>
                <a:ea typeface="Roboto"/>
                <a:cs typeface="Roboto"/>
                <a:sym typeface="Roboto"/>
              </a:rPr>
              <a:t>web serving</a:t>
            </a:r>
            <a:r>
              <a:rPr lang="en" sz="1700">
                <a:solidFill>
                  <a:schemeClr val="dk1"/>
                </a:solidFill>
                <a:highlight>
                  <a:srgbClr val="202124"/>
                </a:highlight>
                <a:latin typeface="Roboto"/>
                <a:ea typeface="Roboto"/>
                <a:cs typeface="Roboto"/>
                <a:sym typeface="Roboto"/>
              </a:rPr>
              <a:t>, </a:t>
            </a:r>
            <a:r>
              <a:rPr b="1" lang="en" sz="1700">
                <a:solidFill>
                  <a:schemeClr val="dk1"/>
                </a:solidFill>
                <a:highlight>
                  <a:srgbClr val="202124"/>
                </a:highlight>
                <a:latin typeface="Roboto"/>
                <a:ea typeface="Roboto"/>
                <a:cs typeface="Roboto"/>
                <a:sym typeface="Roboto"/>
              </a:rPr>
              <a:t>reverse proxying</a:t>
            </a:r>
            <a:r>
              <a:rPr lang="en" sz="1700">
                <a:solidFill>
                  <a:schemeClr val="dk1"/>
                </a:solidFill>
                <a:highlight>
                  <a:srgbClr val="202124"/>
                </a:highlight>
                <a:latin typeface="Roboto"/>
                <a:ea typeface="Roboto"/>
                <a:cs typeface="Roboto"/>
                <a:sym typeface="Roboto"/>
              </a:rPr>
              <a:t>, </a:t>
            </a:r>
            <a:r>
              <a:rPr b="1" lang="en" sz="1700">
                <a:solidFill>
                  <a:schemeClr val="dk1"/>
                </a:solidFill>
                <a:highlight>
                  <a:srgbClr val="202124"/>
                </a:highlight>
                <a:latin typeface="Roboto"/>
                <a:ea typeface="Roboto"/>
                <a:cs typeface="Roboto"/>
                <a:sym typeface="Roboto"/>
              </a:rPr>
              <a:t>caching</a:t>
            </a:r>
            <a:r>
              <a:rPr lang="en" sz="1700">
                <a:solidFill>
                  <a:schemeClr val="dk1"/>
                </a:solidFill>
                <a:highlight>
                  <a:srgbClr val="202124"/>
                </a:highlight>
                <a:latin typeface="Roboto"/>
                <a:ea typeface="Roboto"/>
                <a:cs typeface="Roboto"/>
                <a:sym typeface="Roboto"/>
              </a:rPr>
              <a:t>, </a:t>
            </a:r>
            <a:r>
              <a:rPr b="1" lang="en" sz="1700">
                <a:solidFill>
                  <a:schemeClr val="dk1"/>
                </a:solidFill>
                <a:highlight>
                  <a:srgbClr val="202124"/>
                </a:highlight>
                <a:latin typeface="Roboto"/>
                <a:ea typeface="Roboto"/>
                <a:cs typeface="Roboto"/>
                <a:sym typeface="Roboto"/>
              </a:rPr>
              <a:t>load balancing</a:t>
            </a:r>
            <a:r>
              <a:rPr lang="en" sz="1700">
                <a:solidFill>
                  <a:schemeClr val="dk1"/>
                </a:solidFill>
                <a:highlight>
                  <a:srgbClr val="202124"/>
                </a:highlight>
                <a:latin typeface="Roboto"/>
                <a:ea typeface="Roboto"/>
                <a:cs typeface="Roboto"/>
                <a:sym typeface="Roboto"/>
              </a:rPr>
              <a:t>, </a:t>
            </a:r>
            <a:r>
              <a:rPr b="1" lang="en" sz="1700">
                <a:solidFill>
                  <a:schemeClr val="dk1"/>
                </a:solidFill>
                <a:highlight>
                  <a:srgbClr val="202124"/>
                </a:highlight>
                <a:latin typeface="Roboto"/>
                <a:ea typeface="Roboto"/>
                <a:cs typeface="Roboto"/>
                <a:sym typeface="Roboto"/>
              </a:rPr>
              <a:t>media streaming</a:t>
            </a:r>
            <a:r>
              <a:rPr lang="en" sz="1700">
                <a:solidFill>
                  <a:schemeClr val="dk1"/>
                </a:solidFill>
                <a:highlight>
                  <a:srgbClr val="202124"/>
                </a:highlight>
                <a:latin typeface="Roboto"/>
                <a:ea typeface="Roboto"/>
                <a:cs typeface="Roboto"/>
                <a:sym typeface="Roboto"/>
              </a:rPr>
              <a:t>, and more. It started out as a web server designed for maximum performance and stability.</a:t>
            </a:r>
            <a:endParaRPr sz="1700">
              <a:solidFill>
                <a:schemeClr val="dk1"/>
              </a:solidFill>
              <a:highlight>
                <a:srgbClr val="202124"/>
              </a:highlight>
              <a:latin typeface="Roboto"/>
              <a:ea typeface="Roboto"/>
              <a:cs typeface="Roboto"/>
              <a:sym typeface="Roboto"/>
            </a:endParaRPr>
          </a:p>
          <a:p>
            <a:pPr indent="-336550" lvl="0" marL="457200" rtl="0" algn="l">
              <a:spcBef>
                <a:spcPts val="0"/>
              </a:spcBef>
              <a:spcAft>
                <a:spcPts val="0"/>
              </a:spcAft>
              <a:buClr>
                <a:schemeClr val="dk1"/>
              </a:buClr>
              <a:buSzPts val="1700"/>
              <a:buChar char="●"/>
            </a:pPr>
            <a:r>
              <a:rPr lang="en" sz="1700">
                <a:solidFill>
                  <a:schemeClr val="dk1"/>
                </a:solidFill>
                <a:highlight>
                  <a:schemeClr val="lt1"/>
                </a:highlight>
              </a:rPr>
              <a:t>NGINX is known for its high performance, stability, rich feature set, simple co</a:t>
            </a:r>
            <a:r>
              <a:rPr lang="en" sz="1700">
                <a:solidFill>
                  <a:schemeClr val="dk1"/>
                </a:solidFill>
                <a:highlight>
                  <a:schemeClr val="lt1"/>
                </a:highlight>
              </a:rPr>
              <a:t>n</a:t>
            </a:r>
            <a:r>
              <a:rPr lang="en" sz="1700">
                <a:solidFill>
                  <a:schemeClr val="dk1"/>
                </a:solidFill>
                <a:highlight>
                  <a:schemeClr val="lt1"/>
                </a:highlight>
              </a:rPr>
              <a:t>figuration, and low resource consumption.</a:t>
            </a:r>
            <a:endParaRPr sz="1700">
              <a:solidFill>
                <a:schemeClr val="dk1"/>
              </a:solidFill>
              <a:highlight>
                <a:schemeClr val="lt1"/>
              </a:highlight>
            </a:endParaRPr>
          </a:p>
          <a:p>
            <a:pPr indent="-336550" lvl="0" marL="457200" rtl="0" algn="l">
              <a:spcBef>
                <a:spcPts val="0"/>
              </a:spcBef>
              <a:spcAft>
                <a:spcPts val="0"/>
              </a:spcAft>
              <a:buClr>
                <a:schemeClr val="dk1"/>
              </a:buClr>
              <a:buSzPts val="1700"/>
              <a:buChar char="●"/>
            </a:pPr>
            <a:r>
              <a:rPr lang="en" sz="1700">
                <a:solidFill>
                  <a:schemeClr val="dk1"/>
                </a:solidFill>
                <a:highlight>
                  <a:schemeClr val="lt1"/>
                </a:highlight>
              </a:rPr>
              <a:t>It’s creation to solve the </a:t>
            </a:r>
            <a:r>
              <a:rPr b="1" lang="en" sz="1700">
                <a:solidFill>
                  <a:schemeClr val="dk1"/>
                </a:solidFill>
                <a:highlight>
                  <a:schemeClr val="lt1"/>
                </a:highlight>
                <a:uFill>
                  <a:noFill/>
                </a:uFill>
                <a:hlinkClick r:id="rId3">
                  <a:extLst>
                    <a:ext uri="{A12FA001-AC4F-418D-AE19-62706E023703}">
                      <ahyp:hlinkClr val="tx"/>
                    </a:ext>
                  </a:extLst>
                </a:hlinkClick>
              </a:rPr>
              <a:t>C10K problem</a:t>
            </a:r>
            <a:r>
              <a:rPr lang="en" sz="1700">
                <a:solidFill>
                  <a:schemeClr val="dk1"/>
                </a:solidFill>
                <a:highlight>
                  <a:schemeClr val="lt1"/>
                </a:highlight>
              </a:rPr>
              <a:t>, a term coined in 1999 to describe the difficulty that existing web servers experienced in handling large numbers (the </a:t>
            </a:r>
            <a:r>
              <a:rPr i="1" lang="en" sz="1700">
                <a:solidFill>
                  <a:schemeClr val="dk1"/>
                </a:solidFill>
                <a:highlight>
                  <a:schemeClr val="lt1"/>
                </a:highlight>
              </a:rPr>
              <a:t>10K</a:t>
            </a:r>
            <a:r>
              <a:rPr lang="en" sz="1700">
                <a:solidFill>
                  <a:schemeClr val="dk1"/>
                </a:solidFill>
                <a:highlight>
                  <a:schemeClr val="lt1"/>
                </a:highlight>
              </a:rPr>
              <a:t>) of concurrent connections.</a:t>
            </a:r>
            <a:endParaRPr sz="1700">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Multi-threaded workload</a:t>
            </a:r>
            <a:endParaRPr/>
          </a:p>
        </p:txBody>
      </p:sp>
      <p:sp>
        <p:nvSpPr>
          <p:cNvPr id="68" name="Google Shape;68;p15"/>
          <p:cNvSpPr txBox="1"/>
          <p:nvPr>
            <p:ph idx="1" type="body"/>
          </p:nvPr>
        </p:nvSpPr>
        <p:spPr>
          <a:xfrm>
            <a:off x="311700" y="1152475"/>
            <a:ext cx="2626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For each port, a new thread is spawned, such that they don’t block each other.</a:t>
            </a:r>
            <a:endParaRPr sz="1400">
              <a:solidFill>
                <a:schemeClr val="dk1"/>
              </a:solidFill>
            </a:endParaRPr>
          </a:p>
          <a:p>
            <a:pPr indent="0" lvl="0" marL="0" rtl="0" algn="l">
              <a:spcBef>
                <a:spcPts val="1200"/>
              </a:spcBef>
              <a:spcAft>
                <a:spcPts val="0"/>
              </a:spcAft>
              <a:buNone/>
            </a:pPr>
            <a:r>
              <a:rPr lang="en" sz="1400">
                <a:solidFill>
                  <a:schemeClr val="dk1"/>
                </a:solidFill>
              </a:rPr>
              <a:t>Anytime </a:t>
            </a:r>
            <a:r>
              <a:rPr lang="en" sz="1400">
                <a:solidFill>
                  <a:schemeClr val="dk1"/>
                </a:solidFill>
              </a:rPr>
              <a:t>something</a:t>
            </a:r>
            <a:r>
              <a:rPr lang="en" sz="1400">
                <a:solidFill>
                  <a:schemeClr val="dk1"/>
                </a:solidFill>
              </a:rPr>
              <a:t> is written to the exchanger, the worker must finish loading before something can be written again.</a:t>
            </a:r>
            <a:endParaRPr sz="1400">
              <a:solidFill>
                <a:schemeClr val="dk1"/>
              </a:solidFill>
            </a:endParaRPr>
          </a:p>
          <a:p>
            <a:pPr indent="0" lvl="0" marL="0" rtl="0" algn="l">
              <a:spcBef>
                <a:spcPts val="1200"/>
              </a:spcBef>
              <a:spcAft>
                <a:spcPts val="1200"/>
              </a:spcAft>
              <a:buNone/>
            </a:pPr>
            <a:r>
              <a:rPr lang="en" sz="1400">
                <a:solidFill>
                  <a:schemeClr val="dk1"/>
                </a:solidFill>
              </a:rPr>
              <a:t>Workers are spawned based on the specified amount in the configuration file.</a:t>
            </a:r>
            <a:endParaRPr sz="1400">
              <a:solidFill>
                <a:schemeClr val="dk1"/>
              </a:solidFill>
            </a:endParaRPr>
          </a:p>
        </p:txBody>
      </p:sp>
      <p:pic>
        <p:nvPicPr>
          <p:cNvPr id="69" name="Google Shape;69;p15"/>
          <p:cNvPicPr preferRelativeResize="0"/>
          <p:nvPr/>
        </p:nvPicPr>
        <p:blipFill>
          <a:blip r:embed="rId3">
            <a:alphaModFix/>
          </a:blip>
          <a:stretch>
            <a:fillRect/>
          </a:stretch>
        </p:blipFill>
        <p:spPr>
          <a:xfrm>
            <a:off x="2909675" y="1415100"/>
            <a:ext cx="5922624" cy="212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Multi-threaded workload</a:t>
            </a:r>
            <a:endParaRPr/>
          </a:p>
        </p:txBody>
      </p:sp>
      <p:sp>
        <p:nvSpPr>
          <p:cNvPr id="75" name="Google Shape;75;p16"/>
          <p:cNvSpPr txBox="1"/>
          <p:nvPr>
            <p:ph idx="1" type="body"/>
          </p:nvPr>
        </p:nvSpPr>
        <p:spPr>
          <a:xfrm>
            <a:off x="560700" y="1152475"/>
            <a:ext cx="343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This is the socketListener. A thread is spawned for each one that is needed.</a:t>
            </a:r>
            <a:endParaRPr sz="1400">
              <a:solidFill>
                <a:schemeClr val="dk1"/>
              </a:solidFill>
            </a:endParaRPr>
          </a:p>
          <a:p>
            <a:pPr indent="0" lvl="0" marL="0" rtl="0" algn="l">
              <a:spcBef>
                <a:spcPts val="1200"/>
              </a:spcBef>
              <a:spcAft>
                <a:spcPts val="0"/>
              </a:spcAft>
              <a:buNone/>
            </a:pPr>
            <a:r>
              <a:rPr lang="en" sz="1400">
                <a:solidFill>
                  <a:schemeClr val="dk1"/>
                </a:solidFill>
              </a:rPr>
              <a:t>The thread is simple and once started it will be waiting for a request. Once a request comes in, it will “wait” on the SocketExchange to be made available for writing. </a:t>
            </a:r>
            <a:endParaRPr sz="1400">
              <a:solidFill>
                <a:schemeClr val="dk1"/>
              </a:solidFill>
            </a:endParaRPr>
          </a:p>
          <a:p>
            <a:pPr indent="0" lvl="0" marL="0" rtl="0" algn="l">
              <a:spcBef>
                <a:spcPts val="1200"/>
              </a:spcBef>
              <a:spcAft>
                <a:spcPts val="1200"/>
              </a:spcAft>
              <a:buNone/>
            </a:pPr>
            <a:r>
              <a:rPr lang="en" sz="1400">
                <a:solidFill>
                  <a:schemeClr val="dk1"/>
                </a:solidFill>
              </a:rPr>
              <a:t>Then it will “release” a worker thread and resume waiting for a request.</a:t>
            </a:r>
            <a:endParaRPr sz="1400">
              <a:solidFill>
                <a:schemeClr val="dk1"/>
              </a:solidFill>
            </a:endParaRPr>
          </a:p>
        </p:txBody>
      </p:sp>
      <p:pic>
        <p:nvPicPr>
          <p:cNvPr id="76" name="Google Shape;76;p16"/>
          <p:cNvPicPr preferRelativeResize="0"/>
          <p:nvPr/>
        </p:nvPicPr>
        <p:blipFill>
          <a:blip r:embed="rId3">
            <a:alphaModFix/>
          </a:blip>
          <a:stretch>
            <a:fillRect/>
          </a:stretch>
        </p:blipFill>
        <p:spPr>
          <a:xfrm>
            <a:off x="4076525" y="661263"/>
            <a:ext cx="4755785"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Multi-threaded workload</a:t>
            </a:r>
            <a:endParaRPr/>
          </a:p>
        </p:txBody>
      </p:sp>
      <p:sp>
        <p:nvSpPr>
          <p:cNvPr id="82" name="Google Shape;82;p17"/>
          <p:cNvSpPr txBox="1"/>
          <p:nvPr>
            <p:ph idx="1" type="body"/>
          </p:nvPr>
        </p:nvSpPr>
        <p:spPr>
          <a:xfrm>
            <a:off x="560700" y="1152475"/>
            <a:ext cx="343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The worker thread is relatively simple.</a:t>
            </a:r>
            <a:endParaRPr sz="1400">
              <a:solidFill>
                <a:schemeClr val="dk1"/>
              </a:solidFill>
            </a:endParaRPr>
          </a:p>
          <a:p>
            <a:pPr indent="0" lvl="0" marL="0" rtl="0" algn="l">
              <a:spcBef>
                <a:spcPts val="1200"/>
              </a:spcBef>
              <a:spcAft>
                <a:spcPts val="0"/>
              </a:spcAft>
              <a:buNone/>
            </a:pPr>
            <a:r>
              <a:rPr lang="en" sz="1400">
                <a:solidFill>
                  <a:schemeClr val="dk1"/>
                </a:solidFill>
              </a:rPr>
              <a:t>It spawns and immediately enters a while loop and waits for the SocketListener to notify it to begin.</a:t>
            </a:r>
            <a:endParaRPr sz="1400">
              <a:solidFill>
                <a:schemeClr val="dk1"/>
              </a:solidFill>
            </a:endParaRPr>
          </a:p>
          <a:p>
            <a:pPr indent="0" lvl="0" marL="0" rtl="0" algn="l">
              <a:spcBef>
                <a:spcPts val="1200"/>
              </a:spcBef>
              <a:spcAft>
                <a:spcPts val="0"/>
              </a:spcAft>
              <a:buNone/>
            </a:pPr>
            <a:r>
              <a:rPr lang="en" sz="1400">
                <a:solidFill>
                  <a:schemeClr val="dk1"/>
                </a:solidFill>
              </a:rPr>
              <a:t>Once notified, it loads the shared object and then notifies the socket that it is done.</a:t>
            </a:r>
            <a:endParaRPr sz="1400">
              <a:solidFill>
                <a:schemeClr val="dk1"/>
              </a:solidFill>
            </a:endParaRPr>
          </a:p>
          <a:p>
            <a:pPr indent="0" lvl="0" marL="0" rtl="0" algn="l">
              <a:spcBef>
                <a:spcPts val="1200"/>
              </a:spcBef>
              <a:spcAft>
                <a:spcPts val="1200"/>
              </a:spcAft>
              <a:buNone/>
            </a:pPr>
            <a:r>
              <a:rPr lang="en" sz="1400">
                <a:solidFill>
                  <a:schemeClr val="dk1"/>
                </a:solidFill>
              </a:rPr>
              <a:t>From there it begins to fulfill the request</a:t>
            </a:r>
            <a:endParaRPr sz="1400">
              <a:solidFill>
                <a:schemeClr val="dk1"/>
              </a:solidFill>
            </a:endParaRPr>
          </a:p>
        </p:txBody>
      </p:sp>
      <p:pic>
        <p:nvPicPr>
          <p:cNvPr id="83" name="Google Shape;83;p17"/>
          <p:cNvPicPr preferRelativeResize="0"/>
          <p:nvPr/>
        </p:nvPicPr>
        <p:blipFill>
          <a:blip r:embed="rId3">
            <a:alphaModFix/>
          </a:blip>
          <a:stretch>
            <a:fillRect/>
          </a:stretch>
        </p:blipFill>
        <p:spPr>
          <a:xfrm>
            <a:off x="4342575" y="1017725"/>
            <a:ext cx="3920601"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Proxy</a:t>
            </a:r>
            <a:endParaRPr/>
          </a:p>
        </p:txBody>
      </p:sp>
      <p:sp>
        <p:nvSpPr>
          <p:cNvPr id="89" name="Google Shape;89;p18"/>
          <p:cNvSpPr txBox="1"/>
          <p:nvPr>
            <p:ph idx="1" type="body"/>
          </p:nvPr>
        </p:nvSpPr>
        <p:spPr>
          <a:xfrm>
            <a:off x="168625" y="1017725"/>
            <a:ext cx="42603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u="sng">
                <a:solidFill>
                  <a:schemeClr val="dk1"/>
                </a:solidFill>
              </a:rPr>
              <a:t>headerArray</a:t>
            </a:r>
            <a:endParaRPr sz="1400" u="sng">
              <a:solidFill>
                <a:schemeClr val="dk1"/>
              </a:solidFill>
            </a:endParaRPr>
          </a:p>
          <a:p>
            <a:pPr indent="0" lvl="0" marL="0" rtl="0" algn="l">
              <a:spcBef>
                <a:spcPts val="1200"/>
              </a:spcBef>
              <a:spcAft>
                <a:spcPts val="0"/>
              </a:spcAft>
              <a:buNone/>
            </a:pPr>
            <a:r>
              <a:rPr lang="en" sz="1400">
                <a:solidFill>
                  <a:schemeClr val="dk1"/>
                </a:solidFill>
              </a:rPr>
              <a:t>Takes in Client’s headers and converts it into a string array. The list is </a:t>
            </a:r>
            <a:r>
              <a:rPr lang="en" sz="1400">
                <a:solidFill>
                  <a:schemeClr val="dk1"/>
                </a:solidFill>
              </a:rPr>
              <a:t>separated</a:t>
            </a:r>
            <a:r>
              <a:rPr lang="en" sz="1400">
                <a:solidFill>
                  <a:schemeClr val="dk1"/>
                </a:solidFill>
              </a:rPr>
              <a:t> by new line, which then loops over the array. It ignores certain headers.</a:t>
            </a:r>
            <a:endParaRPr sz="1400">
              <a:solidFill>
                <a:schemeClr val="dk1"/>
              </a:solidFill>
            </a:endParaRPr>
          </a:p>
          <a:p>
            <a:pPr indent="0" lvl="0" marL="0" rtl="0" algn="l">
              <a:spcBef>
                <a:spcPts val="1200"/>
              </a:spcBef>
              <a:spcAft>
                <a:spcPts val="0"/>
              </a:spcAft>
              <a:buNone/>
            </a:pPr>
            <a:r>
              <a:rPr lang="en" sz="1400">
                <a:solidFill>
                  <a:schemeClr val="dk1"/>
                </a:solidFill>
              </a:rPr>
              <a:t>Forwarded - Proto is used as a </a:t>
            </a:r>
            <a:r>
              <a:rPr lang="en" sz="1400">
                <a:solidFill>
                  <a:srgbClr val="FFFFFF"/>
                </a:solidFill>
              </a:rPr>
              <a:t>de-facto standard header for identifying the protocol (HTTP or HTTPS) that a client used to connect to your proxy or load balancer.</a:t>
            </a:r>
            <a:endParaRPr sz="1400">
              <a:solidFill>
                <a:srgbClr val="FFFFFF"/>
              </a:solidFill>
            </a:endParaRPr>
          </a:p>
          <a:p>
            <a:pPr indent="0" lvl="0" marL="0" rtl="0" algn="l">
              <a:spcBef>
                <a:spcPts val="1200"/>
              </a:spcBef>
              <a:spcAft>
                <a:spcPts val="0"/>
              </a:spcAft>
              <a:buNone/>
            </a:pPr>
            <a:r>
              <a:rPr lang="en" sz="1400">
                <a:solidFill>
                  <a:srgbClr val="FFFFFF"/>
                </a:solidFill>
              </a:rPr>
              <a:t>The X-Forwarded-Host (XFH) header is a de-facto standard header for identifying the original host requested by the client in the Host HTTP request header.</a:t>
            </a:r>
            <a:endParaRPr sz="1400">
              <a:solidFill>
                <a:srgbClr val="FFFFFF"/>
              </a:solidFill>
            </a:endParaRPr>
          </a:p>
          <a:p>
            <a:pPr indent="0" lvl="0" marL="0" rtl="0" algn="l">
              <a:spcBef>
                <a:spcPts val="1200"/>
              </a:spcBef>
              <a:spcAft>
                <a:spcPts val="1200"/>
              </a:spcAft>
              <a:buNone/>
            </a:pPr>
            <a:r>
              <a:rPr lang="en" sz="1400">
                <a:solidFill>
                  <a:srgbClr val="FFFFFF"/>
                </a:solidFill>
              </a:rPr>
              <a:t>X- Real- IP provides the client’s IP address</a:t>
            </a:r>
            <a:endParaRPr sz="1400">
              <a:solidFill>
                <a:srgbClr val="FFFFFF"/>
              </a:solidFill>
            </a:endParaRPr>
          </a:p>
        </p:txBody>
      </p:sp>
      <p:pic>
        <p:nvPicPr>
          <p:cNvPr id="90" name="Google Shape;90;p18"/>
          <p:cNvPicPr preferRelativeResize="0"/>
          <p:nvPr/>
        </p:nvPicPr>
        <p:blipFill>
          <a:blip r:embed="rId3">
            <a:alphaModFix/>
          </a:blip>
          <a:stretch>
            <a:fillRect/>
          </a:stretch>
        </p:blipFill>
        <p:spPr>
          <a:xfrm>
            <a:off x="4722050" y="527762"/>
            <a:ext cx="4032599" cy="4087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Proxy</a:t>
            </a:r>
            <a:endParaRPr/>
          </a:p>
        </p:txBody>
      </p:sp>
      <p:sp>
        <p:nvSpPr>
          <p:cNvPr id="96" name="Google Shape;96;p19"/>
          <p:cNvSpPr txBox="1"/>
          <p:nvPr>
            <p:ph idx="1" type="body"/>
          </p:nvPr>
        </p:nvSpPr>
        <p:spPr>
          <a:xfrm>
            <a:off x="218700" y="1102400"/>
            <a:ext cx="4674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u="sng">
                <a:solidFill>
                  <a:schemeClr val="dk1"/>
                </a:solidFill>
              </a:rPr>
              <a:t>proxyPass</a:t>
            </a:r>
            <a:endParaRPr sz="1400" u="sng">
              <a:solidFill>
                <a:schemeClr val="dk1"/>
              </a:solidFill>
            </a:endParaRPr>
          </a:p>
          <a:p>
            <a:pPr indent="0" lvl="0" marL="0" rtl="0" algn="l">
              <a:spcBef>
                <a:spcPts val="1200"/>
              </a:spcBef>
              <a:spcAft>
                <a:spcPts val="0"/>
              </a:spcAft>
              <a:buNone/>
            </a:pPr>
            <a:r>
              <a:rPr lang="en" sz="1400">
                <a:solidFill>
                  <a:schemeClr val="dk1"/>
                </a:solidFill>
              </a:rPr>
              <a:t>proxyPass takes in the Array from headerarray and creates to a url address and url connection. There is a for loop that adds the headers to the request.</a:t>
            </a:r>
            <a:endParaRPr sz="1400">
              <a:solidFill>
                <a:schemeClr val="dk1"/>
              </a:solidFill>
            </a:endParaRPr>
          </a:p>
          <a:p>
            <a:pPr indent="0" lvl="0" marL="0" rtl="0" algn="l">
              <a:spcBef>
                <a:spcPts val="1200"/>
              </a:spcBef>
              <a:spcAft>
                <a:spcPts val="0"/>
              </a:spcAft>
              <a:buNone/>
            </a:pPr>
            <a:r>
              <a:rPr lang="en" sz="1400">
                <a:solidFill>
                  <a:schemeClr val="dk1"/>
                </a:solidFill>
              </a:rPr>
              <a:t>If there is a OK response (200), it will output the response. </a:t>
            </a:r>
            <a:endParaRPr sz="1400">
              <a:solidFill>
                <a:schemeClr val="dk1"/>
              </a:solidFill>
            </a:endParaRPr>
          </a:p>
          <a:p>
            <a:pPr indent="0" lvl="0" marL="0" rtl="0" algn="l">
              <a:spcBef>
                <a:spcPts val="1200"/>
              </a:spcBef>
              <a:spcAft>
                <a:spcPts val="1200"/>
              </a:spcAft>
              <a:buNone/>
            </a:pPr>
            <a:r>
              <a:rPr lang="en" sz="1400">
                <a:solidFill>
                  <a:schemeClr val="dk1"/>
                </a:solidFill>
              </a:rPr>
              <a:t>If there is no response or outputs another error code, it will default to error 502, with a </a:t>
            </a:r>
            <a:r>
              <a:rPr lang="en" sz="1400">
                <a:solidFill>
                  <a:schemeClr val="dk1"/>
                </a:solidFill>
              </a:rPr>
              <a:t>catch</a:t>
            </a:r>
            <a:r>
              <a:rPr lang="en" sz="1400">
                <a:solidFill>
                  <a:schemeClr val="dk1"/>
                </a:solidFill>
              </a:rPr>
              <a:t> so the code will output the error message. </a:t>
            </a:r>
            <a:endParaRPr sz="1400">
              <a:solidFill>
                <a:schemeClr val="dk1"/>
              </a:solidFill>
            </a:endParaRPr>
          </a:p>
        </p:txBody>
      </p:sp>
      <p:pic>
        <p:nvPicPr>
          <p:cNvPr id="97" name="Google Shape;97;p19"/>
          <p:cNvPicPr preferRelativeResize="0"/>
          <p:nvPr/>
        </p:nvPicPr>
        <p:blipFill>
          <a:blip r:embed="rId3">
            <a:alphaModFix/>
          </a:blip>
          <a:stretch>
            <a:fillRect/>
          </a:stretch>
        </p:blipFill>
        <p:spPr>
          <a:xfrm>
            <a:off x="5057676" y="980050"/>
            <a:ext cx="4013175" cy="3183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Serving Static Files</a:t>
            </a:r>
            <a:endParaRPr/>
          </a:p>
        </p:txBody>
      </p:sp>
      <p:sp>
        <p:nvSpPr>
          <p:cNvPr id="103" name="Google Shape;103;p20"/>
          <p:cNvSpPr txBox="1"/>
          <p:nvPr>
            <p:ph idx="1" type="body"/>
          </p:nvPr>
        </p:nvSpPr>
        <p:spPr>
          <a:xfrm>
            <a:off x="311700" y="1152475"/>
            <a:ext cx="4039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chemeClr val="dk1"/>
                </a:solidFill>
              </a:rPr>
              <a:t>Static content is any content that can be delivered to an end user without having to be generated, modified, or processed. The server delivers the same file to each user, making static content one of the simplest and most efficient content types to transmit over the Internet.</a:t>
            </a:r>
            <a:endParaRPr sz="1400">
              <a:solidFill>
                <a:schemeClr val="dk1"/>
              </a:solidFill>
            </a:endParaRPr>
          </a:p>
          <a:p>
            <a:pPr indent="0" lvl="0" marL="0" rtl="0" algn="l">
              <a:spcBef>
                <a:spcPts val="1200"/>
              </a:spcBef>
              <a:spcAft>
                <a:spcPts val="0"/>
              </a:spcAft>
              <a:buNone/>
            </a:pPr>
            <a:r>
              <a:rPr lang="en" sz="1400">
                <a:solidFill>
                  <a:schemeClr val="dk1"/>
                </a:solidFill>
              </a:rPr>
              <a:t>testIndex: </a:t>
            </a:r>
            <a:r>
              <a:rPr lang="en" sz="1400">
                <a:solidFill>
                  <a:schemeClr val="dk1"/>
                </a:solidFill>
              </a:rPr>
              <a:t>To serve static files with nginx, we reference the static file entry point as the index file, read the contents of the file into a byte array, and then closes the file. For unavailable files, nginx responds with the 404 HTTP status code.</a:t>
            </a:r>
            <a:endParaRPr sz="1400">
              <a:solidFill>
                <a:schemeClr val="dk1"/>
              </a:solidFill>
            </a:endParaRPr>
          </a:p>
          <a:p>
            <a:pPr indent="0" lvl="0" marL="0" rtl="0" algn="l">
              <a:spcBef>
                <a:spcPts val="1200"/>
              </a:spcBef>
              <a:spcAft>
                <a:spcPts val="1200"/>
              </a:spcAft>
              <a:buNone/>
            </a:pPr>
            <a:r>
              <a:rPr lang="en" sz="1400">
                <a:solidFill>
                  <a:schemeClr val="dk1"/>
                </a:solidFill>
              </a:rPr>
              <a:t>autoFileDir: Makes sure we return byte array for directories and path for files.</a:t>
            </a:r>
            <a:endParaRPr sz="1400">
              <a:solidFill>
                <a:schemeClr val="dk1"/>
              </a:solidFill>
            </a:endParaRPr>
          </a:p>
        </p:txBody>
      </p:sp>
      <p:pic>
        <p:nvPicPr>
          <p:cNvPr id="104" name="Google Shape;104;p20"/>
          <p:cNvPicPr preferRelativeResize="0"/>
          <p:nvPr/>
        </p:nvPicPr>
        <p:blipFill>
          <a:blip r:embed="rId3">
            <a:alphaModFix/>
          </a:blip>
          <a:stretch>
            <a:fillRect/>
          </a:stretch>
        </p:blipFill>
        <p:spPr>
          <a:xfrm>
            <a:off x="4559475" y="661263"/>
            <a:ext cx="4272834"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Autoindex: indexPath</a:t>
            </a:r>
            <a:endParaRPr/>
          </a:p>
        </p:txBody>
      </p:sp>
      <p:sp>
        <p:nvSpPr>
          <p:cNvPr id="110" name="Google Shape;110;p21"/>
          <p:cNvSpPr txBox="1"/>
          <p:nvPr>
            <p:ph idx="1" type="body"/>
          </p:nvPr>
        </p:nvSpPr>
        <p:spPr>
          <a:xfrm>
            <a:off x="311700" y="1152475"/>
            <a:ext cx="8636400" cy="10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Auto Indexing</a:t>
            </a:r>
            <a:r>
              <a:rPr lang="en" sz="1400">
                <a:solidFill>
                  <a:schemeClr val="dk1"/>
                </a:solidFill>
              </a:rPr>
              <a:t> will be done by having a generated HTML file with all the files in a specified directory. </a:t>
            </a:r>
            <a:endParaRPr sz="1400">
              <a:solidFill>
                <a:schemeClr val="dk1"/>
              </a:solidFill>
            </a:endParaRPr>
          </a:p>
          <a:p>
            <a:pPr indent="0" lvl="0" marL="0" rtl="0" algn="l">
              <a:spcBef>
                <a:spcPts val="1200"/>
              </a:spcBef>
              <a:spcAft>
                <a:spcPts val="1200"/>
              </a:spcAft>
              <a:buNone/>
            </a:pPr>
            <a:r>
              <a:rPr lang="en" sz="1400">
                <a:solidFill>
                  <a:schemeClr val="dk1"/>
                </a:solidFill>
              </a:rPr>
              <a:t>Depending if the path is from a file or directory we’ll append it to the </a:t>
            </a:r>
            <a:r>
              <a:rPr lang="en" sz="1400">
                <a:solidFill>
                  <a:schemeClr val="dk1"/>
                </a:solidFill>
              </a:rPr>
              <a:t>html</a:t>
            </a:r>
            <a:r>
              <a:rPr lang="en" sz="1400">
                <a:solidFill>
                  <a:schemeClr val="dk1"/>
                </a:solidFill>
              </a:rPr>
              <a:t> index, and return as a byte array.</a:t>
            </a:r>
            <a:endParaRPr sz="1400">
              <a:solidFill>
                <a:schemeClr val="dk1"/>
              </a:solidFill>
            </a:endParaRPr>
          </a:p>
        </p:txBody>
      </p:sp>
      <p:pic>
        <p:nvPicPr>
          <p:cNvPr id="111" name="Google Shape;111;p21"/>
          <p:cNvPicPr preferRelativeResize="0"/>
          <p:nvPr/>
        </p:nvPicPr>
        <p:blipFill>
          <a:blip r:embed="rId3">
            <a:alphaModFix/>
          </a:blip>
          <a:stretch>
            <a:fillRect/>
          </a:stretch>
        </p:blipFill>
        <p:spPr>
          <a:xfrm>
            <a:off x="1236125" y="2175775"/>
            <a:ext cx="6671754" cy="266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