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60" r:id="rId4"/>
    <p:sldId id="261" r:id="rId5"/>
    <p:sldId id="262" r:id="rId6"/>
    <p:sldId id="264" r:id="rId7"/>
    <p:sldId id="263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1137285" y="511175"/>
            <a:ext cx="10295255" cy="56718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527618" y="1419225"/>
            <a:ext cx="7513955" cy="186118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115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我罗斯方块</a:t>
            </a:r>
            <a:endParaRPr lang="zh-CN" altLang="en-US" sz="115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兰亭黑-简" panose="02000000000000000000" charset="-122"/>
              <a:ea typeface="兰亭黑-简" panose="02000000000000000000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859271" y="5661025"/>
            <a:ext cx="457327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By</a:t>
            </a:r>
            <a:r>
              <a:rPr lang="zh-CN" altLang="en-US" sz="2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：余佳硕、阙嘉毅、吕航</a:t>
            </a:r>
            <a:endParaRPr lang="zh-CN" altLang="en-US" sz="28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兰亭黑-简" panose="02000000000000000000" charset="-122"/>
              <a:ea typeface="兰亭黑-简" panose="02000000000000000000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27936" y="3620770"/>
            <a:ext cx="2631440" cy="46037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请选择游戏模式：</a:t>
            </a:r>
            <a:endParaRPr lang="zh-CN" altLang="en-US" sz="24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兰亭黑-简" panose="02000000000000000000" charset="-122"/>
              <a:ea typeface="兰亭黑-简" panose="02000000000000000000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581651" y="4282440"/>
            <a:ext cx="1407160" cy="4603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t">
            <a:spAutoFit/>
          </a:bodyPr>
          <a:p>
            <a:pPr algn="ctr"/>
            <a:r>
              <a:rPr lang="zh-CN" altLang="en-US" sz="24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单人模式</a:t>
            </a:r>
            <a:endParaRPr lang="zh-CN" altLang="en-US" sz="24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兰亭黑-简" panose="02000000000000000000" charset="-122"/>
              <a:ea typeface="兰亭黑-简" panose="02000000000000000000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581016" y="4978400"/>
            <a:ext cx="1407160" cy="4603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t">
            <a:spAutoFit/>
          </a:bodyPr>
          <a:p>
            <a:pPr algn="ctr"/>
            <a:r>
              <a:rPr lang="zh-CN" altLang="en-US" sz="24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双人模式</a:t>
            </a:r>
            <a:endParaRPr lang="zh-CN" altLang="en-US" sz="24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兰亭黑-简" panose="02000000000000000000" charset="-122"/>
              <a:ea typeface="兰亭黑-简" panose="02000000000000000000" charset="-122"/>
            </a:endParaRPr>
          </a:p>
        </p:txBody>
      </p:sp>
      <p:sp>
        <p:nvSpPr>
          <p:cNvPr id="14" name="等腰三角形 13"/>
          <p:cNvSpPr/>
          <p:nvPr/>
        </p:nvSpPr>
        <p:spPr>
          <a:xfrm rot="5400000">
            <a:off x="5140325" y="4386580"/>
            <a:ext cx="288925" cy="25146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rtlCol="0" anchor="ctr"/>
          <a:p>
            <a:pPr algn="ctr"/>
            <a:endParaRPr lang="zh-CN" altLang="en-US"/>
          </a:p>
        </p:txBody>
      </p:sp>
      <p:cxnSp>
        <p:nvCxnSpPr>
          <p:cNvPr id="16" name="直接连接符 15"/>
          <p:cNvCxnSpPr>
            <a:stCxn id="14" idx="4"/>
          </p:cNvCxnSpPr>
          <p:nvPr/>
        </p:nvCxnSpPr>
        <p:spPr>
          <a:xfrm flipH="1">
            <a:off x="4716780" y="4657090"/>
            <a:ext cx="442595" cy="483870"/>
          </a:xfrm>
          <a:prstGeom prst="line">
            <a:avLst/>
          </a:prstGeom>
          <a:ln w="28575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 flipV="1">
            <a:off x="4098925" y="5139055"/>
            <a:ext cx="617855" cy="1905"/>
          </a:xfrm>
          <a:prstGeom prst="line">
            <a:avLst/>
          </a:prstGeom>
          <a:ln w="28575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259455" y="4995545"/>
            <a:ext cx="9048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选择光标</a:t>
            </a:r>
            <a:endParaRPr lang="zh-CN" altLang="en-US" sz="140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兰亭黑-简" panose="02000000000000000000" charset="-122"/>
              <a:ea typeface="兰亭黑-简" panose="02000000000000000000" charset="-122"/>
            </a:endParaRPr>
          </a:p>
        </p:txBody>
      </p:sp>
      <p:sp>
        <p:nvSpPr>
          <p:cNvPr id="19" name="右大括号 18"/>
          <p:cNvSpPr/>
          <p:nvPr/>
        </p:nvSpPr>
        <p:spPr>
          <a:xfrm>
            <a:off x="7121525" y="4375150"/>
            <a:ext cx="75565" cy="995680"/>
          </a:xfrm>
          <a:prstGeom prst="rightBrace">
            <a:avLst/>
          </a:prstGeom>
          <a:ln w="28575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7245350" y="4731385"/>
            <a:ext cx="15398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两种游戏模式</a:t>
            </a:r>
            <a:endParaRPr lang="zh-CN" altLang="en-US" sz="140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兰亭黑-简" panose="02000000000000000000" charset="-122"/>
              <a:ea typeface="兰亭黑-简" panose="02000000000000000000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786573" y="775970"/>
            <a:ext cx="944245" cy="4603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t">
            <a:spAutoFit/>
          </a:bodyPr>
          <a:p>
            <a:pPr algn="ctr"/>
            <a:r>
              <a:rPr lang="zh-CN" altLang="en-US" sz="24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版本</a:t>
            </a:r>
            <a:r>
              <a:rPr lang="en-US" altLang="zh-CN" sz="24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1</a:t>
            </a:r>
            <a:endParaRPr lang="en-US" altLang="zh-CN" sz="24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兰亭黑-简" panose="02000000000000000000" charset="-122"/>
              <a:ea typeface="兰亭黑-简" panose="02000000000000000000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1137285" y="511175"/>
            <a:ext cx="10295255" cy="56718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859271" y="5661025"/>
            <a:ext cx="457327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By</a:t>
            </a:r>
            <a:r>
              <a:rPr lang="zh-CN" altLang="en-US" sz="2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：余佳硕、阙嘉毅、吕航</a:t>
            </a:r>
            <a:endParaRPr lang="zh-CN" altLang="en-US" sz="28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兰亭黑-简" panose="02000000000000000000" charset="-122"/>
              <a:ea typeface="兰亭黑-简" panose="02000000000000000000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19021" y="1917700"/>
            <a:ext cx="3449320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32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请选择游戏模式：</a:t>
            </a:r>
            <a:endParaRPr lang="zh-CN" altLang="en-US" sz="32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兰亭黑-简" panose="02000000000000000000" charset="-122"/>
              <a:ea typeface="兰亭黑-简" panose="02000000000000000000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274185" y="2890520"/>
            <a:ext cx="3643630" cy="4603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 algn="ctr"/>
            <a:endParaRPr lang="zh-CN" altLang="en-US" sz="24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兰亭黑-简" panose="02000000000000000000" charset="-122"/>
              <a:ea typeface="兰亭黑-简" panose="02000000000000000000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582795" y="3712845"/>
            <a:ext cx="302641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输入</a:t>
            </a:r>
            <a:r>
              <a:rPr lang="en-US" altLang="zh-CN" sz="20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“1”</a:t>
            </a:r>
            <a:r>
              <a:rPr lang="zh-CN" altLang="en-US" sz="20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即为单人模式，输入</a:t>
            </a:r>
            <a:r>
              <a:rPr lang="en-US" altLang="zh-CN" sz="20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“2”</a:t>
            </a:r>
            <a:r>
              <a:rPr lang="zh-CN" altLang="en-US" sz="20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即为双人模式，输入其他即为退出游戏。</a:t>
            </a:r>
            <a:endParaRPr lang="zh-CN" altLang="en-US" sz="200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兰亭黑-简" panose="02000000000000000000" charset="-122"/>
              <a:ea typeface="兰亭黑-简" panose="02000000000000000000" charset="-122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4346575" y="2888615"/>
            <a:ext cx="0" cy="433070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768793" y="775970"/>
            <a:ext cx="979805" cy="4603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t">
            <a:spAutoFit/>
          </a:bodyPr>
          <a:p>
            <a:pPr algn="ctr"/>
            <a:r>
              <a:rPr lang="zh-CN" altLang="en-US" sz="24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版本</a:t>
            </a:r>
            <a:r>
              <a:rPr lang="en-US" altLang="zh-CN" sz="24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2</a:t>
            </a:r>
            <a:endParaRPr lang="en-US" altLang="zh-CN" sz="24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兰亭黑-简" panose="02000000000000000000" charset="-122"/>
              <a:ea typeface="兰亭黑-简" panose="02000000000000000000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1137285" y="511175"/>
            <a:ext cx="10295255" cy="56718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859271" y="5661025"/>
            <a:ext cx="457327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By</a:t>
            </a:r>
            <a:r>
              <a:rPr lang="zh-CN" altLang="en-US" sz="2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：余佳硕、阙嘉毅、吕航</a:t>
            </a:r>
            <a:endParaRPr lang="zh-CN" altLang="en-US" sz="28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兰亭黑-简" panose="02000000000000000000" charset="-122"/>
              <a:ea typeface="兰亭黑-简" panose="02000000000000000000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146936" y="1194435"/>
            <a:ext cx="1407160" cy="4603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t">
            <a:spAutoFit/>
          </a:bodyPr>
          <a:p>
            <a:pPr algn="ctr"/>
            <a:r>
              <a:rPr lang="zh-CN" altLang="en-US" sz="24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单人模式</a:t>
            </a:r>
            <a:endParaRPr lang="zh-CN" altLang="en-US" sz="24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兰亭黑-简" panose="02000000000000000000" charset="-122"/>
              <a:ea typeface="兰亭黑-简" panose="02000000000000000000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972435" y="2465705"/>
            <a:ext cx="6247130" cy="1259840"/>
            <a:chOff x="2631" y="3292"/>
            <a:chExt cx="9838" cy="1984"/>
          </a:xfrm>
        </p:grpSpPr>
        <p:sp>
          <p:nvSpPr>
            <p:cNvPr id="2" name="矩形 1"/>
            <p:cNvSpPr/>
            <p:nvPr/>
          </p:nvSpPr>
          <p:spPr>
            <a:xfrm>
              <a:off x="2631" y="3292"/>
              <a:ext cx="9702" cy="82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zh-CN" altLang="en-US" sz="2800" b="1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兰亭黑-简" panose="02000000000000000000" charset="-122"/>
                  <a:ea typeface="兰亭黑-简" panose="02000000000000000000" charset="-122"/>
                </a:rPr>
                <a:t>请输入玩家姓名（长度</a:t>
              </a:r>
              <a:r>
                <a:rPr lang="en-US" altLang="zh-CN" sz="2800" b="1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兰亭黑-简" panose="02000000000000000000" charset="-122"/>
                  <a:ea typeface="兰亭黑-简" panose="02000000000000000000" charset="-122"/>
                </a:rPr>
                <a:t>1-6</a:t>
              </a:r>
              <a:r>
                <a:rPr lang="zh-CN" altLang="en-US" sz="2800" b="1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兰亭黑-简" panose="02000000000000000000" charset="-122"/>
                  <a:ea typeface="兰亭黑-简" panose="02000000000000000000" charset="-122"/>
                </a:rPr>
                <a:t>个字符）：</a:t>
              </a:r>
              <a:endParaRPr lang="zh-CN" altLang="en-US" sz="28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6731" y="4552"/>
              <a:ext cx="5738" cy="72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 anchor="t">
              <a:spAutoFit/>
            </a:bodyPr>
            <a:p>
              <a:pPr algn="ctr"/>
              <a:endParaRPr lang="zh-CN" altLang="en-US" sz="24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1137285" y="511175"/>
            <a:ext cx="10295255" cy="56718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859271" y="5661025"/>
            <a:ext cx="457327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By</a:t>
            </a:r>
            <a:r>
              <a:rPr lang="zh-CN" altLang="en-US" sz="2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：余佳硕、阙嘉毅、吕航</a:t>
            </a:r>
            <a:endParaRPr lang="zh-CN" altLang="en-US" sz="28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兰亭黑-简" panose="02000000000000000000" charset="-122"/>
              <a:ea typeface="兰亭黑-简" panose="02000000000000000000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146936" y="1194435"/>
            <a:ext cx="1407160" cy="4603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t">
            <a:spAutoFit/>
          </a:bodyPr>
          <a:p>
            <a:pPr algn="ctr"/>
            <a:r>
              <a:rPr lang="zh-CN" altLang="en-US" sz="24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双人模式</a:t>
            </a:r>
            <a:endParaRPr lang="zh-CN" altLang="en-US" sz="24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兰亭黑-简" panose="02000000000000000000" charset="-122"/>
              <a:ea typeface="兰亭黑-简" panose="02000000000000000000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884805" y="2049780"/>
            <a:ext cx="6423660" cy="1259840"/>
            <a:chOff x="2424" y="3292"/>
            <a:chExt cx="10116" cy="1984"/>
          </a:xfrm>
        </p:grpSpPr>
        <p:sp>
          <p:nvSpPr>
            <p:cNvPr id="2" name="矩形 1"/>
            <p:cNvSpPr/>
            <p:nvPr/>
          </p:nvSpPr>
          <p:spPr>
            <a:xfrm>
              <a:off x="2424" y="3292"/>
              <a:ext cx="10116" cy="82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zh-CN" altLang="en-US" sz="2800" b="1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兰亭黑-简" panose="02000000000000000000" charset="-122"/>
                  <a:ea typeface="兰亭黑-简" panose="02000000000000000000" charset="-122"/>
                </a:rPr>
                <a:t>请输入玩家</a:t>
              </a:r>
              <a:r>
                <a:rPr lang="en-US" altLang="zh-CN" sz="2800" b="1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兰亭黑-简" panose="02000000000000000000" charset="-122"/>
                  <a:ea typeface="兰亭黑-简" panose="02000000000000000000" charset="-122"/>
                </a:rPr>
                <a:t>A</a:t>
              </a:r>
              <a:r>
                <a:rPr lang="zh-CN" altLang="en-US" sz="2800" b="1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兰亭黑-简" panose="02000000000000000000" charset="-122"/>
                  <a:ea typeface="兰亭黑-简" panose="02000000000000000000" charset="-122"/>
                </a:rPr>
                <a:t>姓名（长度</a:t>
              </a:r>
              <a:r>
                <a:rPr lang="en-US" altLang="zh-CN" sz="2800" b="1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兰亭黑-简" panose="02000000000000000000" charset="-122"/>
                  <a:ea typeface="兰亭黑-简" panose="02000000000000000000" charset="-122"/>
                </a:rPr>
                <a:t>1-6</a:t>
              </a:r>
              <a:r>
                <a:rPr lang="zh-CN" altLang="en-US" sz="2800" b="1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兰亭黑-简" panose="02000000000000000000" charset="-122"/>
                  <a:ea typeface="兰亭黑-简" panose="02000000000000000000" charset="-122"/>
                </a:rPr>
                <a:t>个字符）：</a:t>
              </a:r>
              <a:endParaRPr lang="zh-CN" altLang="en-US" sz="28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6731" y="4552"/>
              <a:ext cx="5738" cy="72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 anchor="t">
              <a:spAutoFit/>
            </a:bodyPr>
            <a:p>
              <a:pPr algn="ctr"/>
              <a:endParaRPr lang="zh-CN" altLang="en-US" sz="24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884805" y="3703955"/>
            <a:ext cx="6422390" cy="1260475"/>
            <a:chOff x="2425" y="3292"/>
            <a:chExt cx="10114" cy="1985"/>
          </a:xfrm>
        </p:grpSpPr>
        <p:sp>
          <p:nvSpPr>
            <p:cNvPr id="12" name="矩形 11"/>
            <p:cNvSpPr/>
            <p:nvPr/>
          </p:nvSpPr>
          <p:spPr>
            <a:xfrm>
              <a:off x="2425" y="3292"/>
              <a:ext cx="10114" cy="82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zh-CN" altLang="en-US" sz="2800" b="1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兰亭黑-简" panose="02000000000000000000" charset="-122"/>
                  <a:ea typeface="兰亭黑-简" panose="02000000000000000000" charset="-122"/>
                </a:rPr>
                <a:t>请输入玩家</a:t>
              </a:r>
              <a:r>
                <a:rPr lang="en-US" altLang="zh-CN" sz="2800" b="1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兰亭黑-简" panose="02000000000000000000" charset="-122"/>
                  <a:ea typeface="兰亭黑-简" panose="02000000000000000000" charset="-122"/>
                </a:rPr>
                <a:t>B</a:t>
              </a:r>
              <a:r>
                <a:rPr lang="zh-CN" altLang="en-US" sz="2800" b="1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兰亭黑-简" panose="02000000000000000000" charset="-122"/>
                  <a:ea typeface="兰亭黑-简" panose="02000000000000000000" charset="-122"/>
                </a:rPr>
                <a:t>姓名（长度</a:t>
              </a:r>
              <a:r>
                <a:rPr lang="en-US" altLang="zh-CN" sz="2800" b="1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兰亭黑-简" panose="02000000000000000000" charset="-122"/>
                  <a:ea typeface="兰亭黑-简" panose="02000000000000000000" charset="-122"/>
                </a:rPr>
                <a:t>1-6</a:t>
              </a:r>
              <a:r>
                <a:rPr lang="zh-CN" altLang="en-US" sz="2800" b="1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兰亭黑-简" panose="02000000000000000000" charset="-122"/>
                  <a:ea typeface="兰亭黑-简" panose="02000000000000000000" charset="-122"/>
                </a:rPr>
                <a:t>个字符）：</a:t>
              </a:r>
              <a:endParaRPr lang="zh-CN" altLang="en-US" sz="28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731" y="4552"/>
              <a:ext cx="5738" cy="72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 anchor="t">
              <a:spAutoFit/>
            </a:bodyPr>
            <a:p>
              <a:pPr algn="ctr"/>
              <a:endParaRPr lang="zh-CN" altLang="en-US" sz="24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1137285" y="511175"/>
            <a:ext cx="10295255" cy="56718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859271" y="5661025"/>
            <a:ext cx="457327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By</a:t>
            </a:r>
            <a:r>
              <a:rPr lang="zh-CN" altLang="en-US" sz="2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：余佳硕、阙嘉毅、吕航</a:t>
            </a:r>
            <a:endParaRPr lang="zh-CN" altLang="en-US" sz="28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兰亭黑-简" panose="02000000000000000000" charset="-122"/>
              <a:ea typeface="兰亭黑-简" panose="02000000000000000000" charset="-122"/>
            </a:endParaRPr>
          </a:p>
        </p:txBody>
      </p:sp>
      <p:pic>
        <p:nvPicPr>
          <p:cNvPr id="10" name="图片 9" descr="E3378FFD-E2A0-40B9-9D08-425EE063F5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822325"/>
            <a:ext cx="3048000" cy="48387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2502535" y="822325"/>
            <a:ext cx="1786890" cy="2614930"/>
            <a:chOff x="1853" y="1314"/>
            <a:chExt cx="2814" cy="4118"/>
          </a:xfrm>
        </p:grpSpPr>
        <p:sp>
          <p:nvSpPr>
            <p:cNvPr id="8" name="矩形 7"/>
            <p:cNvSpPr/>
            <p:nvPr/>
          </p:nvSpPr>
          <p:spPr>
            <a:xfrm>
              <a:off x="1853" y="1314"/>
              <a:ext cx="2815" cy="411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t">
              <a:spAutoFit/>
            </a:bodyPr>
            <a:p>
              <a:pPr algn="ctr">
                <a:lnSpc>
                  <a:spcPct val="100000"/>
                </a:lnSpc>
              </a:pPr>
              <a:r>
                <a:rPr lang="zh-CN" altLang="en-US" sz="1600" b="1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兰亭黑-简" panose="02000000000000000000" charset="-122"/>
                  <a:ea typeface="兰亭黑-简" panose="02000000000000000000" charset="-122"/>
                </a:rPr>
                <a:t>玩家</a:t>
              </a:r>
              <a:r>
                <a:rPr lang="en-US" altLang="zh-CN" sz="1600" b="1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兰亭黑-简" panose="02000000000000000000" charset="-122"/>
                  <a:ea typeface="兰亭黑-简" panose="02000000000000000000" charset="-122"/>
                </a:rPr>
                <a:t>A</a:t>
              </a:r>
              <a:r>
                <a:rPr lang="zh-CN" altLang="en-US" sz="1600" b="1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兰亭黑-简" panose="02000000000000000000" charset="-122"/>
                  <a:ea typeface="兰亭黑-简" panose="02000000000000000000" charset="-122"/>
                </a:rPr>
                <a:t>：（姓名）</a:t>
              </a:r>
              <a:endParaRPr lang="zh-CN" altLang="en-US" sz="16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endParaRPr>
            </a:p>
            <a:p>
              <a:pPr algn="ctr">
                <a:lnSpc>
                  <a:spcPct val="100000"/>
                </a:lnSpc>
              </a:pPr>
              <a:r>
                <a:rPr lang="zh-CN" altLang="en-US" sz="1600" b="1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兰亭黑-简" panose="02000000000000000000" charset="-122"/>
                  <a:ea typeface="兰亭黑-简" panose="02000000000000000000" charset="-122"/>
                </a:rPr>
                <a:t>得分：                 </a:t>
              </a:r>
              <a:endParaRPr lang="zh-CN" altLang="en-US" sz="16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endParaRPr>
            </a:p>
            <a:p>
              <a:pPr algn="ctr">
                <a:lnSpc>
                  <a:spcPct val="100000"/>
                </a:lnSpc>
              </a:pPr>
              <a:r>
                <a:rPr lang="zh-CN" altLang="en-US" sz="1600" b="1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兰亭黑-简" panose="02000000000000000000" charset="-122"/>
                  <a:ea typeface="兰亭黑-简" panose="02000000000000000000" charset="-122"/>
                </a:rPr>
                <a:t>等级（待定）：   </a:t>
              </a:r>
              <a:endParaRPr lang="zh-CN" altLang="en-US" sz="16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endParaRPr>
            </a:p>
            <a:p>
              <a:pPr algn="ctr">
                <a:lnSpc>
                  <a:spcPct val="100000"/>
                </a:lnSpc>
              </a:pPr>
              <a:r>
                <a:rPr lang="zh-CN" altLang="en-US" sz="1600" b="1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兰亭黑-简" panose="02000000000000000000" charset="-122"/>
                  <a:ea typeface="兰亭黑-简" panose="02000000000000000000" charset="-122"/>
                </a:rPr>
                <a:t>下一个方块：      </a:t>
              </a:r>
              <a:endParaRPr lang="zh-CN" altLang="en-US" sz="16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endParaRPr>
            </a:p>
            <a:p>
              <a:pPr algn="ctr">
                <a:lnSpc>
                  <a:spcPct val="100000"/>
                </a:lnSpc>
              </a:pPr>
              <a:r>
                <a:rPr lang="zh-CN" altLang="en-US" sz="1600" b="1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兰亭黑-简" panose="02000000000000000000" charset="-122"/>
                  <a:ea typeface="兰亭黑-简" panose="02000000000000000000" charset="-122"/>
                </a:rPr>
                <a:t>     </a:t>
              </a:r>
              <a:endParaRPr lang="zh-CN" altLang="en-US" sz="16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endParaRPr>
            </a:p>
            <a:p>
              <a:pPr algn="ctr">
                <a:lnSpc>
                  <a:spcPct val="100000"/>
                </a:lnSpc>
              </a:pPr>
              <a:endParaRPr lang="zh-CN" altLang="en-US" sz="16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endParaRPr>
            </a:p>
            <a:p>
              <a:pPr algn="ctr">
                <a:lnSpc>
                  <a:spcPct val="100000"/>
                </a:lnSpc>
              </a:pPr>
              <a:r>
                <a:rPr lang="zh-CN" altLang="en-US" sz="1600" b="1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兰亭黑-简" panose="02000000000000000000" charset="-122"/>
                  <a:ea typeface="兰亭黑-简" panose="02000000000000000000" charset="-122"/>
                </a:rPr>
                <a:t>  </a:t>
              </a:r>
              <a:r>
                <a:rPr lang="zh-CN" altLang="en-US" sz="2400" b="1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兰亭黑-简" panose="02000000000000000000" charset="-122"/>
                  <a:ea typeface="兰亭黑-简" panose="02000000000000000000" charset="-122"/>
                </a:rPr>
                <a:t>   </a:t>
              </a:r>
              <a:endParaRPr lang="zh-CN" altLang="en-US" sz="24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endParaRPr>
            </a:p>
            <a:p>
              <a:pPr algn="ctr">
                <a:lnSpc>
                  <a:spcPct val="100000"/>
                </a:lnSpc>
              </a:pPr>
              <a:r>
                <a:rPr lang="zh-CN" altLang="en-US" sz="1200" b="1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兰亭黑-简" panose="02000000000000000000" charset="-122"/>
                  <a:ea typeface="兰亭黑-简" panose="02000000000000000000" charset="-122"/>
                </a:rPr>
                <a:t>下下个方块（待定）：</a:t>
              </a:r>
              <a:endParaRPr lang="zh-CN" altLang="en-US" sz="24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endParaRPr>
            </a:p>
            <a:p>
              <a:pPr algn="ctr">
                <a:lnSpc>
                  <a:spcPct val="100000"/>
                </a:lnSpc>
              </a:pPr>
              <a:endParaRPr lang="zh-CN" altLang="en-US" sz="24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endParaRPr>
            </a:p>
            <a:p>
              <a:pPr algn="ctr">
                <a:lnSpc>
                  <a:spcPct val="100000"/>
                </a:lnSpc>
              </a:pPr>
              <a:endParaRPr lang="zh-CN" altLang="en-US" sz="8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endParaRPr>
            </a:p>
          </p:txBody>
        </p:sp>
        <p:pic>
          <p:nvPicPr>
            <p:cNvPr id="12" name="图片 11" descr="AAA750B2-E667-47C8-90F4-FF44476053D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42" y="3026"/>
              <a:ext cx="960" cy="1120"/>
            </a:xfrm>
            <a:prstGeom prst="rect">
              <a:avLst/>
            </a:prstGeom>
          </p:spPr>
        </p:pic>
        <p:pic>
          <p:nvPicPr>
            <p:cNvPr id="15" name="图片 14" descr="04B3149B-C451-44C0-86A7-9F125EE4935D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42" y="4682"/>
              <a:ext cx="1360" cy="600"/>
            </a:xfrm>
            <a:prstGeom prst="rect">
              <a:avLst/>
            </a:prstGeom>
          </p:spPr>
        </p:pic>
      </p:grpSp>
      <p:sp>
        <p:nvSpPr>
          <p:cNvPr id="3" name="矩形 2"/>
          <p:cNvSpPr/>
          <p:nvPr/>
        </p:nvSpPr>
        <p:spPr>
          <a:xfrm>
            <a:off x="1176656" y="5704205"/>
            <a:ext cx="1407160" cy="4603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t">
            <a:spAutoFit/>
          </a:bodyPr>
          <a:p>
            <a:pPr algn="ctr"/>
            <a:r>
              <a:rPr lang="zh-CN" altLang="en-US" sz="24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单人模式</a:t>
            </a:r>
            <a:endParaRPr lang="zh-CN" altLang="en-US" sz="24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兰亭黑-简" panose="02000000000000000000" charset="-122"/>
              <a:ea typeface="兰亭黑-简" panose="02000000000000000000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997190" y="2016125"/>
            <a:ext cx="2767330" cy="18148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 algn="l">
              <a:lnSpc>
                <a:spcPct val="100000"/>
              </a:lnSpc>
            </a:pPr>
            <a:r>
              <a:rPr lang="zh-CN" altLang="en-US" sz="16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提示：</a:t>
            </a:r>
            <a:endParaRPr lang="zh-CN" altLang="en-US" sz="16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兰亭黑-简" panose="02000000000000000000" charset="-122"/>
              <a:ea typeface="兰亭黑-简" panose="02000000000000000000" charset="-122"/>
            </a:endParaRPr>
          </a:p>
          <a:p>
            <a:pPr algn="l">
              <a:lnSpc>
                <a:spcPct val="100000"/>
              </a:lnSpc>
            </a:pPr>
            <a:r>
              <a:rPr lang="zh-CN" altLang="en-US" sz="16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W ：转换方块朝向</a:t>
            </a:r>
            <a:endParaRPr lang="zh-CN" altLang="en-US" sz="16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兰亭黑-简" panose="02000000000000000000" charset="-122"/>
              <a:ea typeface="兰亭黑-简" panose="02000000000000000000" charset="-122"/>
            </a:endParaRPr>
          </a:p>
          <a:p>
            <a:pPr algn="l">
              <a:lnSpc>
                <a:spcPct val="100000"/>
              </a:lnSpc>
            </a:pPr>
            <a:r>
              <a:rPr lang="zh-CN" altLang="en-US" sz="16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S ：加速方块下落</a:t>
            </a:r>
            <a:endParaRPr lang="zh-CN" altLang="en-US" sz="16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兰亭黑-简" panose="02000000000000000000" charset="-122"/>
              <a:ea typeface="兰亭黑-简" panose="02000000000000000000" charset="-122"/>
            </a:endParaRPr>
          </a:p>
          <a:p>
            <a:pPr algn="l">
              <a:lnSpc>
                <a:spcPct val="100000"/>
              </a:lnSpc>
            </a:pPr>
            <a:r>
              <a:rPr lang="zh-CN" altLang="en-US" sz="16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A ：控制方块向右移动</a:t>
            </a:r>
            <a:endParaRPr lang="zh-CN" altLang="en-US" sz="16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兰亭黑-简" panose="02000000000000000000" charset="-122"/>
              <a:ea typeface="兰亭黑-简" panose="02000000000000000000" charset="-122"/>
            </a:endParaRPr>
          </a:p>
          <a:p>
            <a:pPr algn="l">
              <a:lnSpc>
                <a:spcPct val="100000"/>
              </a:lnSpc>
            </a:pPr>
            <a:r>
              <a:rPr lang="zh-CN" altLang="en-US" sz="16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D ：控制方块向右移动  </a:t>
            </a:r>
            <a:endParaRPr lang="zh-CN" altLang="en-US" sz="16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兰亭黑-简" panose="02000000000000000000" charset="-122"/>
              <a:ea typeface="兰亭黑-简" panose="02000000000000000000" charset="-122"/>
            </a:endParaRPr>
          </a:p>
          <a:p>
            <a:pPr algn="l">
              <a:lnSpc>
                <a:spcPct val="100000"/>
              </a:lnSpc>
            </a:pPr>
            <a:r>
              <a:rPr lang="en-US" altLang="zh-CN" sz="16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[ </a:t>
            </a:r>
            <a:r>
              <a:rPr lang="zh-CN" altLang="en-US" sz="16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空格 </a:t>
            </a:r>
            <a:r>
              <a:rPr lang="en-US" altLang="zh-CN" sz="16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] </a:t>
            </a:r>
            <a:r>
              <a:rPr lang="zh-CN" altLang="en-US" sz="16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：暂停游戏</a:t>
            </a:r>
            <a:endParaRPr lang="zh-CN" altLang="en-US" sz="16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兰亭黑-简" panose="02000000000000000000" charset="-122"/>
              <a:ea typeface="兰亭黑-简" panose="02000000000000000000" charset="-122"/>
            </a:endParaRPr>
          </a:p>
          <a:p>
            <a:pPr algn="l">
              <a:lnSpc>
                <a:spcPct val="100000"/>
              </a:lnSpc>
            </a:pPr>
            <a:r>
              <a:rPr lang="en-US" altLang="zh-CN" sz="16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X </a:t>
            </a:r>
            <a:r>
              <a:rPr lang="zh-CN" altLang="en-US" sz="16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：重新开始游戏     </a:t>
            </a:r>
            <a:endParaRPr lang="zh-CN" altLang="en-US" sz="8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兰亭黑-简" panose="02000000000000000000" charset="-122"/>
              <a:ea typeface="兰亭黑-简" panose="02000000000000000000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1137285" y="511175"/>
            <a:ext cx="10295255" cy="56718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859271" y="5661025"/>
            <a:ext cx="457327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By</a:t>
            </a:r>
            <a:r>
              <a:rPr lang="zh-CN" altLang="en-US" sz="2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：余佳硕、阙嘉毅、吕航</a:t>
            </a:r>
            <a:endParaRPr lang="zh-CN" altLang="en-US" sz="28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兰亭黑-简" panose="02000000000000000000" charset="-122"/>
              <a:ea typeface="兰亭黑-简" panose="02000000000000000000" charset="-122"/>
            </a:endParaRPr>
          </a:p>
        </p:txBody>
      </p:sp>
      <p:pic>
        <p:nvPicPr>
          <p:cNvPr id="10" name="图片 9" descr="E3378FFD-E2A0-40B9-9D08-425EE063F5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68320" y="834390"/>
            <a:ext cx="3048000" cy="48387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176338" y="834390"/>
            <a:ext cx="1787525" cy="26149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t">
            <a:spAutoFit/>
          </a:bodyPr>
          <a:p>
            <a:pPr algn="ctr">
              <a:lnSpc>
                <a:spcPct val="100000"/>
              </a:lnSpc>
            </a:pPr>
            <a:r>
              <a:rPr lang="zh-CN" altLang="en-US" sz="16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玩家</a:t>
            </a:r>
            <a:r>
              <a:rPr lang="en-US" altLang="zh-CN" sz="16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A</a:t>
            </a:r>
            <a:r>
              <a:rPr lang="zh-CN" altLang="en-US" sz="16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：（姓名）</a:t>
            </a:r>
            <a:endParaRPr lang="zh-CN" altLang="en-US" sz="16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兰亭黑-简" panose="02000000000000000000" charset="-122"/>
              <a:ea typeface="兰亭黑-简" panose="02000000000000000000" charset="-122"/>
            </a:endParaRPr>
          </a:p>
          <a:p>
            <a:pPr algn="ctr">
              <a:lnSpc>
                <a:spcPct val="100000"/>
              </a:lnSpc>
            </a:pPr>
            <a:r>
              <a:rPr lang="zh-CN" altLang="en-US" sz="16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得分：                 </a:t>
            </a:r>
            <a:endParaRPr lang="zh-CN" altLang="en-US" sz="16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兰亭黑-简" panose="02000000000000000000" charset="-122"/>
              <a:ea typeface="兰亭黑-简" panose="02000000000000000000" charset="-122"/>
            </a:endParaRPr>
          </a:p>
          <a:p>
            <a:pPr algn="ctr">
              <a:lnSpc>
                <a:spcPct val="100000"/>
              </a:lnSpc>
            </a:pPr>
            <a:r>
              <a:rPr lang="zh-CN" altLang="en-US" sz="16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等级（待定）：   </a:t>
            </a:r>
            <a:endParaRPr lang="zh-CN" altLang="en-US" sz="16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兰亭黑-简" panose="02000000000000000000" charset="-122"/>
              <a:ea typeface="兰亭黑-简" panose="02000000000000000000" charset="-122"/>
            </a:endParaRPr>
          </a:p>
          <a:p>
            <a:pPr algn="ctr">
              <a:lnSpc>
                <a:spcPct val="100000"/>
              </a:lnSpc>
            </a:pPr>
            <a:r>
              <a:rPr lang="zh-CN" altLang="en-US" sz="16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下一个方块：      </a:t>
            </a:r>
            <a:endParaRPr lang="zh-CN" altLang="en-US" sz="16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兰亭黑-简" panose="02000000000000000000" charset="-122"/>
              <a:ea typeface="兰亭黑-简" panose="02000000000000000000" charset="-122"/>
            </a:endParaRPr>
          </a:p>
          <a:p>
            <a:pPr algn="ctr">
              <a:lnSpc>
                <a:spcPct val="100000"/>
              </a:lnSpc>
            </a:pPr>
            <a:r>
              <a:rPr lang="zh-CN" altLang="en-US" sz="16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     </a:t>
            </a:r>
            <a:endParaRPr lang="zh-CN" altLang="en-US" sz="16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兰亭黑-简" panose="02000000000000000000" charset="-122"/>
              <a:ea typeface="兰亭黑-简" panose="02000000000000000000" charset="-122"/>
            </a:endParaRPr>
          </a:p>
          <a:p>
            <a:pPr algn="ctr">
              <a:lnSpc>
                <a:spcPct val="100000"/>
              </a:lnSpc>
            </a:pPr>
            <a:endParaRPr lang="zh-CN" altLang="en-US" sz="16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兰亭黑-简" panose="02000000000000000000" charset="-122"/>
              <a:ea typeface="兰亭黑-简" panose="02000000000000000000" charset="-122"/>
            </a:endParaRPr>
          </a:p>
          <a:p>
            <a:pPr algn="ctr">
              <a:lnSpc>
                <a:spcPct val="100000"/>
              </a:lnSpc>
            </a:pPr>
            <a:r>
              <a:rPr lang="zh-CN" altLang="en-US" sz="16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  </a:t>
            </a:r>
            <a:r>
              <a:rPr lang="zh-CN" altLang="en-US" sz="24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   </a:t>
            </a:r>
            <a:endParaRPr lang="zh-CN" altLang="en-US" sz="24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兰亭黑-简" panose="02000000000000000000" charset="-122"/>
              <a:ea typeface="兰亭黑-简" panose="02000000000000000000" charset="-122"/>
            </a:endParaRPr>
          </a:p>
          <a:p>
            <a:pPr algn="ctr">
              <a:lnSpc>
                <a:spcPct val="100000"/>
              </a:lnSpc>
            </a:pPr>
            <a:r>
              <a:rPr lang="zh-CN" altLang="en-US" sz="12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下下个方块（待定）：</a:t>
            </a:r>
            <a:endParaRPr lang="zh-CN" altLang="en-US" sz="24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兰亭黑-简" panose="02000000000000000000" charset="-122"/>
              <a:ea typeface="兰亭黑-简" panose="02000000000000000000" charset="-122"/>
            </a:endParaRPr>
          </a:p>
          <a:p>
            <a:pPr algn="ctr">
              <a:lnSpc>
                <a:spcPct val="100000"/>
              </a:lnSpc>
            </a:pPr>
            <a:endParaRPr lang="zh-CN" altLang="en-US" sz="24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兰亭黑-简" panose="02000000000000000000" charset="-122"/>
              <a:ea typeface="兰亭黑-简" panose="02000000000000000000" charset="-122"/>
            </a:endParaRPr>
          </a:p>
          <a:p>
            <a:pPr algn="ctr">
              <a:lnSpc>
                <a:spcPct val="100000"/>
              </a:lnSpc>
            </a:pPr>
            <a:endParaRPr lang="zh-CN" altLang="en-US" sz="8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兰亭黑-简" panose="02000000000000000000" charset="-122"/>
              <a:ea typeface="兰亭黑-简" panose="02000000000000000000" charset="-122"/>
            </a:endParaRPr>
          </a:p>
        </p:txBody>
      </p:sp>
      <p:pic>
        <p:nvPicPr>
          <p:cNvPr id="12" name="图片 11" descr="AAA750B2-E667-47C8-90F4-FF44476053D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670" y="1921510"/>
            <a:ext cx="609600" cy="711200"/>
          </a:xfrm>
          <a:prstGeom prst="rect">
            <a:avLst/>
          </a:prstGeom>
        </p:spPr>
      </p:pic>
      <p:pic>
        <p:nvPicPr>
          <p:cNvPr id="14" name="图片 13" descr="B11599B6-1DA4-45FE-B777-EC25A70C85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9940" y="859790"/>
            <a:ext cx="3022600" cy="4813300"/>
          </a:xfrm>
          <a:prstGeom prst="rect">
            <a:avLst/>
          </a:prstGeom>
        </p:spPr>
      </p:pic>
      <p:pic>
        <p:nvPicPr>
          <p:cNvPr id="15" name="图片 14" descr="04B3149B-C451-44C0-86A7-9F125EE4935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0670" y="2973070"/>
            <a:ext cx="863600" cy="381000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6685598" y="834390"/>
            <a:ext cx="1787525" cy="26149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t">
            <a:spAutoFit/>
          </a:bodyPr>
          <a:p>
            <a:pPr algn="ctr">
              <a:lnSpc>
                <a:spcPct val="100000"/>
              </a:lnSpc>
            </a:pPr>
            <a:r>
              <a:rPr lang="zh-CN" altLang="en-US" sz="16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玩家</a:t>
            </a:r>
            <a:r>
              <a:rPr lang="en-US" altLang="zh-CN" sz="16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A</a:t>
            </a:r>
            <a:r>
              <a:rPr lang="zh-CN" altLang="en-US" sz="16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：（姓名）</a:t>
            </a:r>
            <a:endParaRPr lang="zh-CN" altLang="en-US" sz="16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兰亭黑-简" panose="02000000000000000000" charset="-122"/>
              <a:ea typeface="兰亭黑-简" panose="02000000000000000000" charset="-122"/>
            </a:endParaRPr>
          </a:p>
          <a:p>
            <a:pPr algn="ctr">
              <a:lnSpc>
                <a:spcPct val="100000"/>
              </a:lnSpc>
            </a:pPr>
            <a:r>
              <a:rPr lang="zh-CN" altLang="en-US" sz="16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得分：                 </a:t>
            </a:r>
            <a:endParaRPr lang="zh-CN" altLang="en-US" sz="16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兰亭黑-简" panose="02000000000000000000" charset="-122"/>
              <a:ea typeface="兰亭黑-简" panose="02000000000000000000" charset="-122"/>
            </a:endParaRPr>
          </a:p>
          <a:p>
            <a:pPr algn="ctr">
              <a:lnSpc>
                <a:spcPct val="100000"/>
              </a:lnSpc>
            </a:pPr>
            <a:r>
              <a:rPr lang="zh-CN" altLang="en-US" sz="16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等级（待定）：   </a:t>
            </a:r>
            <a:endParaRPr lang="zh-CN" altLang="en-US" sz="16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兰亭黑-简" panose="02000000000000000000" charset="-122"/>
              <a:ea typeface="兰亭黑-简" panose="02000000000000000000" charset="-122"/>
            </a:endParaRPr>
          </a:p>
          <a:p>
            <a:pPr algn="ctr">
              <a:lnSpc>
                <a:spcPct val="100000"/>
              </a:lnSpc>
            </a:pPr>
            <a:r>
              <a:rPr lang="zh-CN" altLang="en-US" sz="16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下一个方块：      </a:t>
            </a:r>
            <a:endParaRPr lang="zh-CN" altLang="en-US" sz="16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兰亭黑-简" panose="02000000000000000000" charset="-122"/>
              <a:ea typeface="兰亭黑-简" panose="02000000000000000000" charset="-122"/>
            </a:endParaRPr>
          </a:p>
          <a:p>
            <a:pPr algn="ctr">
              <a:lnSpc>
                <a:spcPct val="100000"/>
              </a:lnSpc>
            </a:pPr>
            <a:r>
              <a:rPr lang="zh-CN" altLang="en-US" sz="16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     </a:t>
            </a:r>
            <a:endParaRPr lang="zh-CN" altLang="en-US" sz="16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兰亭黑-简" panose="02000000000000000000" charset="-122"/>
              <a:ea typeface="兰亭黑-简" panose="02000000000000000000" charset="-122"/>
            </a:endParaRPr>
          </a:p>
          <a:p>
            <a:pPr algn="ctr">
              <a:lnSpc>
                <a:spcPct val="100000"/>
              </a:lnSpc>
            </a:pPr>
            <a:endParaRPr lang="zh-CN" altLang="en-US" sz="16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兰亭黑-简" panose="02000000000000000000" charset="-122"/>
              <a:ea typeface="兰亭黑-简" panose="02000000000000000000" charset="-122"/>
            </a:endParaRPr>
          </a:p>
          <a:p>
            <a:pPr algn="ctr">
              <a:lnSpc>
                <a:spcPct val="100000"/>
              </a:lnSpc>
            </a:pPr>
            <a:r>
              <a:rPr lang="zh-CN" altLang="en-US" sz="16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  </a:t>
            </a:r>
            <a:r>
              <a:rPr lang="zh-CN" altLang="en-US" sz="24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   </a:t>
            </a:r>
            <a:endParaRPr lang="zh-CN" altLang="en-US" sz="24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兰亭黑-简" panose="02000000000000000000" charset="-122"/>
              <a:ea typeface="兰亭黑-简" panose="02000000000000000000" charset="-122"/>
            </a:endParaRPr>
          </a:p>
          <a:p>
            <a:pPr algn="ctr">
              <a:lnSpc>
                <a:spcPct val="100000"/>
              </a:lnSpc>
            </a:pPr>
            <a:r>
              <a:rPr lang="zh-CN" altLang="en-US" sz="12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下下个方块（待定）：</a:t>
            </a:r>
            <a:endParaRPr lang="zh-CN" altLang="en-US" sz="24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兰亭黑-简" panose="02000000000000000000" charset="-122"/>
              <a:ea typeface="兰亭黑-简" panose="02000000000000000000" charset="-122"/>
            </a:endParaRPr>
          </a:p>
          <a:p>
            <a:pPr algn="ctr">
              <a:lnSpc>
                <a:spcPct val="100000"/>
              </a:lnSpc>
            </a:pPr>
            <a:endParaRPr lang="zh-CN" altLang="en-US" sz="24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兰亭黑-简" panose="02000000000000000000" charset="-122"/>
              <a:ea typeface="兰亭黑-简" panose="02000000000000000000" charset="-122"/>
            </a:endParaRPr>
          </a:p>
          <a:p>
            <a:pPr algn="ctr">
              <a:lnSpc>
                <a:spcPct val="100000"/>
              </a:lnSpc>
            </a:pPr>
            <a:endParaRPr lang="zh-CN" altLang="en-US" sz="8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兰亭黑-简" panose="02000000000000000000" charset="-122"/>
              <a:ea typeface="兰亭黑-简" panose="02000000000000000000" charset="-122"/>
            </a:endParaRPr>
          </a:p>
        </p:txBody>
      </p:sp>
      <p:pic>
        <p:nvPicPr>
          <p:cNvPr id="16" name="图片 15" descr="2E158C30-0E4C-46B0-9169-341E2BE2DE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5045" y="1921510"/>
            <a:ext cx="469900" cy="673100"/>
          </a:xfrm>
          <a:prstGeom prst="rect">
            <a:avLst/>
          </a:prstGeom>
        </p:spPr>
      </p:pic>
      <p:pic>
        <p:nvPicPr>
          <p:cNvPr id="17" name="图片 16" descr="0436DF82-A148-48E0-966D-DB8B54F76C5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8045" y="2928620"/>
            <a:ext cx="723900" cy="46990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176656" y="5704205"/>
            <a:ext cx="1407160" cy="4603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t">
            <a:spAutoFit/>
          </a:bodyPr>
          <a:p>
            <a:pPr algn="ctr"/>
            <a:r>
              <a:rPr lang="zh-CN" altLang="en-US" sz="24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双人模式</a:t>
            </a:r>
            <a:endParaRPr lang="zh-CN" altLang="en-US" sz="24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兰亭黑-简" panose="02000000000000000000" charset="-122"/>
              <a:ea typeface="兰亭黑-简" panose="02000000000000000000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76655" y="3757930"/>
            <a:ext cx="1891665" cy="14452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 algn="l">
              <a:lnSpc>
                <a:spcPct val="100000"/>
              </a:lnSpc>
            </a:pPr>
            <a:r>
              <a:rPr lang="zh-CN" altLang="en-US" sz="12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提示：</a:t>
            </a:r>
            <a:endParaRPr lang="zh-CN" altLang="en-US" sz="12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兰亭黑-简" panose="02000000000000000000" charset="-122"/>
              <a:ea typeface="兰亭黑-简" panose="02000000000000000000" charset="-122"/>
            </a:endParaRPr>
          </a:p>
          <a:p>
            <a:pPr algn="l">
              <a:lnSpc>
                <a:spcPct val="100000"/>
              </a:lnSpc>
            </a:pPr>
            <a:r>
              <a:rPr lang="zh-CN" altLang="en-US" sz="12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W ：转换方块朝向</a:t>
            </a:r>
            <a:endParaRPr lang="zh-CN" altLang="en-US" sz="12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兰亭黑-简" panose="02000000000000000000" charset="-122"/>
              <a:ea typeface="兰亭黑-简" panose="02000000000000000000" charset="-122"/>
            </a:endParaRPr>
          </a:p>
          <a:p>
            <a:pPr algn="l">
              <a:lnSpc>
                <a:spcPct val="100000"/>
              </a:lnSpc>
            </a:pPr>
            <a:r>
              <a:rPr lang="zh-CN" altLang="en-US" sz="12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S ：加速方块下落</a:t>
            </a:r>
            <a:endParaRPr lang="zh-CN" altLang="en-US" sz="12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兰亭黑-简" panose="02000000000000000000" charset="-122"/>
              <a:ea typeface="兰亭黑-简" panose="02000000000000000000" charset="-122"/>
            </a:endParaRPr>
          </a:p>
          <a:p>
            <a:pPr algn="l">
              <a:lnSpc>
                <a:spcPct val="100000"/>
              </a:lnSpc>
            </a:pPr>
            <a:r>
              <a:rPr lang="zh-CN" altLang="en-US" sz="12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A ：控制方块向右移动</a:t>
            </a:r>
            <a:endParaRPr lang="zh-CN" altLang="en-US" sz="12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兰亭黑-简" panose="02000000000000000000" charset="-122"/>
              <a:ea typeface="兰亭黑-简" panose="02000000000000000000" charset="-122"/>
            </a:endParaRPr>
          </a:p>
          <a:p>
            <a:pPr algn="l">
              <a:lnSpc>
                <a:spcPct val="100000"/>
              </a:lnSpc>
            </a:pPr>
            <a:r>
              <a:rPr lang="zh-CN" altLang="en-US" sz="12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D ：控制方块向右移动  </a:t>
            </a:r>
            <a:endParaRPr lang="zh-CN" altLang="en-US" sz="12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兰亭黑-简" panose="02000000000000000000" charset="-122"/>
              <a:ea typeface="兰亭黑-简" panose="02000000000000000000" charset="-122"/>
            </a:endParaRPr>
          </a:p>
          <a:p>
            <a:pPr algn="l">
              <a:lnSpc>
                <a:spcPct val="100000"/>
              </a:lnSpc>
            </a:pPr>
            <a:r>
              <a:rPr lang="en-US" altLang="zh-CN" sz="12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[ </a:t>
            </a:r>
            <a:r>
              <a:rPr lang="zh-CN" altLang="en-US" sz="12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空格 </a:t>
            </a:r>
            <a:r>
              <a:rPr lang="en-US" altLang="zh-CN" sz="12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] </a:t>
            </a:r>
            <a:r>
              <a:rPr lang="zh-CN" altLang="en-US" sz="12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：暂停游戏</a:t>
            </a:r>
            <a:endParaRPr lang="zh-CN" altLang="en-US" sz="12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兰亭黑-简" panose="02000000000000000000" charset="-122"/>
              <a:ea typeface="兰亭黑-简" panose="02000000000000000000" charset="-122"/>
            </a:endParaRPr>
          </a:p>
          <a:p>
            <a:pPr algn="l">
              <a:lnSpc>
                <a:spcPct val="100000"/>
              </a:lnSpc>
            </a:pPr>
            <a:r>
              <a:rPr lang="en-US" altLang="zh-CN" sz="12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X </a:t>
            </a:r>
            <a:r>
              <a:rPr lang="zh-CN" altLang="en-US" sz="12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：重新开始游戏  </a:t>
            </a:r>
            <a:r>
              <a:rPr lang="zh-CN" altLang="en-US" sz="16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   </a:t>
            </a:r>
            <a:endParaRPr lang="zh-CN" altLang="en-US" sz="8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兰亭黑-简" panose="02000000000000000000" charset="-122"/>
              <a:ea typeface="兰亭黑-简" panose="02000000000000000000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518275" y="3757930"/>
            <a:ext cx="1891665" cy="14452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 algn="l">
              <a:lnSpc>
                <a:spcPct val="100000"/>
              </a:lnSpc>
            </a:pPr>
            <a:r>
              <a:rPr lang="zh-CN" altLang="en-US" sz="12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提示：</a:t>
            </a:r>
            <a:endParaRPr lang="zh-CN" altLang="en-US" sz="12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兰亭黑-简" panose="02000000000000000000" charset="-122"/>
              <a:ea typeface="兰亭黑-简" panose="02000000000000000000" charset="-122"/>
            </a:endParaRPr>
          </a:p>
          <a:p>
            <a:pPr algn="l">
              <a:lnSpc>
                <a:spcPct val="100000"/>
              </a:lnSpc>
            </a:pPr>
            <a:r>
              <a:rPr lang="zh-CN" altLang="en-US" sz="12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↑：转换方块朝向</a:t>
            </a:r>
            <a:endParaRPr lang="zh-CN" altLang="en-US" sz="12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兰亭黑-简" panose="02000000000000000000" charset="-122"/>
              <a:ea typeface="兰亭黑-简" panose="02000000000000000000" charset="-122"/>
            </a:endParaRPr>
          </a:p>
          <a:p>
            <a:pPr algn="l">
              <a:lnSpc>
                <a:spcPct val="100000"/>
              </a:lnSpc>
            </a:pPr>
            <a:r>
              <a:rPr lang="zh-CN" altLang="en-US" sz="12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↓ ：加速方块下落</a:t>
            </a:r>
            <a:endParaRPr lang="zh-CN" altLang="en-US" sz="12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兰亭黑-简" panose="02000000000000000000" charset="-122"/>
              <a:ea typeface="兰亭黑-简" panose="02000000000000000000" charset="-122"/>
            </a:endParaRPr>
          </a:p>
          <a:p>
            <a:pPr algn="l">
              <a:lnSpc>
                <a:spcPct val="100000"/>
              </a:lnSpc>
            </a:pPr>
            <a:r>
              <a:rPr lang="zh-CN" altLang="en-US" sz="12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← ：控制方块向右移动</a:t>
            </a:r>
            <a:endParaRPr lang="zh-CN" altLang="en-US" sz="12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兰亭黑-简" panose="02000000000000000000" charset="-122"/>
              <a:ea typeface="兰亭黑-简" panose="02000000000000000000" charset="-122"/>
            </a:endParaRPr>
          </a:p>
          <a:p>
            <a:pPr algn="l">
              <a:lnSpc>
                <a:spcPct val="100000"/>
              </a:lnSpc>
            </a:pPr>
            <a:r>
              <a:rPr lang="zh-CN" altLang="en-US" sz="12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→ ：控制方块向右移动  </a:t>
            </a:r>
            <a:endParaRPr lang="zh-CN" altLang="en-US" sz="12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兰亭黑-简" panose="02000000000000000000" charset="-122"/>
              <a:ea typeface="兰亭黑-简" panose="02000000000000000000" charset="-122"/>
            </a:endParaRPr>
          </a:p>
          <a:p>
            <a:pPr algn="l">
              <a:lnSpc>
                <a:spcPct val="100000"/>
              </a:lnSpc>
            </a:pPr>
            <a:r>
              <a:rPr lang="en-US" altLang="zh-CN" sz="12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[ </a:t>
            </a:r>
            <a:r>
              <a:rPr lang="zh-CN" altLang="en-US" sz="12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空格 </a:t>
            </a:r>
            <a:r>
              <a:rPr lang="en-US" altLang="zh-CN" sz="12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] </a:t>
            </a:r>
            <a:r>
              <a:rPr lang="zh-CN" altLang="en-US" sz="12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：暂停游戏</a:t>
            </a:r>
            <a:endParaRPr lang="zh-CN" altLang="en-US" sz="12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兰亭黑-简" panose="02000000000000000000" charset="-122"/>
              <a:ea typeface="兰亭黑-简" panose="02000000000000000000" charset="-122"/>
            </a:endParaRPr>
          </a:p>
          <a:p>
            <a:pPr algn="l">
              <a:lnSpc>
                <a:spcPct val="100000"/>
              </a:lnSpc>
            </a:pPr>
            <a:r>
              <a:rPr lang="en-US" altLang="zh-CN" sz="12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X </a:t>
            </a:r>
            <a:r>
              <a:rPr lang="zh-CN" altLang="en-US" sz="12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：重新开始游戏  </a:t>
            </a:r>
            <a:r>
              <a:rPr lang="zh-CN" altLang="en-US" sz="16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兰亭黑-简" panose="02000000000000000000" charset="-122"/>
                <a:ea typeface="兰亭黑-简" panose="02000000000000000000" charset="-122"/>
              </a:rPr>
              <a:t>   </a:t>
            </a:r>
            <a:endParaRPr lang="zh-CN" altLang="en-US" sz="8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兰亭黑-简" panose="02000000000000000000" charset="-122"/>
              <a:ea typeface="兰亭黑-简" panose="02000000000000000000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652</Words>
  <Application>WPS 演示</Application>
  <PresentationFormat>宽屏</PresentationFormat>
  <Paragraphs>103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Arial</vt:lpstr>
      <vt:lpstr>方正书宋_GBK</vt:lpstr>
      <vt:lpstr>Wingdings</vt:lpstr>
      <vt:lpstr>兰亭黑-简</vt:lpstr>
      <vt:lpstr>Calibri</vt:lpstr>
      <vt:lpstr>Helvetica Neue</vt:lpstr>
      <vt:lpstr>微软雅黑</vt:lpstr>
      <vt:lpstr>汉仪旗黑KW</vt:lpstr>
      <vt:lpstr>宋体</vt:lpstr>
      <vt:lpstr>Arial Unicode MS</vt:lpstr>
      <vt:lpstr>汉仪书宋二KW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lvhang</dc:creator>
  <cp:lastModifiedBy>lvhang</cp:lastModifiedBy>
  <cp:revision>8</cp:revision>
  <dcterms:created xsi:type="dcterms:W3CDTF">2020-05-04T08:25:19Z</dcterms:created>
  <dcterms:modified xsi:type="dcterms:W3CDTF">2020-05-04T08:25:19Z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2052-2.2.0.3563</vt:lpwstr>
  </property>
</Properties>
</file>