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68B758-7E8E-4544-801A-04EE340E0916}">
  <a:tblStyle styleId="{BA68B758-7E8E-4544-801A-04EE340E0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a6f197a2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a6f197a2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a6f197a2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a6f197a2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acaf87fd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acaf87fd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a6f197a2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a6f197a2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a6f197a2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a6f197a2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a6f197a2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a6f197a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a6f197a2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a6f197a2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a6f197a2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a6f197a2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a6f197a2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a6f197a2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a6f197a2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a6f197a2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a6f197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a6f197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acaf87fd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acaf87fd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acaf87fd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acaf87fd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acaf87fd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acaf87fd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f05135343380b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f05135343380b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acaf87fd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acaf87fd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acaf87fd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acaf87fd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acaf87fd_7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acaf87fd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acaf87fd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acaf87fd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a6f19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a6f19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a6f197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a6f197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a6f197a2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a6f197a2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a6f197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a6f197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a6f197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a6f197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acaf87fd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acaf87fd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acaf87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acaf87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acaf87fd_7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acaf87fd_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a6f197a2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a6f197a2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facaf87fd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facaf87fd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acaf87fd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acaf87fd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facaf87fd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facaf87fd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acaf87f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acaf87f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a6f197a2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a6f197a2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a6f197a2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a6f197a2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a6f197a2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a6f197a2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a6f197a2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a6f197a2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a6f197a2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a6f197a2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a6f197a2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a6f197a2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this assignment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https://github.com/TetroVolt/COSC3337Assign2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Info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Language used: 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Utility Libraries: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Pandas (data processing)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Numpy (data processing)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Scikit Learn (data processing)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Machine Learning Libraries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Scikit Learn	(SVM, Random Forest, Decision Tree)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Keras (Neural networks)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(trees based on C4.5)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 (model parameter space available)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Criterion [‘gini’, ‘entropy’]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Max_depth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sample splits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impurity decrease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 (model parameter space used)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'N_estimators':[25, 50, 100, 150]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'max_depth': [2, 4, 8, 16, 32, 64]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II (Raw Output) (20 % Test)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Dataset characteristics: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in the dataset = 3190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test set = 638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training via 10 fold CV = 2552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Class Distribution Ratio (N : EI : IE) = 2 : 1 :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 features : 60, all categorical (DNA base pairs in 60 base pair long sequence)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Grid Search parameter space for Random Forest =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{'n_estimators': [25, 50, 100, 150], 'max_depth': [2, 4, 8, 16, 32, 64]}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parameters found = {'max_depth': 32, 'n_estimators': 150}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training score   = 0.9995646116203684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validation score = 0.9114420062695925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test score        	= 0.9247648902821317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III (Raw Output) (50 % Test)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Dataset characteristics: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in the dataset = 3190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test set = 1595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training via 10 fold CV = 1595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Class Distribution Ratio (N : EI : IE) = 2 : 1 :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 features : 60, all categorical (DNA base pairs in 60 base pair long sequence)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Grid Search parameter space for Random Forest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{'n_estimators': [25, 50, 100, 150], 'max_depth': [2, 4, 8, 16, 32, 64]}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parameters found = {'max_depth': 16, 'n_estimators': 100}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training score   = 0.9992337891743421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validation score = 0.8915360501567398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test score        	= 0.8984326018808777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IV (Raw Output) (70 % Test)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Dataset characteristics: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in the dataset = 3190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test set = 2233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training via 10 fold CV = 957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Class Distribution Ratio (N : EI : IE) = 2 : 1 :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 features : 60, all categorical (DNA base pairs in 60 base pair long sequence)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Grid Search parameter space for Random Forest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{'n_estimators': [25, 50, 100, 150], 'max_depth': [2, 4, 8, 16, 32, 64]}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parameters found = {'max_depth': 16, 'n_estimators': 100}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training score   = 1.0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validation score = 0.8610240334378265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test score        	= 0.8669950738916257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Best Parameters</a:t>
            </a:r>
            <a:endParaRPr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1311825" y="12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130150"/>
                <a:gridCol w="2130150"/>
                <a:gridCol w="213015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Depth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 Estimators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150 (MAX)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Mean Scores</a:t>
            </a:r>
            <a:endParaRPr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Train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CV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Test Score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0.9995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0.9114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0.9247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0.9992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0.8915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0.8984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1.0000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0.8610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0.8669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3735" l="8067" r="8075" t="0"/>
          <a:stretch/>
        </p:blipFill>
        <p:spPr>
          <a:xfrm>
            <a:off x="465450" y="1437450"/>
            <a:ext cx="1597500" cy="18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5450" y="3342450"/>
            <a:ext cx="1597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Raymond Sutrisno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29500" y="3341550"/>
            <a:ext cx="1833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Niels Moeller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8024" r="8033" t="0"/>
          <a:stretch/>
        </p:blipFill>
        <p:spPr>
          <a:xfrm>
            <a:off x="2541213" y="1473000"/>
            <a:ext cx="1539375" cy="1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3762" l="7110" r="7110" t="0"/>
          <a:stretch/>
        </p:blipFill>
        <p:spPr>
          <a:xfrm>
            <a:off x="4615125" y="1508575"/>
            <a:ext cx="1597500" cy="17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496913" y="3341550"/>
            <a:ext cx="1833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Gal Egozi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750" y="1508575"/>
            <a:ext cx="1788718" cy="17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664350" y="3341550"/>
            <a:ext cx="1833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Colby Kuhnel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Mean Scores</a:t>
            </a:r>
            <a:endParaRPr/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: Test Ratio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 Train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 CV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Score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Max Depth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 Estimators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80:20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0.9114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0.9247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50:50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0.8984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30:70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0.8610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0.8669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(SKLearn based on C4.5)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80/20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017725"/>
            <a:ext cx="85206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Dataset characteristics: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Number of examples in the dataset = 3190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Number of examples reserved for test set = 638</a:t>
            </a:r>
            <a:br>
              <a:rPr lang="en" sz="1400"/>
            </a:br>
            <a:r>
              <a:rPr lang="en" sz="1400"/>
              <a:t>  Number of examples reserved for training via 10 fold CV = 2552</a:t>
            </a:r>
            <a:br>
              <a:rPr lang="en" sz="1400"/>
            </a:br>
            <a:r>
              <a:rPr lang="en" sz="1400"/>
              <a:t>  Class Distribution Ratio (N : EI : IE) = 2 : 1 : 1</a:t>
            </a:r>
            <a:br>
              <a:rPr lang="en" sz="1400"/>
            </a:br>
            <a:r>
              <a:rPr lang="en" sz="1400"/>
              <a:t>  N features : 60, all categorical (DNA base pairs in 60 base pair long sequence)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Grid Search parameter space for Random Forest = {'max_depth': range(3, 20)}</a:t>
            </a:r>
            <a:br>
              <a:rPr lang="en" sz="1400"/>
            </a:br>
            <a:r>
              <a:rPr lang="en" sz="1400"/>
              <a:t>  best estimator parameters found = {'max_depth': 6}</a:t>
            </a:r>
            <a:br>
              <a:rPr lang="en" sz="1400"/>
            </a:br>
            <a:r>
              <a:rPr lang="en" sz="1400"/>
              <a:t>  best estimator mean training score   = 0.9573321284086651</a:t>
            </a:r>
            <a:br>
              <a:rPr lang="en" sz="1400"/>
            </a:br>
            <a:r>
              <a:rPr lang="en" sz="1400"/>
              <a:t>  best estimator mean validation score = 0.9455329153605015</a:t>
            </a:r>
            <a:br>
              <a:rPr lang="en" sz="1400"/>
            </a:br>
            <a:r>
              <a:rPr lang="en" sz="1400"/>
              <a:t>  best estimator test score        	= 0.9404388714733543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Scores</a:t>
            </a:r>
            <a:endParaRPr/>
          </a:p>
        </p:txBody>
      </p:sp>
      <p:graphicFrame>
        <p:nvGraphicFramePr>
          <p:cNvPr id="205" name="Google Shape;205;p36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Train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CV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Test Score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0.9570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0.9447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0.9341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0.9484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0.9347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0.9373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0.9564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0.9362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0.9305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Best Parameters</a:t>
            </a:r>
            <a:endParaRPr/>
          </a:p>
        </p:txBody>
      </p:sp>
      <p:graphicFrame>
        <p:nvGraphicFramePr>
          <p:cNvPr id="211" name="Google Shape;211;p37"/>
          <p:cNvGraphicFramePr/>
          <p:nvPr/>
        </p:nvGraphicFramePr>
        <p:xfrm>
          <a:off x="880275" y="12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490675"/>
                <a:gridCol w="2490675"/>
                <a:gridCol w="3195325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Depth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(3-20)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Min samples split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[3,5,25]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Decision Tree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675"/>
            <a:ext cx="914399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(20% Test)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 Search parameter space for SVM = [{'C': [100, 1000, 10000], 'gamma': [0.01, 0.001], 'kernel': ['poly', 'rbf'], 'degree': [2, 3, 4]}]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parameters found = {'C': 100, 'degree': 3, 'gamma': 0.01, 'kernel': 'poly'}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training score   	= 0.9996081466330754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validation score 	= 0.9678683385579937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test score            	= 0.9702194357366771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Process Time           		   		= 8.436292 Minutes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(50% Test)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 Search parameter space for SVM = [{'C': [100, 1000, 10000], 'gamma': [0.01, 0.001], 'kernel': ['poly', 'rbf'], 'degree': [2, 3, 4]}]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parameters found = {'C': 100, 'degree': 3, 'gamma': 0.01, 'kernel': 'poly'}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training score   	= 0.9994427513515088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validation score 	= 0.9605015673981191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test score            	= 0.9661442006269593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Process Time           				= 3.845329 Minutes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 (Molecular Biology Data Set)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375"/>
            <a:ext cx="8520600" cy="203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00" y="3127200"/>
            <a:ext cx="2506850" cy="1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429000" y="3387013"/>
            <a:ext cx="54033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Introns do not code for proteins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Exons code for proteins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(70% Test)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5" y="125066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 Search parameter space for SVM = [{'C': [100, 1000, 10000], 'gamma': [0.01, 0.001], 'kernel': ['poly', 'rbf'], 'degree': [2, 3, 4]}]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parameters found = {'C': 100, 'degree': 3, 'gamma': 0.01, 'kernel': 'poly'}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training score   	= 1.0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validation score 	= 0.9540229885057471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test score            	= 0.961486789072996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 Time           				= 1.603256 Minutes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Mean Scores</a:t>
            </a:r>
            <a:endParaRPr/>
          </a:p>
        </p:txBody>
      </p:sp>
      <p:graphicFrame>
        <p:nvGraphicFramePr>
          <p:cNvPr id="247" name="Google Shape;247;p43"/>
          <p:cNvGraphicFramePr/>
          <p:nvPr/>
        </p:nvGraphicFramePr>
        <p:xfrm>
          <a:off x="526900" y="12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1997550"/>
                <a:gridCol w="1997550"/>
                <a:gridCol w="1997550"/>
                <a:gridCol w="1997550"/>
              </a:tblGrid>
              <a:tr h="8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Test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0.9996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0.9679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0.9702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0.9994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0.9605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0.9661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0.9540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0.9615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layer, 50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 95.52±0.74% on stratified 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99.61%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94.36%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99.44%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93.67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91.49% test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Dog for 20% Test</a:t>
            </a:r>
            <a:endParaRPr/>
          </a:p>
        </p:txBody>
      </p:sp>
      <p:graphicFrame>
        <p:nvGraphicFramePr>
          <p:cNvPr id="269" name="Google Shape;269;p47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Algorithm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Test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CV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0.9247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0.9114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0.9373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0.9347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0.9484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 </a:t>
                      </a:r>
                      <a:r>
                        <a:rPr b="1" lang="en" sz="2300"/>
                        <a:t>🐶🔥💯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0.9702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0.9679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0.9996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0.9552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Dog for 50% Test</a:t>
            </a:r>
            <a:endParaRPr/>
          </a:p>
        </p:txBody>
      </p:sp>
      <p:graphicFrame>
        <p:nvGraphicFramePr>
          <p:cNvPr id="275" name="Google Shape;275;p48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Algorithm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Test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CV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0.8984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0.9373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0.9347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0.9484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 </a:t>
                      </a:r>
                      <a:r>
                        <a:rPr b="1" lang="en" sz="2300"/>
                        <a:t>🐶🔥💯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0.9661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0.9605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0.9994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0.9552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Dog for 70% Test</a:t>
            </a:r>
            <a:endParaRPr/>
          </a:p>
        </p:txBody>
      </p:sp>
      <p:graphicFrame>
        <p:nvGraphicFramePr>
          <p:cNvPr id="281" name="Google Shape;281;p49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{BA68B758-7E8E-4544-801A-04EE340E0916}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Algorithm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Test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CV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r>
                        <a:rPr lang="en" sz="1800"/>
                        <a:t>.8669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0.8610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1.0000 </a:t>
                      </a:r>
                      <a:r>
                        <a:rPr b="1" lang="en" sz="2300"/>
                        <a:t>👔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0.9373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0.9347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0.9484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 </a:t>
                      </a:r>
                      <a:r>
                        <a:rPr b="1" lang="en" sz="2300"/>
                        <a:t>🐶🔥💯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0.9615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0.9540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1.0000 </a:t>
                      </a:r>
                      <a:r>
                        <a:rPr b="1" lang="en" sz="2300"/>
                        <a:t>👔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0.9552 </a:t>
                      </a:r>
                      <a:r>
                        <a:rPr b="1" lang="en" sz="2300"/>
                        <a:t>👑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have been done differently?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Gini importances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other pattern recognition neural network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learning curves of models to better understand generalization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Confusion matrices to see if class distribution was an issue that skewed different types of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stratified K fold rather than random sample K fold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Played more with parameters in general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3" name="Google Shape;293;p5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II: Preliminary analysis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Each Sequence is 60 base pairs long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8 possible base pairs: ('A', 'C', 'D', 'G', 'N', 'R', 'S', 'T')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Three Class Labels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Exon-Intron Boundaries (EI) (767 examples)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Intron-Exon Boundaries (IE) (768 examples)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Neither (N) (1655 examples)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 (RAW data)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4175"/>
            <a:ext cx="83153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considered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Required: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Neural Networks (Gal Egozi)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Support Vector Machines (Colby Kuhnel)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Chosen freely: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Decision Tree (Niels Moeller)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Random Forest (Raymond Sutrisno)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II (considerations)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NN and SVM are</a:t>
            </a:r>
            <a:r>
              <a:rPr lang="en" sz="2400"/>
              <a:t> “One vs. All” algorithms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Features are categorical in nature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Need One Hot Encoding for both class labels and features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III (procedure)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One hot encode features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Each Sequence is 60 base pairs long and categorical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60 features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8 base pair categories ('A', 'C', 'D', 'G', 'N', 'R', 'S', 'T')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60 * 8 = 480 columns total after one hot encoding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One hot encode classes for algorithms that need it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Three classes: ‘EI’ , ‘IE’, ‘N’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Procedure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Gridsearch model parameters to tune for the best model using stratified 10 fold cross validation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Report accuracies (CV mainly, training and test)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Optional metrics considered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Confusion Matrices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Learning Curves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