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lvl1pPr>
      <a:defRPr>
        <a:solidFill>
          <a:srgbClr val="2C2C2C"/>
        </a:solidFill>
        <a:latin typeface="+mj-lt"/>
        <a:ea typeface="+mj-ea"/>
        <a:cs typeface="+mj-cs"/>
        <a:sym typeface="Helvetica"/>
      </a:defRPr>
    </a:lvl1pPr>
    <a:lvl2pPr>
      <a:defRPr>
        <a:solidFill>
          <a:srgbClr val="2C2C2C"/>
        </a:solidFill>
        <a:latin typeface="+mj-lt"/>
        <a:ea typeface="+mj-ea"/>
        <a:cs typeface="+mj-cs"/>
        <a:sym typeface="Helvetica"/>
      </a:defRPr>
    </a:lvl2pPr>
    <a:lvl3pPr>
      <a:defRPr>
        <a:solidFill>
          <a:srgbClr val="2C2C2C"/>
        </a:solidFill>
        <a:latin typeface="+mj-lt"/>
        <a:ea typeface="+mj-ea"/>
        <a:cs typeface="+mj-cs"/>
        <a:sym typeface="Helvetica"/>
      </a:defRPr>
    </a:lvl3pPr>
    <a:lvl4pPr>
      <a:defRPr>
        <a:solidFill>
          <a:srgbClr val="2C2C2C"/>
        </a:solidFill>
        <a:latin typeface="+mj-lt"/>
        <a:ea typeface="+mj-ea"/>
        <a:cs typeface="+mj-cs"/>
        <a:sym typeface="Helvetica"/>
      </a:defRPr>
    </a:lvl4pPr>
    <a:lvl5pPr>
      <a:defRPr>
        <a:solidFill>
          <a:srgbClr val="2C2C2C"/>
        </a:solidFill>
        <a:latin typeface="+mj-lt"/>
        <a:ea typeface="+mj-ea"/>
        <a:cs typeface="+mj-cs"/>
        <a:sym typeface="Helvetica"/>
      </a:defRPr>
    </a:lvl5pPr>
    <a:lvl6pPr>
      <a:defRPr>
        <a:solidFill>
          <a:srgbClr val="2C2C2C"/>
        </a:solidFill>
        <a:latin typeface="+mj-lt"/>
        <a:ea typeface="+mj-ea"/>
        <a:cs typeface="+mj-cs"/>
        <a:sym typeface="Helvetica"/>
      </a:defRPr>
    </a:lvl6pPr>
    <a:lvl7pPr>
      <a:defRPr>
        <a:solidFill>
          <a:srgbClr val="2C2C2C"/>
        </a:solidFill>
        <a:latin typeface="+mj-lt"/>
        <a:ea typeface="+mj-ea"/>
        <a:cs typeface="+mj-cs"/>
        <a:sym typeface="Helvetica"/>
      </a:defRPr>
    </a:lvl7pPr>
    <a:lvl8pPr>
      <a:defRPr>
        <a:solidFill>
          <a:srgbClr val="2C2C2C"/>
        </a:solidFill>
        <a:latin typeface="+mj-lt"/>
        <a:ea typeface="+mj-ea"/>
        <a:cs typeface="+mj-cs"/>
        <a:sym typeface="Helvetica"/>
      </a:defRPr>
    </a:lvl8pPr>
    <a:lvl9pPr>
      <a:defRPr>
        <a:solidFill>
          <a:srgbClr val="2C2C2C"/>
        </a:solidFill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E8CA"/>
          </a:solidFill>
        </a:fill>
      </a:tcStyle>
    </a:wholeTbl>
    <a:band2H>
      <a:tcTxStyle b="def" i="def"/>
      <a:tcStyle>
        <a:tcBdr/>
        <a:fill>
          <a:solidFill>
            <a:srgbClr val="FFF4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C00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C00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C000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n" i="on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E8CA"/>
          </a:solidFill>
        </a:fill>
      </a:tcStyle>
    </a:wholeTbl>
    <a:band2H>
      <a:tcTxStyle b="def" i="def"/>
      <a:tcStyle>
        <a:tcBdr/>
        <a:fill>
          <a:solidFill>
            <a:srgbClr val="FFF4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C00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C00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C00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5"/>
          </a:solidFill>
        </a:fill>
      </a:tcStyle>
    </a:wholeTbl>
    <a:band2H>
      <a:tcTxStyle b="def" i="def"/>
      <a:tcStyle>
        <a:tcBdr/>
        <a:fill>
          <a:solidFill>
            <a:srgbClr val="E6F6EB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8CC78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8CC78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8CC78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BD2CA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5661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5661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5661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546877"/>
          <c:y val="0.0434243"/>
          <c:w val="0.945312"/>
          <c:h val="0.8742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C00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2C2C2C"/>
                    </a:solidFill>
                    <a:effectLst/>
                    <a:latin typeface="Corbel"/>
                  </a:defRPr>
                </a:pPr>
                <a:r>
                  <a:rPr b="0" i="0" strike="noStrike" sz="1000" u="none">
                    <a:solidFill>
                      <a:srgbClr val="2C2C2C"/>
                    </a:solidFill>
                    <a:effectLst/>
                    <a:latin typeface="Corbel"/>
                  </a:rPr>
                  <a:t/>
                </a: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Sheet1!$B$2:$M$2</c:f>
              <c:numCache>
                <c:ptCount val="12"/>
                <c:pt idx="0">
                  <c:v>3.000000</c:v>
                </c:pt>
                <c:pt idx="1">
                  <c:v>6.000000</c:v>
                </c:pt>
                <c:pt idx="2">
                  <c:v>4.000000</c:v>
                </c:pt>
                <c:pt idx="3">
                  <c:v>4.000000</c:v>
                </c:pt>
                <c:pt idx="4">
                  <c:v>8.000000</c:v>
                </c:pt>
                <c:pt idx="5">
                  <c:v>8.000000</c:v>
                </c:pt>
                <c:pt idx="6">
                  <c:v>6.000000</c:v>
                </c:pt>
                <c:pt idx="7">
                  <c:v>5.000000</c:v>
                </c:pt>
                <c:pt idx="8">
                  <c:v>4.000000</c:v>
                </c:pt>
                <c:pt idx="9">
                  <c:v>6.000000</c:v>
                </c:pt>
                <c:pt idx="10">
                  <c:v>8.000000</c:v>
                </c:pt>
                <c:pt idx="11">
                  <c:v>12.000000</c:v>
                </c:pt>
              </c:numCache>
            </c:numRef>
          </c:val>
        </c:ser>
        <c:gapWidth val="0"/>
        <c:overlap val="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2C2C2C"/>
                </a:solidFill>
                <a:effectLst/>
                <a:latin typeface="Corbel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FFFFF"/>
              </a:solidFill>
              <a:prstDash val="solid"/>
              <a:bevel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2C2C2C"/>
                </a:solidFill>
                <a:effectLst/>
                <a:latin typeface="Corbel"/>
              </a:defRPr>
            </a:pPr>
          </a:p>
        </c:txPr>
        <c:crossAx val="0"/>
        <c:crosses val="autoZero"/>
        <c:crossBetween val="between"/>
        <c:majorUnit val="3"/>
        <c:minorUnit val="1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9" name="Shape 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Enrique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Enrique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Enrique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Agregar fuentes de inf.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Tetsu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En funcion de las necesidades de los clientes hemos diseñado 2 tipos de servicios para ofrecer a nuestros clientes. </a:t>
            </a:r>
            <a:br>
              <a:rPr sz="1200">
                <a:latin typeface="Calibri"/>
                <a:ea typeface="Calibri"/>
                <a:cs typeface="Calibri"/>
                <a:sym typeface="Calibri"/>
              </a:rPr>
            </a:br>
            <a:r>
              <a:rPr sz="1200">
                <a:latin typeface="Calibri"/>
                <a:ea typeface="Calibri"/>
                <a:cs typeface="Calibri"/>
                <a:sym typeface="Calibri"/>
              </a:rPr>
              <a:t>Basicos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 la carta.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Servicios especiales (Premium)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Enrique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Tetsu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Proveedores, mencionarlos.</a:t>
            </a:r>
            <a:br>
              <a:rPr sz="1200">
                <a:latin typeface="Calibri"/>
                <a:ea typeface="Calibri"/>
                <a:cs typeface="Calibri"/>
                <a:sym typeface="Calibri"/>
              </a:rPr>
            </a:br>
            <a:r>
              <a:rPr sz="1200">
                <a:latin typeface="Calibri"/>
                <a:ea typeface="Calibri"/>
                <a:cs typeface="Calibri"/>
                <a:sym typeface="Calibri"/>
              </a:rPr>
              <a:t>dATOS FUERTES.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enrique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Enrique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Enrique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Tetsu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Capacitaciones constantes a nuestros empleados para tener mejores r=	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trabajar en conjuntos, vigencia, desarolladas al futuro.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Tetsu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9" name="Shape 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Enrique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Enrique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9" name="Shape 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Enrique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Tetsu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Enrique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Enrique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Enrique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title"/>
          </p:nvPr>
        </p:nvSpPr>
        <p:spPr>
          <a:xfrm>
            <a:off x="365758" y="2075825"/>
            <a:ext cx="11471566" cy="1920426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pc="150" sz="60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150" sz="6000">
                <a:solidFill>
                  <a:srgbClr val="099BDD"/>
                </a:solidFill>
              </a:rPr>
              <a:t>Texto del título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524000" y="3996249"/>
            <a:ext cx="9144000" cy="2861751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411480" indent="-182879" algn="ctr">
              <a:buClrTx/>
              <a:buFontTx/>
              <a:defRPr sz="2000">
                <a:solidFill>
                  <a:srgbClr val="FFFFFF"/>
                </a:solidFill>
              </a:defRPr>
            </a:lvl2pPr>
            <a:lvl3pPr marL="660400" indent="-203200" algn="ctr">
              <a:buClrTx/>
              <a:buFontTx/>
              <a:defRPr sz="2000">
                <a:solidFill>
                  <a:srgbClr val="FFFFFF"/>
                </a:solidFill>
              </a:defRPr>
            </a:lvl3pPr>
            <a:lvl4pPr marL="914400" indent="-228599" algn="ctr">
              <a:buClrTx/>
              <a:buFontTx/>
              <a:defRPr sz="2000">
                <a:solidFill>
                  <a:srgbClr val="FFFFFF"/>
                </a:solidFill>
              </a:defRPr>
            </a:lvl4pPr>
            <a:lvl5pPr marL="1143000" indent="-228600" algn="ctr">
              <a:buClrTx/>
              <a:buFontTx/>
              <a:defRPr sz="20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Nivel de texto 1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Nivel de texto 2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Nivel de texto 3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Nivel de texto 4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Nivel de texto 5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81" y="176109"/>
            <a:ext cx="12188956" cy="16459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49" name="Shape 49"/>
          <p:cNvSpPr/>
          <p:nvPr>
            <p:ph type="title"/>
          </p:nvPr>
        </p:nvSpPr>
        <p:spPr>
          <a:xfrm>
            <a:off x="1202919" y="65431"/>
            <a:ext cx="9784082" cy="194625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Texto del título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202919" y="2011678"/>
            <a:ext cx="9784082" cy="4846322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Nivel de texto 1</a:t>
            </a:r>
            <a:endParaRPr sz="2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Nivel de texto 2</a:t>
            </a:r>
            <a:endParaRPr sz="2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Nivel de texto 3</a:t>
            </a:r>
            <a:endParaRPr sz="2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Nivel de texto 4</a:t>
            </a:r>
            <a:endParaRPr sz="2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Nivel de texto 5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481" y="176109"/>
            <a:ext cx="12188956" cy="16459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9019312" y="0"/>
            <a:ext cx="2743202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55" name="Shape 55"/>
          <p:cNvSpPr/>
          <p:nvPr>
            <p:ph type="title"/>
          </p:nvPr>
        </p:nvSpPr>
        <p:spPr>
          <a:xfrm>
            <a:off x="9160623" y="0"/>
            <a:ext cx="2402382" cy="644684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Texto del título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838199" y="274638"/>
            <a:ext cx="7973291" cy="6583364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Nivel de texto 1</a:t>
            </a:r>
            <a:endParaRPr sz="2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Nivel de texto 2</a:t>
            </a:r>
            <a:endParaRPr sz="2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Nivel de texto 3</a:t>
            </a:r>
            <a:endParaRPr sz="2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Nivel de texto 4</a:t>
            </a:r>
            <a:endParaRPr sz="2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Nivel de texto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xfrm>
            <a:off x="8073048" y="6470796"/>
            <a:ext cx="879761" cy="269239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Texto del título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Nivel de texto 1</a:t>
            </a:r>
            <a:endParaRPr sz="2200"/>
          </a:p>
          <a:p>
            <a:pPr lvl="1">
              <a:defRPr sz="1800"/>
            </a:pPr>
            <a:r>
              <a:rPr sz="2200"/>
              <a:t>Nivel de texto 2</a:t>
            </a:r>
            <a:endParaRPr sz="2200"/>
          </a:p>
          <a:p>
            <a:pPr lvl="2">
              <a:defRPr sz="1800"/>
            </a:pPr>
            <a:r>
              <a:rPr sz="2200"/>
              <a:t>Nivel de texto 3</a:t>
            </a:r>
            <a:endParaRPr sz="2200"/>
          </a:p>
          <a:p>
            <a:pPr lvl="3">
              <a:defRPr sz="1800"/>
            </a:pPr>
            <a:r>
              <a:rPr sz="2200"/>
              <a:t>Nivel de texto 4</a:t>
            </a:r>
            <a:endParaRPr sz="2200"/>
          </a:p>
          <a:p>
            <a:pPr lvl="4">
              <a:defRPr sz="1800"/>
            </a:pPr>
            <a:r>
              <a:rPr sz="2200"/>
              <a:t>Nivel de texto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81" y="176109"/>
            <a:ext cx="12188956" cy="1645918"/>
          </a:xfrm>
          <a:prstGeom prst="rect">
            <a:avLst/>
          </a:prstGeom>
          <a:solidFill>
            <a:srgbClr val="2C2C2C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16" name="Shape 16"/>
          <p:cNvSpPr/>
          <p:nvPr/>
        </p:nvSpPr>
        <p:spPr>
          <a:xfrm>
            <a:off x="-6843" y="2059010"/>
            <a:ext cx="12195668" cy="1828802"/>
          </a:xfrm>
          <a:prstGeom prst="rect">
            <a:avLst/>
          </a:prstGeom>
          <a:solidFill>
            <a:srgbClr val="099BDD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833191" y="2083823"/>
            <a:ext cx="10515601" cy="192651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pc="150" sz="6000">
                <a:solidFill>
                  <a:srgbClr val="FFFFFF"/>
                </a:solidFill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150" sz="6000">
                <a:solidFill>
                  <a:srgbClr val="FFFFFF"/>
                </a:solidFill>
              </a:rPr>
              <a:t>Texto del título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833191" y="4010333"/>
            <a:ext cx="10515601" cy="2847669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099BDD"/>
                </a:solidFill>
              </a:defRPr>
            </a:lvl1pPr>
            <a:lvl2pPr marL="411480" indent="-182879" algn="ctr">
              <a:buClrTx/>
              <a:buFontTx/>
              <a:defRPr sz="2000">
                <a:solidFill>
                  <a:srgbClr val="099BDD"/>
                </a:solidFill>
              </a:defRPr>
            </a:lvl2pPr>
            <a:lvl3pPr marL="660400" indent="-203200" algn="ctr">
              <a:buClrTx/>
              <a:buFontTx/>
              <a:defRPr sz="2000">
                <a:solidFill>
                  <a:srgbClr val="099BDD"/>
                </a:solidFill>
              </a:defRPr>
            </a:lvl3pPr>
            <a:lvl4pPr marL="914400" indent="-228599" algn="ctr">
              <a:buClrTx/>
              <a:buFontTx/>
              <a:defRPr sz="2000">
                <a:solidFill>
                  <a:srgbClr val="099BDD"/>
                </a:solidFill>
              </a:defRPr>
            </a:lvl4pPr>
            <a:lvl5pPr marL="1143000" indent="-228600" algn="ctr">
              <a:buClrTx/>
              <a:buFontTx/>
              <a:defRPr sz="2000">
                <a:solidFill>
                  <a:srgbClr val="099BDD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99BDD"/>
                </a:solidFill>
              </a:rPr>
              <a:t>Nivel de texto 1</a:t>
            </a:r>
            <a:endParaRPr sz="2000">
              <a:solidFill>
                <a:srgbClr val="099BD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99BDD"/>
                </a:solidFill>
              </a:rPr>
              <a:t>Nivel de texto 2</a:t>
            </a:r>
            <a:endParaRPr sz="2000">
              <a:solidFill>
                <a:srgbClr val="099BD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99BDD"/>
                </a:solidFill>
              </a:rPr>
              <a:t>Nivel de texto 3</a:t>
            </a:r>
            <a:endParaRPr sz="2000">
              <a:solidFill>
                <a:srgbClr val="099BD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99BDD"/>
                </a:solidFill>
              </a:rPr>
              <a:t>Nivel de texto 4</a:t>
            </a:r>
            <a:endParaRPr sz="2000">
              <a:solidFill>
                <a:srgbClr val="099BD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99BDD"/>
                </a:solidFill>
              </a:rPr>
              <a:t>Nivel de texto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9BDD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81" y="176109"/>
            <a:ext cx="12188956" cy="10664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1203958" y="-263809"/>
            <a:ext cx="9784083" cy="194625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Texto del título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1205342" y="2011678"/>
            <a:ext cx="4754883" cy="4846322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Nivel de texto 1</a:t>
            </a:r>
            <a:endParaRPr sz="2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Nivel de texto 2</a:t>
            </a:r>
            <a:endParaRPr sz="2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Nivel de texto 3</a:t>
            </a:r>
            <a:endParaRPr sz="2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Nivel de texto 4</a:t>
            </a:r>
            <a:endParaRPr sz="2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Nivel de texto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481" y="176109"/>
            <a:ext cx="12188956" cy="16459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27" name="Shape 27"/>
          <p:cNvSpPr/>
          <p:nvPr>
            <p:ph type="title"/>
          </p:nvPr>
        </p:nvSpPr>
        <p:spPr>
          <a:xfrm>
            <a:off x="1202919" y="254166"/>
            <a:ext cx="9784082" cy="1568779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Texto del título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xfrm>
            <a:off x="1207008" y="1822943"/>
            <a:ext cx="4754880" cy="924147"/>
          </a:xfrm>
          <a:prstGeom prst="rect">
            <a:avLst/>
          </a:prstGeom>
          <a:noFill/>
        </p:spPr>
        <p:txBody>
          <a:bodyPr lIns="45718" tIns="45718" rIns="45718" bIns="45718" anchor="ctr"/>
          <a:lstStyle>
            <a:lvl1pPr marL="0" indent="0"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1pPr>
            <a:lvl2pPr marL="420624" indent="-192023">
              <a:buClrTx/>
              <a:buFontTx/>
              <a:defRPr sz="2100">
                <a:solidFill>
                  <a:srgbClr val="FFFFFF"/>
                </a:solidFill>
              </a:defRPr>
            </a:lvl2pPr>
            <a:lvl3pPr marL="670559" indent="-213359">
              <a:buClrTx/>
              <a:buFontTx/>
              <a:defRPr sz="2100">
                <a:solidFill>
                  <a:srgbClr val="FFFFFF"/>
                </a:solidFill>
              </a:defRPr>
            </a:lvl3pPr>
            <a:lvl4pPr marL="925830" indent="-240029">
              <a:buClrTx/>
              <a:buFontTx/>
              <a:defRPr sz="2100">
                <a:solidFill>
                  <a:srgbClr val="FFFFFF"/>
                </a:solidFill>
              </a:defRPr>
            </a:lvl4pPr>
            <a:lvl5pPr marL="1154430" indent="-240030">
              <a:buClrTx/>
              <a:buFontTx/>
              <a:defRPr sz="21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</a:rPr>
              <a:t>Nivel de texto 1</a:t>
            </a:r>
            <a:endParaRPr sz="21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</a:rPr>
              <a:t>Nivel de texto 2</a:t>
            </a:r>
            <a:endParaRPr sz="21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</a:rPr>
              <a:t>Nivel de texto 3</a:t>
            </a:r>
            <a:endParaRPr sz="21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</a:rPr>
              <a:t>Nivel de texto 4</a:t>
            </a:r>
            <a:endParaRPr sz="21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</a:rPr>
              <a:t>Nivel de texto 5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81" y="176109"/>
            <a:ext cx="12188956" cy="16459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1202919" y="0"/>
            <a:ext cx="9784082" cy="207711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Texto del título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81" y="176109"/>
            <a:ext cx="12188956" cy="16459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81" y="176109"/>
            <a:ext cx="12188956" cy="16459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202919" y="0"/>
            <a:ext cx="9784082" cy="2077113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Texto del título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1207008" y="2120052"/>
            <a:ext cx="6126480" cy="4737948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182879" indent="-182879">
              <a:defRPr sz="3200">
                <a:solidFill>
                  <a:srgbClr val="FFFFFF"/>
                </a:solidFill>
              </a:defRPr>
            </a:lvl1pPr>
            <a:lvl2pPr marL="437605" indent="-209004">
              <a:defRPr sz="3200">
                <a:solidFill>
                  <a:srgbClr val="FFFFFF"/>
                </a:solidFill>
              </a:defRPr>
            </a:lvl2pPr>
            <a:lvl3pPr marL="701040" indent="-243840">
              <a:defRPr sz="3200">
                <a:solidFill>
                  <a:srgbClr val="FFFFFF"/>
                </a:solidFill>
              </a:defRPr>
            </a:lvl3pPr>
            <a:lvl4pPr marL="978408" indent="-292608">
              <a:defRPr sz="3200">
                <a:solidFill>
                  <a:srgbClr val="FFFFFF"/>
                </a:solidFill>
              </a:defRPr>
            </a:lvl4pPr>
            <a:lvl5pPr marL="1207008" indent="-292608">
              <a:defRPr sz="32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Nivel de texto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Nivel de texto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Nivel de texto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Nivel de texto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Nivel de texto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81" y="176109"/>
            <a:ext cx="12188956" cy="16459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44" name="Shape 44"/>
          <p:cNvSpPr/>
          <p:nvPr>
            <p:ph type="title"/>
          </p:nvPr>
        </p:nvSpPr>
        <p:spPr>
          <a:xfrm>
            <a:off x="1202919" y="0"/>
            <a:ext cx="9784082" cy="2077113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Texto del título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7790688" y="2150621"/>
            <a:ext cx="3200401" cy="4707379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0" indent="0">
              <a:lnSpc>
                <a:spcPct val="95000"/>
              </a:lnSpc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393192" indent="-164591">
              <a:lnSpc>
                <a:spcPct val="95000"/>
              </a:lnSpc>
              <a:buClrTx/>
              <a:buFontTx/>
              <a:defRPr sz="1800">
                <a:solidFill>
                  <a:srgbClr val="FFFFFF"/>
                </a:solidFill>
              </a:defRPr>
            </a:lvl2pPr>
            <a:lvl3pPr marL="640080" indent="-182880">
              <a:lnSpc>
                <a:spcPct val="95000"/>
              </a:lnSpc>
              <a:buClrTx/>
              <a:buFontTx/>
              <a:defRPr sz="1800">
                <a:solidFill>
                  <a:srgbClr val="FFFFFF"/>
                </a:solidFill>
              </a:defRPr>
            </a:lvl3pPr>
            <a:lvl4pPr marL="891540" indent="-205740">
              <a:lnSpc>
                <a:spcPct val="95000"/>
              </a:lnSpc>
              <a:buClrTx/>
              <a:buFontTx/>
              <a:defRPr sz="1800">
                <a:solidFill>
                  <a:srgbClr val="FFFFFF"/>
                </a:solidFill>
              </a:defRPr>
            </a:lvl4pPr>
            <a:lvl5pPr marL="1120140" indent="-205740">
              <a:lnSpc>
                <a:spcPct val="95000"/>
              </a:lnSpc>
              <a:buClrTx/>
              <a:buFontTx/>
              <a:defRPr sz="180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Nivel de texto 1</a:t>
            </a:r>
            <a:endParaRPr>
              <a:solidFill>
                <a:srgbClr val="FFFFFF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Nivel de texto 2</a:t>
            </a:r>
            <a:endParaRPr>
              <a:solidFill>
                <a:srgbClr val="FFFFFF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Nivel de texto 3</a:t>
            </a:r>
            <a:endParaRPr>
              <a:solidFill>
                <a:srgbClr val="FFFFFF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Nivel de texto 4</a:t>
            </a:r>
            <a:endParaRPr>
              <a:solidFill>
                <a:srgbClr val="FFFFFF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Nivel de texto 5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81" y="176108"/>
            <a:ext cx="12188956" cy="7486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03958" y="-25896"/>
            <a:ext cx="9784083" cy="1152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Texto del título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1202919" y="880071"/>
            <a:ext cx="9784082" cy="597793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200"/>
              <a:t>Nivel de texto 1</a:t>
            </a:r>
            <a:endParaRPr sz="2200"/>
          </a:p>
          <a:p>
            <a:pPr lvl="1">
              <a:defRPr sz="1800"/>
            </a:pPr>
            <a:r>
              <a:rPr sz="2200"/>
              <a:t>Nivel de texto 2</a:t>
            </a:r>
            <a:endParaRPr sz="2200"/>
          </a:p>
          <a:p>
            <a:pPr lvl="2">
              <a:defRPr sz="1800"/>
            </a:pPr>
            <a:r>
              <a:rPr sz="2200"/>
              <a:t>Nivel de texto 3</a:t>
            </a:r>
            <a:endParaRPr sz="2200"/>
          </a:p>
          <a:p>
            <a:pPr lvl="3">
              <a:defRPr sz="1800"/>
            </a:pPr>
            <a:r>
              <a:rPr sz="2200"/>
              <a:t>Nivel de texto 4</a:t>
            </a:r>
            <a:endParaRPr sz="2200"/>
          </a:p>
          <a:p>
            <a:pPr lvl="4">
              <a:defRPr sz="1800"/>
            </a:pPr>
            <a:r>
              <a:rPr sz="2200"/>
              <a:t>Nivel de texto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0658926" y="6470796"/>
            <a:ext cx="946266" cy="269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 advClick="1"/>
  <p:txStyles>
    <p:titleStyle>
      <a:lvl1pPr>
        <a:lnSpc>
          <a:spcPct val="85000"/>
        </a:lnSpc>
        <a:defRPr cap="all" sz="4000">
          <a:solidFill>
            <a:srgbClr val="099BDD"/>
          </a:solidFill>
          <a:latin typeface="Corbel"/>
          <a:ea typeface="Corbel"/>
          <a:cs typeface="Corbel"/>
          <a:sym typeface="Corbel"/>
        </a:defRPr>
      </a:lvl1pPr>
      <a:lvl2pPr>
        <a:lnSpc>
          <a:spcPct val="85000"/>
        </a:lnSpc>
        <a:defRPr cap="all" sz="4000">
          <a:solidFill>
            <a:srgbClr val="099BDD"/>
          </a:solidFill>
          <a:latin typeface="Corbel"/>
          <a:ea typeface="Corbel"/>
          <a:cs typeface="Corbel"/>
          <a:sym typeface="Corbel"/>
        </a:defRPr>
      </a:lvl2pPr>
      <a:lvl3pPr>
        <a:lnSpc>
          <a:spcPct val="85000"/>
        </a:lnSpc>
        <a:defRPr cap="all" sz="4000">
          <a:solidFill>
            <a:srgbClr val="099BDD"/>
          </a:solidFill>
          <a:latin typeface="Corbel"/>
          <a:ea typeface="Corbel"/>
          <a:cs typeface="Corbel"/>
          <a:sym typeface="Corbel"/>
        </a:defRPr>
      </a:lvl3pPr>
      <a:lvl4pPr>
        <a:lnSpc>
          <a:spcPct val="85000"/>
        </a:lnSpc>
        <a:defRPr cap="all" sz="4000">
          <a:solidFill>
            <a:srgbClr val="099BDD"/>
          </a:solidFill>
          <a:latin typeface="Corbel"/>
          <a:ea typeface="Corbel"/>
          <a:cs typeface="Corbel"/>
          <a:sym typeface="Corbel"/>
        </a:defRPr>
      </a:lvl4pPr>
      <a:lvl5pPr>
        <a:lnSpc>
          <a:spcPct val="85000"/>
        </a:lnSpc>
        <a:defRPr cap="all" sz="4000">
          <a:solidFill>
            <a:srgbClr val="099BDD"/>
          </a:solidFill>
          <a:latin typeface="Corbel"/>
          <a:ea typeface="Corbel"/>
          <a:cs typeface="Corbel"/>
          <a:sym typeface="Corbel"/>
        </a:defRPr>
      </a:lvl5pPr>
      <a:lvl6pPr>
        <a:lnSpc>
          <a:spcPct val="85000"/>
        </a:lnSpc>
        <a:defRPr cap="all" sz="4000">
          <a:solidFill>
            <a:srgbClr val="099BDD"/>
          </a:solidFill>
          <a:latin typeface="Corbel"/>
          <a:ea typeface="Corbel"/>
          <a:cs typeface="Corbel"/>
          <a:sym typeface="Corbel"/>
        </a:defRPr>
      </a:lvl6pPr>
      <a:lvl7pPr>
        <a:lnSpc>
          <a:spcPct val="85000"/>
        </a:lnSpc>
        <a:defRPr cap="all" sz="4000">
          <a:solidFill>
            <a:srgbClr val="099BDD"/>
          </a:solidFill>
          <a:latin typeface="Corbel"/>
          <a:ea typeface="Corbel"/>
          <a:cs typeface="Corbel"/>
          <a:sym typeface="Corbel"/>
        </a:defRPr>
      </a:lvl7pPr>
      <a:lvl8pPr>
        <a:lnSpc>
          <a:spcPct val="85000"/>
        </a:lnSpc>
        <a:defRPr cap="all" sz="4000">
          <a:solidFill>
            <a:srgbClr val="099BDD"/>
          </a:solidFill>
          <a:latin typeface="Corbel"/>
          <a:ea typeface="Corbel"/>
          <a:cs typeface="Corbel"/>
          <a:sym typeface="Corbel"/>
        </a:defRPr>
      </a:lvl8pPr>
      <a:lvl9pPr>
        <a:lnSpc>
          <a:spcPct val="85000"/>
        </a:lnSpc>
        <a:defRPr cap="all" sz="4000">
          <a:solidFill>
            <a:srgbClr val="099BDD"/>
          </a:solidFill>
          <a:latin typeface="Corbel"/>
          <a:ea typeface="Corbel"/>
          <a:cs typeface="Corbel"/>
          <a:sym typeface="Corbel"/>
        </a:defRPr>
      </a:lvl9pPr>
    </p:titleStyle>
    <p:bodyStyle>
      <a:lvl1pPr marL="182879" indent="-182879">
        <a:lnSpc>
          <a:spcPct val="90000"/>
        </a:lnSpc>
        <a:spcBef>
          <a:spcPts val="1200"/>
        </a:spcBef>
        <a:buClr>
          <a:srgbClr val="FFFFFF"/>
        </a:buClr>
        <a:buSzPct val="100000"/>
        <a:buFont typeface="Wingdings"/>
        <a:buChar char="▪"/>
        <a:defRPr sz="2200">
          <a:latin typeface="Corbel"/>
          <a:ea typeface="Corbel"/>
          <a:cs typeface="Corbel"/>
          <a:sym typeface="Corbel"/>
        </a:defRPr>
      </a:lvl1pPr>
      <a:lvl2pPr marL="429768" indent="-201166">
        <a:lnSpc>
          <a:spcPct val="90000"/>
        </a:lnSpc>
        <a:spcBef>
          <a:spcPts val="1200"/>
        </a:spcBef>
        <a:buClr>
          <a:srgbClr val="FFFFFF"/>
        </a:buClr>
        <a:buSzPct val="100000"/>
        <a:buFont typeface="Wingdings"/>
        <a:buChar char="▪"/>
        <a:defRPr sz="2200">
          <a:latin typeface="Corbel"/>
          <a:ea typeface="Corbel"/>
          <a:cs typeface="Corbel"/>
          <a:sym typeface="Corbel"/>
        </a:defRPr>
      </a:lvl2pPr>
      <a:lvl3pPr marL="680719" indent="-223519">
        <a:lnSpc>
          <a:spcPct val="90000"/>
        </a:lnSpc>
        <a:spcBef>
          <a:spcPts val="1200"/>
        </a:spcBef>
        <a:buClr>
          <a:srgbClr val="FFFFFF"/>
        </a:buClr>
        <a:buSzPct val="100000"/>
        <a:buFont typeface="Wingdings"/>
        <a:buChar char="▪"/>
        <a:defRPr sz="2200">
          <a:latin typeface="Corbel"/>
          <a:ea typeface="Corbel"/>
          <a:cs typeface="Corbel"/>
          <a:sym typeface="Corbel"/>
        </a:defRPr>
      </a:lvl3pPr>
      <a:lvl4pPr marL="937260" indent="-251459">
        <a:lnSpc>
          <a:spcPct val="90000"/>
        </a:lnSpc>
        <a:spcBef>
          <a:spcPts val="1200"/>
        </a:spcBef>
        <a:buClr>
          <a:srgbClr val="FFFFFF"/>
        </a:buClr>
        <a:buSzPct val="100000"/>
        <a:buFont typeface="Wingdings"/>
        <a:buChar char="▪"/>
        <a:defRPr sz="2200">
          <a:latin typeface="Corbel"/>
          <a:ea typeface="Corbel"/>
          <a:cs typeface="Corbel"/>
          <a:sym typeface="Corbel"/>
        </a:defRPr>
      </a:lvl4pPr>
      <a:lvl5pPr marL="1165860" indent="-251460">
        <a:lnSpc>
          <a:spcPct val="90000"/>
        </a:lnSpc>
        <a:spcBef>
          <a:spcPts val="1200"/>
        </a:spcBef>
        <a:buClr>
          <a:srgbClr val="FFFFFF"/>
        </a:buClr>
        <a:buSzPct val="100000"/>
        <a:buFont typeface="Wingdings"/>
        <a:buChar char="▪"/>
        <a:defRPr sz="2200">
          <a:latin typeface="Corbel"/>
          <a:ea typeface="Corbel"/>
          <a:cs typeface="Corbel"/>
          <a:sym typeface="Corbel"/>
        </a:defRPr>
      </a:lvl5pPr>
      <a:lvl6pPr marL="1370324" indent="-314325">
        <a:lnSpc>
          <a:spcPct val="90000"/>
        </a:lnSpc>
        <a:spcBef>
          <a:spcPts val="1200"/>
        </a:spcBef>
        <a:buClr>
          <a:srgbClr val="FFFFFF"/>
        </a:buClr>
        <a:buSzPct val="100000"/>
        <a:buFont typeface="Wingdings"/>
        <a:buChar char="▪"/>
        <a:defRPr sz="2200">
          <a:latin typeface="Corbel"/>
          <a:ea typeface="Corbel"/>
          <a:cs typeface="Corbel"/>
          <a:sym typeface="Corbel"/>
        </a:defRPr>
      </a:lvl6pPr>
      <a:lvl7pPr marL="1557524" indent="-314325">
        <a:lnSpc>
          <a:spcPct val="90000"/>
        </a:lnSpc>
        <a:spcBef>
          <a:spcPts val="1200"/>
        </a:spcBef>
        <a:buClr>
          <a:srgbClr val="FFFFFF"/>
        </a:buClr>
        <a:buSzPct val="100000"/>
        <a:buFont typeface="Wingdings"/>
        <a:buChar char="▪"/>
        <a:defRPr sz="2200">
          <a:latin typeface="Corbel"/>
          <a:ea typeface="Corbel"/>
          <a:cs typeface="Corbel"/>
          <a:sym typeface="Corbel"/>
        </a:defRPr>
      </a:lvl7pPr>
      <a:lvl8pPr marL="1714724" indent="-314325">
        <a:lnSpc>
          <a:spcPct val="90000"/>
        </a:lnSpc>
        <a:spcBef>
          <a:spcPts val="1200"/>
        </a:spcBef>
        <a:buClr>
          <a:srgbClr val="FFFFFF"/>
        </a:buClr>
        <a:buSzPct val="100000"/>
        <a:buFont typeface="Wingdings"/>
        <a:buChar char="▪"/>
        <a:defRPr sz="2200">
          <a:latin typeface="Corbel"/>
          <a:ea typeface="Corbel"/>
          <a:cs typeface="Corbel"/>
          <a:sym typeface="Corbel"/>
        </a:defRPr>
      </a:lvl8pPr>
      <a:lvl9pPr marL="1891925" indent="-314325">
        <a:lnSpc>
          <a:spcPct val="90000"/>
        </a:lnSpc>
        <a:spcBef>
          <a:spcPts val="1200"/>
        </a:spcBef>
        <a:buClr>
          <a:srgbClr val="FFFFFF"/>
        </a:buClr>
        <a:buSzPct val="100000"/>
        <a:buFont typeface="Wingdings"/>
        <a:buChar char="▪"/>
        <a:defRPr sz="2200">
          <a:latin typeface="Corbel"/>
          <a:ea typeface="Corbel"/>
          <a:cs typeface="Corbel"/>
          <a:sym typeface="Corbel"/>
        </a:defRPr>
      </a:lvl9pPr>
    </p:bodyStyle>
    <p:otherStyle>
      <a:lvl1pPr>
        <a:defRPr sz="1200">
          <a:solidFill>
            <a:schemeClr val="tx1"/>
          </a:solidFill>
          <a:latin typeface="+mn-lt"/>
          <a:ea typeface="+mn-ea"/>
          <a:cs typeface="+mn-cs"/>
          <a:sym typeface="Corbel"/>
        </a:defRPr>
      </a:lvl1pPr>
      <a:lvl2pPr>
        <a:defRPr sz="1200">
          <a:solidFill>
            <a:schemeClr val="tx1"/>
          </a:solidFill>
          <a:latin typeface="+mn-lt"/>
          <a:ea typeface="+mn-ea"/>
          <a:cs typeface="+mn-cs"/>
          <a:sym typeface="Corbel"/>
        </a:defRPr>
      </a:lvl2pPr>
      <a:lvl3pPr>
        <a:defRPr sz="1200">
          <a:solidFill>
            <a:schemeClr val="tx1"/>
          </a:solidFill>
          <a:latin typeface="+mn-lt"/>
          <a:ea typeface="+mn-ea"/>
          <a:cs typeface="+mn-cs"/>
          <a:sym typeface="Corbel"/>
        </a:defRPr>
      </a:lvl3pPr>
      <a:lvl4pPr>
        <a:defRPr sz="1200">
          <a:solidFill>
            <a:schemeClr val="tx1"/>
          </a:solidFill>
          <a:latin typeface="+mn-lt"/>
          <a:ea typeface="+mn-ea"/>
          <a:cs typeface="+mn-cs"/>
          <a:sym typeface="Corbel"/>
        </a:defRPr>
      </a:lvl4pPr>
      <a:lvl5pPr>
        <a:defRPr sz="1200">
          <a:solidFill>
            <a:schemeClr val="tx1"/>
          </a:solidFill>
          <a:latin typeface="+mn-lt"/>
          <a:ea typeface="+mn-ea"/>
          <a:cs typeface="+mn-cs"/>
          <a:sym typeface="Corbel"/>
        </a:defRPr>
      </a:lvl5pPr>
      <a:lvl6pPr>
        <a:defRPr sz="1200">
          <a:solidFill>
            <a:schemeClr val="tx1"/>
          </a:solidFill>
          <a:latin typeface="+mn-lt"/>
          <a:ea typeface="+mn-ea"/>
          <a:cs typeface="+mn-cs"/>
          <a:sym typeface="Corbel"/>
        </a:defRPr>
      </a:lvl6pPr>
      <a:lvl7pPr>
        <a:defRPr sz="1200">
          <a:solidFill>
            <a:schemeClr val="tx1"/>
          </a:solidFill>
          <a:latin typeface="+mn-lt"/>
          <a:ea typeface="+mn-ea"/>
          <a:cs typeface="+mn-cs"/>
          <a:sym typeface="Corbel"/>
        </a:defRPr>
      </a:lvl7pPr>
      <a:lvl8pPr>
        <a:defRPr sz="1200">
          <a:solidFill>
            <a:schemeClr val="tx1"/>
          </a:solidFill>
          <a:latin typeface="+mn-lt"/>
          <a:ea typeface="+mn-ea"/>
          <a:cs typeface="+mn-cs"/>
          <a:sym typeface="Corbel"/>
        </a:defRPr>
      </a:lvl8pPr>
      <a:lvl9pPr>
        <a:defRPr sz="1200">
          <a:solidFill>
            <a:schemeClr val="tx1"/>
          </a:solidFill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079725" y="224591"/>
            <a:ext cx="4032347" cy="4032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62" name="Shape 62"/>
          <p:cNvSpPr/>
          <p:nvPr>
            <p:ph type="title"/>
          </p:nvPr>
        </p:nvSpPr>
        <p:spPr>
          <a:xfrm>
            <a:off x="-1" y="3209668"/>
            <a:ext cx="12192003" cy="172819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2F2F2"/>
              </a:gs>
            </a:gsLst>
            <a:lin ang="5400000"/>
          </a:gradFill>
        </p:spPr>
        <p:txBody>
          <a:bodyPr lIns="0" tIns="0" rIns="0" bIns="0"/>
          <a:lstStyle/>
          <a:p>
            <a:pPr lvl="0" defTabSz="786383">
              <a:defRPr cap="none" spc="0" sz="1800">
                <a:solidFill>
                  <a:srgbClr val="000000"/>
                </a:solidFill>
              </a:defRPr>
            </a:pPr>
            <a:r>
              <a:rPr cap="all" sz="6100">
                <a:solidFill>
                  <a:srgbClr val="2C2C2C"/>
                </a:solidFill>
              </a:rPr>
              <a:t>Grupo </a:t>
            </a:r>
            <a:br>
              <a:rPr cap="all" sz="6100">
                <a:solidFill>
                  <a:srgbClr val="2C2C2C"/>
                </a:solidFill>
              </a:rPr>
            </a:br>
            <a:r>
              <a:rPr cap="all" sz="6100">
                <a:solidFill>
                  <a:srgbClr val="2C2C2C"/>
                </a:solidFill>
              </a:rPr>
              <a:t>OSMONT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2667000" y="4995314"/>
            <a:ext cx="6858001" cy="130925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D9D9D9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D9D9D9"/>
                </a:solidFill>
              </a:rPr>
              <a:t>Haz que tu sueño comience</a:t>
            </a:r>
          </a:p>
        </p:txBody>
      </p:sp>
      <p:pic>
        <p:nvPicPr>
          <p:cNvPr id="6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1823" y="224642"/>
            <a:ext cx="3168353" cy="3168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3306403" y="-203925"/>
            <a:ext cx="5579195" cy="150876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Modelo de negocio</a:t>
            </a:r>
          </a:p>
        </p:txBody>
      </p:sp>
      <p:graphicFrame>
        <p:nvGraphicFramePr>
          <p:cNvPr id="107" name="Table 107"/>
          <p:cNvGraphicFramePr/>
          <p:nvPr/>
        </p:nvGraphicFramePr>
        <p:xfrm>
          <a:off x="629002" y="2044302"/>
          <a:ext cx="5663110" cy="393969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796206"/>
                <a:gridCol w="1866901"/>
              </a:tblGrid>
              <a:tr h="463863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Costos Variables de Materiales</a:t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Total:  $6800</a:t>
                      </a:r>
                    </a:p>
                  </a:txBody>
                  <a:tcPr marL="11430" marR="11430" marT="11430" marB="11430" anchor="ctr" anchorCtr="0" horzOverflow="overflow"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  <a:lnT w="38100">
                      <a:solidFill>
                        <a:srgbClr val="FFFFFF"/>
                      </a:solidFill>
                    </a:lnT>
                  </a:tcPr>
                </a:tc>
              </a:tr>
              <a:tr h="484618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Plataforma Facebook o Google</a:t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$2500</a:t>
                      </a:r>
                    </a:p>
                  </a:txBody>
                  <a:tcPr marL="11430" marR="11430" marT="11430" marB="11430" anchor="ctr" anchorCtr="0" horzOverflow="overflow"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</a:tcPr>
                </a:tc>
              </a:tr>
              <a:tr h="452781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Logo</a:t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$400</a:t>
                      </a:r>
                    </a:p>
                  </a:txBody>
                  <a:tcPr marL="11430" marR="11430" marT="11430" marB="11430" anchor="ctr" anchorCtr="0" horzOverflow="overflow"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</a:tcPr>
                </a:tc>
              </a:tr>
              <a:tr h="461924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 página web (estática)</a:t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$600</a:t>
                      </a:r>
                    </a:p>
                  </a:txBody>
                  <a:tcPr marL="11430" marR="11430" marT="11430" marB="11430" anchor="ctr" anchorCtr="0" horzOverflow="overflow"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</a:tcPr>
                </a:tc>
              </a:tr>
              <a:tr h="683405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Video corporativo de 30 segundos o Publicidad en Flyers (2000 impactos)</a:t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$900</a:t>
                      </a:r>
                    </a:p>
                  </a:txBody>
                  <a:tcPr marL="11430" marR="11430" marT="11430" marB="11430" anchor="ctr" anchorCtr="0" horzOverflow="overflow"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</a:tcPr>
                </a:tc>
              </a:tr>
              <a:tr h="455436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Plataforma Youtube o Radio Online</a:t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$1300</a:t>
                      </a:r>
                    </a:p>
                  </a:txBody>
                  <a:tcPr marL="11430" marR="11430" marT="11430" marB="11430" anchor="ctr" anchorCtr="0" horzOverflow="overflow"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</a:tcPr>
                </a:tc>
              </a:tr>
              <a:tr h="467331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Comercial radio o video</a:t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$600</a:t>
                      </a:r>
                    </a:p>
                  </a:txBody>
                  <a:tcPr marL="11430" marR="11430" marT="11430" marB="11430" anchor="ctr" anchorCtr="0" horzOverflow="overflow"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</a:tcPr>
                </a:tc>
              </a:tr>
              <a:tr h="470327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Viáticos</a:t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  <a:lnB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$500</a:t>
                      </a:r>
                    </a:p>
                  </a:txBody>
                  <a:tcPr marL="11430" marR="11430" marT="11430" marB="11430" anchor="ctr" anchorCtr="0" horzOverflow="overflow"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  <a:lnB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108" name="Table 108"/>
          <p:cNvGraphicFramePr/>
          <p:nvPr/>
        </p:nvGraphicFramePr>
        <p:xfrm>
          <a:off x="6490259" y="2045011"/>
          <a:ext cx="5038375" cy="399684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852512"/>
                <a:gridCol w="2185862"/>
              </a:tblGrid>
              <a:tr h="570977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Costos Fijos</a:t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  <a:lnT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Total:  $7403.80</a:t>
                      </a:r>
                    </a:p>
                  </a:txBody>
                  <a:tcPr marL="11430" marR="11430" marT="11430" marB="11430" anchor="ctr" anchorCtr="0" horzOverflow="overflow"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  <a:lnT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T>
                  </a:tcPr>
                </a:tc>
              </a:tr>
              <a:tr h="570977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Oficina Virtual</a:t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$753</a:t>
                      </a:r>
                    </a:p>
                  </a:txBody>
                  <a:tcPr marL="11430" marR="11430" marT="11430" marB="11430" anchor="ctr" anchorCtr="0" horzOverflow="overflow"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</a:tcPr>
                </a:tc>
              </a:tr>
              <a:tr h="570977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Luz</a:t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$300</a:t>
                      </a:r>
                    </a:p>
                  </a:txBody>
                  <a:tcPr marL="11430" marR="11430" marT="11430" marB="11430" anchor="ctr" anchorCtr="0" horzOverflow="overflow"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</a:tcPr>
                </a:tc>
              </a:tr>
              <a:tr h="570977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Teléfono</a:t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$450</a:t>
                      </a:r>
                    </a:p>
                  </a:txBody>
                  <a:tcPr marL="11430" marR="11430" marT="11430" marB="11430" anchor="ctr" anchorCtr="0" horzOverflow="overflow"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</a:tcPr>
                </a:tc>
              </a:tr>
              <a:tr h="570977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Internet</a:t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$180</a:t>
                      </a:r>
                    </a:p>
                  </a:txBody>
                  <a:tcPr marL="11430" marR="11430" marT="11430" marB="11430" anchor="ctr" anchorCtr="0" horzOverflow="overflow"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</a:tcPr>
                </a:tc>
              </a:tr>
              <a:tr h="570977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Sueldo</a:t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$3826.20</a:t>
                      </a:r>
                    </a:p>
                  </a:txBody>
                  <a:tcPr marL="11430" marR="11430" marT="11430" marB="11430" anchor="ctr" anchorCtr="0" horzOverflow="overflow"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</a:tcPr>
                </a:tc>
              </a:tr>
              <a:tr h="570977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Lincencias de software</a:t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  <a:lnB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$894.60</a:t>
                      </a:r>
                    </a:p>
                  </a:txBody>
                  <a:tcPr marL="11430" marR="11430" marT="11430" marB="11430" anchor="ctr" anchorCtr="0" horzOverflow="overflow"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  <a:lnB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3186872" y="-203925"/>
            <a:ext cx="5818256" cy="150876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Modelo de negocio</a:t>
            </a:r>
          </a:p>
        </p:txBody>
      </p:sp>
      <p:graphicFrame>
        <p:nvGraphicFramePr>
          <p:cNvPr id="113" name="Table 113"/>
          <p:cNvGraphicFramePr/>
          <p:nvPr/>
        </p:nvGraphicFramePr>
        <p:xfrm>
          <a:off x="3359696" y="2492896"/>
          <a:ext cx="3995225" cy="144022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52039"/>
                <a:gridCol w="157600"/>
                <a:gridCol w="387939"/>
                <a:gridCol w="157600"/>
                <a:gridCol w="1440043"/>
              </a:tblGrid>
              <a:tr h="518481">
                <a:tc gridSpan="5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2200">
                          <a:sym typeface="Helvetica"/>
                        </a:rPr>
                        <a:t>Punto de Equilibrio Mensual</a:t>
                      </a:r>
                    </a:p>
                  </a:txBody>
                  <a:tcPr marL="11430" marR="11430" marT="11430" marB="11430" anchor="ctr" anchorCtr="0" horzOverflow="overflow">
                    <a:solidFill>
                      <a:srgbClr val="FFFFFF">
                        <a:alpha val="7000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60872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$7403.80</a:t>
                      </a:r>
                    </a:p>
                  </a:txBody>
                  <a:tcPr marL="11430" marR="11430" marT="11430" marB="11430" anchor="ctr" anchorCtr="0" horzOverflow="overflow"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FFFFFF">
                        <a:alpha val="7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</a:p>
                  </a:txBody>
                  <a:tcPr marL="11430" marR="11430" marT="11430" marB="11430" anchor="ctr" anchorCtr="0" horzOverflow="overflow">
                    <a:solidFill>
                      <a:srgbClr val="FFFFFF">
                        <a:alpha val="7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600">
                          <a:sym typeface="Helvetica"/>
                        </a:rPr>
                        <a:t>1.89</a:t>
                      </a:r>
                    </a:p>
                  </a:txBody>
                  <a:tcPr marL="11430" marR="11430" marT="11430" marB="11430" anchor="ctr" anchorCtr="0" horzOverflow="overflow">
                    <a:solidFill>
                      <a:srgbClr val="FFFFFF">
                        <a:alpha val="7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≈</a:t>
                      </a:r>
                    </a:p>
                  </a:txBody>
                  <a:tcPr marL="11430" marR="11430" marT="11430" marB="11430" anchor="ctr" anchorCtr="0" horzOverflow="overflow">
                    <a:solidFill>
                      <a:srgbClr val="FFFFFF">
                        <a:alpha val="7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sym typeface="Helvetica"/>
                        </a:rPr>
                        <a:t>2</a:t>
                      </a:r>
                    </a:p>
                  </a:txBody>
                  <a:tcPr marL="11430" marR="11430" marT="11430" marB="11430" anchor="ctr" anchorCtr="0" horzOverflow="overflow">
                    <a:solidFill>
                      <a:srgbClr val="FFFFFF">
                        <a:alpha val="70000"/>
                      </a:srgbClr>
                    </a:solidFill>
                  </a:tcPr>
                </a:tc>
              </a:tr>
              <a:tr h="460872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$3900</a:t>
                      </a:r>
                    </a:p>
                  </a:txBody>
                  <a:tcPr marL="11430" marR="11430" marT="11430" marB="11430" anchor="ctr" anchorCtr="0" horzOverflow="overflow">
                    <a:lnT>
                      <a:solidFill>
                        <a:srgbClr val="000000"/>
                      </a:solidFill>
                      <a:miter lim="400000"/>
                    </a:lnT>
                    <a:solidFill>
                      <a:srgbClr val="FFFFFF">
                        <a:alpha val="70000"/>
                      </a:srgbClr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3276367" y="-203925"/>
            <a:ext cx="5639264" cy="150876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Análisis de mercado</a:t>
            </a:r>
          </a:p>
        </p:txBody>
      </p:sp>
      <p:graphicFrame>
        <p:nvGraphicFramePr>
          <p:cNvPr id="118" name="Table 118"/>
          <p:cNvGraphicFramePr/>
          <p:nvPr/>
        </p:nvGraphicFramePr>
        <p:xfrm>
          <a:off x="1609599" y="2215100"/>
          <a:ext cx="5105402" cy="44068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552700"/>
                <a:gridCol w="2552700"/>
              </a:tblGrid>
              <a:tr h="381000">
                <a:tc gridSpan="2"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"/>
                        </a:rPr>
                        <a:t>Descripción de Consumidor Meta</a:t>
                      </a:r>
                    </a:p>
                  </a:txBody>
                  <a:tcPr marL="63500" marR="63500" marT="63500" marB="63500" anchor="t" anchorCtr="0" horzOverflow="overflow"/>
                </a:tc>
                <a:tc hMerge="1">
                  <a:tcPr/>
                </a:tc>
              </a:tr>
              <a:tr h="336287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Demografía</a:t>
                      </a:r>
                    </a:p>
                  </a:txBody>
                  <a:tcPr marL="11430" marR="11430" marT="11430" marB="11430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Geografía</a:t>
                      </a:r>
                    </a:p>
                  </a:txBody>
                  <a:tcPr marL="11430" marR="11430" marT="11430" marB="11430" anchor="ctr" anchorCtr="0" horzOverflow="overflow"/>
                </a:tc>
              </a:tr>
              <a:tr h="1651940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i="1" sz="1600">
                          <a:solidFill>
                            <a:srgbClr val="FFFFFF"/>
                          </a:solidFill>
                          <a:sym typeface="Helvetica"/>
                        </a:rPr>
                        <a:t>Empresarios de género indistinto de entre 18 a 60 años.</a:t>
                      </a:r>
                    </a:p>
                  </a:txBody>
                  <a:tcPr marL="11430" marR="11430" marT="11430" marB="11430" anchor="ctr" anchorCtr="0" horzOverflow="overflow">
                    <a:solidFill>
                      <a:srgbClr val="2C2C2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i="1" sz="1600">
                          <a:solidFill>
                            <a:srgbClr val="FFFFFF"/>
                          </a:solidFill>
                          <a:sym typeface="Helvetica"/>
                        </a:rPr>
                        <a:t>En toda la Ciudad de México.</a:t>
                      </a:r>
                    </a:p>
                  </a:txBody>
                  <a:tcPr marL="11430" marR="11430" marT="11430" marB="11430" anchor="ctr" anchorCtr="0" horzOverflow="overflow">
                    <a:solidFill>
                      <a:srgbClr val="2C2C2C">
                        <a:alpha val="70000"/>
                      </a:srgbClr>
                    </a:solidFill>
                  </a:tcPr>
                </a:tc>
              </a:tr>
              <a:tr h="385691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Psicografía</a:t>
                      </a:r>
                    </a:p>
                  </a:txBody>
                  <a:tcPr marL="11430" marR="11430" marT="11430" marB="11430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Patrones de Compra</a:t>
                      </a:r>
                    </a:p>
                  </a:txBody>
                  <a:tcPr marL="11430" marR="11430" marT="11430" marB="11430" anchor="ctr" anchorCtr="0" horzOverflow="overflow"/>
                </a:tc>
              </a:tr>
              <a:tr h="1651940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i="1" sz="1600">
                          <a:solidFill>
                            <a:srgbClr val="FFFFFF"/>
                          </a:solidFill>
                          <a:sym typeface="Helvetica"/>
                        </a:rPr>
                        <a:t>Empresarios que busquen incrementar sus ventas o lograr posicionar su empresa en el mercado.</a:t>
                      </a:r>
                    </a:p>
                  </a:txBody>
                  <a:tcPr marL="11430" marR="11430" marT="11430" marB="11430" anchor="ctr" anchorCtr="0" horzOverflow="overflow">
                    <a:solidFill>
                      <a:srgbClr val="2C2C2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i="1" sz="1600">
                          <a:solidFill>
                            <a:srgbClr val="FFFFFF"/>
                          </a:solidFill>
                          <a:sym typeface="Helvetica"/>
                        </a:rPr>
                        <a:t>Empresas las cuales busquen tener un mejor resultado de su producto/servicio en cuanto a las ventas.</a:t>
                      </a:r>
                    </a:p>
                  </a:txBody>
                  <a:tcPr marL="11430" marR="11430" marT="11430" marB="11430" anchor="ctr" anchorCtr="0" horzOverflow="overflow">
                    <a:solidFill>
                      <a:srgbClr val="2C2C2C">
                        <a:alpha val="7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30" name="Group 130"/>
          <p:cNvGrpSpPr/>
          <p:nvPr/>
        </p:nvGrpSpPr>
        <p:grpSpPr>
          <a:xfrm>
            <a:off x="6862349" y="2488246"/>
            <a:ext cx="2855365" cy="3854221"/>
            <a:chOff x="0" y="0"/>
            <a:chExt cx="2855364" cy="3854219"/>
          </a:xfrm>
        </p:grpSpPr>
        <p:grpSp>
          <p:nvGrpSpPr>
            <p:cNvPr id="126" name="Group 126"/>
            <p:cNvGrpSpPr/>
            <p:nvPr/>
          </p:nvGrpSpPr>
          <p:grpSpPr>
            <a:xfrm>
              <a:off x="735" y="302073"/>
              <a:ext cx="2854629" cy="3552147"/>
              <a:chOff x="-1" y="0"/>
              <a:chExt cx="2854627" cy="3552145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-2" y="-1"/>
                <a:ext cx="2854629" cy="3552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0395" y="21600"/>
                    </a:lnTo>
                    <a:lnTo>
                      <a:pt x="1120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AFAF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defRPr>
                </a:pP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234488" y="294980"/>
                <a:ext cx="2385649" cy="228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600">
                    <a:latin typeface="Corbel"/>
                    <a:ea typeface="Corbel"/>
                    <a:cs typeface="Corbel"/>
                    <a:sym typeface="Corbel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600">
                    <a:solidFill>
                      <a:srgbClr val="2C2C2C"/>
                    </a:solidFill>
                  </a:rPr>
                  <a:t>Población Total</a:t>
                </a:r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523658" y="1130848"/>
                <a:ext cx="1807310" cy="457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>
                  <a:defRPr>
                    <a:solidFill>
                      <a:srgbClr val="000000"/>
                    </a:solidFill>
                  </a:defRPr>
                </a:pPr>
                <a:r>
                  <a:rPr sz="1600">
                    <a:solidFill>
                      <a:srgbClr val="2C2C2C"/>
                    </a:solidFill>
                    <a:latin typeface="Corbel"/>
                    <a:ea typeface="Corbel"/>
                    <a:cs typeface="Corbel"/>
                    <a:sym typeface="Corbel"/>
                  </a:rPr>
                  <a:t>Población </a:t>
                </a:r>
                <a:endParaRPr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  <a:p>
                <a:pPr lvl="0" algn="ctr">
                  <a:defRPr>
                    <a:solidFill>
                      <a:srgbClr val="000000"/>
                    </a:solidFill>
                  </a:defRPr>
                </a:pPr>
                <a:r>
                  <a:rPr sz="16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rPr>
                  <a:t>Mercado Meta</a:t>
                </a:r>
              </a:p>
            </p:txBody>
          </p:sp>
          <p:grpSp>
            <p:nvGrpSpPr>
              <p:cNvPr id="124" name="Group 124"/>
              <p:cNvGrpSpPr/>
              <p:nvPr/>
            </p:nvGrpSpPr>
            <p:grpSpPr>
              <a:xfrm>
                <a:off x="779611" y="656541"/>
                <a:ext cx="1185987" cy="259703"/>
                <a:chOff x="0" y="0"/>
                <a:chExt cx="1185985" cy="259702"/>
              </a:xfrm>
            </p:grpSpPr>
            <p:sp>
              <p:nvSpPr>
                <p:cNvPr id="122" name="Shape 122"/>
                <p:cNvSpPr/>
                <p:nvPr/>
              </p:nvSpPr>
              <p:spPr>
                <a:xfrm>
                  <a:off x="0" y="0"/>
                  <a:ext cx="1185986" cy="259703"/>
                </a:xfrm>
                <a:prstGeom prst="rect">
                  <a:avLst/>
                </a:prstGeom>
                <a:solidFill>
                  <a:srgbClr val="2C2C2C"/>
                </a:solidFill>
                <a:ln w="12700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000000"/>
                      </a:solidFill>
                      <a:latin typeface="Corbel"/>
                      <a:ea typeface="Corbel"/>
                      <a:cs typeface="Corbel"/>
                      <a:sym typeface="Corbel"/>
                    </a:defRPr>
                  </a:pPr>
                </a:p>
              </p:txBody>
            </p:sp>
            <p:sp>
              <p:nvSpPr>
                <p:cNvPr id="123" name="Shape 123"/>
                <p:cNvSpPr/>
                <p:nvPr/>
              </p:nvSpPr>
              <p:spPr>
                <a:xfrm>
                  <a:off x="0" y="2851"/>
                  <a:ext cx="1185986" cy="254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  <a:latin typeface="Corbel"/>
                      <a:ea typeface="Corbel"/>
                      <a:cs typeface="Corbel"/>
                      <a:sym typeface="Corbel"/>
                    </a:defRPr>
                  </a:lvl1pPr>
                </a:lstStyle>
                <a:p>
                  <a:pPr lvl="0">
                    <a:defRPr>
                      <a:solidFill>
                        <a:srgbClr val="000000"/>
                      </a:solidFill>
                    </a:defRPr>
                  </a:pPr>
                  <a:r>
                    <a:rPr>
                      <a:solidFill>
                        <a:srgbClr val="FFFFFF"/>
                      </a:solidFill>
                    </a:rPr>
                    <a:t>8,851,080</a:t>
                  </a:r>
                </a:p>
              </p:txBody>
            </p:sp>
          </p:grpSp>
          <p:sp>
            <p:nvSpPr>
              <p:cNvPr id="125" name="Shape 125"/>
              <p:cNvSpPr/>
              <p:nvPr/>
            </p:nvSpPr>
            <p:spPr>
              <a:xfrm>
                <a:off x="812827" y="2012850"/>
                <a:ext cx="1228971" cy="812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>
                  <a:defRPr>
                    <a:solidFill>
                      <a:srgbClr val="000000"/>
                    </a:solidFill>
                  </a:defRPr>
                </a:pPr>
                <a:r>
                  <a:rPr sz="1600">
                    <a:solidFill>
                      <a:srgbClr val="2C2C2C"/>
                    </a:solidFill>
                    <a:latin typeface="Corbel"/>
                    <a:ea typeface="Corbel"/>
                    <a:cs typeface="Corbel"/>
                    <a:sym typeface="Corbel"/>
                  </a:rPr>
                  <a:t>Tamaño de mercado</a:t>
                </a:r>
                <a:endParaRPr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  <a:p>
                <a:pPr lvl="0" algn="ctr">
                  <a:defRPr>
                    <a:solidFill>
                      <a:srgbClr val="000000"/>
                    </a:solidFill>
                  </a:defRPr>
                </a:pPr>
                <a:r>
                  <a:rPr i="1" sz="1200">
                    <a:solidFill>
                      <a:srgbClr val="2C2C2C"/>
                    </a:solidFill>
                    <a:latin typeface="Corbel"/>
                    <a:ea typeface="Corbel"/>
                    <a:cs typeface="Corbel"/>
                    <a:sym typeface="Corbel"/>
                  </a:rPr>
                  <a:t>(basado en encuestas)</a:t>
                </a:r>
              </a:p>
            </p:txBody>
          </p:sp>
        </p:grpSp>
        <p:grpSp>
          <p:nvGrpSpPr>
            <p:cNvPr id="129" name="Group 129"/>
            <p:cNvGrpSpPr/>
            <p:nvPr/>
          </p:nvGrpSpPr>
          <p:grpSpPr>
            <a:xfrm>
              <a:off x="-1" y="0"/>
              <a:ext cx="2850415" cy="308153"/>
              <a:chOff x="0" y="0"/>
              <a:chExt cx="2850413" cy="308151"/>
            </a:xfrm>
          </p:grpSpPr>
          <p:sp>
            <p:nvSpPr>
              <p:cNvPr id="127" name="Shape 127"/>
              <p:cNvSpPr/>
              <p:nvPr/>
            </p:nvSpPr>
            <p:spPr>
              <a:xfrm>
                <a:off x="0" y="0"/>
                <a:ext cx="2850414" cy="30815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000000"/>
                    </a:solidFill>
                    <a:latin typeface="Corbel"/>
                    <a:ea typeface="Corbel"/>
                    <a:cs typeface="Corbel"/>
                    <a:sym typeface="Corbel"/>
                  </a:defRPr>
                </a:p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0" y="39776"/>
                <a:ext cx="2850414" cy="228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600">
                    <a:latin typeface="Corbel"/>
                    <a:ea typeface="Corbel"/>
                    <a:cs typeface="Corbel"/>
                    <a:sym typeface="Corbel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600">
                    <a:solidFill>
                      <a:srgbClr val="2C2C2C"/>
                    </a:solidFill>
                  </a:rPr>
                  <a:t>Tamaño del Mercado Meta</a:t>
                </a:r>
              </a:p>
            </p:txBody>
          </p:sp>
        </p:grpSp>
      </p:grpSp>
      <p:graphicFrame>
        <p:nvGraphicFramePr>
          <p:cNvPr id="131" name="Table 131"/>
          <p:cNvGraphicFramePr/>
          <p:nvPr/>
        </p:nvGraphicFramePr>
        <p:xfrm>
          <a:off x="1507460" y="1010145"/>
          <a:ext cx="8229602" cy="9499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524000"/>
                <a:gridCol w="2590800"/>
                <a:gridCol w="2057400"/>
                <a:gridCol w="2057400"/>
              </a:tblGrid>
              <a:tr h="474980">
                <a:tc gridSpan="4"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2C2C2C"/>
                          </a:solidFill>
                          <a:sym typeface="Helvetica"/>
                        </a:rPr>
                        <a:t>Estadísticas del Mercado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FFFFFF">
                        <a:alpha val="7000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74980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Nombre de la Industria:</a:t>
                      </a:r>
                    </a:p>
                  </a:txBody>
                  <a:tcPr marL="11430" marR="11430" marT="11430" marB="11430" anchor="ctr" anchorCtr="0" horzOverflow="overflow">
                    <a:solidFill>
                      <a:srgbClr val="FFFF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>
                          <a:sym typeface="Helvetica"/>
                        </a:rPr>
                        <a:t>Publicidad</a:t>
                      </a:r>
                    </a:p>
                  </a:txBody>
                  <a:tcPr marL="11430" marR="11430" marT="11430" marB="11430" anchor="ctr" anchorCtr="0" horzOverflow="overflow">
                    <a:solidFill>
                      <a:srgbClr val="FFFF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i="1" sz="1600">
                          <a:solidFill>
                            <a:srgbClr val="2C2C2C"/>
                          </a:solidFill>
                          <a:sym typeface="Helvetica"/>
                        </a:rPr>
                        <a:t>Ventas anuales de la industria:</a:t>
                      </a:r>
                    </a:p>
                  </a:txBody>
                  <a:tcPr marL="11430" marR="11430" marT="11430" marB="11430" anchor="ctr" anchorCtr="0" horzOverflow="overflow">
                    <a:solidFill>
                      <a:srgbClr val="FFFF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>
                          <a:sym typeface="Helvetica"/>
                        </a:rPr>
                        <a:t>$138,978 mdp</a:t>
                      </a:r>
                    </a:p>
                  </a:txBody>
                  <a:tcPr marL="11430" marR="11430" marT="11430" marB="11430" anchor="ctr" anchorCtr="0" horzOverflow="overflow">
                    <a:solidFill>
                      <a:srgbClr val="FFFFFF">
                        <a:alpha val="7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34" name="Group 134"/>
          <p:cNvGrpSpPr/>
          <p:nvPr/>
        </p:nvGrpSpPr>
        <p:grpSpPr>
          <a:xfrm>
            <a:off x="7697038" y="4285503"/>
            <a:ext cx="1185988" cy="259704"/>
            <a:chOff x="0" y="0"/>
            <a:chExt cx="1185987" cy="259702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1185988" cy="259703"/>
            </a:xfrm>
            <a:prstGeom prst="rect">
              <a:avLst/>
            </a:prstGeom>
            <a:solidFill>
              <a:srgbClr val="2C2C2C"/>
            </a:solidFill>
            <a:ln w="127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0" y="2851"/>
              <a:ext cx="1185988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414,000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7697038" y="5691380"/>
            <a:ext cx="1185988" cy="259704"/>
            <a:chOff x="0" y="0"/>
            <a:chExt cx="1185987" cy="259702"/>
          </a:xfrm>
        </p:grpSpPr>
        <p:sp>
          <p:nvSpPr>
            <p:cNvPr id="135" name="Shape 135"/>
            <p:cNvSpPr/>
            <p:nvPr/>
          </p:nvSpPr>
          <p:spPr>
            <a:xfrm>
              <a:off x="0" y="0"/>
              <a:ext cx="1185988" cy="259703"/>
            </a:xfrm>
            <a:prstGeom prst="rect">
              <a:avLst/>
            </a:prstGeom>
            <a:solidFill>
              <a:srgbClr val="2C2C2C"/>
            </a:solidFill>
            <a:ln w="127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pPr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2851"/>
              <a:ext cx="1185988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12,420</a:t>
              </a:r>
            </a:p>
          </p:txBody>
        </p:sp>
      </p:grp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2834975" y="-203925"/>
            <a:ext cx="6522048" cy="150876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Mercadotecnia y ventas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1202918" y="885641"/>
            <a:ext cx="9784083" cy="5960458"/>
          </a:xfrm>
          <a:prstGeom prst="rect">
            <a:avLst/>
          </a:prstGeom>
        </p:spPr>
        <p:txBody>
          <a:bodyPr/>
          <a:lstStyle/>
          <a:p>
            <a:pPr lvl="0" marL="182879" indent="-182879">
              <a:defRPr sz="1800"/>
            </a:pPr>
          </a:p>
          <a:p>
            <a:pPr lvl="0" marL="223518" indent="-223518">
              <a:defRPr sz="1800"/>
            </a:pPr>
            <a:r>
              <a:rPr sz="2200"/>
              <a:t>Tomando en cuenta a nuestros clientes hemos diseño distintos paquetes, que permiten a las empresas conocer sobre nuestros servicios, estos paquetes serán promocionados por nosotros para demostrarles que así como nosotros pudimos llegar a su conocimiento, ellos podrán llegar de la misma manera con sus clientes.</a:t>
            </a:r>
            <a:endParaRPr sz="2200"/>
          </a:p>
          <a:p>
            <a:pPr lvl="0" marL="223518" indent="-223518">
              <a:defRPr sz="1800"/>
            </a:pPr>
            <a:r>
              <a:rPr sz="2200"/>
              <a:t>Por otra parte, en Grupo Osmont también nos preocupamos de forma directa y personalizada con nuestros clientes, permitiéndoles construir sus propias campañas con base a su presupuesto y necesidades.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4278926" y="-203925"/>
            <a:ext cx="3634148" cy="150876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competencia</a:t>
            </a:r>
          </a:p>
        </p:txBody>
      </p:sp>
      <p:graphicFrame>
        <p:nvGraphicFramePr>
          <p:cNvPr id="147" name="Table 147"/>
          <p:cNvGraphicFramePr/>
          <p:nvPr/>
        </p:nvGraphicFramePr>
        <p:xfrm>
          <a:off x="576931" y="877931"/>
          <a:ext cx="11038138" cy="603341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095716"/>
                <a:gridCol w="2057400"/>
                <a:gridCol w="2827621"/>
                <a:gridCol w="2057400"/>
              </a:tblGrid>
              <a:tr h="419100">
                <a:tc>
                  <a:txBody>
                    <a:bodyPr/>
                    <a:lstStyle/>
                    <a:p>
                      <a:pPr lvl="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"/>
                        </a:rPr>
                        <a:t>Grupo Osmont</a:t>
                      </a:r>
                    </a:p>
                  </a:txBody>
                  <a:tcPr marL="63500" marR="63500" marT="63500" marB="63500" anchor="t" anchorCtr="0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"/>
                        </a:rPr>
                        <a:t>Flock PyME</a:t>
                      </a:r>
                    </a:p>
                  </a:txBody>
                  <a:tcPr marL="63500" marR="63500" marT="63500" marB="63500" anchor="t" anchorCtr="0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"/>
                        </a:rPr>
                        <a:t>Once:Once</a:t>
                      </a:r>
                    </a:p>
                  </a:txBody>
                  <a:tcPr marL="63500" marR="63500" marT="63500" marB="63500" anchor="t" anchorCtr="0" horzOverflow="overflow">
                    <a:lnB w="38100">
                      <a:solidFill>
                        <a:srgbClr val="FFFFFF"/>
                      </a:solidFill>
                    </a:lnB>
                  </a:tcPr>
                </a:tc>
              </a:tr>
              <a:tr h="1422400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i="1">
                          <a:sym typeface="Helvetica"/>
                        </a:rPr>
                        <a:t>Servicios para PyME’s</a:t>
                      </a:r>
                    </a:p>
                  </a:txBody>
                  <a:tcPr marL="63500" marR="63500" marT="63500" marB="6350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FFF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i="1">
                          <a:sym typeface="Helvetica"/>
                        </a:rPr>
                        <a:t>Tenemos servicios completos para las PyME’s, ajustándonos a presupuesto y buscando alternativas.</a:t>
                      </a:r>
                    </a:p>
                  </a:txBody>
                  <a:tcPr marL="63500" marR="63500" marT="63500" marB="6350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FFF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i="1">
                          <a:sym typeface="Helvetica"/>
                        </a:rPr>
                        <a:t>Se especializa en PyME’s, Sin embargo solo abarca medios digitales como Redes Sociales y Google. </a:t>
                      </a:r>
                    </a:p>
                  </a:txBody>
                  <a:tcPr marL="63500" marR="63500" marT="63500" marB="6350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FFF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i="1">
                          <a:sym typeface="Helvetica"/>
                        </a:rPr>
                        <a:t>No contiene servicios especializados para PyME’s</a:t>
                      </a:r>
                    </a:p>
                  </a:txBody>
                  <a:tcPr marL="63500" marR="63500" marT="63500" marB="6350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FFFFFF">
                        <a:alpha val="70000"/>
                      </a:srgbClr>
                    </a:solidFill>
                  </a:tcPr>
                </a:tc>
              </a:tr>
              <a:tr h="2171700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i="1">
                          <a:sym typeface="Helvetica"/>
                        </a:rPr>
                        <a:t>Costo mínimo de una campaña completa.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FFFF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i="1">
                          <a:sym typeface="Helvetica"/>
                        </a:rPr>
                        <a:t>$10,700, abarcando logo, video corporativo o publicidad en flyers, y publicidad digital. Precio en el primer mes, para renovar la campaña el costo es más bajo.  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FFFF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i="1">
                          <a:sym typeface="Helvetica"/>
                        </a:rPr>
                        <a:t>$2,500, abarcando exclusivamente un mes de anuncios en google, no incluye el diseño del anuncio.</a:t>
                      </a:r>
                      <a:endParaRPr>
                        <a:sym typeface="Helvetica"/>
                      </a:endParaRPr>
                    </a:p>
                    <a:p>
                      <a:pPr lvl="0">
                        <a:defRPr b="0" i="0" sz="1800"/>
                      </a:pPr>
                      <a:r>
                        <a:rPr i="1">
                          <a:sym typeface="Helvetica"/>
                        </a:rPr>
                        <a:t>Precio mensual, el precio nunca baja.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FFFF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i="1">
                          <a:sym typeface="Helvetica"/>
                        </a:rPr>
                        <a:t>$30,000, campaña publicitaria sencilla, con impacto en medios digitales y un medio físico a escoger.</a:t>
                      </a:r>
                      <a:endParaRPr>
                        <a:sym typeface="Helvetica"/>
                      </a:endParaRPr>
                    </a:p>
                    <a:p>
                      <a:pPr lvl="0">
                        <a:defRPr b="0" i="0" sz="1800"/>
                      </a:pPr>
                      <a:r>
                        <a:rPr i="1">
                          <a:sym typeface="Helvetica"/>
                        </a:rPr>
                        <a:t>Precio quincenal 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FFFFFF">
                        <a:alpha val="70000"/>
                      </a:srgbClr>
                    </a:solidFill>
                  </a:tcPr>
                </a:tc>
              </a:tr>
              <a:tr h="2020206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i="1">
                          <a:sym typeface="Helvetica"/>
                        </a:rPr>
                        <a:t>Resultados por campaña.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FFFF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i="1">
                          <a:sym typeface="Helvetica"/>
                        </a:rPr>
                        <a:t>Resultados eficaces, se busca optimizar el presupuesto para llegar a la mayor cantidad de impactos por un costo menor.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FFFF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i="1">
                          <a:sym typeface="Helvetica"/>
                        </a:rPr>
                        <a:t>Resultados inestables, al momento de estar solo en redes sociales y/o Google, se descuida la imagen del cliente, el cual es un factor importante para convencer al mercado meta.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FFFF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i="1">
                          <a:sym typeface="Helvetica"/>
                        </a:rPr>
                        <a:t>Resultados esperados, hay posibilidades de llegar al mercado meta, pero el costo  por campaña resulta inaccesible para muchas PyME’s.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FFFFFF">
                        <a:alpha val="7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4311443" y="-203925"/>
            <a:ext cx="3569114" cy="150876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Credenciales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1202918" y="900005"/>
            <a:ext cx="9784083" cy="6016839"/>
          </a:xfrm>
          <a:prstGeom prst="rect">
            <a:avLst/>
          </a:prstGeom>
        </p:spPr>
        <p:txBody>
          <a:bodyPr/>
          <a:lstStyle/>
          <a:p>
            <a:pPr lvl="0" marL="182879" indent="-182879">
              <a:defRPr sz="1800"/>
            </a:pPr>
          </a:p>
          <a:p>
            <a:pPr lvl="0" marL="223518" indent="-223518">
              <a:defRPr sz="1800"/>
            </a:pPr>
            <a:r>
              <a:rPr sz="2200"/>
              <a:t>Contamos con asesores con más de 10 años de experiencia en la industria publicitaria</a:t>
            </a:r>
            <a:endParaRPr sz="2200"/>
          </a:p>
          <a:p>
            <a:pPr lvl="0" marL="223518" indent="-223518">
              <a:defRPr sz="1800"/>
            </a:pPr>
            <a:r>
              <a:rPr sz="2200"/>
              <a:t>Contamos con un gran grupo de proveedores, lo cual hace que nuestros precios sean más accesibles para nuestros clientes.</a:t>
            </a:r>
            <a:endParaRPr sz="2200"/>
          </a:p>
          <a:p>
            <a:pPr lvl="0" marL="223518" indent="-223518">
              <a:defRPr sz="1800"/>
            </a:pPr>
            <a:r>
              <a:rPr sz="2200"/>
              <a:t>Por la parte de imagen y diseño, hemos tomado distintos cursos a través de Internet, impartidos por la Universidad Panamericana, thewebfoto.com y xatakafoto.com.</a:t>
            </a:r>
            <a:endParaRPr sz="2200"/>
          </a:p>
          <a:p>
            <a:pPr lvl="0" marL="223518" indent="-223518">
              <a:defRPr sz="1800"/>
            </a:pPr>
            <a:r>
              <a:rPr sz="2200"/>
              <a:t>Contamos además con el apoyo de NeonByte Radio y OverHead Studios, una estación de radio online y una empresa en creación y elaboración de ilustración. Estas empresas las hemos trabajado por casi dos años y más de diez años respectivamente.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2803939" y="1191540"/>
            <a:ext cx="7009340" cy="7009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157" name="Shape 157"/>
          <p:cNvSpPr/>
          <p:nvPr>
            <p:ph type="title"/>
          </p:nvPr>
        </p:nvSpPr>
        <p:spPr>
          <a:xfrm>
            <a:off x="3411506" y="-203925"/>
            <a:ext cx="5794562" cy="150876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Proyección de ventas</a:t>
            </a:r>
          </a:p>
        </p:txBody>
      </p:sp>
      <p:graphicFrame>
        <p:nvGraphicFramePr>
          <p:cNvPr id="158" name="Chart 158"/>
          <p:cNvGraphicFramePr/>
          <p:nvPr/>
        </p:nvGraphicFramePr>
        <p:xfrm>
          <a:off x="3439786" y="2716526"/>
          <a:ext cx="5731649" cy="321709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159" name="Shape 159"/>
          <p:cNvSpPr/>
          <p:nvPr/>
        </p:nvSpPr>
        <p:spPr>
          <a:xfrm>
            <a:off x="4505781" y="2013972"/>
            <a:ext cx="334230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1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/>
            </a:pPr>
            <a:r>
              <a:rPr sz="2100"/>
              <a:t>Cantidad de ventas mensuales</a:t>
            </a:r>
          </a:p>
        </p:txBody>
      </p:sp>
      <p:sp>
        <p:nvSpPr>
          <p:cNvPr id="160" name="Shape 160"/>
          <p:cNvSpPr/>
          <p:nvPr/>
        </p:nvSpPr>
        <p:spPr>
          <a:xfrm>
            <a:off x="358820" y="1296828"/>
            <a:ext cx="1828802" cy="879476"/>
          </a:xfrm>
          <a:prstGeom prst="rect">
            <a:avLst/>
          </a:prstGeom>
          <a:solidFill>
            <a:srgbClr val="FCFCFC"/>
          </a:solidFill>
          <a:ln w="3175">
            <a:solidFill>
              <a:srgbClr val="F2F2F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ctr">
              <a:defRPr>
                <a:solidFill>
                  <a:srgbClr val="000000"/>
                </a:solidFill>
              </a:defRPr>
            </a:pPr>
            <a:r>
              <a:rPr sz="2000" u="sng">
                <a:solidFill>
                  <a:srgbClr val="2C2C2C"/>
                </a:solidFill>
                <a:latin typeface="Corbel"/>
                <a:ea typeface="Corbel"/>
                <a:cs typeface="Corbel"/>
                <a:sym typeface="Corbel"/>
              </a:rPr>
              <a:t>Unidades totales = 74 paquetes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lvl="0" algn="ctr">
              <a:defRPr>
                <a:solidFill>
                  <a:srgbClr val="000000"/>
                </a:solidFill>
              </a:defRPr>
            </a:pPr>
            <a:r>
              <a:rPr sz="2000">
                <a:solidFill>
                  <a:srgbClr val="2C2C2C"/>
                </a:solidFill>
                <a:latin typeface="Corbel"/>
                <a:ea typeface="Corbel"/>
                <a:cs typeface="Corbel"/>
                <a:sym typeface="Corbel"/>
              </a:rPr>
              <a:t>$791,800.00</a:t>
            </a:r>
          </a:p>
        </p:txBody>
      </p:sp>
      <p:sp>
        <p:nvSpPr>
          <p:cNvPr id="161" name="Shape 161"/>
          <p:cNvSpPr/>
          <p:nvPr/>
        </p:nvSpPr>
        <p:spPr>
          <a:xfrm>
            <a:off x="358820" y="2489646"/>
            <a:ext cx="1828802" cy="587376"/>
          </a:xfrm>
          <a:prstGeom prst="rect">
            <a:avLst/>
          </a:prstGeom>
          <a:solidFill>
            <a:srgbClr val="FCFCFC"/>
          </a:solidFill>
          <a:ln w="3175">
            <a:solidFill>
              <a:srgbClr val="F2F2F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ctr">
              <a:defRPr>
                <a:solidFill>
                  <a:srgbClr val="000000"/>
                </a:solidFill>
              </a:defRPr>
            </a:pPr>
            <a:r>
              <a:rPr sz="2000" u="sng">
                <a:solidFill>
                  <a:srgbClr val="2C2C2C"/>
                </a:solidFill>
                <a:latin typeface="Corbel"/>
                <a:ea typeface="Corbel"/>
                <a:cs typeface="Corbel"/>
                <a:sym typeface="Corbel"/>
              </a:rPr>
              <a:t>Utilidad Bruta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lvl="0" algn="ctr">
              <a:defRPr>
                <a:solidFill>
                  <a:srgbClr val="000000"/>
                </a:solidFill>
              </a:defRPr>
            </a:pPr>
            <a:r>
              <a:rPr sz="2000">
                <a:solidFill>
                  <a:srgbClr val="2C2C2C"/>
                </a:solidFill>
                <a:latin typeface="Corbel"/>
                <a:ea typeface="Corbel"/>
                <a:cs typeface="Corbel"/>
                <a:sym typeface="Corbel"/>
              </a:rPr>
              <a:t>$251,600.00</a:t>
            </a:r>
          </a:p>
        </p:txBody>
      </p:sp>
      <p:sp>
        <p:nvSpPr>
          <p:cNvPr id="162" name="Shape 162"/>
          <p:cNvSpPr/>
          <p:nvPr/>
        </p:nvSpPr>
        <p:spPr>
          <a:xfrm>
            <a:off x="358820" y="3390365"/>
            <a:ext cx="1828802" cy="587376"/>
          </a:xfrm>
          <a:prstGeom prst="rect">
            <a:avLst/>
          </a:prstGeom>
          <a:solidFill>
            <a:srgbClr val="FCFCFC"/>
          </a:solidFill>
          <a:ln w="3175">
            <a:solidFill>
              <a:srgbClr val="F2F2F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ctr">
              <a:defRPr>
                <a:solidFill>
                  <a:srgbClr val="000000"/>
                </a:solidFill>
              </a:defRPr>
            </a:pPr>
            <a:r>
              <a:rPr sz="2000" u="sng">
                <a:solidFill>
                  <a:srgbClr val="2C2C2C"/>
                </a:solidFill>
                <a:latin typeface="Corbel"/>
                <a:ea typeface="Corbel"/>
                <a:cs typeface="Corbel"/>
                <a:sym typeface="Corbel"/>
              </a:rPr>
              <a:t>Utilidad Neta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lvl="0" algn="ctr">
              <a:defRPr>
                <a:solidFill>
                  <a:srgbClr val="000000"/>
                </a:solidFill>
              </a:defRPr>
            </a:pPr>
            <a:r>
              <a:rPr sz="2000">
                <a:solidFill>
                  <a:srgbClr val="2C2C2C"/>
                </a:solidFill>
                <a:latin typeface="Corbel"/>
                <a:ea typeface="Corbel"/>
                <a:cs typeface="Corbel"/>
                <a:sym typeface="Corbel"/>
              </a:rPr>
              <a:t>$138,341.24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xfrm>
            <a:off x="3790381" y="-203925"/>
            <a:ext cx="4611237" cy="150876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Inversión Inicial</a:t>
            </a:r>
          </a:p>
        </p:txBody>
      </p:sp>
      <p:graphicFrame>
        <p:nvGraphicFramePr>
          <p:cNvPr id="167" name="Table 167"/>
          <p:cNvGraphicFramePr/>
          <p:nvPr/>
        </p:nvGraphicFramePr>
        <p:xfrm>
          <a:off x="394118" y="1090213"/>
          <a:ext cx="8379082" cy="6663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45967"/>
                <a:gridCol w="5204674"/>
                <a:gridCol w="1328439"/>
              </a:tblGrid>
              <a:tr h="27686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600">
                          <a:solidFill>
                            <a:srgbClr val="2C2C2C"/>
                          </a:solidFill>
                          <a:sym typeface="Helvetica"/>
                        </a:rPr>
                        <a:t>Material</a:t>
                      </a:r>
                    </a:p>
                  </a:txBody>
                  <a:tcPr marL="11430" marR="11430" marT="11430" marB="1143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600">
                          <a:solidFill>
                            <a:srgbClr val="2C2C2C"/>
                          </a:solidFill>
                          <a:sym typeface="Helvetica"/>
                        </a:rPr>
                        <a:t>Porqué es necesario</a:t>
                      </a:r>
                    </a:p>
                  </a:txBody>
                  <a:tcPr marL="11430" marR="11430" marT="11430" marB="11430" anchor="ctr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600">
                          <a:solidFill>
                            <a:srgbClr val="2C2C2C"/>
                          </a:solidFill>
                          <a:sym typeface="Helvetica"/>
                        </a:rPr>
                        <a:t>Costo</a:t>
                      </a:r>
                    </a:p>
                  </a:txBody>
                  <a:tcPr marL="11430" marR="11430" marT="11430" marB="11430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24312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2 Escritorios</a:t>
                      </a:r>
                    </a:p>
                  </a:txBody>
                  <a:tcPr marL="11430" marR="11430" marT="11430" marB="1143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Para poder trabajar de manera más cómoda y ergonómica.</a:t>
                      </a:r>
                    </a:p>
                  </a:txBody>
                  <a:tcPr marL="11430" marR="11430" marT="11430" marB="11430" anchor="ctr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$3000 </a:t>
                      </a:r>
                      <a:endParaRPr sz="1600">
                        <a:solidFill>
                          <a:srgbClr val="FFFFFF"/>
                        </a:solidFill>
                        <a:sym typeface="Helvetica"/>
                      </a:endParaRPr>
                    </a:p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($1500 c/u)</a:t>
                      </a:r>
                    </a:p>
                  </a:txBody>
                  <a:tcPr marL="11430" marR="11430" marT="11430" marB="11430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</a:tr>
              <a:tr h="645200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2 Sillas</a:t>
                      </a:r>
                    </a:p>
                  </a:txBody>
                  <a:tcPr marL="11430" marR="11430" marT="11430" marB="1143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Para poder trabajar de manera más cómoda y ergonómica.</a:t>
                      </a:r>
                    </a:p>
                  </a:txBody>
                  <a:tcPr marL="11430" marR="11430" marT="11430" marB="11430" anchor="ctr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$1400</a:t>
                      </a:r>
                      <a:endParaRPr sz="1600">
                        <a:solidFill>
                          <a:srgbClr val="FFFFFF"/>
                        </a:solidFill>
                        <a:sym typeface="Helvetica"/>
                      </a:endParaRPr>
                    </a:p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($700 c/u)</a:t>
                      </a:r>
                    </a:p>
                  </a:txBody>
                  <a:tcPr marL="11430" marR="11430" marT="11430" marB="11430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</a:tr>
              <a:tr h="612052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3 Reflectores</a:t>
                      </a:r>
                    </a:p>
                  </a:txBody>
                  <a:tcPr marL="11430" marR="11430" marT="11430" marB="1143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Para que las tomas ya sean de videos corporativos o spots tengan la iluminación adecuada. </a:t>
                      </a:r>
                    </a:p>
                  </a:txBody>
                  <a:tcPr marL="11430" marR="11430" marT="11430" marB="11430" anchor="ctr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$4500</a:t>
                      </a:r>
                      <a:endParaRPr sz="1600">
                        <a:solidFill>
                          <a:srgbClr val="FFFFFF"/>
                        </a:solidFill>
                        <a:sym typeface="Helvetica"/>
                      </a:endParaRPr>
                    </a:p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($1500 c/u)</a:t>
                      </a:r>
                    </a:p>
                  </a:txBody>
                  <a:tcPr marL="11430" marR="11430" marT="11430" marB="11430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</a:tr>
              <a:tr h="612052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2 Tripiés</a:t>
                      </a:r>
                    </a:p>
                  </a:txBody>
                  <a:tcPr marL="11430" marR="11430" marT="11430" marB="1143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Para que las tomas ya sean de videos corporativos o spots mantengan uniformidad.</a:t>
                      </a:r>
                    </a:p>
                  </a:txBody>
                  <a:tcPr marL="11430" marR="11430" marT="11430" marB="11430" anchor="ctr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$1600</a:t>
                      </a:r>
                      <a:endParaRPr sz="1600">
                        <a:solidFill>
                          <a:srgbClr val="FFFFFF"/>
                        </a:solidFill>
                        <a:sym typeface="Helvetica"/>
                      </a:endParaRPr>
                    </a:p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($800 c/u)</a:t>
                      </a:r>
                    </a:p>
                  </a:txBody>
                  <a:tcPr marL="11430" marR="11430" marT="11430" marB="11430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</a:tr>
              <a:tr h="578287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1 Computadora</a:t>
                      </a:r>
                    </a:p>
                  </a:txBody>
                  <a:tcPr marL="11430" marR="11430" marT="11430" marB="1143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Para poder realizar un trabajo profesional con respecto al diseño y  edición.</a:t>
                      </a:r>
                    </a:p>
                  </a:txBody>
                  <a:tcPr marL="11430" marR="11430" marT="11430" marB="11430" anchor="ctr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$21000</a:t>
                      </a:r>
                    </a:p>
                  </a:txBody>
                  <a:tcPr marL="11430" marR="11430" marT="11430" marB="11430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</a:tr>
              <a:tr h="492760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1 Computadora</a:t>
                      </a:r>
                    </a:p>
                  </a:txBody>
                  <a:tcPr marL="11430" marR="11430" marT="11430" marB="1143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Para poder realizar trabajos de oficina, mantener una administración y contabilidad correcta.</a:t>
                      </a:r>
                    </a:p>
                  </a:txBody>
                  <a:tcPr marL="11430" marR="11430" marT="11430" marB="11430" anchor="ctr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$8000</a:t>
                      </a:r>
                    </a:p>
                  </a:txBody>
                  <a:tcPr marL="11430" marR="11430" marT="11430" marB="11430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</a:tr>
              <a:tr h="492760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2 Cámaras</a:t>
                      </a:r>
                    </a:p>
                  </a:txBody>
                  <a:tcPr marL="11430" marR="11430" marT="11430" marB="1143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Para la grabación de videos corporativos y spots.</a:t>
                      </a:r>
                    </a:p>
                  </a:txBody>
                  <a:tcPr marL="11430" marR="11430" marT="11430" marB="11430" anchor="ctr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$16000</a:t>
                      </a:r>
                      <a:endParaRPr sz="1600">
                        <a:solidFill>
                          <a:srgbClr val="FFFFFF"/>
                        </a:solidFill>
                        <a:sym typeface="Helvetica"/>
                      </a:endParaRPr>
                    </a:p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($8000 c/u)</a:t>
                      </a:r>
                    </a:p>
                  </a:txBody>
                  <a:tcPr marL="11430" marR="11430" marT="11430" marB="11430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</a:tr>
              <a:tr h="612052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1 Imp. Multifuncional</a:t>
                      </a:r>
                    </a:p>
                  </a:txBody>
                  <a:tcPr marL="11430" marR="11430" marT="11430" marB="1143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Para imprimir las hojas necesarias y escanear documentos.</a:t>
                      </a:r>
                    </a:p>
                  </a:txBody>
                  <a:tcPr marL="11430" marR="11430" marT="11430" marB="11430" anchor="ctr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$900</a:t>
                      </a:r>
                    </a:p>
                  </a:txBody>
                  <a:tcPr marL="11430" marR="11430" marT="11430" marB="11430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</a:tr>
              <a:tr h="492760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1 Tableta de dibujo</a:t>
                      </a:r>
                    </a:p>
                  </a:txBody>
                  <a:tcPr marL="11430" marR="11430" marT="11430" marB="1143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Para que los diseños publicitarios se elaboren con la mejor calidad posible.</a:t>
                      </a:r>
                    </a:p>
                  </a:txBody>
                  <a:tcPr marL="11430" marR="11430" marT="11430" marB="11430" anchor="ctr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$18000</a:t>
                      </a:r>
                    </a:p>
                  </a:txBody>
                  <a:tcPr marL="11430" marR="11430" marT="11430" marB="11430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</a:tr>
              <a:tr h="612052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2 micrófonos</a:t>
                      </a:r>
                    </a:p>
                  </a:txBody>
                  <a:tcPr marL="11430" marR="11430" marT="11430" marB="1143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Para que en las grabaciones de videos corporativos y spots el audio no se distorsione y tenga una alta calidad de audio y video</a:t>
                      </a:r>
                    </a:p>
                  </a:txBody>
                  <a:tcPr marL="11430" marR="11430" marT="11430" marB="11430" anchor="ctr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$2000</a:t>
                      </a:r>
                      <a:endParaRPr sz="1600">
                        <a:solidFill>
                          <a:srgbClr val="FFFFFF"/>
                        </a:solidFill>
                        <a:sym typeface="Helvetica"/>
                      </a:endParaRPr>
                    </a:p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($1000 c/u)</a:t>
                      </a:r>
                    </a:p>
                  </a:txBody>
                  <a:tcPr marL="11430" marR="11430" marT="11430" marB="11430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</a:tr>
              <a:tr h="612052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1 automóvil</a:t>
                      </a:r>
                    </a:p>
                  </a:txBody>
                  <a:tcPr marL="11430" marR="11430" marT="11430" marB="11430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Para que se pueda transportar todo lo necesario al momento de visitar clientes, ya sea para grabaciones o citas.</a:t>
                      </a:r>
                    </a:p>
                  </a:txBody>
                  <a:tcPr marL="11430" marR="11430" marT="11430" marB="11430" anchor="ctr" anchorCtr="0" horzOverflow="overflow"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$65000</a:t>
                      </a:r>
                    </a:p>
                  </a:txBody>
                  <a:tcPr marL="11430" marR="11430" marT="11430" marB="11430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Table 168"/>
          <p:cNvGraphicFramePr/>
          <p:nvPr/>
        </p:nvGraphicFramePr>
        <p:xfrm>
          <a:off x="9427088" y="2060523"/>
          <a:ext cx="3238502" cy="37808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46300"/>
                <a:gridCol w="1092200"/>
              </a:tblGrid>
              <a:tr h="300007"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2C2C2C"/>
                          </a:solidFill>
                          <a:sym typeface="Helvetica"/>
                        </a:rPr>
                        <a:t>Total Costos Iniciales</a:t>
                      </a:r>
                    </a:p>
                  </a:txBody>
                  <a:tcPr marL="11430" marR="11430" marT="11430" marB="11430" anchor="ctr" anchorCtr="0" horzOverflow="overflow">
                    <a:lnL w="12700">
                      <a:solidFill>
                        <a:srgbClr val="FFFFFF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2C2C2C"/>
                          </a:solidFill>
                          <a:sym typeface="Helvetica"/>
                        </a:rPr>
                        <a:t>$141,400.00</a:t>
                      </a:r>
                    </a:p>
                  </a:txBody>
                  <a:tcPr marL="11430" marR="11430" marT="11430" marB="11430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CFCFC"/>
                    </a:solidFill>
                  </a:tcPr>
                </a:tc>
              </a:tr>
              <a:tr h="809387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11430" marR="11430" marT="11430" marB="11430" anchor="ctr" anchorCtr="0" horzOverflow="overflow"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</a:tr>
              <a:tr h="1618774"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2C2C2C"/>
                          </a:solidFill>
                          <a:sym typeface="Helvetica"/>
                        </a:rPr>
                        <a:t>Fondo de Emergencia</a:t>
                      </a:r>
                    </a:p>
                  </a:txBody>
                  <a:tcPr marL="11430" marR="11430" marT="11430" marB="11430" anchor="ctr" anchorCtr="0" horzOverflow="overflow">
                    <a:lnL w="12700">
                      <a:solidFill>
                        <a:srgbClr val="FFFFFF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2C2C2C"/>
                          </a:solidFill>
                          <a:sym typeface="Helvetica"/>
                        </a:rPr>
                        <a:t>$70,700.00</a:t>
                      </a:r>
                    </a:p>
                  </a:txBody>
                  <a:tcPr marL="11430" marR="11430" marT="11430" marB="11430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CFCFC"/>
                    </a:solidFill>
                  </a:tcPr>
                </a:tc>
              </a:tr>
              <a:tr h="350901"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2C2C2C"/>
                          </a:solidFill>
                          <a:sym typeface="Helvetica"/>
                        </a:rPr>
                        <a:t>Reserva para Costos Fijos</a:t>
                      </a:r>
                    </a:p>
                  </a:txBody>
                  <a:tcPr marL="11430" marR="11430" marT="11430" marB="11430" anchor="ctr" anchorCtr="0" horzOverflow="overflow">
                    <a:lnL w="12700">
                      <a:solidFill>
                        <a:srgbClr val="FFFFFF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2C2C2C"/>
                          </a:solidFill>
                          <a:sym typeface="Helvetica"/>
                        </a:rPr>
                        <a:t>$22.211.40</a:t>
                      </a:r>
                    </a:p>
                  </a:txBody>
                  <a:tcPr marL="11430" marR="11430" marT="11430" marB="11430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CFCFC"/>
                    </a:solidFill>
                  </a:tcPr>
                </a:tc>
              </a:tr>
              <a:tr h="350901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11430" marR="11430" marT="11430" marB="11430" anchor="ctr" anchorCtr="0" horzOverflow="overflow"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</a:tr>
              <a:tr h="350901"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2C2C2C"/>
                          </a:solidFill>
                          <a:sym typeface="Helvetica"/>
                        </a:rPr>
                        <a:t>Total Inversión Inicial</a:t>
                      </a:r>
                    </a:p>
                  </a:txBody>
                  <a:tcPr marL="11430" marR="11430" marT="11430" marB="11430" anchor="ctr" anchorCtr="0" horzOverflow="overflow">
                    <a:lnL w="12700">
                      <a:solidFill>
                        <a:srgbClr val="FFFFFF"/>
                      </a:solidFill>
                      <a:round/>
                    </a:lnL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2C2C2C"/>
                          </a:solidFill>
                          <a:sym typeface="Helvetica"/>
                        </a:rPr>
                        <a:t>$234,311.40</a:t>
                      </a:r>
                    </a:p>
                  </a:txBody>
                  <a:tcPr marL="11430" marR="11430" marT="11430" marB="11430" anchor="ctr" anchorCtr="0" horzOverflow="overflow"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CFC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xfrm>
            <a:off x="1202918" y="284174"/>
            <a:ext cx="9784083" cy="1508763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Inversión inicial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xfrm>
            <a:off x="1202918" y="2011678"/>
            <a:ext cx="9784083" cy="420624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graphicFrame>
        <p:nvGraphicFramePr>
          <p:cNvPr id="174" name="Table 174"/>
          <p:cNvGraphicFramePr/>
          <p:nvPr/>
        </p:nvGraphicFramePr>
        <p:xfrm>
          <a:off x="2135558" y="2348880"/>
          <a:ext cx="4117525" cy="11602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90800"/>
                <a:gridCol w="194583"/>
                <a:gridCol w="1332139"/>
              </a:tblGrid>
              <a:tr h="417681">
                <a:tc gridSpan="3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600">
                          <a:solidFill>
                            <a:srgbClr val="2C2C2C"/>
                          </a:solidFill>
                          <a:sym typeface="Helvetica"/>
                        </a:rPr>
                        <a:t>RSI: Retorno Sobre la Inversión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71272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138,341.24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  <a:round/>
                    </a:lnL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59%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</a:tr>
              <a:tr h="371272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234,311.40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  <a:round/>
                    </a:lnL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175" name="Table 175"/>
          <p:cNvGraphicFramePr/>
          <p:nvPr/>
        </p:nvGraphicFramePr>
        <p:xfrm>
          <a:off x="2063550" y="3933056"/>
          <a:ext cx="4163788" cy="11602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53511"/>
                <a:gridCol w="263167"/>
                <a:gridCol w="1347107"/>
              </a:tblGrid>
              <a:tr h="417681">
                <a:tc gridSpan="3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600">
                          <a:solidFill>
                            <a:srgbClr val="2C2C2C"/>
                          </a:solidFill>
                          <a:sym typeface="Helvetica"/>
                        </a:rPr>
                        <a:t>RSV: Retorno Sobre la Venta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71272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$</a:t>
                      </a:r>
                      <a:r>
                        <a:rPr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138,341.24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  <a:round/>
                    </a:lnL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sym typeface="Helvetica"/>
                        </a:rPr>
                        <a:t>17%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</a:tr>
              <a:tr h="371272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$791,800.00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  <a:round/>
                    </a:lnL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rgbClr val="2C2C2C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1202918" y="284174"/>
            <a:ext cx="9784083" cy="1508763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VISIÓN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1202918" y="2011678"/>
            <a:ext cx="9784083" cy="4206242"/>
          </a:xfrm>
          <a:prstGeom prst="rect">
            <a:avLst/>
          </a:prstGeom>
        </p:spPr>
        <p:txBody>
          <a:bodyPr/>
          <a:lstStyle/>
          <a:p>
            <a:pPr lvl="0" marL="223518" indent="-223518">
              <a:defRPr sz="1800"/>
            </a:pPr>
            <a:r>
              <a:rPr sz="2200"/>
              <a:t>En Grupo Osmont nuestra visión es:</a:t>
            </a:r>
            <a:endParaRPr sz="2200"/>
          </a:p>
          <a:p>
            <a:pPr lvl="2" marL="640080" indent="-182880">
              <a:spcBef>
                <a:spcPts val="400"/>
              </a:spcBef>
              <a:defRPr sz="1800"/>
            </a:pPr>
            <a:r>
              <a:t>Expandirnos  a estados contiguos de la Ciudad de México como lo son Estado de México y Tlaxcala, para después llegar a toda la república mexicana.</a:t>
            </a:r>
          </a:p>
          <a:p>
            <a:pPr lvl="2" marL="640080" indent="-182880">
              <a:spcBef>
                <a:spcPts val="400"/>
              </a:spcBef>
              <a:defRPr sz="1800"/>
            </a:pPr>
            <a:r>
              <a:t>Fomentar a la creación de una red de PyME’s que sean clientes de Grupo Osmont, para que obtengan mejores precios con respecto a sus proveedores, y así tener más oportunidades de éxito.</a:t>
            </a:r>
          </a:p>
          <a:p>
            <a:pPr lvl="2" marL="640080" indent="-182880">
              <a:spcBef>
                <a:spcPts val="400"/>
              </a:spcBef>
              <a:defRPr sz="1800"/>
            </a:pPr>
            <a:r>
              <a:t>Abrir un canal de televisión por Internet, para ofrecer servicio de comerciales a precios aún más bajos y que nuestro mercado meta sea más amplio.</a:t>
            </a:r>
          </a:p>
          <a:p>
            <a:pPr lvl="2" marL="640080" indent="-182880">
              <a:spcBef>
                <a:spcPts val="400"/>
              </a:spcBef>
              <a:defRPr sz="1800"/>
            </a:pPr>
            <a:r>
              <a:t>Capacitaciones constantes a nuestros empleados para que los resultados sean aún mejores.</a:t>
            </a:r>
          </a:p>
          <a:p>
            <a:pPr lvl="2" marL="640080" indent="-182880">
              <a:spcBef>
                <a:spcPts val="400"/>
              </a:spcBef>
              <a:defRPr sz="1800"/>
            </a:pPr>
            <a:r>
              <a:t>Ofrecer campañas de promoción, para que se recauden fondos y se promocionen las fundaciones que Grupo Osmont apoya.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xfrm>
            <a:off x="1203959" y="-203925"/>
            <a:ext cx="9784082" cy="150876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Problemas de nuestros clientes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1203959" y="836710"/>
            <a:ext cx="9784082" cy="6087069"/>
          </a:xfrm>
          <a:prstGeom prst="rect">
            <a:avLst/>
          </a:prstGeom>
        </p:spPr>
        <p:txBody>
          <a:bodyPr/>
          <a:lstStyle/>
          <a:p>
            <a:pPr lvl="0" marL="0" indent="0">
              <a:lnSpc>
                <a:spcPct val="81000"/>
              </a:lnSpc>
              <a:buSzTx/>
              <a:buNone/>
              <a:defRPr sz="1800"/>
            </a:pPr>
            <a:endParaRPr sz="2000"/>
          </a:p>
          <a:p>
            <a:pPr lvl="0" marL="0" indent="0">
              <a:lnSpc>
                <a:spcPct val="81000"/>
              </a:lnSpc>
              <a:buSzTx/>
              <a:buNone/>
              <a:defRPr sz="1800"/>
            </a:pPr>
            <a:r>
              <a:rPr sz="3100"/>
              <a:t>En México las PyME’s generan un 72% del empleo total, y 8 de cada 10 PyME’s cierra en sus primeros 5 años, esto es una alarma directa al empleo y la estabilidad económica muchas familias en el país, en ocasiones estas PyME’s pueden tener un gran producto/servicio pero si no lo saben promocionar nunca podrán tener ventas esperadas.</a:t>
            </a:r>
            <a:endParaRPr sz="2000"/>
          </a:p>
          <a:p>
            <a:pPr lvl="0" marL="0" indent="0">
              <a:lnSpc>
                <a:spcPct val="81000"/>
              </a:lnSpc>
              <a:buSzTx/>
              <a:buNone/>
              <a:defRPr sz="1800"/>
            </a:pPr>
            <a:r>
              <a:rPr sz="3100"/>
              <a:t>En pocas palabras:</a:t>
            </a:r>
            <a:endParaRPr sz="2000"/>
          </a:p>
          <a:p>
            <a:pPr lvl="0" marL="488186" indent="-488186">
              <a:lnSpc>
                <a:spcPct val="81000"/>
              </a:lnSpc>
              <a:defRPr sz="1800"/>
            </a:pPr>
            <a:r>
              <a:rPr sz="3100"/>
              <a:t>Falta de publicidad y técnicas de promoción al producto/servicio de nuestros clientes.</a:t>
            </a:r>
            <a:endParaRPr sz="2000"/>
          </a:p>
          <a:p>
            <a:pPr lvl="0" marL="488186" indent="-488186">
              <a:lnSpc>
                <a:spcPct val="81000"/>
              </a:lnSpc>
              <a:defRPr sz="1800"/>
            </a:pPr>
            <a:r>
              <a:rPr sz="3100"/>
              <a:t>Alto costo de campañas publicitarias.</a:t>
            </a:r>
            <a:endParaRPr sz="2000"/>
          </a:p>
          <a:p>
            <a:pPr lvl="0" marL="488186" indent="-488186">
              <a:lnSpc>
                <a:spcPct val="81000"/>
              </a:lnSpc>
              <a:defRPr sz="1800"/>
            </a:pPr>
            <a:r>
              <a:rPr sz="3100"/>
              <a:t>Imagen corporativa inapropiadas por parte de las PyME’s.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1203959" y="-203925"/>
            <a:ext cx="9784082" cy="150876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Grupo OSMONT 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1202918" y="2011678"/>
            <a:ext cx="9784083" cy="4206242"/>
          </a:xfrm>
          <a:prstGeom prst="rect">
            <a:avLst/>
          </a:prstGeom>
        </p:spPr>
        <p:txBody>
          <a:bodyPr/>
          <a:lstStyle/>
          <a:p>
            <a:pPr lvl="0" marL="223518" indent="-223518">
              <a:defRPr sz="1800"/>
            </a:pPr>
            <a:r>
              <a:rPr sz="2200"/>
              <a:t>Nombre</a:t>
            </a:r>
            <a:endParaRPr sz="2200"/>
          </a:p>
          <a:p>
            <a:pPr lvl="0" marL="223518" indent="-223518">
              <a:defRPr sz="1800"/>
            </a:pPr>
            <a:r>
              <a:rPr sz="2200"/>
              <a:t>Logo </a:t>
            </a:r>
            <a:endParaRPr sz="2200"/>
          </a:p>
          <a:p>
            <a:pPr lvl="0" marL="223518" indent="-223518">
              <a:defRPr sz="1800"/>
            </a:pPr>
            <a:r>
              <a:rPr sz="2200"/>
              <a:t>Eslogan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1203959" y="-203925"/>
            <a:ext cx="9784082" cy="150876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Nuestras soluciones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1202918" y="889880"/>
            <a:ext cx="9784083" cy="5968120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/>
          <a:lstStyle/>
          <a:p>
            <a:pPr lvl="0" marL="0" indent="0">
              <a:buSzTx/>
              <a:buNone/>
              <a:defRPr sz="1800"/>
            </a:pPr>
          </a:p>
          <a:p>
            <a:pPr lvl="0" marL="0" indent="0">
              <a:buSzTx/>
              <a:buNone/>
              <a:defRPr sz="1800"/>
            </a:pPr>
            <a:r>
              <a:rPr sz="3400">
                <a:solidFill>
                  <a:srgbClr val="2C2C2C"/>
                </a:solidFill>
              </a:rPr>
              <a:t>Ofrecer nuestros servicios para que  principalmente las PyME’s puedan mantenerse y posicionarse en el mercado, logrando así un incremento en sus ventas y evitar el cierre de estas.</a:t>
            </a:r>
            <a:endParaRPr sz="3400">
              <a:solidFill>
                <a:srgbClr val="2C2C2C"/>
              </a:solidFill>
            </a:endParaRPr>
          </a:p>
          <a:p>
            <a:pPr lvl="0" marL="0" indent="0">
              <a:buSzTx/>
              <a:buNone/>
              <a:defRPr sz="1800"/>
            </a:pPr>
            <a:r>
              <a:rPr sz="3400">
                <a:solidFill>
                  <a:srgbClr val="2C2C2C"/>
                </a:solidFill>
              </a:rPr>
              <a:t>Esto gracias a nuestros servicios accesibles como:</a:t>
            </a:r>
            <a:endParaRPr sz="3400">
              <a:solidFill>
                <a:srgbClr val="2C2C2C"/>
              </a:solidFill>
            </a:endParaRPr>
          </a:p>
          <a:p>
            <a:pPr lvl="1" marL="815848" indent="-587248">
              <a:spcBef>
                <a:spcPts val="400"/>
              </a:spcBef>
              <a:defRPr sz="1800"/>
            </a:pPr>
            <a:r>
              <a:rPr sz="3400">
                <a:solidFill>
                  <a:srgbClr val="2C2C2C"/>
                </a:solidFill>
              </a:rPr>
              <a:t>Publicidad y promoción.</a:t>
            </a:r>
            <a:endParaRPr sz="2000"/>
          </a:p>
          <a:p>
            <a:pPr lvl="1" marL="815848" indent="-587248">
              <a:spcBef>
                <a:spcPts val="400"/>
              </a:spcBef>
              <a:defRPr sz="1800"/>
            </a:pPr>
            <a:r>
              <a:rPr sz="3400">
                <a:solidFill>
                  <a:srgbClr val="2C2C2C"/>
                </a:solidFill>
              </a:rPr>
              <a:t>Profesionalización de empresas.</a:t>
            </a:r>
            <a:r>
              <a:rPr sz="2000"/>
              <a:t>	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203959" y="-203925"/>
            <a:ext cx="9784082" cy="150876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Misión 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202918" y="933898"/>
            <a:ext cx="9784083" cy="5924103"/>
          </a:xfrm>
          <a:prstGeom prst="rect">
            <a:avLst/>
          </a:prstGeom>
        </p:spPr>
        <p:txBody>
          <a:bodyPr/>
          <a:lstStyle/>
          <a:p>
            <a:pPr lvl="0" marL="182879" indent="-182879">
              <a:defRPr sz="1800"/>
            </a:pPr>
          </a:p>
          <a:p>
            <a:pPr lvl="0" marL="533860" indent="-533860">
              <a:defRPr sz="1800"/>
            </a:pPr>
            <a:r>
              <a:rPr sz="3400">
                <a:solidFill>
                  <a:srgbClr val="2C2C2C"/>
                </a:solidFill>
              </a:rPr>
              <a:t>Otorgar un servicio integral para satisfacer las necesidades de nuestros clientes con sus productos y/o servicios, tomando en cuenta sus objetivos, para que así se conviertan también en nuestros objetivos, y de esta manera trabajemos juntos para conseguir que nuestros clientes eleven sus ventas a puntos inimaginables.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4056681" y="-203925"/>
            <a:ext cx="4078638" cy="150876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Impacto Social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1202918" y="919539"/>
            <a:ext cx="9784083" cy="5938461"/>
          </a:xfrm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</a:p>
          <a:p>
            <a:pPr lvl="0" marL="0" indent="0">
              <a:buSzTx/>
              <a:buNone/>
              <a:defRPr sz="1800"/>
            </a:pPr>
            <a:r>
              <a:rPr sz="3400">
                <a:solidFill>
                  <a:srgbClr val="2C2C2C"/>
                </a:solidFill>
              </a:rPr>
              <a:t>Grupo Osmont siempre preocupado por mantener una labor social, buscamos apoyar a diversas fundaciones y programas, tales como:</a:t>
            </a:r>
            <a:endParaRPr sz="3400">
              <a:solidFill>
                <a:srgbClr val="2C2C2C"/>
              </a:solidFill>
            </a:endParaRPr>
          </a:p>
          <a:p>
            <a:pPr lvl="0" marL="533860" indent="-533860">
              <a:defRPr sz="1800"/>
            </a:pPr>
            <a:r>
              <a:rPr sz="3400">
                <a:solidFill>
                  <a:srgbClr val="2C2C2C"/>
                </a:solidFill>
              </a:rPr>
              <a:t>Café Pendiente</a:t>
            </a:r>
            <a:endParaRPr sz="3400">
              <a:solidFill>
                <a:srgbClr val="2C2C2C"/>
              </a:solidFill>
            </a:endParaRPr>
          </a:p>
          <a:p>
            <a:pPr lvl="0" marL="533860" indent="-533860">
              <a:defRPr sz="1800"/>
            </a:pPr>
            <a:r>
              <a:rPr sz="3400">
                <a:solidFill>
                  <a:srgbClr val="2C2C2C"/>
                </a:solidFill>
              </a:rPr>
              <a:t>Mundo Patitas A.C.</a:t>
            </a:r>
            <a:endParaRPr sz="3400">
              <a:solidFill>
                <a:srgbClr val="2C2C2C"/>
              </a:solidFill>
            </a:endParaRPr>
          </a:p>
          <a:p>
            <a:pPr lvl="0" marL="533860" indent="-533860">
              <a:defRPr sz="1800"/>
            </a:pPr>
            <a:r>
              <a:rPr sz="3400">
                <a:solidFill>
                  <a:srgbClr val="2C2C2C"/>
                </a:solidFill>
              </a:rPr>
              <a:t>Casa de la Amistad para Niños con Cáncer I.A.P. </a:t>
            </a:r>
            <a:endParaRPr sz="3400">
              <a:solidFill>
                <a:srgbClr val="2C2C2C"/>
              </a:solidFill>
            </a:endParaRPr>
          </a:p>
          <a:p>
            <a:pPr lvl="0" marL="533860" indent="-533860">
              <a:defRPr sz="1800"/>
            </a:pPr>
            <a:r>
              <a:rPr sz="3400">
                <a:solidFill>
                  <a:srgbClr val="2C2C2C"/>
                </a:solidFill>
              </a:rPr>
              <a:t>Ednica I.A.P.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2823619" y="-203925"/>
            <a:ext cx="6544762" cy="150876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Descripción de servicios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1202918" y="921984"/>
            <a:ext cx="9784083" cy="5936017"/>
          </a:xfrm>
          <a:prstGeom prst="rect">
            <a:avLst/>
          </a:prstGeom>
        </p:spPr>
        <p:txBody>
          <a:bodyPr/>
          <a:lstStyle/>
          <a:p>
            <a:pPr lvl="0" marL="182879" indent="-182879">
              <a:defRPr sz="1800"/>
            </a:pPr>
            <a:endParaRPr sz="3400">
              <a:solidFill>
                <a:srgbClr val="2C2C2C"/>
              </a:solidFill>
            </a:endParaRPr>
          </a:p>
          <a:p>
            <a:pPr lvl="0" marL="533860" indent="-533860">
              <a:defRPr sz="1800"/>
            </a:pPr>
            <a:r>
              <a:rPr sz="3400">
                <a:solidFill>
                  <a:srgbClr val="2C2C2C"/>
                </a:solidFill>
              </a:rPr>
              <a:t>Publicidad y promoción: Ofrecemos servicios de publicidad y promoción en Internet, redes sociales, radio online, videos en Internet, revistas, flyers, eventos públicos o donde sea que se requiera.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idx="1"/>
          </p:nvPr>
        </p:nvSpPr>
        <p:spPr>
          <a:xfrm>
            <a:off x="1202918" y="923677"/>
            <a:ext cx="9784083" cy="5934324"/>
          </a:xfrm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endParaRPr sz="3400">
              <a:solidFill>
                <a:srgbClr val="2C2C2C"/>
              </a:solidFill>
            </a:endParaRPr>
          </a:p>
          <a:p>
            <a:pPr lvl="0" marL="0" indent="0">
              <a:buSzTx/>
              <a:buNone/>
              <a:defRPr sz="1800"/>
            </a:pPr>
            <a:r>
              <a:rPr sz="3400">
                <a:solidFill>
                  <a:srgbClr val="2C2C2C"/>
                </a:solidFill>
              </a:rPr>
              <a:t>Profesionalización de empresas: Aquí le brindaremos a nuestros clientes la creación de su logo, diseño web, video corporativo, tarjetas de presentación, etc. Además de ayudar a nuestros clientes para poder tener una misión, visión y objetivos claros con respecto a su negocio, de esta manera les será más fácil llegar a sus objetivos y metas.</a:t>
            </a:r>
          </a:p>
        </p:txBody>
      </p:sp>
      <p:sp>
        <p:nvSpPr>
          <p:cNvPr id="92" name="Shape 92"/>
          <p:cNvSpPr/>
          <p:nvPr>
            <p:ph type="title"/>
          </p:nvPr>
        </p:nvSpPr>
        <p:spPr>
          <a:xfrm>
            <a:off x="2823619" y="-203925"/>
            <a:ext cx="6544762" cy="1508762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Descripción de servicios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3143938" y="-203925"/>
            <a:ext cx="5904124" cy="150876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Modelo de negocios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1199455" y="902994"/>
            <a:ext cx="9784082" cy="5955008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/>
          <a:lstStyle/>
          <a:p>
            <a:pPr lvl="0" marL="182879" indent="-182879">
              <a:lnSpc>
                <a:spcPct val="81000"/>
              </a:lnSpc>
              <a:defRPr sz="1800"/>
            </a:pPr>
          </a:p>
          <a:p>
            <a:pPr lvl="0" marL="598515" indent="-598515">
              <a:lnSpc>
                <a:spcPct val="81000"/>
              </a:lnSpc>
              <a:defRPr sz="1800"/>
            </a:pPr>
            <a:r>
              <a:rPr sz="3600">
                <a:solidFill>
                  <a:srgbClr val="2C2C2C"/>
                </a:solidFill>
              </a:rPr>
              <a:t>Descripción de una unidad:</a:t>
            </a:r>
            <a:endParaRPr sz="3600">
              <a:solidFill>
                <a:srgbClr val="2C2C2C"/>
              </a:solidFill>
            </a:endParaRPr>
          </a:p>
          <a:p>
            <a:pPr lvl="0" marL="598515" indent="-598515">
              <a:lnSpc>
                <a:spcPct val="81000"/>
              </a:lnSpc>
              <a:defRPr sz="1800"/>
            </a:pPr>
            <a:r>
              <a:rPr sz="3600">
                <a:solidFill>
                  <a:srgbClr val="2C2C2C"/>
                </a:solidFill>
              </a:rPr>
              <a:t>Para poder ejemplificar utilizaremos nuestro “Medio Paquete PyME” el cual contiene:</a:t>
            </a:r>
            <a:endParaRPr sz="3600">
              <a:solidFill>
                <a:srgbClr val="2C2C2C"/>
              </a:solidFill>
            </a:endParaRPr>
          </a:p>
          <a:p>
            <a:pPr lvl="2" marL="1035191" indent="-577991">
              <a:lnSpc>
                <a:spcPct val="81000"/>
              </a:lnSpc>
              <a:spcBef>
                <a:spcPts val="400"/>
              </a:spcBef>
              <a:defRPr sz="1800"/>
            </a:pPr>
            <a:r>
              <a:rPr sz="3200">
                <a:solidFill>
                  <a:srgbClr val="2C2C2C"/>
                </a:solidFill>
              </a:rPr>
              <a:t>Diseño de logo.</a:t>
            </a:r>
          </a:p>
          <a:p>
            <a:pPr lvl="2" marL="1035191" indent="-577991">
              <a:lnSpc>
                <a:spcPct val="81000"/>
              </a:lnSpc>
              <a:spcBef>
                <a:spcPts val="400"/>
              </a:spcBef>
              <a:defRPr sz="1800"/>
            </a:pPr>
            <a:r>
              <a:rPr sz="3200">
                <a:solidFill>
                  <a:srgbClr val="2C2C2C"/>
                </a:solidFill>
              </a:rPr>
              <a:t>Página Web (estática).</a:t>
            </a:r>
          </a:p>
          <a:p>
            <a:pPr lvl="2" marL="1035191" indent="-577991">
              <a:lnSpc>
                <a:spcPct val="81000"/>
              </a:lnSpc>
              <a:spcBef>
                <a:spcPts val="400"/>
              </a:spcBef>
              <a:defRPr sz="1800"/>
            </a:pPr>
            <a:r>
              <a:rPr sz="3200">
                <a:solidFill>
                  <a:srgbClr val="2C2C2C"/>
                </a:solidFill>
              </a:rPr>
              <a:t>Video corporativo de 30 segundos o publicidad en flyers (2000 impactos).</a:t>
            </a:r>
            <a:endParaRPr sz="3200">
              <a:solidFill>
                <a:srgbClr val="2C2C2C"/>
              </a:solidFill>
            </a:endParaRPr>
          </a:p>
          <a:p>
            <a:pPr lvl="2" marL="1035191" indent="-577991">
              <a:lnSpc>
                <a:spcPct val="81000"/>
              </a:lnSpc>
              <a:spcBef>
                <a:spcPts val="400"/>
              </a:spcBef>
              <a:defRPr sz="1800"/>
            </a:pPr>
            <a:r>
              <a:rPr sz="3200">
                <a:solidFill>
                  <a:srgbClr val="2C2C2C"/>
                </a:solidFill>
              </a:rPr>
              <a:t>Comercial por radio online o YouTube de 15 segundos.</a:t>
            </a:r>
          </a:p>
          <a:p>
            <a:pPr lvl="2" marL="1035191" indent="-577991">
              <a:lnSpc>
                <a:spcPct val="81000"/>
              </a:lnSpc>
              <a:spcBef>
                <a:spcPts val="400"/>
              </a:spcBef>
              <a:defRPr sz="1800"/>
            </a:pPr>
            <a:r>
              <a:rPr sz="3200">
                <a:solidFill>
                  <a:srgbClr val="2C2C2C"/>
                </a:solidFill>
              </a:rPr>
              <a:t>Publicidad en Facebook o Google.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3379892" y="-203925"/>
            <a:ext cx="5432217" cy="1508762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99BDD"/>
                </a:solidFill>
              </a:rPr>
              <a:t>Modelo de negocio</a:t>
            </a:r>
          </a:p>
        </p:txBody>
      </p:sp>
      <p:graphicFrame>
        <p:nvGraphicFramePr>
          <p:cNvPr id="102" name="Table 102"/>
          <p:cNvGraphicFramePr/>
          <p:nvPr/>
        </p:nvGraphicFramePr>
        <p:xfrm>
          <a:off x="3570252" y="1403012"/>
          <a:ext cx="5064195" cy="40646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942437"/>
                <a:gridCol w="938262"/>
                <a:gridCol w="1183495"/>
              </a:tblGrid>
              <a:tr h="567040">
                <a:tc gridSpan="3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2600">
                          <a:sym typeface="Helvetica"/>
                        </a:rPr>
                        <a:t>Economía de Una Unidad</a:t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  <a:lnT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T>
                  </a:tcPr>
                </a:tc>
                <a:tc hMerge="1">
                  <a:tcPr/>
                </a:tc>
                <a:tc hMerge="1">
                  <a:tcPr/>
                </a:tc>
              </a:tr>
              <a:tr h="564905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Precio de Venta</a:t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11430" marR="11430" marT="11430" marB="11430" anchor="ctr" anchorCtr="0" horzOverflow="overflow"/>
                </a:tc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b="1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$10,700</a:t>
                      </a:r>
                    </a:p>
                  </a:txBody>
                  <a:tcPr marL="11430" marR="11430" marT="11430" marB="11430" anchor="ctr" anchorCtr="0" horzOverflow="overflow"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</a:tcPr>
                </a:tc>
              </a:tr>
              <a:tr h="605656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Costos variables</a:t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ym typeface="Helvetica"/>
                        </a:rPr>
                        <a:t>$3,300</a:t>
                      </a:r>
                    </a:p>
                  </a:txBody>
                  <a:tcPr marL="11430" marR="11430" marT="11430" marB="1143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11430" marR="11430" marT="11430" marB="11430" anchor="ctr" anchorCtr="0" horzOverflow="overflow"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</a:tcPr>
                </a:tc>
              </a:tr>
              <a:tr h="564905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Costo de elaboración </a:t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ym typeface="Helvetica"/>
                        </a:rPr>
                        <a:t>$3,000</a:t>
                      </a:r>
                    </a:p>
                  </a:txBody>
                  <a:tcPr marL="11430" marR="11430" marT="11430" marB="1143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11430" marR="11430" marT="11430" marB="11430" anchor="ctr" anchorCtr="0" horzOverflow="overflow"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</a:tcPr>
                </a:tc>
              </a:tr>
              <a:tr h="632356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Otros costos variables</a:t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ym typeface="Helvetica"/>
                        </a:rPr>
                        <a:t>$500</a:t>
                      </a:r>
                    </a:p>
                  </a:txBody>
                  <a:tcPr marL="11430" marR="11430" marT="11430" marB="1143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11430" marR="11430" marT="11430" marB="11430" anchor="ctr" anchorCtr="0" horzOverflow="overflow"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</a:tcPr>
                </a:tc>
              </a:tr>
              <a:tr h="564905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Costo de ventas</a:t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11430" marR="11430" marT="11430" marB="11430" anchor="ctr" anchorCtr="0" horzOverflow="overflow"/>
                </a:tc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b="1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$6,800</a:t>
                      </a:r>
                    </a:p>
                  </a:txBody>
                  <a:tcPr marL="11430" marR="11430" marT="11430" marB="11430" anchor="ctr" anchorCtr="0" horzOverflow="overflow"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</a:tcPr>
                </a:tc>
              </a:tr>
              <a:tr h="564905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Márgen de Contribución</a:t>
                      </a:r>
                    </a:p>
                  </a:txBody>
                  <a:tcPr marL="11430" marR="11430" marT="11430" marB="11430" anchor="ctr" anchorCtr="0" horzOverflow="overflow">
                    <a:lnL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L>
                    <a:lnB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11430" marR="11430" marT="11430" marB="11430" anchor="ctr" anchorCtr="0" horzOverflow="overflow">
                    <a:lnB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defRPr b="0" i="0" sz="1800"/>
                      </a:pPr>
                      <a:r>
                        <a:rPr sz="1600">
                          <a:sym typeface="Helvetica"/>
                        </a:rPr>
                        <a:t>$3,900</a:t>
                      </a:r>
                    </a:p>
                  </a:txBody>
                  <a:tcPr marL="11430" marR="11430" marT="11430" marB="11430" anchor="ctr" anchorCtr="0" horzOverflow="overflow">
                    <a:lnR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R>
                    <a:lnB w="25400" cap="rnd">
                      <a:solidFill>
                        <a:srgbClr val="FFFFFF"/>
                      </a:solidFill>
                      <a:custDash>
                        <a:ds d="100000" sp="200000"/>
                      </a:custDash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2C2C2C"/>
      </a:dk1>
      <a:lt1>
        <a:srgbClr val="FFFFFF"/>
      </a:lt1>
      <a:dk2>
        <a:srgbClr val="A7A7A7"/>
      </a:dk2>
      <a:lt2>
        <a:srgbClr val="535353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5875" dir="5400000">
              <a:srgbClr val="000000">
                <a:alpha val="68000"/>
              </a:srgbClr>
            </a:outerShdw>
          </a:effectLst>
        </a:effectStyle>
        <a:effectStyle>
          <a:effectLst>
            <a:outerShdw sx="100000" sy="100000" kx="0" ky="0" algn="b" rotWithShape="0" blurRad="50800" dist="15875" dir="5400000">
              <a:srgbClr val="000000">
                <a:alpha val="68000"/>
              </a:srgbClr>
            </a:outerShdw>
          </a:effectLst>
        </a:effectStyle>
        <a:effectStyle>
          <a:effectLst>
            <a:outerShdw sx="100000" sy="100000" kx="0" ky="0" algn="b" rotWithShape="0" blurRad="50800" dist="15875" dir="5400000">
              <a:srgbClr val="000000">
                <a:alpha val="6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FC000"/>
          </a:solidFill>
          <a:prstDash val="solid"/>
          <a:bevel/>
        </a:ln>
        <a:effectLst>
          <a:outerShdw sx="100000" sy="100000" kx="0" ky="0" algn="b" rotWithShape="0" blurRad="50800" dist="15875" dir="540000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C000"/>
          </a:solidFill>
          <a:prstDash val="solid"/>
          <a:bevel/>
        </a:ln>
        <a:effectLst>
          <a:outerShdw sx="100000" sy="100000" kx="0" ky="0" algn="b" rotWithShape="0" blurRad="50800" dist="15875" dir="540000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5875" dir="5400000">
              <a:srgbClr val="000000">
                <a:alpha val="68000"/>
              </a:srgbClr>
            </a:outerShdw>
          </a:effectLst>
        </a:effectStyle>
        <a:effectStyle>
          <a:effectLst>
            <a:outerShdw sx="100000" sy="100000" kx="0" ky="0" algn="b" rotWithShape="0" blurRad="50800" dist="15875" dir="5400000">
              <a:srgbClr val="000000">
                <a:alpha val="68000"/>
              </a:srgbClr>
            </a:outerShdw>
          </a:effectLst>
        </a:effectStyle>
        <a:effectStyle>
          <a:effectLst>
            <a:outerShdw sx="100000" sy="100000" kx="0" ky="0" algn="b" rotWithShape="0" blurRad="50800" dist="15875" dir="5400000">
              <a:srgbClr val="000000">
                <a:alpha val="6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FC000"/>
          </a:solidFill>
          <a:prstDash val="solid"/>
          <a:bevel/>
        </a:ln>
        <a:effectLst>
          <a:outerShdw sx="100000" sy="100000" kx="0" ky="0" algn="b" rotWithShape="0" blurRad="50800" dist="15875" dir="540000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C000"/>
          </a:solidFill>
          <a:prstDash val="solid"/>
          <a:bevel/>
        </a:ln>
        <a:effectLst>
          <a:outerShdw sx="100000" sy="100000" kx="0" ky="0" algn="b" rotWithShape="0" blurRad="50800" dist="15875" dir="540000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