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305" r:id="rId4"/>
    <p:sldId id="290" r:id="rId5"/>
    <p:sldId id="307" r:id="rId6"/>
    <p:sldId id="306" r:id="rId7"/>
    <p:sldId id="291" r:id="rId8"/>
    <p:sldId id="296" r:id="rId9"/>
    <p:sldId id="295" r:id="rId10"/>
    <p:sldId id="298" r:id="rId11"/>
    <p:sldId id="299" r:id="rId12"/>
    <p:sldId id="300" r:id="rId13"/>
    <p:sldId id="301" r:id="rId14"/>
    <p:sldId id="302" r:id="rId15"/>
    <p:sldId id="293" r:id="rId16"/>
    <p:sldId id="303" r:id="rId17"/>
    <p:sldId id="304" r:id="rId18"/>
    <p:sldId id="292" r:id="rId19"/>
    <p:sldId id="287" r:id="rId20"/>
    <p:sldId id="257" r:id="rId21"/>
    <p:sldId id="259" r:id="rId22"/>
    <p:sldId id="261" r:id="rId23"/>
    <p:sldId id="262" r:id="rId24"/>
    <p:sldId id="263" r:id="rId25"/>
    <p:sldId id="272" r:id="rId26"/>
    <p:sldId id="273" r:id="rId27"/>
    <p:sldId id="274" r:id="rId28"/>
    <p:sldId id="264" r:id="rId29"/>
    <p:sldId id="283" r:id="rId30"/>
    <p:sldId id="275" r:id="rId31"/>
    <p:sldId id="276" r:id="rId32"/>
    <p:sldId id="265" r:id="rId33"/>
    <p:sldId id="266" r:id="rId34"/>
    <p:sldId id="278" r:id="rId35"/>
    <p:sldId id="277" r:id="rId36"/>
    <p:sldId id="279" r:id="rId37"/>
    <p:sldId id="282" r:id="rId38"/>
    <p:sldId id="267" r:id="rId39"/>
    <p:sldId id="268" r:id="rId40"/>
    <p:sldId id="280" r:id="rId41"/>
    <p:sldId id="269" r:id="rId42"/>
    <p:sldId id="270" r:id="rId43"/>
    <p:sldId id="281" r:id="rId44"/>
    <p:sldId id="271" r:id="rId45"/>
    <p:sldId id="28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336934200"/>
        <c:axId val="336935768"/>
      </c:lineChart>
      <c:catAx>
        <c:axId val="336934200"/>
        <c:scaling>
          <c:orientation val="minMax"/>
        </c:scaling>
        <c:delete val="0"/>
        <c:axPos val="b"/>
        <c:title>
          <c:tx>
            <c:rich>
              <a:bodyPr/>
              <a:lstStyle/>
              <a:p>
                <a:pPr>
                  <a:defRPr sz="1600"/>
                </a:pPr>
                <a:r>
                  <a:rPr lang="en-US" altLang="ja-JP" sz="1600" dirty="0" smtClean="0"/>
                  <a:t>Teaching error[unit </a:t>
                </a:r>
                <a:r>
                  <a:rPr lang="en-US" altLang="ja-JP" sz="1600" dirty="0" smtClean="0"/>
                  <a:t>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336935768"/>
        <c:crosses val="autoZero"/>
        <c:auto val="1"/>
        <c:lblAlgn val="ctr"/>
        <c:lblOffset val="100"/>
        <c:noMultiLvlLbl val="0"/>
      </c:catAx>
      <c:valAx>
        <c:axId val="336935768"/>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336934200"/>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521516440"/>
        <c:axId val="521518400"/>
      </c:scatterChart>
      <c:valAx>
        <c:axId val="521516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18400"/>
        <c:crosses val="autoZero"/>
        <c:crossBetween val="midCat"/>
      </c:valAx>
      <c:valAx>
        <c:axId val="521518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16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521542704"/>
        <c:axId val="521539176"/>
      </c:scatterChart>
      <c:valAx>
        <c:axId val="521542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39176"/>
        <c:crosses val="autoZero"/>
        <c:crossBetween val="midCat"/>
      </c:valAx>
      <c:valAx>
        <c:axId val="521539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427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521541136"/>
        <c:axId val="521539960"/>
      </c:scatterChart>
      <c:valAx>
        <c:axId val="521541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39960"/>
        <c:crosses val="autoZero"/>
        <c:crossBetween val="midCat"/>
      </c:valAx>
      <c:valAx>
        <c:axId val="521539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41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521511344"/>
        <c:axId val="521503504"/>
      </c:scatterChart>
      <c:valAx>
        <c:axId val="521511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03504"/>
        <c:crosses val="autoZero"/>
        <c:crossBetween val="midCat"/>
      </c:valAx>
      <c:valAx>
        <c:axId val="521503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113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521505856"/>
        <c:axId val="521501152"/>
      </c:scatterChart>
      <c:valAx>
        <c:axId val="521505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01152"/>
        <c:crosses val="autoZero"/>
        <c:crossBetween val="midCat"/>
      </c:valAx>
      <c:valAx>
        <c:axId val="521501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058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521506640"/>
        <c:axId val="521501544"/>
      </c:scatterChart>
      <c:valAx>
        <c:axId val="521506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01544"/>
        <c:crosses val="autoZero"/>
        <c:crossBetween val="midCat"/>
      </c:valAx>
      <c:valAx>
        <c:axId val="521501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15066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521507424"/>
        <c:axId val="521508600"/>
      </c:lineChart>
      <c:catAx>
        <c:axId val="521507424"/>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521508600"/>
        <c:crosses val="autoZero"/>
        <c:auto val="1"/>
        <c:lblAlgn val="ctr"/>
        <c:lblOffset val="100"/>
        <c:noMultiLvlLbl val="0"/>
      </c:catAx>
      <c:valAx>
        <c:axId val="521508600"/>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521507424"/>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2/7/2016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2/7/2016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2/7/2016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2/7/2016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jpeg"/><Relationship Id="rId7" Type="http://schemas.openxmlformats.org/officeDocument/2006/relationships/image" Target="../media/image6.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7103768"/>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3"/>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ja-JP" dirty="0" smtClean="0"/>
              <a:t>14</a:t>
            </a:r>
            <a:endParaRPr lang="en-US" altLang="en-US" dirty="0"/>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mc:Choice xmlns:a14="http://schemas.microsoft.com/office/drawing/2010/main"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動作プリミティブ系列の学習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83008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063128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910322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2"/>
            <a:ext cx="8229600" cy="2010103"/>
          </a:xfrm>
        </p:spPr>
      </p:pic>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66895"/>
            <a:ext cx="8211518" cy="3168352"/>
          </a:xfrm>
          <a:prstGeom prst="rect">
            <a:avLst/>
          </a:prstGeom>
        </p:spPr>
      </p:pic>
    </p:spTree>
    <p:extLst>
      <p:ext uri="{BB962C8B-B14F-4D97-AF65-F5344CB8AC3E}">
        <p14:creationId xmlns:p14="http://schemas.microsoft.com/office/powerpoint/2010/main" val="1569927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Tree>
    <p:extLst>
      <p:ext uri="{BB962C8B-B14F-4D97-AF65-F5344CB8AC3E}">
        <p14:creationId xmlns:p14="http://schemas.microsoft.com/office/powerpoint/2010/main" val="166640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899570" y="2600908"/>
            <a:ext cx="3747702" cy="2308324"/>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ja-JP" altLang="en-US" sz="2400" dirty="0">
              <a:solidFill>
                <a:srgbClr val="FF0000"/>
              </a:solidFill>
            </a:endParaRPr>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250430035"/>
              </p:ext>
            </p:extLst>
          </p:nvPr>
        </p:nvGraphicFramePr>
        <p:xfrm>
          <a:off x="827584" y="1556793"/>
          <a:ext cx="6984775" cy="4392486"/>
        </p:xfrm>
        <a:graphic>
          <a:graphicData uri="http://schemas.openxmlformats.org/drawingml/2006/table">
            <a:tbl>
              <a:tblPr>
                <a:tableStyleId>{5C22544A-7EE6-4342-B048-85BDC9FD1C3A}</a:tableStyleId>
              </a:tblPr>
              <a:tblGrid>
                <a:gridCol w="4009168"/>
                <a:gridCol w="1553636"/>
                <a:gridCol w="1421971"/>
              </a:tblGrid>
              <a:tr h="627498">
                <a:tc>
                  <a:txBody>
                    <a:bodyPr/>
                    <a:lstStyle/>
                    <a:p>
                      <a:pPr algn="l" fontAlgn="b"/>
                      <a:r>
                        <a:rPr lang="ja-JP" altLang="en-US" sz="2400" u="none" strike="noStrike" dirty="0">
                          <a:effectLst/>
                        </a:rPr>
                        <a:t>動作名</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誤識別回数</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成功率</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赤を緑から遠ざける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等間隔に赤、黄、青と並べる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5977026" y="2478204"/>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5977026" y="384905"/>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7473110" y="5436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6683383" y="50006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964337" y="780007"/>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2" name="円/楕円 71"/>
          <p:cNvSpPr/>
          <p:nvPr/>
        </p:nvSpPr>
        <p:spPr>
          <a:xfrm>
            <a:off x="7761142" y="123512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6971415" y="119151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252369" y="14714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5" name="円/楕円 74"/>
          <p:cNvSpPr/>
          <p:nvPr/>
        </p:nvSpPr>
        <p:spPr>
          <a:xfrm>
            <a:off x="8386136" y="184705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7596409" y="180344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877363" y="2083385"/>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8" name="円/楕円 77"/>
          <p:cNvSpPr/>
          <p:nvPr/>
        </p:nvSpPr>
        <p:spPr>
          <a:xfrm>
            <a:off x="6856556" y="165604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6066829" y="16124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347783" y="189237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2" name="円/楕円 81"/>
          <p:cNvSpPr/>
          <p:nvPr/>
        </p:nvSpPr>
        <p:spPr>
          <a:xfrm>
            <a:off x="6689211" y="270299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618357">
            <a:off x="7023776" y="288196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5" name="円/楕円 84"/>
          <p:cNvSpPr/>
          <p:nvPr/>
        </p:nvSpPr>
        <p:spPr>
          <a:xfrm>
            <a:off x="8065928" y="266365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7229150" y="335107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861326">
            <a:off x="7705050" y="318485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8" name="円/楕円 87"/>
          <p:cNvSpPr/>
          <p:nvPr/>
        </p:nvSpPr>
        <p:spPr>
          <a:xfrm>
            <a:off x="8188670" y="39388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73701">
            <a:off x="7515355" y="394719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1" name="円/楕円 90"/>
          <p:cNvSpPr/>
          <p:nvPr/>
        </p:nvSpPr>
        <p:spPr>
          <a:xfrm>
            <a:off x="6445251" y="3424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3436" y="323957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4" name="正方形/長方形 93"/>
          <p:cNvSpPr/>
          <p:nvPr/>
        </p:nvSpPr>
        <p:spPr>
          <a:xfrm>
            <a:off x="5977026" y="4581128"/>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p:nvSpPr>
        <p:spPr>
          <a:xfrm>
            <a:off x="7265666" y="60125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33174" y="58928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7" name="円/楕円 96"/>
          <p:cNvSpPr/>
          <p:nvPr/>
        </p:nvSpPr>
        <p:spPr>
          <a:xfrm>
            <a:off x="8160761" y="47717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70071" y="52022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0" name="円/楕円 99"/>
          <p:cNvSpPr/>
          <p:nvPr/>
        </p:nvSpPr>
        <p:spPr>
          <a:xfrm>
            <a:off x="7851687" y="557536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91658" y="566622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2" name="円/楕円 101"/>
          <p:cNvSpPr/>
          <p:nvPr/>
        </p:nvSpPr>
        <p:spPr>
          <a:xfrm>
            <a:off x="6427281" y="618832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39690" y="578422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6371413" y="5323597"/>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6878898" y="527737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矢印コネクタ 105"/>
          <p:cNvCxnSpPr/>
          <p:nvPr/>
        </p:nvCxnSpPr>
        <p:spPr>
          <a:xfrm flipV="1">
            <a:off x="6503585" y="5421387"/>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コンテンツ プレースホルダー 1"/>
          <p:cNvSpPr>
            <a:spLocks noGrp="1"/>
          </p:cNvSpPr>
          <p:nvPr>
            <p:ph idx="1"/>
          </p:nvPr>
        </p:nvSpPr>
        <p:spPr>
          <a:xfrm>
            <a:off x="457200" y="1481330"/>
            <a:ext cx="8229600" cy="4525963"/>
          </a:xfrm>
        </p:spPr>
        <p:txBody>
          <a:bodyPr/>
          <a:lstStyle/>
          <a:p>
            <a:r>
              <a:rPr kumimoji="1" lang="ja-JP" altLang="en-US" dirty="0" smtClean="0"/>
              <a:t>目標位置は以下の</a:t>
            </a:r>
            <a:r>
              <a:rPr kumimoji="1" lang="en-US" altLang="ja-JP" dirty="0" smtClean="0"/>
              <a:t>3</a:t>
            </a:r>
            <a:r>
              <a:rPr kumimoji="1" lang="ja-JP" altLang="en-US" dirty="0" smtClean="0"/>
              <a:t>種類</a:t>
            </a:r>
            <a:endParaRPr kumimoji="1" lang="en-US" altLang="ja-JP" dirty="0" smtClean="0"/>
          </a:p>
          <a:p>
            <a:pPr lvl="1"/>
            <a:r>
              <a:rPr kumimoji="1" lang="en-US" altLang="ja-JP" dirty="0" smtClean="0"/>
              <a:t>1. </a:t>
            </a:r>
            <a:r>
              <a:rPr kumimoji="1" lang="ja-JP" altLang="en-US" dirty="0" smtClean="0">
                <a:solidFill>
                  <a:srgbClr val="FF0000"/>
                </a:solidFill>
              </a:rPr>
              <a:t>初期位置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丸を左に動かす</a:t>
            </a:r>
            <a:endParaRPr kumimoji="1" lang="en-US" altLang="ja-JP" dirty="0" smtClean="0"/>
          </a:p>
          <a:p>
            <a:pPr lvl="1"/>
            <a:r>
              <a:rPr lang="en-US" altLang="ja-JP" dirty="0" smtClean="0"/>
              <a:t>2.</a:t>
            </a:r>
            <a:r>
              <a:rPr lang="ja-JP" altLang="en-US" dirty="0"/>
              <a:t> </a:t>
            </a:r>
            <a:r>
              <a:rPr lang="ja-JP" altLang="en-US" dirty="0" smtClean="0"/>
              <a:t>特定の</a:t>
            </a:r>
            <a:r>
              <a:rPr lang="ja-JP" altLang="en-US" dirty="0" smtClean="0">
                <a:solidFill>
                  <a:srgbClr val="FF0000"/>
                </a:solidFill>
              </a:rPr>
              <a:t>空間位置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丸を中央に動かす</a:t>
            </a:r>
            <a:endParaRPr lang="en-US" altLang="ja-JP" dirty="0" smtClean="0"/>
          </a:p>
          <a:p>
            <a:pPr lvl="1"/>
            <a:r>
              <a:rPr lang="en-US" altLang="ja-JP" dirty="0"/>
              <a:t>3</a:t>
            </a:r>
            <a:r>
              <a:rPr lang="en-US" altLang="ja-JP" dirty="0" smtClean="0"/>
              <a:t>.</a:t>
            </a:r>
            <a:r>
              <a:rPr lang="ja-JP" altLang="en-US" dirty="0" smtClean="0"/>
              <a:t> 特定の</a:t>
            </a:r>
            <a:r>
              <a:rPr lang="ja-JP" altLang="en-US" dirty="0" smtClean="0">
                <a:solidFill>
                  <a:srgbClr val="FF0000"/>
                </a:solidFill>
              </a:rPr>
              <a:t>参照点位置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丸を四角の右に動かす</a:t>
            </a:r>
            <a:endParaRPr lang="en-US" altLang="ja-JP" dirty="0" smtClean="0"/>
          </a:p>
          <a:p>
            <a:pPr lvl="1"/>
            <a:endParaRPr lang="en-US" altLang="ja-JP" dirty="0"/>
          </a:p>
          <a:p>
            <a:r>
              <a:rPr lang="en-US" altLang="ja-JP" dirty="0" smtClean="0"/>
              <a:t>1.,2.</a:t>
            </a:r>
            <a:r>
              <a:rPr lang="ja-JP" altLang="en-US" dirty="0" smtClean="0"/>
              <a:t>は</a:t>
            </a:r>
            <a:r>
              <a:rPr lang="en-US" altLang="ja-JP" dirty="0" smtClean="0"/>
              <a:t>3.</a:t>
            </a:r>
            <a:r>
              <a:rPr lang="ja-JP" altLang="en-US" dirty="0" smtClean="0"/>
              <a:t>の特殊な例</a:t>
            </a:r>
            <a:endParaRPr lang="en-US" altLang="ja-JP" dirty="0" smtClean="0"/>
          </a:p>
          <a:p>
            <a:pPr lvl="1"/>
            <a:r>
              <a:rPr lang="en-US" altLang="ja-JP" dirty="0" smtClean="0"/>
              <a:t>1. </a:t>
            </a:r>
            <a:r>
              <a:rPr lang="ja-JP" altLang="en-US" dirty="0" smtClean="0"/>
              <a:t>「初期位置」という参照点</a:t>
            </a:r>
            <a:endParaRPr lang="en-US" altLang="ja-JP" dirty="0" smtClean="0"/>
          </a:p>
          <a:p>
            <a:pPr lvl="1"/>
            <a:r>
              <a:rPr lang="en-US" altLang="ja-JP" dirty="0" smtClean="0"/>
              <a:t>2. </a:t>
            </a:r>
            <a:r>
              <a:rPr lang="ja-JP" altLang="en-US" dirty="0" smtClean="0"/>
              <a:t>「画面中央」という参照点</a:t>
            </a:r>
            <a:endParaRPr lang="en-US" altLang="ja-JP" dirty="0" smtClean="0"/>
          </a:p>
        </p:txBody>
      </p:sp>
      <p:sp>
        <p:nvSpPr>
          <p:cNvPr id="111"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2" name="スライド番号プレースホルダー 1"/>
          <p:cNvSpPr>
            <a:spLocks noGrp="1"/>
          </p:cNvSpPr>
          <p:nvPr>
            <p:ph type="sldNum" sz="quarter" idx="12"/>
          </p:nvPr>
        </p:nvSpPr>
        <p:spPr/>
        <p:txBody>
          <a:bodyPr/>
          <a:lstStyle/>
          <a:p>
            <a:r>
              <a:rPr lang="en-US" altLang="ja-JP" dirty="0" smtClean="0"/>
              <a:t>8</a:t>
            </a:r>
            <a:endParaRPr lang="en-US" altLang="en-US" dirty="0"/>
          </a:p>
        </p:txBody>
      </p:sp>
    </p:spTree>
    <p:extLst>
      <p:ext uri="{BB962C8B-B14F-4D97-AF65-F5344CB8AC3E}">
        <p14:creationId xmlns:p14="http://schemas.microsoft.com/office/powerpoint/2010/main" val="2209502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28857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8"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16893">
            <a:off x="2124110" y="588059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2" name="二等辺三角形 91"/>
          <p:cNvSpPr/>
          <p:nvPr/>
        </p:nvSpPr>
        <p:spPr>
          <a:xfrm>
            <a:off x="5868298" y="299695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p:cNvCxnSpPr/>
          <p:nvPr/>
        </p:nvCxnSpPr>
        <p:spPr>
          <a:xfrm flipH="1">
            <a:off x="5232855" y="320054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5228040" y="3263999"/>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H="1">
            <a:off x="5232855" y="3336384"/>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5228040" y="341423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5920235" y="19264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p:cNvCxnSpPr/>
          <p:nvPr/>
        </p:nvCxnSpPr>
        <p:spPr>
          <a:xfrm>
            <a:off x="6037935" y="2043164"/>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4639233" y="1424928"/>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6037935" y="1412776"/>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H="1">
            <a:off x="5702466" y="2067590"/>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199477" y="3074537"/>
            <a:ext cx="799748" cy="799748"/>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線矢印コネクタ 114"/>
          <p:cNvCxnSpPr/>
          <p:nvPr/>
        </p:nvCxnSpPr>
        <p:spPr>
          <a:xfrm>
            <a:off x="6074462" y="4287165"/>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5004048" y="4146160"/>
            <a:ext cx="1078974" cy="138127"/>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flipV="1">
            <a:off x="5767270" y="4005064"/>
            <a:ext cx="301338" cy="265486"/>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H="1">
            <a:off x="5574456" y="4286615"/>
            <a:ext cx="496877" cy="565785"/>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902314" y="1593412"/>
            <a:ext cx="1677181" cy="707886"/>
          </a:xfrm>
          <a:prstGeom prst="rect">
            <a:avLst/>
          </a:prstGeom>
          <a:noFill/>
        </p:spPr>
        <p:txBody>
          <a:bodyPr wrap="square" rtlCol="0">
            <a:spAutoFit/>
          </a:bodyPr>
          <a:lstStyle/>
          <a:p>
            <a:r>
              <a:rPr kumimoji="1" lang="ja-JP" altLang="en-US" sz="2000" dirty="0"/>
              <a:t>四角</a:t>
            </a:r>
            <a:r>
              <a:rPr kumimoji="1" lang="ja-JP" altLang="en-US" sz="2000" dirty="0" smtClean="0"/>
              <a:t>から見た</a:t>
            </a:r>
            <a:endParaRPr kumimoji="1" lang="en-US" altLang="ja-JP" sz="2000" dirty="0" smtClean="0"/>
          </a:p>
          <a:p>
            <a:r>
              <a:rPr kumimoji="1" lang="ja-JP" altLang="en-US" sz="2000" dirty="0" smtClean="0"/>
              <a:t>教示</a:t>
            </a:r>
            <a:r>
              <a:rPr kumimoji="1" lang="ja-JP" altLang="en-US" sz="2000" dirty="0"/>
              <a:t>動作</a:t>
            </a:r>
            <a:endParaRPr kumimoji="1" lang="ja-JP" altLang="en-US" sz="2000" dirty="0"/>
          </a:p>
        </p:txBody>
      </p:sp>
      <p:sp>
        <p:nvSpPr>
          <p:cNvPr id="3" name="テキスト ボックス 2"/>
          <p:cNvSpPr txBox="1"/>
          <p:nvPr/>
        </p:nvSpPr>
        <p:spPr>
          <a:xfrm>
            <a:off x="6896067" y="2908000"/>
            <a:ext cx="1896027" cy="707886"/>
          </a:xfrm>
          <a:prstGeom prst="rect">
            <a:avLst/>
          </a:prstGeom>
          <a:noFill/>
        </p:spPr>
        <p:txBody>
          <a:bodyPr wrap="square" rtlCol="0">
            <a:spAutoFit/>
          </a:bodyPr>
          <a:lstStyle/>
          <a:p>
            <a:r>
              <a:rPr kumimoji="1" lang="ja-JP" altLang="en-US" sz="2000" dirty="0" smtClean="0"/>
              <a:t>三角から見た</a:t>
            </a:r>
            <a:endParaRPr kumimoji="1" lang="en-US" altLang="ja-JP" sz="2000" dirty="0" smtClean="0"/>
          </a:p>
          <a:p>
            <a:r>
              <a:rPr kumimoji="1" lang="ja-JP" altLang="en-US" sz="2000" dirty="0" smtClean="0"/>
              <a:t>教示</a:t>
            </a:r>
            <a:r>
              <a:rPr kumimoji="1" lang="ja-JP" altLang="en-US" sz="2000" dirty="0"/>
              <a:t>動作</a:t>
            </a:r>
            <a:endParaRPr kumimoji="1" lang="ja-JP" altLang="en-US" sz="2000" dirty="0"/>
          </a:p>
        </p:txBody>
      </p:sp>
      <p:sp>
        <p:nvSpPr>
          <p:cNvPr id="8" name="テキスト ボックス 7"/>
          <p:cNvSpPr txBox="1"/>
          <p:nvPr/>
        </p:nvSpPr>
        <p:spPr>
          <a:xfrm>
            <a:off x="6912468" y="4000961"/>
            <a:ext cx="2416979" cy="923330"/>
          </a:xfrm>
          <a:prstGeom prst="rect">
            <a:avLst/>
          </a:prstGeom>
          <a:noFill/>
        </p:spPr>
        <p:txBody>
          <a:bodyPr wrap="square" rtlCol="0">
            <a:spAutoFit/>
          </a:bodyPr>
          <a:lstStyle/>
          <a:p>
            <a:r>
              <a:rPr kumimoji="1" lang="ja-JP" altLang="en-US" dirty="0" smtClean="0"/>
              <a:t>四角と三角の</a:t>
            </a:r>
            <a:endParaRPr kumimoji="1" lang="en-US" altLang="ja-JP" dirty="0" smtClean="0"/>
          </a:p>
          <a:p>
            <a:r>
              <a:rPr kumimoji="1" lang="ja-JP" altLang="en-US" dirty="0"/>
              <a:t>重心</a:t>
            </a:r>
            <a:r>
              <a:rPr kumimoji="1" lang="ja-JP" altLang="en-US" dirty="0" smtClean="0"/>
              <a:t>から見た</a:t>
            </a:r>
            <a:endParaRPr kumimoji="1" lang="en-US" altLang="ja-JP" dirty="0" smtClean="0"/>
          </a:p>
          <a:p>
            <a:r>
              <a:rPr kumimoji="1" lang="ja-JP" altLang="en-US" dirty="0" smtClean="0"/>
              <a:t>教示</a:t>
            </a:r>
            <a:r>
              <a:rPr kumimoji="1" lang="ja-JP" altLang="en-US" dirty="0"/>
              <a:t>動作</a:t>
            </a:r>
            <a:endParaRPr kumimoji="1" lang="ja-JP" altLang="en-US" dirty="0"/>
          </a:p>
        </p:txBody>
      </p:sp>
      <p:sp>
        <p:nvSpPr>
          <p:cNvPr id="9" name="スライド番号プレースホルダー 8"/>
          <p:cNvSpPr>
            <a:spLocks noGrp="1"/>
          </p:cNvSpPr>
          <p:nvPr>
            <p:ph type="sldNum" sz="quarter" idx="12"/>
          </p:nvPr>
        </p:nvSpPr>
        <p:spPr/>
        <p:txBody>
          <a:bodyPr/>
          <a:lstStyle/>
          <a:p>
            <a:r>
              <a:rPr lang="en-US" altLang="ja-JP" dirty="0" smtClean="0"/>
              <a:t>11.4</a:t>
            </a:r>
            <a:endParaRPr lang="en-US" altLang="en-US" dirty="0"/>
          </a:p>
        </p:txBody>
      </p:sp>
      <p:sp>
        <p:nvSpPr>
          <p:cNvPr id="58" name="正方形/長方形 57"/>
          <p:cNvSpPr/>
          <p:nvPr/>
        </p:nvSpPr>
        <p:spPr>
          <a:xfrm>
            <a:off x="2834041" y="519711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664207" y="4986551"/>
            <a:ext cx="236319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07504" y="414908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1702900" y="434913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677684" y="270892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7059" y="519141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02446" y="536302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923441" y="47091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p:nvPr/>
        </p:nvCxnSpPr>
        <p:spPr>
          <a:xfrm flipV="1">
            <a:off x="703992" y="4853190"/>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36604">
            <a:off x="1002203" y="5160503"/>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直線矢印コネクタ 71"/>
          <p:cNvCxnSpPr/>
          <p:nvPr/>
        </p:nvCxnSpPr>
        <p:spPr>
          <a:xfrm flipH="1">
            <a:off x="1067457" y="4552722"/>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二等辺三角形 73"/>
          <p:cNvSpPr/>
          <p:nvPr/>
        </p:nvSpPr>
        <p:spPr>
          <a:xfrm>
            <a:off x="2688309" y="2970355"/>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7504" y="1556792"/>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1170858" y="1925381"/>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05086" y="230129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1145083" y="26369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p:cNvCxnSpPr/>
          <p:nvPr/>
        </p:nvCxnSpPr>
        <p:spPr>
          <a:xfrm>
            <a:off x="522786" y="2417967"/>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73544" y="2296614"/>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線矢印コネクタ 86"/>
          <p:cNvCxnSpPr/>
          <p:nvPr/>
        </p:nvCxnSpPr>
        <p:spPr>
          <a:xfrm flipH="1">
            <a:off x="1289099" y="248046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2263242" y="391788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3333868" y="39725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p:nvSpPr>
        <p:spPr>
          <a:xfrm>
            <a:off x="1908850" y="333039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矢印コネクタ 90"/>
          <p:cNvCxnSpPr/>
          <p:nvPr/>
        </p:nvCxnSpPr>
        <p:spPr>
          <a:xfrm flipH="1" flipV="1">
            <a:off x="2052866" y="3474411"/>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318042">
            <a:off x="1844965" y="3791415"/>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直線矢印コネクタ 105"/>
          <p:cNvCxnSpPr/>
          <p:nvPr/>
        </p:nvCxnSpPr>
        <p:spPr>
          <a:xfrm flipH="1">
            <a:off x="2052866" y="317394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1808223" y="5915239"/>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p:cNvSpPr/>
          <p:nvPr/>
        </p:nvSpPr>
        <p:spPr>
          <a:xfrm>
            <a:off x="3243791" y="58608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2464332" y="622089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2608348" y="5338208"/>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H="1">
            <a:off x="2608348" y="6064446"/>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263653" y="2420888"/>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flipH="1" flipV="1">
            <a:off x="2052867" y="3474413"/>
            <a:ext cx="1078973" cy="14401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flipH="1" flipV="1">
            <a:off x="1067458" y="4853192"/>
            <a:ext cx="246112" cy="24842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flipH="1">
            <a:off x="2634966" y="5733256"/>
            <a:ext cx="496874" cy="631658"/>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66"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4" name="テキスト ボックス 3"/>
          <p:cNvSpPr txBox="1"/>
          <p:nvPr/>
        </p:nvSpPr>
        <p:spPr>
          <a:xfrm>
            <a:off x="4199477" y="5496718"/>
            <a:ext cx="4589751" cy="1200329"/>
          </a:xfrm>
          <a:prstGeom prst="rect">
            <a:avLst/>
          </a:prstGeom>
          <a:noFill/>
        </p:spPr>
        <p:txBody>
          <a:bodyPr wrap="square" rtlCol="0">
            <a:spAutoFit/>
          </a:bodyPr>
          <a:lstStyle/>
          <a:p>
            <a:r>
              <a:rPr kumimoji="1" lang="ja-JP" altLang="en-US" sz="2400" dirty="0" smtClean="0"/>
              <a:t>・参照点に重心を含めることで，</a:t>
            </a:r>
            <a:endParaRPr kumimoji="1" lang="en-US" altLang="ja-JP" sz="2400" dirty="0" smtClean="0"/>
          </a:p>
          <a:p>
            <a:r>
              <a:rPr kumimoji="1" lang="ja-JP" altLang="en-US" sz="2400" b="1" dirty="0">
                <a:solidFill>
                  <a:srgbClr val="FF0000"/>
                </a:solidFill>
              </a:rPr>
              <a:t>複数</a:t>
            </a:r>
            <a:r>
              <a:rPr kumimoji="1" lang="ja-JP" altLang="en-US" sz="2400" b="1" dirty="0" smtClean="0">
                <a:solidFill>
                  <a:srgbClr val="FF0000"/>
                </a:solidFill>
              </a:rPr>
              <a:t>の物体</a:t>
            </a:r>
            <a:r>
              <a:rPr kumimoji="1" lang="ja-JP" altLang="en-US" sz="2400" b="1" dirty="0">
                <a:solidFill>
                  <a:srgbClr val="FF0000"/>
                </a:solidFill>
              </a:rPr>
              <a:t>間</a:t>
            </a:r>
            <a:r>
              <a:rPr kumimoji="1" lang="ja-JP" altLang="en-US" sz="2400" b="1" dirty="0" smtClean="0">
                <a:solidFill>
                  <a:srgbClr val="FF0000"/>
                </a:solidFill>
              </a:rPr>
              <a:t>の相対位置</a:t>
            </a:r>
            <a:r>
              <a:rPr kumimoji="1" lang="ja-JP" altLang="en-US" sz="2400" dirty="0" smtClean="0"/>
              <a:t>を考慮可能</a:t>
            </a:r>
            <a:endParaRPr kumimoji="1" lang="ja-JP" altLang="en-US" sz="2400" dirty="0"/>
          </a:p>
        </p:txBody>
      </p:sp>
    </p:spTree>
    <p:extLst>
      <p:ext uri="{BB962C8B-B14F-4D97-AF65-F5344CB8AC3E}">
        <p14:creationId xmlns:p14="http://schemas.microsoft.com/office/powerpoint/2010/main" val="394081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76" name="テキスト ボックス 75"/>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77" name="テキスト ボックス 76"/>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t>参照点に対する変位は以下の</a:t>
            </a:r>
            <a:endParaRPr kumimoji="1" lang="en-US" altLang="ja-JP" dirty="0" smtClean="0"/>
          </a:p>
          <a:p>
            <a:pPr marL="109728" indent="0">
              <a:buNone/>
            </a:pPr>
            <a:r>
              <a:rPr lang="en-US" altLang="ja-JP" dirty="0" smtClean="0"/>
              <a:t>3</a:t>
            </a:r>
            <a:r>
              <a:rPr lang="ja-JP" altLang="en-US" dirty="0" smtClean="0"/>
              <a:t>種類</a:t>
            </a:r>
            <a:endParaRPr kumimoji="1" lang="en-US" altLang="ja-JP" dirty="0" smtClean="0"/>
          </a:p>
          <a:p>
            <a:pPr lvl="1"/>
            <a:r>
              <a:rPr kumimoji="1" lang="en-US" altLang="ja-JP" dirty="0" smtClean="0"/>
              <a:t>1.</a:t>
            </a:r>
            <a:r>
              <a:rPr lang="ja-JP" altLang="en-US" dirty="0"/>
              <a:t> </a:t>
            </a:r>
            <a:r>
              <a:rPr kumimoji="1" lang="ja-JP" altLang="en-US" dirty="0" smtClean="0"/>
              <a:t>相対位置が</a:t>
            </a:r>
            <a:r>
              <a:rPr kumimoji="1" lang="ja-JP" altLang="en-US" dirty="0" smtClean="0">
                <a:solidFill>
                  <a:srgbClr val="FF0000"/>
                </a:solidFill>
              </a:rPr>
              <a:t>常に一定</a:t>
            </a:r>
            <a:endParaRPr kumimoji="1" lang="en-US" altLang="ja-JP" dirty="0" smtClean="0">
              <a:solidFill>
                <a:srgbClr val="FF0000"/>
              </a:solidFill>
            </a:endParaRPr>
          </a:p>
          <a:p>
            <a:pPr lvl="2"/>
            <a:r>
              <a:rPr lang="ja-JP" altLang="en-US" dirty="0" smtClean="0"/>
              <a:t>例</a:t>
            </a:r>
            <a:r>
              <a:rPr lang="en-US" altLang="ja-JP" dirty="0" smtClean="0"/>
              <a:t>: </a:t>
            </a:r>
            <a:r>
              <a:rPr lang="ja-JP" altLang="en-US" dirty="0"/>
              <a:t>丸</a:t>
            </a:r>
            <a:r>
              <a:rPr lang="ja-JP" altLang="en-US" dirty="0" smtClean="0"/>
              <a:t>を四角の右に動かす</a:t>
            </a:r>
            <a:endParaRPr kumimoji="1" lang="en-US" altLang="ja-JP" dirty="0" smtClean="0"/>
          </a:p>
          <a:p>
            <a:pPr lvl="1"/>
            <a:r>
              <a:rPr lang="en-US" altLang="ja-JP" dirty="0" smtClean="0"/>
              <a:t>2</a:t>
            </a:r>
            <a:r>
              <a:rPr lang="en-US" altLang="ja-JP" dirty="0" smtClean="0"/>
              <a:t>. </a:t>
            </a:r>
            <a:r>
              <a:rPr lang="ja-JP" altLang="en-US" dirty="0" smtClean="0">
                <a:solidFill>
                  <a:srgbClr val="FF0000"/>
                </a:solidFill>
              </a:rPr>
              <a:t>初期位置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a:t>
            </a:r>
            <a:r>
              <a:rPr lang="ja-JP" altLang="en-US" dirty="0"/>
              <a:t>四角</a:t>
            </a:r>
            <a:r>
              <a:rPr lang="ja-JP" altLang="en-US" dirty="0" smtClean="0"/>
              <a:t>に近づける</a:t>
            </a:r>
            <a:endParaRPr lang="en-US" altLang="ja-JP" dirty="0" smtClean="0"/>
          </a:p>
          <a:p>
            <a:pPr lvl="1"/>
            <a:r>
              <a:rPr kumimoji="1" lang="en-US" altLang="ja-JP" dirty="0" smtClean="0"/>
              <a:t>3. </a:t>
            </a:r>
            <a:r>
              <a:rPr kumimoji="1" lang="ja-JP" altLang="en-US" dirty="0" smtClean="0">
                <a:solidFill>
                  <a:srgbClr val="FF0000"/>
                </a:solidFill>
              </a:rPr>
              <a:t>他の物体位置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丸と四角と三角で正三角形を作る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spTree>
    <p:extLst>
      <p:ext uri="{BB962C8B-B14F-4D97-AF65-F5344CB8AC3E}">
        <p14:creationId xmlns:p14="http://schemas.microsoft.com/office/powerpoint/2010/main" val="3222882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solidFill>
                  <a:srgbClr val="FF0000"/>
                </a:solidFill>
              </a:rPr>
              <a:t>座標系の置き方</a:t>
            </a:r>
            <a:r>
              <a:rPr kumimoji="1" lang="ja-JP" altLang="en-US" dirty="0" smtClean="0"/>
              <a:t>によって区別</a:t>
            </a:r>
            <a:endParaRPr kumimoji="1" lang="en-US" altLang="ja-JP" dirty="0" smtClean="0"/>
          </a:p>
          <a:p>
            <a:pPr lvl="1"/>
            <a:r>
              <a:rPr kumimoji="1" lang="en-US" altLang="ja-JP" dirty="0" smtClean="0"/>
              <a:t>1.</a:t>
            </a:r>
            <a:r>
              <a:rPr lang="ja-JP" altLang="en-US" dirty="0"/>
              <a:t> </a:t>
            </a:r>
            <a:r>
              <a:rPr lang="ja-JP" altLang="en-US" dirty="0" smtClean="0"/>
              <a:t>画面と平行な軸</a:t>
            </a:r>
            <a:endParaRPr kumimoji="1" lang="en-US" altLang="ja-JP" dirty="0" smtClean="0"/>
          </a:p>
          <a:p>
            <a:pPr lvl="1"/>
            <a:r>
              <a:rPr lang="en-US" altLang="ja-JP" dirty="0" smtClean="0"/>
              <a:t>2</a:t>
            </a:r>
            <a:r>
              <a:rPr lang="en-US" altLang="ja-JP" dirty="0" smtClean="0"/>
              <a:t>. </a:t>
            </a:r>
            <a:r>
              <a:rPr lang="ja-JP" altLang="en-US" dirty="0" smtClean="0"/>
              <a:t>初期位置に向けた軸</a:t>
            </a:r>
            <a:r>
              <a:rPr lang="en-US" altLang="ja-JP" dirty="0" smtClean="0"/>
              <a:t> </a:t>
            </a:r>
            <a:endParaRPr lang="en-US" altLang="ja-JP" dirty="0" smtClean="0"/>
          </a:p>
          <a:p>
            <a:pPr lvl="1"/>
            <a:r>
              <a:rPr kumimoji="1" lang="en-US" altLang="ja-JP" dirty="0" smtClean="0"/>
              <a:t>3</a:t>
            </a:r>
            <a:r>
              <a:rPr kumimoji="1" lang="en-US" altLang="ja-JP" dirty="0" smtClean="0"/>
              <a:t>. </a:t>
            </a:r>
            <a:r>
              <a:rPr lang="ja-JP" altLang="en-US" dirty="0"/>
              <a:t>他</a:t>
            </a:r>
            <a:r>
              <a:rPr kumimoji="1" lang="ja-JP" altLang="en-US" dirty="0" smtClean="0"/>
              <a:t>の物体に向けた軸</a:t>
            </a:r>
            <a:endParaRPr kumimoji="1" lang="en-US" altLang="ja-JP" dirty="0" smtClean="0"/>
          </a:p>
          <a:p>
            <a:pPr lvl="1"/>
            <a:endParaRPr lang="en-US" altLang="ja-JP" dirty="0"/>
          </a:p>
          <a:p>
            <a:pPr lvl="1"/>
            <a:endParaRPr kumimoji="1" lang="en-US" altLang="ja-JP" dirty="0" smtClean="0"/>
          </a:p>
          <a:p>
            <a:r>
              <a:rPr lang="ja-JP" altLang="en-US" dirty="0" smtClean="0"/>
              <a:t>教示</a:t>
            </a:r>
            <a:r>
              <a:rPr lang="ja-JP" altLang="en-US" dirty="0"/>
              <a:t>動作</a:t>
            </a:r>
            <a:r>
              <a:rPr lang="ja-JP" altLang="en-US" dirty="0" smtClean="0"/>
              <a:t>から</a:t>
            </a:r>
            <a:endParaRPr lang="en-US" altLang="ja-JP" dirty="0" smtClean="0"/>
          </a:p>
          <a:p>
            <a:pPr marL="109728" indent="0">
              <a:buNone/>
            </a:pPr>
            <a:r>
              <a:rPr kumimoji="1" lang="ja-JP" altLang="en-US" b="1" dirty="0" smtClean="0">
                <a:solidFill>
                  <a:srgbClr val="FF0000"/>
                </a:solidFill>
              </a:rPr>
              <a:t>参照</a:t>
            </a:r>
            <a:r>
              <a:rPr lang="ja-JP" altLang="en-US" b="1" dirty="0" smtClean="0">
                <a:solidFill>
                  <a:srgbClr val="FF0000"/>
                </a:solidFill>
              </a:rPr>
              <a:t>点</a:t>
            </a:r>
            <a:r>
              <a:rPr kumimoji="1" lang="ja-JP" altLang="en-US" dirty="0" smtClean="0"/>
              <a:t>と</a:t>
            </a:r>
            <a:r>
              <a:rPr kumimoji="1" lang="ja-JP" altLang="en-US" b="1" dirty="0" smtClean="0">
                <a:solidFill>
                  <a:srgbClr val="FF0000"/>
                </a:solidFill>
              </a:rPr>
              <a:t>座標系</a:t>
            </a:r>
            <a:r>
              <a:rPr kumimoji="1" lang="ja-JP" altLang="en-US" dirty="0" smtClean="0"/>
              <a:t>を推定することで</a:t>
            </a:r>
            <a:endParaRPr kumimoji="1" lang="en-US" altLang="ja-JP" dirty="0" smtClean="0"/>
          </a:p>
          <a:p>
            <a:pPr marL="109728" indent="0">
              <a:buNone/>
            </a:pPr>
            <a:r>
              <a:rPr kumimoji="1" lang="ja-JP" altLang="en-US" b="1" dirty="0" smtClean="0">
                <a:solidFill>
                  <a:srgbClr val="FF0000"/>
                </a:solidFill>
              </a:rPr>
              <a:t>目標位置を推定</a:t>
            </a:r>
            <a:r>
              <a:rPr kumimoji="1" lang="ja-JP" altLang="en-US" dirty="0" smtClean="0"/>
              <a:t>する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cxnSp>
        <p:nvCxnSpPr>
          <p:cNvPr id="3" name="直線矢印コネクタ 2"/>
          <p:cNvCxnSpPr/>
          <p:nvPr/>
        </p:nvCxnSpPr>
        <p:spPr>
          <a:xfrm flipV="1">
            <a:off x="6485176" y="274638"/>
            <a:ext cx="0" cy="1881023"/>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5152024" y="1047779"/>
            <a:ext cx="3278360"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197393" y="2852936"/>
            <a:ext cx="3335047" cy="923001"/>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33052" y="2743766"/>
            <a:ext cx="723212" cy="223562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4155425" y="5864746"/>
            <a:ext cx="2362027"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flipV="1">
            <a:off x="5742590" y="4623634"/>
            <a:ext cx="25506" cy="203735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973700" y="4901861"/>
            <a:ext cx="25802" cy="1407459"/>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6495396" y="5540363"/>
            <a:ext cx="2139863"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r>
              <a:rPr lang="en-US" altLang="en-US" dirty="0" smtClean="0"/>
              <a:t>10.2</a:t>
            </a:r>
            <a:endParaRPr lang="en-US" altLang="en-US" dirty="0"/>
          </a:p>
        </p:txBody>
      </p:sp>
      <p:sp>
        <p:nvSpPr>
          <p:cNvPr id="56" name="テキスト ボックス 55"/>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57" name="テキスト ボックス 56"/>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61" name="テキスト ボックス 60"/>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cxnSp>
        <p:nvCxnSpPr>
          <p:cNvPr id="6" name="直線矢印コネクタ 5"/>
          <p:cNvCxnSpPr/>
          <p:nvPr/>
        </p:nvCxnSpPr>
        <p:spPr>
          <a:xfrm>
            <a:off x="5289512" y="3194751"/>
            <a:ext cx="3242928" cy="66879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6233052" y="2743766"/>
            <a:ext cx="361606" cy="2125394"/>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81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endParaRPr lang="en-US" altLang="ja-JP" dirty="0" smtClean="0"/>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ja-JP" dirty="0" smtClean="0"/>
              <a:t>12</a:t>
            </a:r>
            <a:endParaRPr lang="en-US" altLang="en-US" dirty="0"/>
          </a:p>
        </p:txBody>
      </p: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1047</TotalTime>
  <Words>2528</Words>
  <Application>Microsoft Office PowerPoint</Application>
  <PresentationFormat>画面に合わせる (4:3)</PresentationFormat>
  <Paragraphs>362</Paragraphs>
  <Slides>45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ＭＳ Ｐゴシック</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関連研究</vt:lpstr>
      <vt:lpstr>提案手法</vt:lpstr>
      <vt:lpstr>提案手法</vt:lpstr>
      <vt:lpstr>提案手法</vt:lpstr>
      <vt:lpstr>提案手法</vt:lpstr>
      <vt:lpstr>実験</vt:lpstr>
      <vt:lpstr>動作再現実験</vt:lpstr>
      <vt:lpstr>結果</vt:lpstr>
      <vt:lpstr>動作識別実験</vt:lpstr>
      <vt:lpstr>結果</vt:lpstr>
      <vt:lpstr>今後の課題</vt:lpstr>
      <vt:lpstr>参考文献</vt:lpstr>
      <vt:lpstr>PowerPoint プレゼンテーション</vt:lpstr>
      <vt:lpstr>PowerPoint プレゼンテーション</vt:lpstr>
      <vt:lpstr>PowerPoint プレゼンテーション</vt:lpstr>
      <vt:lpstr>PowerPoint プレゼンテーション</vt:lpstr>
      <vt:lpstr>提案手法</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105</cp:revision>
  <dcterms:created xsi:type="dcterms:W3CDTF">2016-01-16T07:10:55Z</dcterms:created>
  <dcterms:modified xsi:type="dcterms:W3CDTF">2016-02-07T08:10:41Z</dcterms:modified>
</cp:coreProperties>
</file>