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87" r:id="rId6"/>
    <p:sldId id="259" r:id="rId7"/>
    <p:sldId id="260" r:id="rId8"/>
    <p:sldId id="283" r:id="rId9"/>
    <p:sldId id="284" r:id="rId10"/>
    <p:sldId id="294" r:id="rId11"/>
    <p:sldId id="282" r:id="rId12"/>
    <p:sldId id="288" r:id="rId13"/>
    <p:sldId id="290" r:id="rId14"/>
    <p:sldId id="289" r:id="rId15"/>
    <p:sldId id="291" r:id="rId16"/>
    <p:sldId id="292" r:id="rId17"/>
    <p:sldId id="266" r:id="rId18"/>
    <p:sldId id="267" r:id="rId19"/>
    <p:sldId id="272" r:id="rId20"/>
    <p:sldId id="273" r:id="rId21"/>
    <p:sldId id="285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84" autoAdjust="0"/>
  </p:normalViewPr>
  <p:slideViewPr>
    <p:cSldViewPr>
      <p:cViewPr varScale="1">
        <p:scale>
          <a:sx n="121" d="100"/>
          <a:sy n="121" d="100"/>
        </p:scale>
        <p:origin x="13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&#25104;&#21151;&#2957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[成功率.xlsx]Sheet1!$A$2</c:f>
              <c:strCache>
                <c:ptCount val="1"/>
                <c:pt idx="0">
                  <c:v>MtC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[成功率.xlsx]Sheet1!$B$2:$V$2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0.98</c:v>
                </c:pt>
                <c:pt idx="13">
                  <c:v>1</c:v>
                </c:pt>
                <c:pt idx="14">
                  <c:v>0.98</c:v>
                </c:pt>
                <c:pt idx="15">
                  <c:v>0.98</c:v>
                </c:pt>
                <c:pt idx="16">
                  <c:v>1</c:v>
                </c:pt>
                <c:pt idx="17">
                  <c:v>0.96</c:v>
                </c:pt>
                <c:pt idx="18">
                  <c:v>1</c:v>
                </c:pt>
                <c:pt idx="19">
                  <c:v>0.98</c:v>
                </c:pt>
                <c:pt idx="2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[成功率.xlsx]Sheet1!$A$3</c:f>
              <c:strCache>
                <c:ptCount val="1"/>
                <c:pt idx="0">
                  <c:v>RtB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[成功率.xlsx]Sheet1!$B$3:$V$3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0.98</c:v>
                </c:pt>
                <c:pt idx="7">
                  <c:v>0.92</c:v>
                </c:pt>
                <c:pt idx="8">
                  <c:v>0.92</c:v>
                </c:pt>
                <c:pt idx="9">
                  <c:v>0.9</c:v>
                </c:pt>
                <c:pt idx="10">
                  <c:v>0.9</c:v>
                </c:pt>
                <c:pt idx="11">
                  <c:v>0.88</c:v>
                </c:pt>
                <c:pt idx="12">
                  <c:v>0.74</c:v>
                </c:pt>
                <c:pt idx="13">
                  <c:v>0.82</c:v>
                </c:pt>
                <c:pt idx="14">
                  <c:v>0.8</c:v>
                </c:pt>
                <c:pt idx="15">
                  <c:v>0.74</c:v>
                </c:pt>
                <c:pt idx="16">
                  <c:v>0.74</c:v>
                </c:pt>
                <c:pt idx="17">
                  <c:v>0.74</c:v>
                </c:pt>
                <c:pt idx="18">
                  <c:v>0.7</c:v>
                </c:pt>
                <c:pt idx="19">
                  <c:v>0.57999999999999996</c:v>
                </c:pt>
                <c:pt idx="20">
                  <c:v>0.6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[成功率.xlsx]Sheet1!$A$4</c:f>
              <c:strCache>
                <c:ptCount val="1"/>
                <c:pt idx="0">
                  <c:v>NbO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[成功率.xlsx]Sheet1!$B$4:$V$4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0.96</c:v>
                </c:pt>
                <c:pt idx="3">
                  <c:v>1</c:v>
                </c:pt>
                <c:pt idx="4">
                  <c:v>1</c:v>
                </c:pt>
                <c:pt idx="5">
                  <c:v>0.98</c:v>
                </c:pt>
                <c:pt idx="6">
                  <c:v>0.96</c:v>
                </c:pt>
                <c:pt idx="7">
                  <c:v>0.96</c:v>
                </c:pt>
                <c:pt idx="8">
                  <c:v>0.98</c:v>
                </c:pt>
                <c:pt idx="9">
                  <c:v>1</c:v>
                </c:pt>
                <c:pt idx="10">
                  <c:v>0.98</c:v>
                </c:pt>
                <c:pt idx="11">
                  <c:v>0.98</c:v>
                </c:pt>
                <c:pt idx="12">
                  <c:v>0.98</c:v>
                </c:pt>
                <c:pt idx="13">
                  <c:v>0.94</c:v>
                </c:pt>
                <c:pt idx="14">
                  <c:v>0.98</c:v>
                </c:pt>
                <c:pt idx="15">
                  <c:v>0.96</c:v>
                </c:pt>
                <c:pt idx="16">
                  <c:v>0.92</c:v>
                </c:pt>
                <c:pt idx="17">
                  <c:v>1</c:v>
                </c:pt>
                <c:pt idx="18">
                  <c:v>1</c:v>
                </c:pt>
                <c:pt idx="19">
                  <c:v>0.94</c:v>
                </c:pt>
                <c:pt idx="20">
                  <c:v>0.98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[成功率.xlsx]Sheet1!$A$5</c:f>
              <c:strCache>
                <c:ptCount val="1"/>
                <c:pt idx="0">
                  <c:v>AfG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[成功率.xlsx]Sheet1!$B$5:$V$5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0.94</c:v>
                </c:pt>
                <c:pt idx="8">
                  <c:v>0.98</c:v>
                </c:pt>
                <c:pt idx="9">
                  <c:v>1</c:v>
                </c:pt>
                <c:pt idx="10">
                  <c:v>1</c:v>
                </c:pt>
                <c:pt idx="11">
                  <c:v>0.98</c:v>
                </c:pt>
                <c:pt idx="12">
                  <c:v>0.98</c:v>
                </c:pt>
                <c:pt idx="13">
                  <c:v>0.98</c:v>
                </c:pt>
                <c:pt idx="14">
                  <c:v>0.94</c:v>
                </c:pt>
                <c:pt idx="15">
                  <c:v>0.9</c:v>
                </c:pt>
                <c:pt idx="16">
                  <c:v>0.94</c:v>
                </c:pt>
                <c:pt idx="17">
                  <c:v>0.92</c:v>
                </c:pt>
                <c:pt idx="18">
                  <c:v>0.96</c:v>
                </c:pt>
                <c:pt idx="19">
                  <c:v>0.98</c:v>
                </c:pt>
                <c:pt idx="20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[成功率.xlsx]Sheet1!$A$6</c:f>
              <c:strCache>
                <c:ptCount val="1"/>
                <c:pt idx="0">
                  <c:v>MtS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[成功率.xlsx]Sheet1!$B$6:$V$6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0.96</c:v>
                </c:pt>
                <c:pt idx="10">
                  <c:v>0.94</c:v>
                </c:pt>
                <c:pt idx="11">
                  <c:v>0.92</c:v>
                </c:pt>
                <c:pt idx="12">
                  <c:v>0.9</c:v>
                </c:pt>
                <c:pt idx="13">
                  <c:v>0.82</c:v>
                </c:pt>
                <c:pt idx="14">
                  <c:v>0.9</c:v>
                </c:pt>
                <c:pt idx="15">
                  <c:v>0.74</c:v>
                </c:pt>
                <c:pt idx="16">
                  <c:v>0.7</c:v>
                </c:pt>
                <c:pt idx="17">
                  <c:v>0.62</c:v>
                </c:pt>
                <c:pt idx="18">
                  <c:v>0.62</c:v>
                </c:pt>
                <c:pt idx="19">
                  <c:v>0.62</c:v>
                </c:pt>
                <c:pt idx="20">
                  <c:v>0.6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[成功率.xlsx]Sheet1!$A$7</c:f>
              <c:strCache>
                <c:ptCount val="1"/>
                <c:pt idx="0">
                  <c:v>MtT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[成功率.xlsx]Sheet1!$B$7:$V$7</c:f>
              <c:numCache>
                <c:formatCode>General</c:formatCode>
                <c:ptCount val="21"/>
                <c:pt idx="0">
                  <c:v>1</c:v>
                </c:pt>
                <c:pt idx="1">
                  <c:v>0.96</c:v>
                </c:pt>
                <c:pt idx="2">
                  <c:v>1</c:v>
                </c:pt>
                <c:pt idx="3">
                  <c:v>0.98</c:v>
                </c:pt>
                <c:pt idx="4">
                  <c:v>0.96</c:v>
                </c:pt>
                <c:pt idx="5">
                  <c:v>0.96</c:v>
                </c:pt>
                <c:pt idx="6">
                  <c:v>0.98</c:v>
                </c:pt>
                <c:pt idx="7">
                  <c:v>0.92</c:v>
                </c:pt>
                <c:pt idx="8">
                  <c:v>0.86</c:v>
                </c:pt>
                <c:pt idx="9">
                  <c:v>0.92</c:v>
                </c:pt>
                <c:pt idx="10">
                  <c:v>0.9</c:v>
                </c:pt>
                <c:pt idx="11">
                  <c:v>0.94</c:v>
                </c:pt>
                <c:pt idx="12">
                  <c:v>0.92</c:v>
                </c:pt>
                <c:pt idx="13">
                  <c:v>0.92</c:v>
                </c:pt>
                <c:pt idx="14">
                  <c:v>0.9</c:v>
                </c:pt>
                <c:pt idx="15">
                  <c:v>0.86</c:v>
                </c:pt>
                <c:pt idx="16">
                  <c:v>0.88</c:v>
                </c:pt>
                <c:pt idx="17">
                  <c:v>0.86</c:v>
                </c:pt>
                <c:pt idx="18">
                  <c:v>0.9</c:v>
                </c:pt>
                <c:pt idx="19">
                  <c:v>0.86</c:v>
                </c:pt>
                <c:pt idx="20">
                  <c:v>0.78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2755056"/>
        <c:axId val="262750352"/>
      </c:lineChart>
      <c:catAx>
        <c:axId val="262755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 dirty="0" smtClean="0"/>
                  <a:t>Teaching error[unit : length</a:t>
                </a:r>
                <a:r>
                  <a:rPr lang="en-US" altLang="ja-JP" sz="1600" baseline="0" dirty="0" smtClean="0"/>
                  <a:t> of the object/10</a:t>
                </a:r>
                <a:r>
                  <a:rPr lang="en-US" altLang="ja-JP" sz="1600" dirty="0" smtClean="0"/>
                  <a:t>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62750352"/>
        <c:crosses val="autoZero"/>
        <c:auto val="1"/>
        <c:lblAlgn val="ctr"/>
        <c:lblOffset val="100"/>
        <c:noMultiLvlLbl val="0"/>
      </c:catAx>
      <c:valAx>
        <c:axId val="262750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ja-JP" sz="1600" dirty="0" smtClean="0"/>
                  <a:t>Success</a:t>
                </a:r>
                <a:r>
                  <a:rPr lang="en-US" altLang="ja-JP" sz="2000" baseline="0" dirty="0" smtClean="0"/>
                  <a:t> </a:t>
                </a:r>
                <a:r>
                  <a:rPr lang="en-US" altLang="ja-JP" sz="1600" baseline="0" dirty="0" smtClean="0"/>
                  <a:t>rate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627550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1E99E-D743-4ADB-B482-291521FC38A9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91621-CB47-47EF-9E76-5BB16424E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767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2016/1/22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7321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55480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FA385B95-3ADD-451C-8822-2942A83D514F}" type="datetime2">
              <a:rPr lang="ja-JP" altLang="en-US" smtClean="0"/>
              <a:t>2016年1月22日(金)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 sz="2000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5A171F-8EC9-4201-95E8-CD5FDA193920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55812-3997-4141-BFFF-0EA067AECECA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EC0D3-B75A-47CD-9800-FCECB0C7DDB5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6416" y="6407946"/>
            <a:ext cx="696616" cy="365125"/>
          </a:xfrm>
        </p:spPr>
        <p:txBody>
          <a:bodyPr/>
          <a:lstStyle>
            <a:lvl1pPr>
              <a:defRPr sz="20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9D1F51-D6F3-49AC-B951-395B9031C99B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1A397-BF25-43A9-8D23-BEF7373024B3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0C10CA-CE69-4A33-B27A-E6888414B115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610D96-EAE2-4664-8036-BADC8ED0F5E1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4E5E6-564F-4B21-8351-714B50AD48B8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9403A30-3952-46BD-B92A-0F746F512116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FD6FF9C6-D274-480F-8FA7-5985CCE128C7}" type="datetime2">
              <a:rPr lang="ja-JP" altLang="en-US" smtClean="0"/>
              <a:t>2016年1月22日(金)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6E513859-B1D0-4749-9F92-AF2AEFC722C3}" type="datetime2">
              <a:rPr lang="ja-JP" altLang="en-US" smtClean="0"/>
              <a:t>2016年1月22日(金)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12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Understanding Intentions </a:t>
            </a:r>
            <a:br>
              <a:rPr kumimoji="1" lang="en-US" altLang="ja-JP" dirty="0" smtClean="0"/>
            </a:br>
            <a:r>
              <a:rPr lang="en-US" altLang="ja-JP" dirty="0" smtClean="0"/>
              <a:t>through Human teaching motions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 komota Tetsuya</a:t>
            </a:r>
            <a:endParaRPr kumimoji="1"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ja-JP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11.1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48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二等辺三角形 45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円/楕円 79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4008" y="3539271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 teacher shows some motions in different initial environments.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11.2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85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1068106" y="4476718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線矢印コネクタ 77"/>
          <p:cNvCxnSpPr/>
          <p:nvPr/>
        </p:nvCxnSpPr>
        <p:spPr>
          <a:xfrm flipH="1">
            <a:off x="1431571" y="417625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二等辺三角形 45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936817" y="1764824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矢印コネクタ 23"/>
          <p:cNvCxnSpPr/>
          <p:nvPr/>
        </p:nvCxnSpPr>
        <p:spPr>
          <a:xfrm flipH="1">
            <a:off x="1703130" y="182731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2052866" y="3041104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矢印コネクタ 57"/>
          <p:cNvCxnSpPr/>
          <p:nvPr/>
        </p:nvCxnSpPr>
        <p:spPr>
          <a:xfrm flipH="1">
            <a:off x="2052866" y="274063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608348" y="533820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直線矢印コネクタ 89"/>
          <p:cNvCxnSpPr/>
          <p:nvPr/>
        </p:nvCxnSpPr>
        <p:spPr>
          <a:xfrm flipH="1">
            <a:off x="2608348" y="606444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677684" y="1767745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 flipV="1">
            <a:off x="2052867" y="3041106"/>
            <a:ext cx="1078973" cy="144014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 flipV="1">
            <a:off x="1431572" y="4476720"/>
            <a:ext cx="246112" cy="248424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2634966" y="5733256"/>
            <a:ext cx="496874" cy="631658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88024" y="289087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 each motion, It gets the vectors from each reference point to the </a:t>
            </a:r>
            <a:r>
              <a:rPr kumimoji="1" lang="en-US" altLang="ja-JP" dirty="0" err="1" smtClean="0"/>
              <a:t>trajetor’s</a:t>
            </a:r>
            <a:r>
              <a:rPr kumimoji="1" lang="en-US" altLang="ja-JP" dirty="0" smtClean="0"/>
              <a:t> goal position.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11.3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25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二等辺三角形 91"/>
          <p:cNvSpPr/>
          <p:nvPr/>
        </p:nvSpPr>
        <p:spPr>
          <a:xfrm>
            <a:off x="6366946" y="3822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矢印コネクタ 92"/>
          <p:cNvCxnSpPr/>
          <p:nvPr/>
        </p:nvCxnSpPr>
        <p:spPr>
          <a:xfrm flipH="1">
            <a:off x="5731503" y="40262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5726688" y="408970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H="1">
            <a:off x="5731503" y="4162085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5726688" y="4239934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412146" y="250276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6529846" y="2619432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5131144" y="2001196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6529846" y="1989044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6194377" y="264385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55976" y="3806601"/>
            <a:ext cx="799748" cy="7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直線矢印コネクタ 114"/>
          <p:cNvCxnSpPr/>
          <p:nvPr/>
        </p:nvCxnSpPr>
        <p:spPr>
          <a:xfrm>
            <a:off x="6573110" y="5393967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H="1" flipV="1">
            <a:off x="5502696" y="5252962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flipH="1" flipV="1">
            <a:off x="6265918" y="5111866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 flipH="1">
            <a:off x="6073104" y="5393417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16012" y="2519436"/>
            <a:ext cx="16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 square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68461" y="3813406"/>
            <a:ext cx="189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 triangle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08630" y="6063728"/>
            <a:ext cx="241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</a:t>
            </a:r>
            <a:r>
              <a:rPr kumimoji="1" lang="en-US" altLang="ja-JP" dirty="0" smtClean="0"/>
              <a:t>the</a:t>
            </a:r>
            <a:r>
              <a:rPr kumimoji="1" lang="ja-JP" altLang="en-US" dirty="0"/>
              <a:t> </a:t>
            </a:r>
            <a:r>
              <a:rPr kumimoji="1" lang="en-US" altLang="ja-JP" smtClean="0"/>
              <a:t>center</a:t>
            </a:r>
            <a:r>
              <a:rPr kumimoji="1" lang="en-US" altLang="ja-JP" smtClean="0"/>
              <a:t> of gravity of the two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11.4</a:t>
            </a:r>
            <a:endParaRPr lang="en-US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/>
          <p:cNvCxnSpPr/>
          <p:nvPr/>
        </p:nvCxnSpPr>
        <p:spPr>
          <a:xfrm flipV="1">
            <a:off x="1068106" y="4476718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線矢印コネクタ 71"/>
          <p:cNvCxnSpPr/>
          <p:nvPr/>
        </p:nvCxnSpPr>
        <p:spPr>
          <a:xfrm flipH="1">
            <a:off x="1431571" y="417625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二等辺三角形 73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二等辺三角形 78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936817" y="1764824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直線矢印コネクタ 86"/>
          <p:cNvCxnSpPr/>
          <p:nvPr/>
        </p:nvCxnSpPr>
        <p:spPr>
          <a:xfrm flipH="1">
            <a:off x="1703130" y="182731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矢印コネクタ 90"/>
          <p:cNvCxnSpPr/>
          <p:nvPr/>
        </p:nvCxnSpPr>
        <p:spPr>
          <a:xfrm flipH="1" flipV="1">
            <a:off x="2052866" y="3041104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直線矢印コネクタ 105"/>
          <p:cNvCxnSpPr/>
          <p:nvPr/>
        </p:nvCxnSpPr>
        <p:spPr>
          <a:xfrm flipH="1">
            <a:off x="2052866" y="274063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二等辺三角形 108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矢印コネクタ 115"/>
          <p:cNvCxnSpPr/>
          <p:nvPr/>
        </p:nvCxnSpPr>
        <p:spPr>
          <a:xfrm flipH="1">
            <a:off x="2608348" y="533820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直線矢印コネクタ 123"/>
          <p:cNvCxnSpPr/>
          <p:nvPr/>
        </p:nvCxnSpPr>
        <p:spPr>
          <a:xfrm flipH="1">
            <a:off x="2608348" y="606444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1677684" y="1767745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H="1" flipV="1">
            <a:off x="2052867" y="3041106"/>
            <a:ext cx="1078973" cy="144014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 flipH="1" flipV="1">
            <a:off x="1431572" y="4476720"/>
            <a:ext cx="246112" cy="248424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 flipH="1">
            <a:off x="2634966" y="5733256"/>
            <a:ext cx="496874" cy="631658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二等辺三角形 107"/>
          <p:cNvSpPr/>
          <p:nvPr/>
        </p:nvSpPr>
        <p:spPr>
          <a:xfrm>
            <a:off x="1559330" y="323916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/>
          <p:nvPr/>
        </p:nvCxnSpPr>
        <p:spPr>
          <a:xfrm flipH="1">
            <a:off x="923887" y="3442748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H="1">
            <a:off x="919072" y="350620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 flipH="1">
            <a:off x="923887" y="3578592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>
            <a:off x="919072" y="36564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1604530" y="191927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1722230" y="2035939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 flipH="1" flipV="1">
            <a:off x="323528" y="1417703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V="1">
            <a:off x="1722230" y="1405551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H="1">
            <a:off x="1386761" y="206036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/>
          <p:nvPr/>
        </p:nvCxnSpPr>
        <p:spPr>
          <a:xfrm>
            <a:off x="1765494" y="4810474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 flipH="1" flipV="1">
            <a:off x="695080" y="4669469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flipH="1" flipV="1">
            <a:off x="1458302" y="4528373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 flipH="1">
            <a:off x="1265488" y="4809924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/>
          <p:cNvSpPr/>
          <p:nvPr/>
        </p:nvSpPr>
        <p:spPr>
          <a:xfrm>
            <a:off x="2949732" y="3087071"/>
            <a:ext cx="1368152" cy="11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4788024" y="3087071"/>
            <a:ext cx="1368152" cy="112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Adobe Arabic" pitchFamily="18" charset="-78"/>
                <a:cs typeface="Adobe Arabic" pitchFamily="18" charset="-78"/>
              </a:rPr>
              <a:t>Normalize</a:t>
            </a:r>
            <a:endParaRPr kumimoji="1" lang="ja-JP" altLang="en-US" sz="28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924970" y="3231990"/>
            <a:ext cx="143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Affine</a:t>
            </a:r>
          </a:p>
          <a:p>
            <a:r>
              <a:rPr kumimoji="1" lang="en-US" altLang="ja-JP" sz="24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transform</a:t>
            </a:r>
            <a:endParaRPr kumimoji="1" lang="ja-JP" altLang="en-US" sz="24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8" name="右矢印 137"/>
          <p:cNvSpPr/>
          <p:nvPr/>
        </p:nvSpPr>
        <p:spPr>
          <a:xfrm>
            <a:off x="4425896" y="3594611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右矢印 138"/>
          <p:cNvSpPr/>
          <p:nvPr/>
        </p:nvSpPr>
        <p:spPr>
          <a:xfrm>
            <a:off x="2596309" y="3582137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右矢印 139"/>
          <p:cNvSpPr/>
          <p:nvPr/>
        </p:nvSpPr>
        <p:spPr>
          <a:xfrm>
            <a:off x="6228184" y="3582136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8" name="図 1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3206"/>
            <a:ext cx="1957652" cy="1442242"/>
          </a:xfrm>
          <a:prstGeom prst="rect">
            <a:avLst/>
          </a:prstGeom>
        </p:spPr>
      </p:pic>
      <p:pic>
        <p:nvPicPr>
          <p:cNvPr id="149" name="図 1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17" y="2588322"/>
            <a:ext cx="2135886" cy="1499019"/>
          </a:xfrm>
          <a:prstGeom prst="rect">
            <a:avLst/>
          </a:prstGeom>
        </p:spPr>
      </p:pic>
      <p:pic>
        <p:nvPicPr>
          <p:cNvPr id="150" name="図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69782"/>
            <a:ext cx="2016224" cy="1441423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11.5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07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11.6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25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1481330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Environments</a:t>
            </a:r>
          </a:p>
          <a:p>
            <a:pPr lvl="1"/>
            <a:r>
              <a:rPr lang="en-US" altLang="ja-JP" dirty="0" smtClean="0"/>
              <a:t>Serial-2D map.</a:t>
            </a:r>
          </a:p>
          <a:p>
            <a:pPr lvl="1"/>
            <a:r>
              <a:rPr lang="en-US" altLang="ja-JP" dirty="0" smtClean="0"/>
              <a:t>There are a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a</a:t>
            </a:r>
            <a:r>
              <a:rPr lang="en-US" altLang="ja-JP" dirty="0" smtClean="0"/>
              <a:t>nd 4 objects.</a:t>
            </a:r>
          </a:p>
          <a:p>
            <a:pPr lvl="1"/>
            <a:r>
              <a:rPr lang="en-US" altLang="ja-JP" dirty="0" smtClean="0"/>
              <a:t>For the computer,</a:t>
            </a:r>
          </a:p>
          <a:p>
            <a:pPr lvl="2"/>
            <a:r>
              <a:rPr lang="en-US" altLang="ja-JP" dirty="0" smtClean="0"/>
              <a:t>Known:</a:t>
            </a:r>
          </a:p>
          <a:p>
            <a:pPr lvl="3"/>
            <a:r>
              <a:rPr lang="en-US" altLang="ja-JP" dirty="0" smtClean="0"/>
              <a:t>Map range, the number of objects,</a:t>
            </a:r>
          </a:p>
          <a:p>
            <a:pPr marL="914400" lvl="3" indent="0">
              <a:buNone/>
            </a:pPr>
            <a:r>
              <a:rPr lang="en-US" altLang="ja-JP" dirty="0" smtClean="0"/>
              <a:t>These positions, </a:t>
            </a:r>
            <a:r>
              <a:rPr lang="en-US" altLang="ja-JP" dirty="0" smtClean="0">
                <a:solidFill>
                  <a:srgbClr val="FF0000"/>
                </a:solidFill>
              </a:rPr>
              <a:t>the kind of viewpoints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/>
              <a:t>Unknown:</a:t>
            </a:r>
          </a:p>
          <a:p>
            <a:pPr lvl="3"/>
            <a:r>
              <a:rPr lang="en-US" altLang="ja-JP" dirty="0" smtClean="0">
                <a:solidFill>
                  <a:srgbClr val="FF0000"/>
                </a:solidFill>
              </a:rPr>
              <a:t>The true viewpoint</a:t>
            </a:r>
            <a:r>
              <a:rPr lang="en-US" altLang="ja-JP" dirty="0" smtClean="0"/>
              <a:t> for the task.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16832"/>
            <a:ext cx="3337187" cy="3356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4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sz="2200" dirty="0" smtClean="0"/>
              <a:t>1.Move the red to the center.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2.Move the red to right of the blue.</a:t>
            </a:r>
          </a:p>
          <a:p>
            <a:pPr lvl="1"/>
            <a:r>
              <a:rPr lang="en-US" altLang="ja-JP" sz="2200" dirty="0" smtClean="0"/>
              <a:t>3.Move the red to the near of the orange.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4.Move the red away from the green.</a:t>
            </a:r>
          </a:p>
          <a:p>
            <a:pPr lvl="1"/>
            <a:r>
              <a:rPr lang="en-US" altLang="ja-JP" sz="2200" dirty="0" smtClean="0"/>
              <a:t>5.Move </a:t>
            </a:r>
            <a:r>
              <a:rPr lang="en-US" altLang="ja-JP" sz="2200" dirty="0"/>
              <a:t>the red to line up the </a:t>
            </a:r>
            <a:r>
              <a:rPr lang="en-US" altLang="ja-JP" sz="2200" dirty="0" smtClean="0"/>
              <a:t>red ,yellow </a:t>
            </a:r>
            <a:r>
              <a:rPr lang="en-US" altLang="ja-JP" sz="2200" dirty="0"/>
              <a:t>and blue equidistantly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altLang="ja-JP" sz="2200" dirty="0" smtClean="0"/>
              <a:t>6</a:t>
            </a:r>
            <a:r>
              <a:rPr lang="en-US" altLang="ja-JP" sz="2200" dirty="0"/>
              <a:t>. </a:t>
            </a:r>
            <a:r>
              <a:rPr lang="en-US" altLang="ja-JP" sz="2200" dirty="0" smtClean="0"/>
              <a:t>Move </a:t>
            </a:r>
            <a:r>
              <a:rPr lang="en-US" altLang="ja-JP" sz="2200" dirty="0"/>
              <a:t>the red to line up the red , green and blue clockwise</a:t>
            </a:r>
            <a:r>
              <a:rPr lang="en-US" altLang="ja-JP" sz="2200" dirty="0" smtClean="0"/>
              <a:t>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>
                <a:solidFill>
                  <a:srgbClr val="FF0000"/>
                </a:solidFill>
              </a:rPr>
              <a:t>A</a:t>
            </a:r>
            <a:r>
              <a:rPr lang="en-US" altLang="ja-JP" sz="2600" dirty="0" smtClean="0">
                <a:solidFill>
                  <a:srgbClr val="FF0000"/>
                </a:solidFill>
              </a:rPr>
              <a:t>ppropriate viewpoints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pPr lvl="1"/>
            <a:endParaRPr lang="en-US" altLang="ja-JP" sz="22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41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065257"/>
              </p:ext>
            </p:extLst>
          </p:nvPr>
        </p:nvGraphicFramePr>
        <p:xfrm>
          <a:off x="467544" y="1268760"/>
          <a:ext cx="8229600" cy="403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259632" y="530120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When you do a </a:t>
            </a:r>
            <a:r>
              <a:rPr lang="en-US" altLang="ja-JP" sz="2400" dirty="0">
                <a:solidFill>
                  <a:srgbClr val="FF0000"/>
                </a:solidFill>
              </a:rPr>
              <a:t>poor teaching</a:t>
            </a:r>
            <a:r>
              <a:rPr lang="en-US" altLang="ja-JP" sz="2400" dirty="0"/>
              <a:t> , it </a:t>
            </a:r>
            <a:r>
              <a:rPr lang="en-US" altLang="ja-JP" sz="2400" dirty="0" smtClean="0"/>
              <a:t>can’t guess the intention </a:t>
            </a:r>
            <a:r>
              <a:rPr lang="en-US" altLang="ja-JP" sz="2400" dirty="0"/>
              <a:t>accurately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Identification Experiments</a:t>
            </a:r>
            <a:endParaRPr kumimoji="1" lang="ja-JP" altLang="en-US" dirty="0"/>
          </a:p>
        </p:txBody>
      </p:sp>
      <p:pic>
        <p:nvPicPr>
          <p:cNvPr id="12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48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67544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4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6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985518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ubOvalCallout"/>
          <p:cNvSpPr>
            <a:spLocks noEditPoints="1" noChangeArrowheads="1"/>
          </p:cNvSpPr>
          <p:nvPr/>
        </p:nvSpPr>
        <p:spPr bwMode="auto">
          <a:xfrm>
            <a:off x="5465242" y="2600916"/>
            <a:ext cx="2016224" cy="1765481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52120" y="2953219"/>
            <a:ext cx="266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He did </a:t>
            </a:r>
          </a:p>
          <a:p>
            <a:r>
              <a:rPr kumimoji="1" lang="en-US" altLang="ja-JP" dirty="0" smtClean="0"/>
              <a:t>“Take the cup.”</a:t>
            </a:r>
            <a:endParaRPr kumimoji="1" lang="ja-JP" altLang="en-US" dirty="0"/>
          </a:p>
        </p:txBody>
      </p:sp>
      <p:pic>
        <p:nvPicPr>
          <p:cNvPr id="1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38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62" y="420645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89330" y="3810601"/>
            <a:ext cx="609660" cy="60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15.1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28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expected to realize a </a:t>
            </a:r>
            <a:r>
              <a:rPr lang="en-US" altLang="ja-JP" dirty="0">
                <a:solidFill>
                  <a:srgbClr val="FF0000"/>
                </a:solidFill>
              </a:rPr>
              <a:t>general-purpose robot </a:t>
            </a:r>
            <a:r>
              <a:rPr lang="en-US" altLang="ja-JP" dirty="0" smtClean="0"/>
              <a:t>which </a:t>
            </a:r>
            <a:r>
              <a:rPr lang="en-US" altLang="ja-JP" dirty="0"/>
              <a:t>are able to do task in the human living environment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lang="en-US" altLang="ja-JP" dirty="0"/>
              <a:t>G</a:t>
            </a:r>
            <a:r>
              <a:rPr lang="en-US" altLang="ja-JP" dirty="0" smtClean="0"/>
              <a:t>eneral-purpose robot</a:t>
            </a:r>
            <a:r>
              <a:rPr lang="en-US" altLang="ja-JP" dirty="0"/>
              <a:t>s</a:t>
            </a:r>
            <a:r>
              <a:rPr lang="en-US" altLang="ja-JP" dirty="0" smtClean="0"/>
              <a:t> </a:t>
            </a:r>
            <a:r>
              <a:rPr lang="en-US" altLang="ja-JP" dirty="0"/>
              <a:t>need </a:t>
            </a:r>
            <a:r>
              <a:rPr lang="en-US" altLang="ja-JP" dirty="0">
                <a:solidFill>
                  <a:srgbClr val="FF0000"/>
                </a:solidFill>
              </a:rPr>
              <a:t>the ability to learn the behavior from the interaction</a:t>
            </a:r>
            <a:r>
              <a:rPr lang="en-US" altLang="ja-JP" dirty="0"/>
              <a:t> with humans.</a:t>
            </a:r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It is </a:t>
            </a:r>
            <a:r>
              <a:rPr lang="en-US" altLang="ja-JP" dirty="0" smtClean="0">
                <a:solidFill>
                  <a:srgbClr val="FF0000"/>
                </a:solidFill>
              </a:rPr>
              <a:t>NOT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just</a:t>
            </a:r>
            <a:r>
              <a:rPr lang="en-US" altLang="ja-JP" dirty="0" smtClean="0"/>
              <a:t> “imitation”.</a:t>
            </a:r>
            <a:endParaRPr kumimoji="1"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ability to learn the human intentions from the human motions is </a:t>
            </a:r>
            <a:r>
              <a:rPr lang="en-US" altLang="ja-JP" dirty="0" smtClean="0"/>
              <a:t>necessary.</a:t>
            </a:r>
          </a:p>
          <a:p>
            <a:r>
              <a:rPr lang="en-US" altLang="ja-JP" dirty="0"/>
              <a:t>It enables robots to </a:t>
            </a:r>
            <a:r>
              <a:rPr lang="en-US" altLang="ja-JP" dirty="0">
                <a:solidFill>
                  <a:srgbClr val="FF0000"/>
                </a:solidFill>
              </a:rPr>
              <a:t>predict the task goal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4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following.</a:t>
            </a:r>
          </a:p>
          <a:p>
            <a:pPr lvl="1"/>
            <a:r>
              <a:rPr lang="en-US" altLang="ja-JP" sz="2200" dirty="0"/>
              <a:t>1.Move the red to the center.</a:t>
            </a:r>
          </a:p>
          <a:p>
            <a:pPr lvl="1"/>
            <a:r>
              <a:rPr lang="en-US" altLang="ja-JP" sz="2200" dirty="0"/>
              <a:t>2.Move the red to right </a:t>
            </a:r>
            <a:r>
              <a:rPr lang="en-US" altLang="ja-JP" sz="2200" dirty="0" smtClean="0"/>
              <a:t>of 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3.Move the red to the near of </a:t>
            </a:r>
            <a:r>
              <a:rPr lang="en-US" altLang="ja-JP" sz="2200" dirty="0" smtClean="0"/>
              <a:t>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4.Move the red away from </a:t>
            </a:r>
            <a:r>
              <a:rPr lang="en-US" altLang="ja-JP" sz="2200" dirty="0" smtClean="0"/>
              <a:t>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5.Move the red to line up the red ,yellow and blue equidistantly.</a:t>
            </a:r>
          </a:p>
          <a:p>
            <a:pPr lvl="1"/>
            <a:r>
              <a:rPr lang="en-US" altLang="ja-JP" sz="2200" dirty="0"/>
              <a:t>6. Move the red to line up the red , green and blue clockwise.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The computer answers the best likely Task.</a:t>
            </a:r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 smtClean="0">
                <a:solidFill>
                  <a:srgbClr val="FF0000"/>
                </a:solidFill>
              </a:rPr>
              <a:t>Appropriate task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Identification Experiments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15.2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533225"/>
              </p:ext>
            </p:extLst>
          </p:nvPr>
        </p:nvGraphicFramePr>
        <p:xfrm>
          <a:off x="827584" y="1556793"/>
          <a:ext cx="6984775" cy="4506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9168"/>
                <a:gridCol w="1553636"/>
                <a:gridCol w="1421971"/>
              </a:tblGrid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Task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name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Count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of error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u="none" strike="noStrike" dirty="0" smtClean="0">
                          <a:effectLst/>
                        </a:rPr>
                        <a:t>Success rate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center.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0.96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right of the blue.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near of the orange.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the red away from the green.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equidistantly.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clockwise.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0.96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5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 examples of false identification.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3050854" cy="30689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3112054" cy="306896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1600" y="5221438"/>
            <a:ext cx="343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away from the green</a:t>
            </a:r>
          </a:p>
          <a:p>
            <a:r>
              <a:rPr kumimoji="1" lang="en-US" altLang="ja-JP" sz="2000" dirty="0" smtClean="0"/>
              <a:t>Answer 	: near of the orange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20147" y="522143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right of the blue</a:t>
            </a:r>
          </a:p>
          <a:p>
            <a:r>
              <a:rPr kumimoji="1" lang="en-US" altLang="ja-JP" sz="2000" dirty="0" smtClean="0"/>
              <a:t>Answer	: line up clockwise</a:t>
            </a:r>
            <a:endParaRPr kumimoji="1" lang="ja-JP" altLang="en-US" sz="20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17</a:t>
            </a:r>
            <a:endParaRPr lang="en-US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195736" y="4077072"/>
            <a:ext cx="144016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6948264" y="3356992"/>
            <a:ext cx="144016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 </a:t>
            </a:r>
            <a:r>
              <a:rPr lang="en-US" altLang="ja-JP" dirty="0"/>
              <a:t>aimed to </a:t>
            </a:r>
            <a:r>
              <a:rPr lang="en-US" altLang="ja-JP" dirty="0" smtClean="0"/>
              <a:t>enable the computer to </a:t>
            </a:r>
            <a:r>
              <a:rPr lang="en-US" altLang="ja-JP" dirty="0" smtClean="0">
                <a:solidFill>
                  <a:srgbClr val="FF0000"/>
                </a:solidFill>
              </a:rPr>
              <a:t>understand </a:t>
            </a:r>
            <a:r>
              <a:rPr lang="en-US" altLang="ja-JP" dirty="0">
                <a:solidFill>
                  <a:srgbClr val="FF0000"/>
                </a:solidFill>
              </a:rPr>
              <a:t>the human intention from the human motion</a:t>
            </a:r>
            <a:r>
              <a:rPr lang="en-US" altLang="ja-JP" dirty="0"/>
              <a:t> and to reproduce the task in consideration of the human intention.</a:t>
            </a:r>
          </a:p>
          <a:p>
            <a:r>
              <a:rPr lang="en-US" altLang="ja-JP" dirty="0" smtClean="0"/>
              <a:t>The </a:t>
            </a:r>
            <a:r>
              <a:rPr lang="en-US" altLang="ja-JP" dirty="0"/>
              <a:t>proposed method enable to </a:t>
            </a:r>
            <a:r>
              <a:rPr lang="en-US" altLang="ja-JP" dirty="0" smtClean="0"/>
              <a:t>recognize </a:t>
            </a:r>
            <a:r>
              <a:rPr lang="en-US" altLang="ja-JP" dirty="0"/>
              <a:t>the motion in consideration of the positions of </a:t>
            </a:r>
            <a:r>
              <a:rPr lang="en-US" altLang="ja-JP" dirty="0">
                <a:solidFill>
                  <a:srgbClr val="FF0000"/>
                </a:solidFill>
              </a:rPr>
              <a:t>multi objects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18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76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More Highly</a:t>
            </a:r>
          </a:p>
          <a:p>
            <a:pPr lvl="1"/>
            <a:r>
              <a:rPr lang="en-US" altLang="ja-JP" dirty="0" smtClean="0"/>
              <a:t>1. Learning the </a:t>
            </a:r>
            <a:r>
              <a:rPr lang="en-US" altLang="ja-JP" dirty="0" smtClean="0">
                <a:solidFill>
                  <a:srgbClr val="FF0000"/>
                </a:solidFill>
              </a:rPr>
              <a:t>sequence of the task primitives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Limitation the range to attention.</a:t>
            </a:r>
          </a:p>
          <a:p>
            <a:pPr lvl="1"/>
            <a:r>
              <a:rPr lang="en-US" altLang="ja-JP" dirty="0" smtClean="0"/>
              <a:t>3. Test other learning models.</a:t>
            </a:r>
          </a:p>
          <a:p>
            <a:r>
              <a:rPr kumimoji="1" lang="en-US" altLang="ja-JP" dirty="0" smtClean="0"/>
              <a:t>More General</a:t>
            </a:r>
          </a:p>
          <a:p>
            <a:pPr lvl="1"/>
            <a:r>
              <a:rPr lang="en-US" altLang="ja-JP" dirty="0" smtClean="0"/>
              <a:t>1. </a:t>
            </a:r>
            <a:r>
              <a:rPr lang="en-US" altLang="ja-JP" dirty="0"/>
              <a:t>U</a:t>
            </a:r>
            <a:r>
              <a:rPr lang="en-US" altLang="ja-JP" dirty="0" smtClean="0"/>
              <a:t>sing </a:t>
            </a:r>
            <a:r>
              <a:rPr lang="en-US" altLang="ja-JP" dirty="0" smtClean="0">
                <a:solidFill>
                  <a:srgbClr val="FF0000"/>
                </a:solidFill>
              </a:rPr>
              <a:t>general features</a:t>
            </a:r>
            <a:r>
              <a:rPr lang="en-US" altLang="ja-JP" dirty="0" smtClean="0"/>
              <a:t> to recognize intention.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Learning the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multi-goal tasks</a:t>
            </a:r>
            <a:r>
              <a:rPr kumimoji="1" lang="en-US" altLang="ja-JP" dirty="0" smtClean="0"/>
              <a:t>.</a:t>
            </a:r>
            <a:endParaRPr lang="en-US" altLang="ja-JP" dirty="0"/>
          </a:p>
          <a:p>
            <a:r>
              <a:rPr kumimoji="1" lang="en-US" altLang="ja-JP" dirty="0" smtClean="0"/>
              <a:t>More Useful</a:t>
            </a:r>
          </a:p>
          <a:p>
            <a:pPr lvl="1"/>
            <a:r>
              <a:rPr lang="en-US" altLang="ja-JP" dirty="0" smtClean="0"/>
              <a:t>1. Neglect the false teaching motion. 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Combination of NLP.</a:t>
            </a:r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8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sz="2800" dirty="0"/>
              <a:t>[1]</a:t>
            </a:r>
            <a:r>
              <a:rPr lang="ja-JP" altLang="en-US" sz="2800" dirty="0"/>
              <a:t>中岡慎一郎</a:t>
            </a:r>
            <a:r>
              <a:rPr lang="en-US" altLang="ja-JP" sz="2800" dirty="0"/>
              <a:t>, et al. "</a:t>
            </a:r>
            <a:r>
              <a:rPr lang="ja-JP" altLang="en-US" sz="2800" dirty="0"/>
              <a:t>シンボリックな動作記述を用いた舞踊動作模倣ロボットの実現</a:t>
            </a:r>
            <a:r>
              <a:rPr lang="en-US" altLang="ja-JP" sz="2800" dirty="0"/>
              <a:t>." </a:t>
            </a:r>
            <a:r>
              <a:rPr lang="ja-JP" altLang="en-US" sz="2800" i="1" dirty="0"/>
              <a:t>電子情報通信学会技術研究報告</a:t>
            </a:r>
            <a:r>
              <a:rPr lang="en-US" altLang="ja-JP" sz="2800" i="1" dirty="0"/>
              <a:t>. PRMU </a:t>
            </a:r>
            <a:r>
              <a:rPr lang="ja-JP" altLang="en-US" sz="2800" i="1" dirty="0"/>
              <a:t>パターン認識・メディア理解</a:t>
            </a:r>
            <a:r>
              <a:rPr lang="ja-JP" altLang="en-US" sz="2800" dirty="0"/>
              <a:t> </a:t>
            </a:r>
            <a:r>
              <a:rPr lang="en-US" altLang="ja-JP" sz="2800" dirty="0"/>
              <a:t>103.390 (2003): 55-60.</a:t>
            </a:r>
          </a:p>
          <a:p>
            <a:r>
              <a:rPr lang="en-US" altLang="ja-JP" sz="2800" dirty="0"/>
              <a:t>[2]</a:t>
            </a:r>
            <a:r>
              <a:rPr lang="en-US" altLang="ja-JP" sz="2800" dirty="0" err="1"/>
              <a:t>Schaal</a:t>
            </a:r>
            <a:r>
              <a:rPr lang="en-US" altLang="ja-JP" sz="2800" dirty="0"/>
              <a:t>, Stefan. "Dynamic movement primitives-a framework for motor control in humans and humanoid robotics." </a:t>
            </a:r>
            <a:r>
              <a:rPr lang="en-US" altLang="ja-JP" sz="2800" i="1" dirty="0"/>
              <a:t>Adaptive Motion of Animals and Machines</a:t>
            </a:r>
            <a:r>
              <a:rPr lang="en-US" altLang="ja-JP" sz="2800" dirty="0"/>
              <a:t>. Springer Tokyo, 2006. 261-280.</a:t>
            </a:r>
          </a:p>
          <a:p>
            <a:r>
              <a:rPr lang="en-US" altLang="ja-JP" sz="2800" dirty="0"/>
              <a:t>[3]</a:t>
            </a:r>
            <a:r>
              <a:rPr lang="ja-JP" altLang="en-US" sz="2800" dirty="0"/>
              <a:t>杉浦孔明</a:t>
            </a:r>
            <a:r>
              <a:rPr lang="en-US" altLang="ja-JP" sz="2800" dirty="0"/>
              <a:t>, et al. "Learning, generation and recognition of motions by reference-point-dependent probabilistic models." </a:t>
            </a:r>
            <a:r>
              <a:rPr lang="en-US" altLang="ja-JP" sz="2800" i="1" dirty="0"/>
              <a:t>Advanced Robotics</a:t>
            </a:r>
            <a:r>
              <a:rPr lang="en-US" altLang="ja-JP" sz="2800" dirty="0"/>
              <a:t> 25.6-7 (2011): 825-848.</a:t>
            </a:r>
          </a:p>
          <a:p>
            <a:r>
              <a:rPr lang="en-US" altLang="ja-JP" sz="2800" dirty="0"/>
              <a:t>[4]Dong, </a:t>
            </a:r>
            <a:r>
              <a:rPr lang="en-US" altLang="ja-JP" sz="2800" dirty="0" err="1"/>
              <a:t>Shuonan</a:t>
            </a:r>
            <a:r>
              <a:rPr lang="en-US" altLang="ja-JP" sz="2800" dirty="0"/>
              <a:t>, and Brian Williams. "Learning and recognition of hybrid manipulation motions in variable environments using probabilistic flow tubes." </a:t>
            </a:r>
            <a:r>
              <a:rPr lang="en-US" altLang="ja-JP" sz="2800" i="1" dirty="0"/>
              <a:t>International Journal of Social Robotics</a:t>
            </a:r>
            <a:r>
              <a:rPr lang="en-US" altLang="ja-JP" sz="2800" dirty="0"/>
              <a:t> 4.4 (2012): 357-368.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20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85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8535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70332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ubOvalCallout"/>
          <p:cNvSpPr>
            <a:spLocks noEditPoints="1" noChangeArrowheads="1"/>
          </p:cNvSpPr>
          <p:nvPr/>
        </p:nvSpPr>
        <p:spPr bwMode="auto">
          <a:xfrm>
            <a:off x="255242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82" y="2849242"/>
            <a:ext cx="231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</a:t>
            </a:r>
          </a:p>
          <a:p>
            <a:r>
              <a:rPr kumimoji="1" lang="en-US" altLang="ja-JP" dirty="0" smtClean="0"/>
              <a:t>the cup.</a:t>
            </a:r>
            <a:endParaRPr kumimoji="1" lang="ja-JP" altLang="en-US" dirty="0"/>
          </a:p>
        </p:txBody>
      </p:sp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6089974" y="3841523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242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</a:t>
            </a:r>
          </a:p>
          <a:p>
            <a:r>
              <a:rPr kumimoji="1" lang="en-US" altLang="ja-JP" dirty="0" smtClean="0"/>
              <a:t>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7" y="404704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81" y="414821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4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85352" y="1988406"/>
            <a:ext cx="24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9795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Just imitation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75656" y="282580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596685" y="3516948"/>
            <a:ext cx="1143668" cy="4823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30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11" y="322492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tsuya\AppData\Local\Microsoft\Windows\INetCache\IE\9LV0U1RZ\cc-library010010368-thu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64" y="2021732"/>
            <a:ext cx="1949704" cy="19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28" y="309659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74169" y="206810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3492640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09" y="247491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073486" y="3054215"/>
            <a:ext cx="679459" cy="3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1809" flipH="1" flipV="1">
            <a:off x="6794573" y="4083354"/>
            <a:ext cx="1027461" cy="5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300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</a:t>
            </a:r>
          </a:p>
          <a:p>
            <a:r>
              <a:rPr kumimoji="1" lang="en-US" altLang="ja-JP" dirty="0" smtClean="0"/>
              <a:t>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75" y="451637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49" y="461754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72000" y="19795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Reproduction with human intention.</a:t>
            </a:r>
            <a:endParaRPr kumimoji="1" lang="ja-JP" altLang="en-US" dirty="0"/>
          </a:p>
        </p:txBody>
      </p:sp>
      <p:pic>
        <p:nvPicPr>
          <p:cNvPr id="2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6" y="444344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74169" y="425973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5685276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4" y="5486724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594" flipH="1">
            <a:off x="1304928" y="4746610"/>
            <a:ext cx="905785" cy="4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2" y="4773180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285816" y="3510886"/>
            <a:ext cx="970303" cy="7599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1845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7238" y="4469118"/>
            <a:ext cx="840706" cy="8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019262" y="2364137"/>
            <a:ext cx="2562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 human 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position</a:t>
            </a:r>
          </a:p>
          <a:p>
            <a:r>
              <a:rPr kumimoji="1" lang="en-US" altLang="ja-JP" dirty="0"/>
              <a:t>i</a:t>
            </a:r>
            <a:r>
              <a:rPr kumimoji="1" lang="en-US" altLang="ja-JP" dirty="0" smtClean="0"/>
              <a:t>s important.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2401" y="6427935"/>
            <a:ext cx="41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Works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60" y="3866278"/>
            <a:ext cx="3222061" cy="265906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62305" y="1188622"/>
            <a:ext cx="3965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Motions</a:t>
            </a:r>
          </a:p>
          <a:p>
            <a:r>
              <a:rPr kumimoji="1" lang="en-US" altLang="ja-JP" sz="2400" dirty="0" smtClean="0"/>
              <a:t>= </a:t>
            </a:r>
            <a:r>
              <a:rPr lang="en-US" altLang="ja-JP" sz="2400" dirty="0"/>
              <a:t>The combination of pre-programmed trajectory 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[Dong 2012]</a:t>
            </a:r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 smtClean="0"/>
              <a:t>It can’t handle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unexpected tasks.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53" y="764704"/>
            <a:ext cx="3992911" cy="154817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899570" y="260090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Human Intention</a:t>
            </a:r>
          </a:p>
          <a:p>
            <a:r>
              <a:rPr kumimoji="1" lang="en-US" altLang="ja-JP" sz="2400" dirty="0" smtClean="0"/>
              <a:t>= A position of Landmark</a:t>
            </a:r>
          </a:p>
          <a:p>
            <a:r>
              <a:rPr kumimoji="1" lang="en-US" altLang="ja-JP" sz="2400" dirty="0" smtClean="0"/>
              <a:t>   + Coordinate System</a:t>
            </a:r>
          </a:p>
          <a:p>
            <a:r>
              <a:rPr kumimoji="1" lang="en-US" altLang="ja-JP" sz="2400" dirty="0"/>
              <a:t>[</a:t>
            </a:r>
            <a:r>
              <a:rPr kumimoji="1" lang="en-US" altLang="ja-JP" sz="2400" dirty="0" err="1"/>
              <a:t>Sugiura</a:t>
            </a:r>
            <a:r>
              <a:rPr kumimoji="1" lang="en-US" altLang="ja-JP" sz="2400" dirty="0"/>
              <a:t> 2011]</a:t>
            </a:r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/>
              <a:t>it can't </a:t>
            </a:r>
            <a:r>
              <a:rPr kumimoji="1" lang="en-US" altLang="ja-JP" sz="2400" dirty="0" smtClean="0"/>
              <a:t>handle the tasks with </a:t>
            </a:r>
            <a:r>
              <a:rPr kumimoji="1" lang="en-US" altLang="ja-JP" sz="2400" dirty="0">
                <a:solidFill>
                  <a:srgbClr val="FF0000"/>
                </a:solidFill>
              </a:rPr>
              <a:t>multi reference points. 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18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Words Definition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</a:t>
            </a:r>
            <a:endParaRPr kumimoji="1" lang="ja-JP" altLang="en-US" dirty="0"/>
          </a:p>
        </p:txBody>
      </p:sp>
      <p:pic>
        <p:nvPicPr>
          <p:cNvPr id="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01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7951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15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69748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ubOvalCallout"/>
          <p:cNvSpPr>
            <a:spLocks noEditPoints="1" noChangeArrowheads="1"/>
          </p:cNvSpPr>
          <p:nvPr/>
        </p:nvSpPr>
        <p:spPr bwMode="auto">
          <a:xfrm>
            <a:off x="254658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60142" y="2849242"/>
            <a:ext cx="447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</a:t>
            </a:r>
          </a:p>
          <a:p>
            <a:r>
              <a:rPr kumimoji="1" lang="en-US" altLang="ja-JP" dirty="0" smtClean="0"/>
              <a:t>the cup.</a:t>
            </a:r>
            <a:endParaRPr kumimoji="1" lang="ja-JP" altLang="en-US" dirty="0"/>
          </a:p>
        </p:txBody>
      </p:sp>
      <p:pic>
        <p:nvPicPr>
          <p:cNvPr id="1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0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1469816" y="282580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100" y="115825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4972432" y="207280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52" y="236382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/>
          <p:cNvSpPr/>
          <p:nvPr/>
        </p:nvSpPr>
        <p:spPr>
          <a:xfrm>
            <a:off x="4744762" y="104339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72" y="3516091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262" y="37754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6759688" y="1389998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Task</a:t>
            </a:r>
          </a:p>
          <a:p>
            <a:r>
              <a:rPr kumimoji="1" lang="en-US" altLang="ja-JP" sz="2000" dirty="0" smtClean="0"/>
              <a:t>=start positions</a:t>
            </a:r>
          </a:p>
          <a:p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 + goal positions</a:t>
            </a:r>
            <a:endParaRPr kumimoji="1" lang="ja-JP" altLang="en-US" sz="2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16473" y="3938805"/>
            <a:ext cx="268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Viewpoint</a:t>
            </a:r>
          </a:p>
          <a:p>
            <a:r>
              <a:rPr kumimoji="1" lang="en-US" altLang="ja-JP" sz="2000" dirty="0" smtClean="0"/>
              <a:t>= “Near of the human”</a:t>
            </a:r>
            <a:endParaRPr kumimoji="1" lang="ja-JP" altLang="en-US" sz="2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64089" y="5077780"/>
            <a:ext cx="3483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=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Reference point </a:t>
            </a:r>
            <a:r>
              <a:rPr kumimoji="1" lang="en-US" altLang="ja-JP" sz="2000" dirty="0" smtClean="0"/>
              <a:t>(the human)</a:t>
            </a:r>
          </a:p>
          <a:p>
            <a:r>
              <a:rPr kumimoji="1" lang="en-US" altLang="ja-JP" sz="2000" dirty="0" smtClean="0"/>
              <a:t>   +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Displacement </a:t>
            </a:r>
            <a:r>
              <a:rPr kumimoji="1" lang="en-US" altLang="ja-JP" sz="2000" dirty="0" smtClean="0"/>
              <a:t>(near of)</a:t>
            </a:r>
            <a:endParaRPr kumimoji="1" lang="ja-JP" altLang="en-US" sz="2000" dirty="0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6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/>
          <p:cNvSpPr/>
          <p:nvPr/>
        </p:nvSpPr>
        <p:spPr>
          <a:xfrm>
            <a:off x="5977026" y="2478204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5977026" y="384905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7473110" y="54367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683383" y="50006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64337" y="780007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円/楕円 71"/>
          <p:cNvSpPr/>
          <p:nvPr/>
        </p:nvSpPr>
        <p:spPr>
          <a:xfrm>
            <a:off x="7761142" y="123512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6971415" y="119151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52369" y="14714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円/楕円 74"/>
          <p:cNvSpPr/>
          <p:nvPr/>
        </p:nvSpPr>
        <p:spPr>
          <a:xfrm>
            <a:off x="8386136" y="184705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7596409" y="180344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77363" y="2083385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円/楕円 77"/>
          <p:cNvSpPr/>
          <p:nvPr/>
        </p:nvSpPr>
        <p:spPr>
          <a:xfrm>
            <a:off x="6856556" y="165604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6066829" y="16124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7783" y="189237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円/楕円 81"/>
          <p:cNvSpPr/>
          <p:nvPr/>
        </p:nvSpPr>
        <p:spPr>
          <a:xfrm>
            <a:off x="6689211" y="27029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8357">
            <a:off x="7023776" y="288196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円/楕円 84"/>
          <p:cNvSpPr/>
          <p:nvPr/>
        </p:nvSpPr>
        <p:spPr>
          <a:xfrm>
            <a:off x="8065928" y="266365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7229150" y="335107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1326">
            <a:off x="7705050" y="318485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円/楕円 87"/>
          <p:cNvSpPr/>
          <p:nvPr/>
        </p:nvSpPr>
        <p:spPr>
          <a:xfrm>
            <a:off x="8188670" y="39388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73701">
            <a:off x="7515355" y="394719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円/楕円 90"/>
          <p:cNvSpPr/>
          <p:nvPr/>
        </p:nvSpPr>
        <p:spPr>
          <a:xfrm>
            <a:off x="6445251" y="34240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36" y="323957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正方形/長方形 93"/>
          <p:cNvSpPr/>
          <p:nvPr/>
        </p:nvSpPr>
        <p:spPr>
          <a:xfrm>
            <a:off x="5977026" y="4581128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7265666" y="601253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33174" y="58928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円/楕円 96"/>
          <p:cNvSpPr/>
          <p:nvPr/>
        </p:nvSpPr>
        <p:spPr>
          <a:xfrm>
            <a:off x="8160761" y="47717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70071" y="520224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円/楕円 99"/>
          <p:cNvSpPr/>
          <p:nvPr/>
        </p:nvSpPr>
        <p:spPr>
          <a:xfrm>
            <a:off x="7851687" y="557536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91658" y="566622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円/楕円 101"/>
          <p:cNvSpPr/>
          <p:nvPr/>
        </p:nvSpPr>
        <p:spPr>
          <a:xfrm>
            <a:off x="6427281" y="618832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39690" y="578422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6371413" y="5323597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6878898" y="527737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6503585" y="5421387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 smtClean="0"/>
              <a:t>The tasks (deciding the goal point) </a:t>
            </a:r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include </a:t>
            </a:r>
            <a:r>
              <a:rPr lang="en-US" altLang="ja-JP" dirty="0"/>
              <a:t>the following </a:t>
            </a:r>
            <a:r>
              <a:rPr lang="en-US" altLang="ja-JP" dirty="0" smtClean="0"/>
              <a:t>types.</a:t>
            </a:r>
          </a:p>
          <a:p>
            <a:pPr lvl="1"/>
            <a:r>
              <a:rPr kumimoji="1" lang="en-US" altLang="ja-JP" dirty="0" smtClean="0"/>
              <a:t>1.Constant displacement.</a:t>
            </a:r>
          </a:p>
          <a:p>
            <a:pPr lvl="1"/>
            <a:r>
              <a:rPr lang="en-US" altLang="ja-JP" dirty="0" smtClean="0"/>
              <a:t>2.Constant position.</a:t>
            </a:r>
          </a:p>
          <a:p>
            <a:pPr lvl="1"/>
            <a:r>
              <a:rPr lang="en-US" altLang="ja-JP" dirty="0"/>
              <a:t>3. according to the position of 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     other </a:t>
            </a:r>
            <a:r>
              <a:rPr lang="en-US" altLang="ja-JP" dirty="0"/>
              <a:t>objects.</a:t>
            </a:r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111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Reference Point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92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5958617" y="188640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247257" y="16200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14765" y="150037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8142352" y="37921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51662" y="80975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円/楕円 31"/>
          <p:cNvSpPr/>
          <p:nvPr/>
        </p:nvSpPr>
        <p:spPr>
          <a:xfrm>
            <a:off x="7833278" y="118287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3249" y="127374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/楕円 33"/>
          <p:cNvSpPr/>
          <p:nvPr/>
        </p:nvSpPr>
        <p:spPr>
          <a:xfrm>
            <a:off x="6408872" y="17958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21281" y="139173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6353004" y="931109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860489" y="88488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6485176" y="1028899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958617" y="2602526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7247257" y="403393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5900">
            <a:off x="7254154" y="368762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円/楕円 41"/>
          <p:cNvSpPr/>
          <p:nvPr/>
        </p:nvSpPr>
        <p:spPr>
          <a:xfrm>
            <a:off x="8142352" y="279310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39574">
            <a:off x="6035494" y="40565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7833278" y="359676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89337">
            <a:off x="6758003" y="398736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6408872" y="420972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1141">
            <a:off x="7591780" y="3197212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正方形/長方形 47"/>
          <p:cNvSpPr/>
          <p:nvPr/>
        </p:nvSpPr>
        <p:spPr>
          <a:xfrm>
            <a:off x="6353004" y="334499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6357963" y="370601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6696904" y="363192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6977634" y="341797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7190721" y="30811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4468956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863992" y="575395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1870">
            <a:off x="4955894" y="532490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5336439" y="5753956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601601" y="525099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二等辺三角形 66"/>
          <p:cNvSpPr/>
          <p:nvPr/>
        </p:nvSpPr>
        <p:spPr>
          <a:xfrm>
            <a:off x="5918066" y="570510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667937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89628" y="53838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90505" y="57433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6863925" y="510110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7388412" y="539501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/>
          <p:cNvSpPr/>
          <p:nvPr/>
        </p:nvSpPr>
        <p:spPr>
          <a:xfrm>
            <a:off x="6845899" y="5672654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439282" y="215566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Right of the blue.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459345" y="4532529"/>
            <a:ext cx="18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Near of the blue.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462780" y="6443696"/>
            <a:ext cx="30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 up clockwise.</a:t>
            </a:r>
            <a:endParaRPr kumimoji="1" lang="ja-JP" altLang="en-US" dirty="0"/>
          </a:p>
        </p:txBody>
      </p:sp>
      <p:sp>
        <p:nvSpPr>
          <p:cNvPr id="78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following </a:t>
            </a:r>
            <a:r>
              <a:rPr lang="en-US" altLang="ja-JP" dirty="0"/>
              <a:t>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</a:p>
          <a:p>
            <a:pPr marL="393192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</a:t>
            </a:r>
          </a:p>
          <a:p>
            <a:pPr marL="393192" lvl="1" indent="0">
              <a:buNone/>
            </a:pPr>
            <a:r>
              <a:rPr lang="en-US" altLang="ja-JP" dirty="0" smtClean="0"/>
              <a:t>     </a:t>
            </a:r>
            <a:r>
              <a:rPr kumimoji="1" lang="en-US" altLang="ja-JP" dirty="0" smtClean="0"/>
              <a:t>reference point and the objects.</a:t>
            </a:r>
          </a:p>
        </p:txBody>
      </p:sp>
      <p:sp>
        <p:nvSpPr>
          <p:cNvPr id="79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10.1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0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5958617" y="188640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247257" y="16200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14765" y="150037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8142352" y="37921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51662" y="80975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円/楕円 31"/>
          <p:cNvSpPr/>
          <p:nvPr/>
        </p:nvSpPr>
        <p:spPr>
          <a:xfrm>
            <a:off x="7833278" y="118287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3249" y="127374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/楕円 33"/>
          <p:cNvSpPr/>
          <p:nvPr/>
        </p:nvSpPr>
        <p:spPr>
          <a:xfrm>
            <a:off x="6408872" y="17958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21281" y="139173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6353004" y="931109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860489" y="88488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6485176" y="1028899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958617" y="2602526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7247257" y="403393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5900">
            <a:off x="7254154" y="368762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円/楕円 41"/>
          <p:cNvSpPr/>
          <p:nvPr/>
        </p:nvSpPr>
        <p:spPr>
          <a:xfrm>
            <a:off x="8142352" y="279310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39574">
            <a:off x="6035494" y="40565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7833278" y="359676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89337">
            <a:off x="6758003" y="398736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6408872" y="420972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1141">
            <a:off x="7591780" y="3197212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正方形/長方形 47"/>
          <p:cNvSpPr/>
          <p:nvPr/>
        </p:nvSpPr>
        <p:spPr>
          <a:xfrm>
            <a:off x="6353004" y="334499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6357963" y="370601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6696904" y="363192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6977634" y="341797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7190721" y="30811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4468956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863992" y="575395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1870">
            <a:off x="4955894" y="532490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5336439" y="5753956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601601" y="525099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二等辺三角形 66"/>
          <p:cNvSpPr/>
          <p:nvPr/>
        </p:nvSpPr>
        <p:spPr>
          <a:xfrm>
            <a:off x="5918066" y="570510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667937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89628" y="53838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90505" y="57433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6863925" y="510110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7388412" y="539501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/>
          <p:cNvSpPr/>
          <p:nvPr/>
        </p:nvSpPr>
        <p:spPr>
          <a:xfrm>
            <a:off x="6845899" y="5672654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439282" y="215566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Right of the blue.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459345" y="4532529"/>
            <a:ext cx="18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Near of the blue.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462780" y="6443696"/>
            <a:ext cx="30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 up clockwise.</a:t>
            </a:r>
            <a:endParaRPr kumimoji="1" lang="ja-JP" altLang="en-US" dirty="0"/>
          </a:p>
        </p:txBody>
      </p:sp>
      <p:sp>
        <p:nvSpPr>
          <p:cNvPr id="78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following </a:t>
            </a:r>
            <a:r>
              <a:rPr lang="en-US" altLang="ja-JP" dirty="0"/>
              <a:t>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</a:p>
          <a:p>
            <a:pPr marL="393192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</a:t>
            </a:r>
          </a:p>
          <a:p>
            <a:pPr marL="393192" lvl="1" indent="0">
              <a:buNone/>
            </a:pPr>
            <a:r>
              <a:rPr lang="en-US" altLang="ja-JP" dirty="0" smtClean="0"/>
              <a:t>     </a:t>
            </a:r>
            <a:r>
              <a:rPr kumimoji="1" lang="en-US" altLang="ja-JP" dirty="0" smtClean="0"/>
              <a:t>reference point and the objects.</a:t>
            </a:r>
          </a:p>
        </p:txBody>
      </p:sp>
      <p:sp>
        <p:nvSpPr>
          <p:cNvPr id="79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6485176" y="274638"/>
            <a:ext cx="0" cy="188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>
            <a:off x="5152024" y="1047779"/>
            <a:ext cx="3278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5197393" y="2852936"/>
            <a:ext cx="3335047" cy="92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6233052" y="2743766"/>
            <a:ext cx="723212" cy="223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155425" y="5864746"/>
            <a:ext cx="2362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5420769" y="4615209"/>
            <a:ext cx="25506" cy="203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6973700" y="4901861"/>
            <a:ext cx="25802" cy="140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6195734" y="5217769"/>
            <a:ext cx="213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10.2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1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964</Words>
  <Application>Microsoft Office PowerPoint</Application>
  <PresentationFormat>画面に合わせる (4:3)</PresentationFormat>
  <Paragraphs>201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Adobe Arabic</vt:lpstr>
      <vt:lpstr>ＭＳ Ｐゴシック</vt:lpstr>
      <vt:lpstr>Calibri</vt:lpstr>
      <vt:lpstr>Segoe UI Black</vt:lpstr>
      <vt:lpstr>Verdana</vt:lpstr>
      <vt:lpstr>Wingdings 2</vt:lpstr>
      <vt:lpstr>Wingdings 3</vt:lpstr>
      <vt:lpstr>ビジネス</vt:lpstr>
      <vt:lpstr>Understanding Intentions  through Human teaching motions</vt:lpstr>
      <vt:lpstr>Background</vt:lpstr>
      <vt:lpstr>Background</vt:lpstr>
      <vt:lpstr>Background</vt:lpstr>
      <vt:lpstr>Related Works</vt:lpstr>
      <vt:lpstr>Proposed Method</vt:lpstr>
      <vt:lpstr>Reference Point</vt:lpstr>
      <vt:lpstr>Displacement</vt:lpstr>
      <vt:lpstr>Displacement</vt:lpstr>
      <vt:lpstr>Model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Model</vt:lpstr>
      <vt:lpstr>Experiments</vt:lpstr>
      <vt:lpstr>Experiments</vt:lpstr>
      <vt:lpstr>Results</vt:lpstr>
      <vt:lpstr>Identification Experiments</vt:lpstr>
      <vt:lpstr>Identification Experiments</vt:lpstr>
      <vt:lpstr>Results</vt:lpstr>
      <vt:lpstr>Results</vt:lpstr>
      <vt:lpstr>Conclusion</vt:lpstr>
      <vt:lpstr>Future works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2016-01-20T07:40:13Z</dcterms:created>
  <dcterms:modified xsi:type="dcterms:W3CDTF">2016-01-22T07:26:23Z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