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85" r:id="rId3"/>
    <p:sldId id="308" r:id="rId4"/>
    <p:sldId id="309" r:id="rId5"/>
    <p:sldId id="318" r:id="rId6"/>
    <p:sldId id="311" r:id="rId7"/>
    <p:sldId id="296" r:id="rId8"/>
    <p:sldId id="295" r:id="rId9"/>
    <p:sldId id="298" r:id="rId10"/>
    <p:sldId id="299" r:id="rId11"/>
    <p:sldId id="300" r:id="rId12"/>
    <p:sldId id="313" r:id="rId13"/>
    <p:sldId id="301" r:id="rId14"/>
    <p:sldId id="302" r:id="rId15"/>
    <p:sldId id="293" r:id="rId16"/>
    <p:sldId id="314" r:id="rId17"/>
    <p:sldId id="305" r:id="rId18"/>
    <p:sldId id="310" r:id="rId19"/>
    <p:sldId id="312" r:id="rId20"/>
    <p:sldId id="319" r:id="rId21"/>
    <p:sldId id="316" r:id="rId22"/>
    <p:sldId id="317" r:id="rId23"/>
    <p:sldId id="276" r:id="rId24"/>
    <p:sldId id="266" r:id="rId25"/>
    <p:sldId id="278"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菰田徹也" initials="菰田徹也" lastIdx="1" clrIdx="0">
    <p:extLst>
      <p:ext uri="{19B8F6BF-5375-455C-9EA6-DF929625EA0E}">
        <p15:presenceInfo xmlns:p15="http://schemas.microsoft.com/office/powerpoint/2012/main" userId="6b06b5a5c16551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110" d="100"/>
          <a:sy n="110" d="100"/>
        </p:scale>
        <p:origin x="1662" y="102"/>
      </p:cViewPr>
      <p:guideLst>
        <p:guide orient="horz" pos="2160"/>
        <p:guide pos="2880"/>
      </p:guideLst>
    </p:cSldViewPr>
  </p:slideViewPr>
  <p:notesTextViewPr>
    <p:cViewPr>
      <p:scale>
        <a:sx n="3" d="2"/>
        <a:sy n="3" d="2"/>
      </p:scale>
      <p:origin x="0" y="0"/>
    </p:cViewPr>
  </p:notesText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Sheet1!$A$2</c:f>
              <c:strCache>
                <c:ptCount val="1"/>
                <c:pt idx="0">
                  <c:v>T1</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Sheet1!$A$3</c:f>
              <c:strCache>
                <c:ptCount val="1"/>
                <c:pt idx="0">
                  <c:v>T2</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Sheet1!$A$4</c:f>
              <c:strCache>
                <c:ptCount val="1"/>
                <c:pt idx="0">
                  <c:v>T3</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Sheet1!$A$5</c:f>
              <c:strCache>
                <c:ptCount val="1"/>
                <c:pt idx="0">
                  <c:v>T4</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Sheet1!$A$6</c:f>
              <c:strCache>
                <c:ptCount val="1"/>
                <c:pt idx="0">
                  <c:v>T5</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Sheet1!$A$7</c:f>
              <c:strCache>
                <c:ptCount val="1"/>
                <c:pt idx="0">
                  <c:v>T6</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275073736"/>
        <c:axId val="275081968"/>
      </c:lineChart>
      <c:catAx>
        <c:axId val="275073736"/>
        <c:scaling>
          <c:orientation val="minMax"/>
        </c:scaling>
        <c:delete val="0"/>
        <c:axPos val="b"/>
        <c:title>
          <c:tx>
            <c:rich>
              <a:bodyPr/>
              <a:lstStyle/>
              <a:p>
                <a:pPr>
                  <a:defRPr sz="1600"/>
                </a:pPr>
                <a:r>
                  <a:rPr lang="en-US" altLang="ja-JP" sz="1600" dirty="0" smtClean="0"/>
                  <a:t>Teaching error[unit of</a:t>
                </a:r>
                <a:r>
                  <a:rPr lang="en-US" altLang="ja-JP" sz="1600" baseline="0" dirty="0" smtClean="0"/>
                  <a:t> the map</a:t>
                </a:r>
                <a:r>
                  <a:rPr lang="en-US" altLang="ja-JP" sz="1600" dirty="0" smtClean="0"/>
                  <a:t>]</a:t>
                </a:r>
                <a:endParaRPr lang="ja-JP" altLang="en-US" sz="1600" dirty="0"/>
              </a:p>
            </c:rich>
          </c:tx>
          <c:layout/>
          <c:overlay val="0"/>
        </c:title>
        <c:numFmt formatCode="General" sourceLinked="1"/>
        <c:majorTickMark val="out"/>
        <c:minorTickMark val="none"/>
        <c:tickLblPos val="nextTo"/>
        <c:crossAx val="275081968"/>
        <c:crosses val="autoZero"/>
        <c:auto val="1"/>
        <c:lblAlgn val="ctr"/>
        <c:lblOffset val="100"/>
        <c:noMultiLvlLbl val="0"/>
      </c:catAx>
      <c:valAx>
        <c:axId val="275081968"/>
        <c:scaling>
          <c:orientation val="minMax"/>
          <c:max val="1"/>
        </c:scaling>
        <c:delete val="0"/>
        <c:axPos val="l"/>
        <c:majorGridlines/>
        <c:title>
          <c:tx>
            <c:rich>
              <a:bodyPr rot="-5400000" vert="horz"/>
              <a:lstStyle/>
              <a:p>
                <a:pPr>
                  <a:defRPr sz="2000"/>
                </a:pPr>
                <a:r>
                  <a:rPr lang="en-US" altLang="ja-JP" sz="1600" dirty="0" smtClean="0"/>
                  <a:t>Success</a:t>
                </a:r>
                <a:r>
                  <a:rPr lang="en-US" altLang="ja-JP" sz="2000" baseline="0" dirty="0" smtClean="0"/>
                  <a:t> </a:t>
                </a:r>
                <a:r>
                  <a:rPr lang="en-US" altLang="ja-JP" sz="1600" baseline="0" dirty="0" smtClean="0"/>
                  <a:t>rate</a:t>
                </a:r>
                <a:endParaRPr lang="ja-JP" altLang="en-US" sz="1600" dirty="0"/>
              </a:p>
            </c:rich>
          </c:tx>
          <c:layout/>
          <c:overlay val="0"/>
        </c:title>
        <c:numFmt formatCode="General" sourceLinked="1"/>
        <c:majorTickMark val="out"/>
        <c:minorTickMark val="none"/>
        <c:tickLblPos val="nextTo"/>
        <c:crossAx val="275073736"/>
        <c:crosses val="autoZero"/>
        <c:crossBetween val="between"/>
        <c:majorUnit val="0.2"/>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275071776"/>
        <c:axId val="275075304"/>
      </c:scatterChart>
      <c:valAx>
        <c:axId val="2750717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5075304"/>
        <c:crosses val="autoZero"/>
        <c:crossBetween val="midCat"/>
      </c:valAx>
      <c:valAx>
        <c:axId val="275075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50717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275083144"/>
        <c:axId val="275076088"/>
      </c:scatterChart>
      <c:valAx>
        <c:axId val="2750831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教示</a:t>
                </a:r>
                <a:r>
                  <a:rPr lang="ja-JP" altLang="en-US" dirty="0" smtClean="0"/>
                  <a:t>誤差</a:t>
                </a:r>
                <a:r>
                  <a:rPr lang="en-US" altLang="ja-JP" dirty="0" smtClean="0"/>
                  <a:t>[</a:t>
                </a:r>
                <a:r>
                  <a:rPr lang="ja-JP" altLang="en-US" dirty="0" smtClean="0"/>
                  <a:t>物体長</a:t>
                </a:r>
                <a:r>
                  <a:rPr lang="en-US" altLang="ja-JP" dirty="0" smtClean="0"/>
                  <a:t>/10]</a:t>
                </a:r>
                <a:endParaRPr lang="ja-JP" alt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5076088"/>
        <c:crosses val="autoZero"/>
        <c:crossBetween val="midCat"/>
      </c:valAx>
      <c:valAx>
        <c:axId val="275076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再現</a:t>
                </a:r>
                <a:r>
                  <a:rPr lang="ja-JP" altLang="en-US" dirty="0" smtClean="0"/>
                  <a:t>誤差</a:t>
                </a:r>
                <a:r>
                  <a:rPr lang="en-US" altLang="ja-JP" sz="1000" b="0" i="0" u="none" strike="noStrike" baseline="0" dirty="0" smtClean="0">
                    <a:effectLst/>
                  </a:rPr>
                  <a:t>[</a:t>
                </a:r>
                <a:r>
                  <a:rPr lang="ja-JP" altLang="ja-JP" sz="1000" b="0" i="0" u="none" strike="noStrike" baseline="0" dirty="0" smtClean="0">
                    <a:effectLst/>
                  </a:rPr>
                  <a:t>物体長</a:t>
                </a:r>
                <a:r>
                  <a:rPr lang="en-US" altLang="ja-JP" sz="1000" b="0" i="0" u="none" strike="noStrike" baseline="0" dirty="0" smtClean="0">
                    <a:effectLst/>
                  </a:rPr>
                  <a:t>/10]</a:t>
                </a:r>
                <a:endParaRPr lang="en-US" altLang="ja-JP"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508314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275085496"/>
        <c:axId val="275083928"/>
      </c:scatterChart>
      <c:valAx>
        <c:axId val="2750854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5083928"/>
        <c:crosses val="autoZero"/>
        <c:crossBetween val="midCat"/>
      </c:valAx>
      <c:valAx>
        <c:axId val="275083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50854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275078832"/>
        <c:axId val="275085104"/>
      </c:scatterChart>
      <c:valAx>
        <c:axId val="2750788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5085104"/>
        <c:crosses val="autoZero"/>
        <c:crossBetween val="midCat"/>
      </c:valAx>
      <c:valAx>
        <c:axId val="275085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507883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274523272"/>
        <c:axId val="274524448"/>
      </c:scatterChart>
      <c:valAx>
        <c:axId val="2745232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4524448"/>
        <c:crosses val="autoZero"/>
        <c:crossBetween val="midCat"/>
      </c:valAx>
      <c:valAx>
        <c:axId val="274524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45232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273160296"/>
        <c:axId val="273161080"/>
      </c:scatterChart>
      <c:valAx>
        <c:axId val="2731602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3161080"/>
        <c:crosses val="autoZero"/>
        <c:crossBetween val="midCat"/>
      </c:valAx>
      <c:valAx>
        <c:axId val="273161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31602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FB2DD-300A-46E2-806D-5B6A3A937365}" type="datetimeFigureOut">
              <a:rPr kumimoji="1" lang="ja-JP" altLang="en-US" smtClean="0"/>
              <a:t>2016/2/12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99778-11A0-4F28-8F6C-5BBB2705C65F}" type="slidenum">
              <a:rPr kumimoji="1" lang="ja-JP" altLang="en-US" smtClean="0"/>
              <a:t>‹#›</a:t>
            </a:fld>
            <a:endParaRPr kumimoji="1" lang="ja-JP" altLang="en-US"/>
          </a:p>
        </p:txBody>
      </p:sp>
    </p:spTree>
    <p:extLst>
      <p:ext uri="{BB962C8B-B14F-4D97-AF65-F5344CB8AC3E}">
        <p14:creationId xmlns:p14="http://schemas.microsoft.com/office/powerpoint/2010/main" val="36486956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それでは，「一つ以上の参照点を考慮した物体移動動作の学習と再現に関する研究」というタイトルで，わたくし情報工学科</a:t>
            </a:r>
            <a:r>
              <a:rPr lang="en-US" altLang="ja-JP" dirty="0"/>
              <a:t>4</a:t>
            </a:r>
            <a:r>
              <a:rPr lang="ja-JP" altLang="en-US" dirty="0"/>
              <a:t>年の菰田が発表いたします．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a:t>
            </a:fld>
            <a:endParaRPr kumimoji="1" lang="ja-JP" altLang="en-US"/>
          </a:p>
        </p:txBody>
      </p:sp>
    </p:spTree>
    <p:extLst>
      <p:ext uri="{BB962C8B-B14F-4D97-AF65-F5344CB8AC3E}">
        <p14:creationId xmlns:p14="http://schemas.microsoft.com/office/powerpoint/2010/main" val="2734679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次に，事前に学習させた複数の動作のうち，次に見せる動作がどの動作であるかを識別する実験を行いました．</a:t>
            </a:r>
          </a:p>
          <a:p>
            <a:r>
              <a:rPr lang="ja-JP" altLang="en-US" dirty="0"/>
              <a:t>識別対象は先ほどと同様の</a:t>
            </a:r>
            <a:r>
              <a:rPr lang="en-US" altLang="ja-JP" dirty="0"/>
              <a:t>6</a:t>
            </a:r>
            <a:r>
              <a:rPr lang="ja-JP" altLang="en-US" dirty="0"/>
              <a:t>動作に加え，学習していないランダムな動作でも行いました．</a:t>
            </a:r>
            <a:r>
              <a:rPr lang="ja-JP" altLang="en-US" dirty="0" smtClean="0"/>
              <a:t>例示された動作が学習済みの動作であると判断した場合はその動作名，未学習</a:t>
            </a:r>
            <a:r>
              <a:rPr lang="ja-JP" altLang="en-US" dirty="0"/>
              <a:t>動作で</a:t>
            </a:r>
            <a:r>
              <a:rPr lang="ja-JP" altLang="en-US" dirty="0" smtClean="0"/>
              <a:t>あると判断した場合は未学習であると</a:t>
            </a:r>
            <a:r>
              <a:rPr lang="ja-JP" altLang="en-US" dirty="0"/>
              <a:t>回答し，その正答率を求めました</a:t>
            </a:r>
            <a:r>
              <a:rPr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10</a:t>
            </a:fld>
            <a:endParaRPr kumimoji="1" lang="ja-JP" altLang="en-US"/>
          </a:p>
        </p:txBody>
      </p:sp>
    </p:spTree>
    <p:extLst>
      <p:ext uri="{BB962C8B-B14F-4D97-AF65-F5344CB8AC3E}">
        <p14:creationId xmlns:p14="http://schemas.microsoft.com/office/powerpoint/2010/main" val="217767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その</a:t>
            </a:r>
            <a:r>
              <a:rPr lang="ja-JP" altLang="en-US" dirty="0"/>
              <a:t>結果</a:t>
            </a:r>
            <a:r>
              <a:rPr lang="ja-JP" altLang="en-US" dirty="0" smtClean="0"/>
              <a:t>がこちらになります．</a:t>
            </a:r>
            <a:endParaRPr lang="ja-JP" altLang="en-US" dirty="0"/>
          </a:p>
          <a:p>
            <a:r>
              <a:rPr lang="ja-JP" altLang="en-US" dirty="0"/>
              <a:t>この結果から，どの動作に関しても高い精度で識別ができていることが分かりました．また，未学習動作の識別も高い精度で行えていることから，既学習動作と未学習動作の判別も適切に行えていることが分か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11</a:t>
            </a:fld>
            <a:endParaRPr kumimoji="1" lang="ja-JP" altLang="en-US"/>
          </a:p>
        </p:txBody>
      </p:sp>
    </p:spTree>
    <p:extLst>
      <p:ext uri="{BB962C8B-B14F-4D97-AF65-F5344CB8AC3E}">
        <p14:creationId xmlns:p14="http://schemas.microsoft.com/office/powerpoint/2010/main" val="480213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これらは識別に失敗した例になります</a:t>
            </a:r>
            <a:r>
              <a:rPr lang="ja-JP" altLang="en-US" dirty="0" smtClean="0"/>
              <a:t>．矢印は例示動作のトラジェクタの目標位置を指しています．</a:t>
            </a:r>
            <a:endParaRPr lang="en-US" altLang="ja-JP" dirty="0" smtClean="0"/>
          </a:p>
          <a:p>
            <a:endParaRPr lang="en-US" altLang="ja-JP" dirty="0"/>
          </a:p>
          <a:p>
            <a:r>
              <a:rPr lang="ja-JP" altLang="en-US" dirty="0"/>
              <a:t>左</a:t>
            </a:r>
            <a:r>
              <a:rPr lang="ja-JP" altLang="en-US" dirty="0" smtClean="0"/>
              <a:t>は赤を橙に近づけるという動作を，黄色の右に動かす動作だと誤って識別したものです．</a:t>
            </a:r>
            <a:r>
              <a:rPr lang="ja-JP" altLang="en-US" dirty="0"/>
              <a:t>このように識別に失敗した動作はどれも人間にとっても識別が難しいものとなっていました．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12</a:t>
            </a:fld>
            <a:endParaRPr kumimoji="1" lang="ja-JP" altLang="en-US"/>
          </a:p>
        </p:txBody>
      </p:sp>
    </p:spTree>
    <p:extLst>
      <p:ext uri="{BB962C8B-B14F-4D97-AF65-F5344CB8AC3E}">
        <p14:creationId xmlns:p14="http://schemas.microsoft.com/office/powerpoint/2010/main" val="1722647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課題としては，今回扱った動作は状態の前後関係の遷移と定義した単純なものであったため，時間変化を取り入れてより高度な動作の学習を行う手法について考察したいと考えています．また今回扱った位置情報以外にも，物体の形状や向きなど一般的な特徴量を考慮して学習できる手法についても考察していきたいと考えてお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13</a:t>
            </a:fld>
            <a:endParaRPr kumimoji="1" lang="ja-JP" altLang="en-US"/>
          </a:p>
        </p:txBody>
      </p:sp>
    </p:spTree>
    <p:extLst>
      <p:ext uri="{BB962C8B-B14F-4D97-AF65-F5344CB8AC3E}">
        <p14:creationId xmlns:p14="http://schemas.microsoft.com/office/powerpoint/2010/main" val="1604272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以上</a:t>
            </a:r>
            <a:r>
              <a:rPr lang="ja-JP" altLang="en-US" dirty="0" smtClean="0"/>
              <a:t>で発表を終わります．</a:t>
            </a:r>
            <a:endParaRPr lang="en-US" altLang="ja-JP" dirty="0" smtClean="0"/>
          </a:p>
          <a:p>
            <a:r>
              <a:rPr kumimoji="1" lang="ja-JP" altLang="en-US" dirty="0" smtClean="0"/>
              <a:t>ご</a:t>
            </a:r>
            <a:r>
              <a:rPr kumimoji="1" lang="ja-JP" altLang="en-US" dirty="0"/>
              <a:t>清聴</a:t>
            </a:r>
            <a:r>
              <a:rPr kumimoji="1" lang="ja-JP" altLang="en-US" dirty="0" smtClean="0"/>
              <a:t>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14</a:t>
            </a:fld>
            <a:endParaRPr kumimoji="1" lang="ja-JP" altLang="en-US"/>
          </a:p>
        </p:txBody>
      </p:sp>
    </p:spTree>
    <p:extLst>
      <p:ext uri="{BB962C8B-B14F-4D97-AF65-F5344CB8AC3E}">
        <p14:creationId xmlns:p14="http://schemas.microsoft.com/office/powerpoint/2010/main" val="1227998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78904" y="4400550"/>
            <a:ext cx="5486400" cy="3600450"/>
          </a:xfrm>
        </p:spPr>
        <p:txBody>
          <a:bodyPr/>
          <a:lstStyle/>
          <a:p>
            <a:r>
              <a:rPr kumimoji="1" lang="ja-JP" altLang="en-US" dirty="0" smtClean="0"/>
              <a:t>想定される質問</a:t>
            </a:r>
            <a:endParaRPr kumimoji="1" lang="en-US" altLang="ja-JP" dirty="0" smtClean="0"/>
          </a:p>
          <a:p>
            <a:r>
              <a:rPr lang="ja-JP" altLang="en-US" dirty="0" smtClean="0"/>
              <a:t>・重心位置の中には，どの物体が重心位置に対してどこにいるかという情報が入っていないが，問題はないか</a:t>
            </a:r>
            <a:endParaRPr lang="en-US" altLang="ja-JP" dirty="0" smtClean="0"/>
          </a:p>
          <a:p>
            <a:r>
              <a:rPr lang="ja-JP" altLang="en-US" dirty="0"/>
              <a:t>→</a:t>
            </a:r>
            <a:r>
              <a:rPr kumimoji="1" lang="ja-JP" altLang="en-US" dirty="0" smtClean="0"/>
              <a:t>重心位置という参照点に対する位置情報は「変位」として学習します．それは参照点ではなく座標系の置き方に対応させます．そのため提案手法では，重心位置に対する他物体の位置を考慮した座標系を新たに採用しています．</a:t>
            </a:r>
            <a:endParaRPr kumimoji="1" lang="en-US" altLang="ja-JP" dirty="0" smtClean="0"/>
          </a:p>
          <a:p>
            <a:r>
              <a:rPr lang="ja-JP" altLang="en-US"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15</a:t>
            </a:fld>
            <a:endParaRPr kumimoji="1" lang="ja-JP" altLang="en-US"/>
          </a:p>
        </p:txBody>
      </p:sp>
    </p:spTree>
    <p:extLst>
      <p:ext uri="{BB962C8B-B14F-4D97-AF65-F5344CB8AC3E}">
        <p14:creationId xmlns:p14="http://schemas.microsoft.com/office/powerpoint/2010/main" val="2626861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16</a:t>
            </a:fld>
            <a:endParaRPr kumimoji="1" lang="ja-JP" altLang="en-US"/>
          </a:p>
        </p:txBody>
      </p:sp>
    </p:spTree>
    <p:extLst>
      <p:ext uri="{BB962C8B-B14F-4D97-AF65-F5344CB8AC3E}">
        <p14:creationId xmlns:p14="http://schemas.microsoft.com/office/powerpoint/2010/main" val="2894146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17</a:t>
            </a:fld>
            <a:endParaRPr kumimoji="1" lang="ja-JP" altLang="en-US"/>
          </a:p>
        </p:txBody>
      </p:sp>
    </p:spTree>
    <p:extLst>
      <p:ext uri="{BB962C8B-B14F-4D97-AF65-F5344CB8AC3E}">
        <p14:creationId xmlns:p14="http://schemas.microsoft.com/office/powerpoint/2010/main" val="3449612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18</a:t>
            </a:fld>
            <a:endParaRPr kumimoji="1" lang="ja-JP" altLang="en-US"/>
          </a:p>
        </p:txBody>
      </p:sp>
    </p:spTree>
    <p:extLst>
      <p:ext uri="{BB962C8B-B14F-4D97-AF65-F5344CB8AC3E}">
        <p14:creationId xmlns:p14="http://schemas.microsoft.com/office/powerpoint/2010/main" val="136890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19</a:t>
            </a:fld>
            <a:endParaRPr kumimoji="1" lang="ja-JP" altLang="en-US"/>
          </a:p>
        </p:txBody>
      </p:sp>
    </p:spTree>
    <p:extLst>
      <p:ext uri="{BB962C8B-B14F-4D97-AF65-F5344CB8AC3E}">
        <p14:creationId xmlns:p14="http://schemas.microsoft.com/office/powerpoint/2010/main" val="678724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近年のロボット技術の発展に伴い，人間の生活環境で活動できる汎用ロボットの実現が期待されるようになりました．</a:t>
            </a:r>
          </a:p>
          <a:p>
            <a:r>
              <a:rPr lang="ja-JP" altLang="en-US" dirty="0"/>
              <a:t>そのようなロボットには，人間が目の前で動作を見せるだけでその動作を学習し，再現できるような能力が備わっていることが望ましく，近年，その実現を目標としたさまざまな研究が行われています．</a:t>
            </a:r>
          </a:p>
          <a:p>
            <a:r>
              <a:rPr lang="ja-JP" altLang="en-US" dirty="0"/>
              <a:t>教示された動作から学習しなければならない項目として，「何をしたか」の学習と，「どうやってしたか」の学習の二つがあげられます．</a:t>
            </a:r>
          </a:p>
          <a:p>
            <a:r>
              <a:rPr lang="ja-JP" altLang="en-US" dirty="0"/>
              <a:t>例えば，飲食店で働くロボットに「お冷を運ぶ」動作を学習させることを考えます．教示動作として，「お冷ください」といった客の前に水の入ったコップを持って行く動作を見せたとき</a:t>
            </a:r>
            <a:r>
              <a:rPr lang="ja-JP" altLang="en-US" dirty="0" smtClean="0"/>
              <a:t>，結果として客の左にコップが置かれていますが，「</a:t>
            </a:r>
            <a:r>
              <a:rPr lang="ja-JP" altLang="en-US" dirty="0"/>
              <a:t>客</a:t>
            </a:r>
            <a:r>
              <a:rPr lang="ja-JP" altLang="en-US" dirty="0" smtClean="0"/>
              <a:t>の</a:t>
            </a:r>
            <a:r>
              <a:rPr lang="ja-JP" altLang="en-US" dirty="0"/>
              <a:t>左</a:t>
            </a:r>
            <a:r>
              <a:rPr lang="ja-JP" altLang="en-US" dirty="0" smtClean="0"/>
              <a:t>が</a:t>
            </a:r>
            <a:r>
              <a:rPr lang="ja-JP" altLang="en-US" dirty="0"/>
              <a:t>最終位置なのか</a:t>
            </a:r>
            <a:r>
              <a:rPr lang="ja-JP" altLang="en-US" dirty="0" smtClean="0"/>
              <a:t>」</a:t>
            </a:r>
            <a:r>
              <a:rPr lang="ja-JP" altLang="en-US" dirty="0"/>
              <a:t> </a:t>
            </a:r>
            <a:r>
              <a:rPr lang="ja-JP" altLang="en-US" dirty="0" smtClean="0"/>
              <a:t>「</a:t>
            </a:r>
            <a:r>
              <a:rPr lang="ja-JP" altLang="en-US" dirty="0"/>
              <a:t>左</a:t>
            </a:r>
            <a:r>
              <a:rPr lang="ja-JP" altLang="en-US" dirty="0" smtClean="0"/>
              <a:t>であることは</a:t>
            </a:r>
            <a:r>
              <a:rPr lang="ja-JP" altLang="en-US" dirty="0"/>
              <a:t>重要</a:t>
            </a:r>
            <a:r>
              <a:rPr lang="ja-JP" altLang="en-US" dirty="0" smtClean="0"/>
              <a:t>なのか，近くにおけばいいのか」 「</a:t>
            </a:r>
            <a:r>
              <a:rPr lang="ja-JP" altLang="en-US" dirty="0"/>
              <a:t>テーブル</a:t>
            </a:r>
            <a:r>
              <a:rPr lang="ja-JP" altLang="en-US" dirty="0" smtClean="0"/>
              <a:t>の手前であることは重要なのか」など，動作が「</a:t>
            </a:r>
            <a:r>
              <a:rPr lang="ja-JP" altLang="en-US" dirty="0"/>
              <a:t>最終的に達成すべき項目」を学習するのが「何をしたのか」の学習，「障害物であるテーブルの位置に対してこのような軌道で回避している」など，「項目の達成の仕方」を学習するのが「どうやってしたか」の学習ということになります．</a:t>
            </a:r>
          </a:p>
          <a:p>
            <a:r>
              <a:rPr lang="ja-JP" altLang="en-US" dirty="0"/>
              <a:t>「どうやってしたか」の学習に関するアプローチとして，</a:t>
            </a:r>
            <a:r>
              <a:rPr lang="en-US" altLang="ja-JP" dirty="0"/>
              <a:t>GPS</a:t>
            </a:r>
            <a:r>
              <a:rPr lang="ja-JP" altLang="en-US" dirty="0"/>
              <a:t>（一般問題解決）や模倣学習といったものが挙げられます．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a:t>
            </a:fld>
            <a:endParaRPr kumimoji="1" lang="ja-JP" altLang="en-US"/>
          </a:p>
        </p:txBody>
      </p:sp>
    </p:spTree>
    <p:extLst>
      <p:ext uri="{BB962C8B-B14F-4D97-AF65-F5344CB8AC3E}">
        <p14:creationId xmlns:p14="http://schemas.microsoft.com/office/powerpoint/2010/main" val="4056177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20</a:t>
            </a:fld>
            <a:endParaRPr kumimoji="1" lang="ja-JP" altLang="en-US"/>
          </a:p>
        </p:txBody>
      </p:sp>
    </p:spTree>
    <p:extLst>
      <p:ext uri="{BB962C8B-B14F-4D97-AF65-F5344CB8AC3E}">
        <p14:creationId xmlns:p14="http://schemas.microsoft.com/office/powerpoint/2010/main" val="2971279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21</a:t>
            </a:fld>
            <a:endParaRPr kumimoji="1" lang="ja-JP" altLang="en-US"/>
          </a:p>
        </p:txBody>
      </p:sp>
    </p:spTree>
    <p:extLst>
      <p:ext uri="{BB962C8B-B14F-4D97-AF65-F5344CB8AC3E}">
        <p14:creationId xmlns:p14="http://schemas.microsoft.com/office/powerpoint/2010/main" val="3052228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22</a:t>
            </a:fld>
            <a:endParaRPr kumimoji="1" lang="ja-JP" altLang="en-US"/>
          </a:p>
        </p:txBody>
      </p:sp>
    </p:spTree>
    <p:extLst>
      <p:ext uri="{BB962C8B-B14F-4D97-AF65-F5344CB8AC3E}">
        <p14:creationId xmlns:p14="http://schemas.microsoft.com/office/powerpoint/2010/main" val="107528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が，本研究では「何をしたか」の学習について，すなわち，教示された物体移動動作の目標位置がどのように決定するのかを学習し，再現する手法に焦点を当てて研究を行いました．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3</a:t>
            </a:fld>
            <a:endParaRPr kumimoji="1" lang="ja-JP" altLang="en-US"/>
          </a:p>
        </p:txBody>
      </p:sp>
    </p:spTree>
    <p:extLst>
      <p:ext uri="{BB962C8B-B14F-4D97-AF65-F5344CB8AC3E}">
        <p14:creationId xmlns:p14="http://schemas.microsoft.com/office/powerpoint/2010/main" val="1793009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目標位置の決定法の学習に関する関連研究では，目標位置を基準となる参照点と，</a:t>
            </a:r>
            <a:r>
              <a:rPr lang="ja-JP" altLang="en-US" dirty="0" smtClean="0"/>
              <a:t>参照点に対する変位</a:t>
            </a:r>
            <a:r>
              <a:rPr lang="ja-JP" altLang="en-US" dirty="0"/>
              <a:t>の対として学習する手法が提案されています．</a:t>
            </a:r>
          </a:p>
          <a:p>
            <a:r>
              <a:rPr lang="ja-JP" altLang="en-US" dirty="0"/>
              <a:t>例えば先ほどの例では，「お冷を運ぶ」という動作に対して，「客」が参照点，「近く」が変位であり，この二つを組み合わせた「客の近く」というのが目標位置であると学習します．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4</a:t>
            </a:fld>
            <a:endParaRPr kumimoji="1" lang="ja-JP" altLang="en-US"/>
          </a:p>
        </p:txBody>
      </p:sp>
    </p:spTree>
    <p:extLst>
      <p:ext uri="{BB962C8B-B14F-4D97-AF65-F5344CB8AC3E}">
        <p14:creationId xmlns:p14="http://schemas.microsoft.com/office/powerpoint/2010/main" val="426791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関連研究では環境中のそれぞれの物体の位置を参照点の候補とし，変位の候補として数種類の座標系を設定し，教示動作を最もよく表す参照点と座標系の対を探索することで動作を学習していますが，この手法だと動作の目標位置決定に二つ以上の物体の位置を考慮することができず，複数の物体の相対的な位置関係を考慮した動作の学習ができないことが問題として挙げ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5</a:t>
            </a:fld>
            <a:endParaRPr kumimoji="1" lang="ja-JP" altLang="en-US"/>
          </a:p>
        </p:txBody>
      </p:sp>
    </p:spTree>
    <p:extLst>
      <p:ext uri="{BB962C8B-B14F-4D97-AF65-F5344CB8AC3E}">
        <p14:creationId xmlns:p14="http://schemas.microsoft.com/office/powerpoint/2010/main" val="536796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a:t>
            </a:r>
            <a:r>
              <a:rPr lang="ja-JP" altLang="en-US" dirty="0"/>
              <a:t>問題</a:t>
            </a:r>
            <a:r>
              <a:rPr lang="ja-JP" altLang="en-US" dirty="0" smtClean="0"/>
              <a:t>を</a:t>
            </a:r>
            <a:r>
              <a:rPr lang="ja-JP" altLang="en-US" dirty="0"/>
              <a:t>解決</a:t>
            </a:r>
            <a:r>
              <a:rPr lang="ja-JP" altLang="en-US" dirty="0" smtClean="0"/>
              <a:t>するため，提案</a:t>
            </a:r>
            <a:r>
              <a:rPr lang="ja-JP" altLang="en-US" dirty="0"/>
              <a:t>手法では参照点の候補に，新たに二つ以上の物体間の重心位置を</a:t>
            </a:r>
            <a:r>
              <a:rPr lang="ja-JP" altLang="en-US" dirty="0" smtClean="0"/>
              <a:t>採用しました．その理由は，重心位置には複数の物体の位置に関する情報が含まれていると判断し，重心位置を参照点とすることでそれ</a:t>
            </a:r>
            <a:r>
              <a:rPr lang="ja-JP" altLang="en-US" dirty="0"/>
              <a:t>ら</a:t>
            </a:r>
            <a:r>
              <a:rPr lang="ja-JP" altLang="en-US" dirty="0" smtClean="0"/>
              <a:t>の相対位置を考慮できると考えたためです．</a:t>
            </a:r>
            <a:endParaRPr lang="en-US" altLang="ja-JP" dirty="0"/>
          </a:p>
          <a:p>
            <a:r>
              <a:rPr lang="ja-JP" altLang="en-US" dirty="0" smtClean="0"/>
              <a:t>また</a:t>
            </a:r>
            <a:r>
              <a:rPr lang="ja-JP" altLang="en-US" dirty="0"/>
              <a:t>それ</a:t>
            </a:r>
            <a:r>
              <a:rPr lang="ja-JP" altLang="en-US" dirty="0" smtClean="0"/>
              <a:t>に</a:t>
            </a:r>
            <a:r>
              <a:rPr lang="ja-JP" altLang="en-US" dirty="0"/>
              <a:t>伴</a:t>
            </a:r>
            <a:r>
              <a:rPr lang="ja-JP" altLang="en-US" dirty="0" smtClean="0"/>
              <a:t>い，</a:t>
            </a:r>
            <a:r>
              <a:rPr lang="ja-JP" altLang="en-US" dirty="0"/>
              <a:t>座標系の種類も追加しました．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6</a:t>
            </a:fld>
            <a:endParaRPr kumimoji="1" lang="ja-JP" altLang="en-US"/>
          </a:p>
        </p:txBody>
      </p:sp>
    </p:spTree>
    <p:extLst>
      <p:ext uri="{BB962C8B-B14F-4D97-AF65-F5344CB8AC3E}">
        <p14:creationId xmlns:p14="http://schemas.microsoft.com/office/powerpoint/2010/main" val="141506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提案手法の有効性を検証するため，提案</a:t>
            </a:r>
            <a:r>
              <a:rPr lang="ja-JP" altLang="en-US" dirty="0"/>
              <a:t>手法を</a:t>
            </a:r>
            <a:r>
              <a:rPr lang="ja-JP" altLang="en-US" dirty="0" smtClean="0"/>
              <a:t>用いた，動作</a:t>
            </a:r>
            <a:r>
              <a:rPr lang="ja-JP" altLang="en-US" dirty="0"/>
              <a:t>の再現と識別の実験を行いました．実験環境はこのように</a:t>
            </a:r>
            <a:r>
              <a:rPr lang="ja-JP" altLang="en-US" dirty="0" smtClean="0"/>
              <a:t>なっており，</a:t>
            </a:r>
            <a:r>
              <a:rPr lang="ja-JP" altLang="en-US" dirty="0"/>
              <a:t>被</a:t>
            </a:r>
            <a:r>
              <a:rPr lang="ja-JP" altLang="en-US" dirty="0" smtClean="0"/>
              <a:t>移動物体，トラジェクタである赤い物体と，位置決定に関わる４つの他物体が存在する環境を想定しました．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7</a:t>
            </a:fld>
            <a:endParaRPr kumimoji="1" lang="ja-JP" altLang="en-US"/>
          </a:p>
        </p:txBody>
      </p:sp>
    </p:spTree>
    <p:extLst>
      <p:ext uri="{BB962C8B-B14F-4D97-AF65-F5344CB8AC3E}">
        <p14:creationId xmlns:p14="http://schemas.microsoft.com/office/powerpoint/2010/main" val="1334236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まず，学習させた動作を再現させる実験を行いました．</a:t>
            </a:r>
          </a:p>
          <a:p>
            <a:r>
              <a:rPr lang="ja-JP" altLang="en-US" dirty="0"/>
              <a:t>実験に使用したのはこの</a:t>
            </a:r>
            <a:r>
              <a:rPr lang="en-US" altLang="ja-JP" dirty="0" smtClean="0"/>
              <a:t>6</a:t>
            </a:r>
            <a:r>
              <a:rPr lang="ja-JP" altLang="en-US" dirty="0" err="1" smtClean="0"/>
              <a:t>つの</a:t>
            </a:r>
            <a:r>
              <a:rPr lang="ja-JP" altLang="en-US" dirty="0" smtClean="0"/>
              <a:t>動作</a:t>
            </a:r>
            <a:r>
              <a:rPr lang="ja-JP" altLang="en-US" dirty="0"/>
              <a:t>です．特に</a:t>
            </a:r>
            <a:r>
              <a:rPr lang="ja-JP" altLang="en-US" dirty="0" smtClean="0"/>
              <a:t>５番</a:t>
            </a:r>
            <a:r>
              <a:rPr lang="ja-JP" altLang="en-US" dirty="0"/>
              <a:t>目</a:t>
            </a:r>
            <a:r>
              <a:rPr lang="ja-JP" altLang="en-US" dirty="0" smtClean="0"/>
              <a:t>の</a:t>
            </a:r>
            <a:r>
              <a:rPr lang="ja-JP" altLang="en-US" dirty="0"/>
              <a:t>等間隔に並べるものと，</a:t>
            </a:r>
            <a:r>
              <a:rPr lang="ja-JP" altLang="en-US" dirty="0" smtClean="0"/>
              <a:t>６番目の</a:t>
            </a:r>
            <a:r>
              <a:rPr lang="ja-JP" altLang="en-US" dirty="0"/>
              <a:t>時計回りに並べるものは二つ以上の物体位置を考慮しなければ学習</a:t>
            </a:r>
            <a:r>
              <a:rPr lang="ja-JP" altLang="en-US" dirty="0" smtClean="0"/>
              <a:t>できず，既存手法では学習できないと考えられる動作となります．</a:t>
            </a:r>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8</a:t>
            </a:fld>
            <a:endParaRPr kumimoji="1" lang="ja-JP" altLang="en-US"/>
          </a:p>
        </p:txBody>
      </p:sp>
    </p:spTree>
    <p:extLst>
      <p:ext uri="{BB962C8B-B14F-4D97-AF65-F5344CB8AC3E}">
        <p14:creationId xmlns:p14="http://schemas.microsoft.com/office/powerpoint/2010/main" val="245451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こちらが</a:t>
            </a:r>
            <a:r>
              <a:rPr lang="ja-JP" altLang="en-US" dirty="0"/>
              <a:t>実験</a:t>
            </a:r>
            <a:r>
              <a:rPr lang="ja-JP" altLang="en-US" dirty="0" smtClean="0"/>
              <a:t>の</a:t>
            </a:r>
            <a:r>
              <a:rPr lang="ja-JP" altLang="en-US" dirty="0"/>
              <a:t>結果</a:t>
            </a:r>
            <a:r>
              <a:rPr lang="ja-JP" altLang="en-US" dirty="0" smtClean="0"/>
              <a:t>となります．</a:t>
            </a:r>
            <a:endParaRPr lang="en-US" altLang="ja-JP" dirty="0" smtClean="0"/>
          </a:p>
          <a:p>
            <a:r>
              <a:rPr lang="ja-JP" altLang="en-US" dirty="0" smtClean="0"/>
              <a:t>縦軸が動作</a:t>
            </a:r>
            <a:r>
              <a:rPr lang="ja-JP" altLang="en-US" dirty="0"/>
              <a:t>再現の成功率を表します</a:t>
            </a:r>
            <a:r>
              <a:rPr lang="ja-JP" altLang="en-US" dirty="0" smtClean="0"/>
              <a:t>．横軸は学習時の誤差，すなわち学習データの精度を表しており，横軸の値が小さいほど正確なデータを用いて学習した結果ということになります．この</a:t>
            </a:r>
            <a:r>
              <a:rPr lang="ja-JP" altLang="en-US" dirty="0"/>
              <a:t>結果から，</a:t>
            </a:r>
            <a:r>
              <a:rPr lang="ja-JP" altLang="en-US" dirty="0" smtClean="0"/>
              <a:t>５番，６番を</a:t>
            </a:r>
            <a:r>
              <a:rPr lang="ja-JP" altLang="en-US" dirty="0"/>
              <a:t>含むすべての動作において，十分に正確な教示動作を用いることで学習，再現が適切に行えていることが</a:t>
            </a:r>
            <a:r>
              <a:rPr lang="ja-JP" altLang="en-US" dirty="0" smtClean="0"/>
              <a:t>分かり，複数の物体間の相対的な位置関係を考慮した動作が学習できていることが分かります．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9</a:t>
            </a:fld>
            <a:endParaRPr kumimoji="1" lang="ja-JP" altLang="en-US"/>
          </a:p>
        </p:txBody>
      </p:sp>
    </p:spTree>
    <p:extLst>
      <p:ext uri="{BB962C8B-B14F-4D97-AF65-F5344CB8AC3E}">
        <p14:creationId xmlns:p14="http://schemas.microsoft.com/office/powerpoint/2010/main" val="1797552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D9474145-EE41-484D-BAE6-7ADC2AE4CE12}" type="datetime1">
              <a:rPr lang="en-US" altLang="ja-JP" smtClean="0"/>
              <a:t>2/12/2016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sz="1800">
                <a:solidFill>
                  <a:srgbClr val="FFFFFF"/>
                </a:solidFill>
              </a:defRPr>
            </a:lvl1pPr>
            <a:extLst/>
          </a:lstStyle>
          <a:p>
            <a:fld id="{D5BBC35B-A44B-4119-B8DA-DE9E3DFADA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29A0A0DC-61ED-4AD6-A27F-BBE5127BD557}" type="datetime1">
              <a:rPr lang="en-US" altLang="ja-JP" smtClean="0"/>
              <a:t>2/12/2016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69DA7D50-E7EE-4F59-9F5F-CDB12F6475CC}" type="datetime1">
              <a:rPr lang="en-US" altLang="ja-JP" smtClean="0"/>
              <a:t>2/12/2016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C6222ABC-1E6D-46D7-98DF-4837C9F58360}" type="datetime1">
              <a:rPr lang="en-US" altLang="ja-JP" smtClean="0"/>
              <a:t>2/12/2016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a:xfrm>
            <a:off x="8532440" y="6407944"/>
            <a:ext cx="480592" cy="365125"/>
          </a:xfrm>
        </p:spPr>
        <p:txBody>
          <a:bodyPr/>
          <a:lstStyle>
            <a:lvl1pPr>
              <a:defRPr sz="1800"/>
            </a:lvl1pPr>
            <a:extLst/>
          </a:lstStyle>
          <a:p>
            <a:fld id="{D5BBC35B-A44B-4119-B8DA-DE9E3DFADA20}" type="slidenum">
              <a:rPr lang="en-US" smtClean="0"/>
              <a:pPr/>
              <a:t>‹#›</a:t>
            </a:fld>
            <a:endParaRPr lang="en-US" dirty="0"/>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01BD0C78-9BD6-4DDB-B6F8-7FF8B371ADE2}" type="datetime1">
              <a:rPr lang="en-US" altLang="ja-JP" smtClean="0"/>
              <a:t>2/12/2016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35C5E53B-9128-4119-8ABB-5DD9C7CAE0ED}" type="datetime1">
              <a:rPr lang="en-US" altLang="ja-JP" smtClean="0"/>
              <a:t>2/12/2016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9B4A7596-9ECB-4DEC-B292-684F3C6C8FD3}" type="datetime1">
              <a:rPr lang="en-US" altLang="ja-JP" smtClean="0"/>
              <a:t>2/12/2016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14DC78D1-2483-4DB4-BF85-68821D939329}" type="datetime1">
              <a:rPr lang="en-US" altLang="ja-JP" smtClean="0"/>
              <a:t>2/12/2016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B15DA27B-1756-472B-9030-E2D7A61D6E62}" type="datetime1">
              <a:rPr lang="en-US" altLang="ja-JP" smtClean="0"/>
              <a:t>2/12/2016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FC346DA9-CF51-44F1-8DCE-36287773D30F}" type="datetime1">
              <a:rPr lang="en-US" altLang="ja-JP" smtClean="0"/>
              <a:t>2/12/2016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3D7A569E-29FA-4EAA-B7E5-E236300A245C}" type="datetime1">
              <a:rPr lang="en-US" altLang="ja-JP" smtClean="0"/>
              <a:t>2/12/2016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5F4FCC2-8395-4A00-94BF-E8E91C6A77D4}" type="datetime1">
              <a:rPr lang="en-US" altLang="ja-JP" smtClean="0"/>
              <a:t>2/12/2016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3.jpeg"/><Relationship Id="rId7"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14.jpe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600" dirty="0"/>
              <a:t>一つ以上の参照点を考慮した物体移動動作の学習と再現に関する研究</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12_06181 </a:t>
            </a:r>
            <a:r>
              <a:rPr kumimoji="1" lang="ja-JP" altLang="en-US" dirty="0" smtClean="0"/>
              <a:t>菰田　徹也</a:t>
            </a:r>
            <a:endParaRPr kumimoji="1" lang="ja-JP" altLang="en-US" dirty="0"/>
          </a:p>
        </p:txBody>
      </p:sp>
      <p:sp>
        <p:nvSpPr>
          <p:cNvPr id="4" name="スライド番号プレースホルダー 3"/>
          <p:cNvSpPr>
            <a:spLocks noGrp="1"/>
          </p:cNvSpPr>
          <p:nvPr>
            <p:ph type="sldNum" sz="quarter" idx="12"/>
          </p:nvPr>
        </p:nvSpPr>
        <p:spPr/>
        <p:txBody>
          <a:bodyPr/>
          <a:lstStyle/>
          <a:p>
            <a:fld id="{D5BBC35B-A44B-4119-B8DA-DE9E3DFADA20}" type="slidenum">
              <a:rPr lang="en-US" smtClean="0"/>
              <a:pPr/>
              <a:t>1</a:t>
            </a:fld>
            <a:endParaRPr lang="en-US" dirty="0"/>
          </a:p>
        </p:txBody>
      </p:sp>
    </p:spTree>
    <p:extLst>
      <p:ext uri="{BB962C8B-B14F-4D97-AF65-F5344CB8AC3E}">
        <p14:creationId xmlns:p14="http://schemas.microsoft.com/office/powerpoint/2010/main" val="1741554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4972008"/>
          </a:xfrm>
        </p:spPr>
        <p:txBody>
          <a:bodyPr/>
          <a:lstStyle/>
          <a:p>
            <a:r>
              <a:rPr kumimoji="1" lang="ja-JP" altLang="en-US" dirty="0" smtClean="0"/>
              <a:t>学習済みの動作から，例示動作を識別</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成功</a:t>
            </a:r>
            <a:r>
              <a:rPr lang="en-US" altLang="ja-JP" dirty="0" smtClean="0"/>
              <a:t>: </a:t>
            </a:r>
            <a:r>
              <a:rPr lang="ja-JP" altLang="en-US" dirty="0" smtClean="0"/>
              <a:t>例示動作の動作名を適切に回答する</a:t>
            </a:r>
            <a:endParaRPr lang="en-US" altLang="ja-JP" dirty="0" smtClean="0"/>
          </a:p>
          <a:p>
            <a:r>
              <a:rPr kumimoji="1" lang="ja-JP" altLang="en-US" dirty="0" smtClean="0">
                <a:solidFill>
                  <a:srgbClr val="FF0000"/>
                </a:solidFill>
              </a:rPr>
              <a:t>未学習動作</a:t>
            </a:r>
            <a:r>
              <a:rPr lang="ja-JP" altLang="en-US" dirty="0" smtClean="0"/>
              <a:t>も例示</a:t>
            </a:r>
            <a:endParaRPr lang="en-US" altLang="ja-JP" dirty="0" smtClean="0"/>
          </a:p>
          <a:p>
            <a:pPr lvl="1"/>
            <a:r>
              <a:rPr lang="ja-JP" altLang="en-US" dirty="0" smtClean="0"/>
              <a:t>未学習動作と判断した場合は「未学習」と回答</a:t>
            </a:r>
            <a:endParaRPr kumimoji="1" lang="ja-JP" altLang="en-US" dirty="0"/>
          </a:p>
        </p:txBody>
      </p:sp>
      <p:sp>
        <p:nvSpPr>
          <p:cNvPr id="3" name="タイトル 2"/>
          <p:cNvSpPr>
            <a:spLocks noGrp="1"/>
          </p:cNvSpPr>
          <p:nvPr>
            <p:ph type="title"/>
          </p:nvPr>
        </p:nvSpPr>
        <p:spPr/>
        <p:txBody>
          <a:bodyPr/>
          <a:lstStyle/>
          <a:p>
            <a:r>
              <a:rPr lang="ja-JP" altLang="en-US" dirty="0" smtClean="0"/>
              <a:t>動作識別</a:t>
            </a:r>
            <a:r>
              <a:rPr lang="ja-JP" altLang="en-US" dirty="0"/>
              <a:t>実験</a:t>
            </a:r>
            <a:endParaRPr kumimoji="1" lang="ja-JP" altLang="en-US" dirty="0"/>
          </a:p>
        </p:txBody>
      </p:sp>
      <p:pic>
        <p:nvPicPr>
          <p:cNvPr id="4"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072" y="3008306"/>
            <a:ext cx="1327432" cy="1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tetsuya\AppData\Local\Microsoft\Windows\INetCache\IE\2BC5JMJI\up-arrow-silhouette[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4075683" y="3145740"/>
            <a:ext cx="609660" cy="60966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5658" y="2465422"/>
            <a:ext cx="1109021" cy="1008201"/>
          </a:xfrm>
          <a:prstGeom prst="rect">
            <a:avLst/>
          </a:prstGeom>
        </p:spPr>
      </p:pic>
      <p:pic>
        <p:nvPicPr>
          <p:cNvPr id="7" name="Picture 2" descr="C:\Users\tetsuya\AppData\Local\Microsoft\Windows\INetCache\IE\9PQUV042\man-146843_64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2245" y="3145370"/>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943311" y="2210810"/>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3" descr="C:\Users\tetsuya\AppData\Local\Microsoft\Windows\INetCache\IE\9PQUV042\sgi01a201409121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5374" y="3535941"/>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tetsuya\AppData\Local\Microsoft\Windows\INetCache\IE\2BC5JMJI\sgi01a201310150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6350" y="2504195"/>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tetsuya\AppData\Local\Microsoft\Windows\INetCache\IE\9LV0U1RZ\arrow-curved-blu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3385861" flipH="1">
            <a:off x="1683547" y="3241779"/>
            <a:ext cx="977057" cy="4909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55095" y="3449867"/>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3" name="PubOvalCallout"/>
          <p:cNvSpPr>
            <a:spLocks noEditPoints="1" noChangeArrowheads="1"/>
          </p:cNvSpPr>
          <p:nvPr/>
        </p:nvSpPr>
        <p:spPr bwMode="auto">
          <a:xfrm>
            <a:off x="4760163" y="2132856"/>
            <a:ext cx="2046897" cy="1483704"/>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endParaRPr lang="ja-JP" altLang="en-US" dirty="0"/>
          </a:p>
        </p:txBody>
      </p:sp>
      <p:sp>
        <p:nvSpPr>
          <p:cNvPr id="14" name="テキスト ボックス 13"/>
          <p:cNvSpPr txBox="1"/>
          <p:nvPr/>
        </p:nvSpPr>
        <p:spPr>
          <a:xfrm>
            <a:off x="5019397" y="2499039"/>
            <a:ext cx="1495922" cy="646331"/>
          </a:xfrm>
          <a:prstGeom prst="rect">
            <a:avLst/>
          </a:prstGeom>
          <a:noFill/>
        </p:spPr>
        <p:txBody>
          <a:bodyPr wrap="none" rtlCol="0">
            <a:spAutoFit/>
          </a:bodyPr>
          <a:lstStyle/>
          <a:p>
            <a:r>
              <a:rPr lang="ja-JP" altLang="en-US" dirty="0"/>
              <a:t>お冷を運んだ</a:t>
            </a:r>
          </a:p>
          <a:p>
            <a:endParaRPr kumimoji="1" lang="ja-JP" altLang="en-US" dirty="0"/>
          </a:p>
        </p:txBody>
      </p:sp>
      <p:sp>
        <p:nvSpPr>
          <p:cNvPr id="15" name="スライド番号プレースホルダー 1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10</a:t>
            </a:fld>
            <a:endParaRPr kumimoji="0" lang="en-US"/>
          </a:p>
        </p:txBody>
      </p:sp>
    </p:spTree>
    <p:extLst>
      <p:ext uri="{BB962C8B-B14F-4D97-AF65-F5344CB8AC3E}">
        <p14:creationId xmlns:p14="http://schemas.microsoft.com/office/powerpoint/2010/main" val="2054434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mc:AlternateContent xmlns:mc="http://schemas.openxmlformats.org/markup-compatibility/2006" xmlns:a14="http://schemas.microsoft.com/office/drawing/2010/main">
        <mc:Choice Requires="a14">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1</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を中央に動かす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2</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を青の右に動かす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3</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を橙に近づける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4</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を緑から遠ざける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5</m:t>
                                  </m:r>
                                </m:sub>
                              </m:sSub>
                            </m:oMath>
                          </a14:m>
                          <a:r>
                            <a:rPr lang="en-US" altLang="ja-JP" sz="2000" u="none" strike="noStrike" dirty="0" smtClean="0">
                              <a:effectLst/>
                            </a:rPr>
                            <a:t>: </a:t>
                          </a:r>
                          <a:r>
                            <a:rPr lang="ja-JP" altLang="en-US" sz="2000" u="none" strike="noStrike" dirty="0" smtClean="0">
                              <a:effectLst/>
                            </a:rPr>
                            <a:t>等</a:t>
                          </a:r>
                          <a:r>
                            <a:rPr lang="ja-JP" altLang="en-US" sz="2000" u="none" strike="noStrike" dirty="0">
                              <a:effectLst/>
                            </a:rPr>
                            <a:t>間隔に赤黄青と並べる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6</m:t>
                                  </m:r>
                                </m:sub>
                              </m:sSub>
                            </m:oMath>
                          </a14:m>
                          <a:r>
                            <a:rPr lang="en-US" altLang="ja-JP" sz="2000" u="none" strike="noStrike" dirty="0" smtClean="0">
                              <a:effectLst/>
                            </a:rPr>
                            <a:t>: </a:t>
                          </a:r>
                          <a:r>
                            <a:rPr lang="ja-JP" altLang="en-US" sz="2000" u="none" strike="noStrike" dirty="0" smtClean="0">
                              <a:effectLst/>
                            </a:rPr>
                            <a:t>時計</a:t>
                          </a:r>
                          <a:r>
                            <a:rPr lang="ja-JP" altLang="en-US" sz="2000" u="none" strike="noStrike" dirty="0">
                              <a:effectLst/>
                            </a:rPr>
                            <a:t>回りに赤緑青と並べる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Choice>
        <mc:Fallback xmlns="">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114286" r="-31231" b="-638961"/>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214286" r="-31231" b="-538961"/>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314286" r="-31231" b="-438961"/>
                          </a:stretch>
                        </a:blipFill>
                      </a:tcPr>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419737" r="-31231" b="-344737"/>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512987" r="-31231" b="-240260"/>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612987" r="-31231" b="-140260"/>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Fallback>
      </mc:AlternateContent>
      <p:sp>
        <p:nvSpPr>
          <p:cNvPr id="18" name="テキスト ボックス 17"/>
          <p:cNvSpPr txBox="1"/>
          <p:nvPr/>
        </p:nvSpPr>
        <p:spPr>
          <a:xfrm>
            <a:off x="457200" y="5468675"/>
            <a:ext cx="7992888" cy="830997"/>
          </a:xfrm>
          <a:prstGeom prst="rect">
            <a:avLst/>
          </a:prstGeom>
          <a:noFill/>
        </p:spPr>
        <p:txBody>
          <a:bodyPr wrap="square" rtlCol="0">
            <a:spAutoFit/>
          </a:bodyPr>
          <a:lstStyle/>
          <a:p>
            <a:r>
              <a:rPr kumimoji="1" lang="ja-JP" altLang="en-US" sz="2400" dirty="0" smtClean="0"/>
              <a:t>・高い精度で</a:t>
            </a:r>
            <a:r>
              <a:rPr kumimoji="1" lang="ja-JP" altLang="en-US" sz="2400" dirty="0" smtClean="0">
                <a:solidFill>
                  <a:srgbClr val="FF0000"/>
                </a:solidFill>
              </a:rPr>
              <a:t>動作名の識別</a:t>
            </a:r>
            <a:r>
              <a:rPr kumimoji="1" lang="ja-JP" altLang="en-US" sz="2400" dirty="0" smtClean="0"/>
              <a:t>ができている</a:t>
            </a:r>
            <a:endParaRPr kumimoji="1" lang="en-US" altLang="ja-JP" sz="2400" dirty="0" smtClean="0"/>
          </a:p>
          <a:p>
            <a:r>
              <a:rPr kumimoji="1" lang="ja-JP" altLang="en-US" sz="2400" dirty="0" smtClean="0"/>
              <a:t>・高い精度で既学習動作と</a:t>
            </a:r>
            <a:r>
              <a:rPr kumimoji="1" lang="ja-JP" altLang="en-US" sz="2400" dirty="0" smtClean="0">
                <a:solidFill>
                  <a:srgbClr val="FF0000"/>
                </a:solidFill>
              </a:rPr>
              <a:t>未学習動作との判別</a:t>
            </a:r>
            <a:r>
              <a:rPr kumimoji="1" lang="ja-JP" altLang="en-US" sz="2400" dirty="0" smtClean="0"/>
              <a:t>ができている</a:t>
            </a:r>
            <a:endParaRPr kumimoji="1" lang="ja-JP" altLang="en-US" sz="2400"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11</a:t>
            </a:fld>
            <a:endParaRPr kumimoji="0" lang="en-US"/>
          </a:p>
        </p:txBody>
      </p:sp>
    </p:spTree>
    <p:extLst>
      <p:ext uri="{BB962C8B-B14F-4D97-AF65-F5344CB8AC3E}">
        <p14:creationId xmlns:p14="http://schemas.microsoft.com/office/powerpoint/2010/main" val="3850688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916" y="1905987"/>
            <a:ext cx="4022202" cy="4653136"/>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1902701"/>
            <a:ext cx="4022202" cy="4653136"/>
          </a:xfrm>
          <a:prstGeom prst="rect">
            <a:avLst/>
          </a:prstGeom>
        </p:spPr>
      </p:pic>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12</a:t>
            </a:fld>
            <a:endParaRPr kumimoji="0" lang="en-US"/>
          </a:p>
        </p:txBody>
      </p:sp>
    </p:spTree>
    <p:extLst>
      <p:ext uri="{BB962C8B-B14F-4D97-AF65-F5344CB8AC3E}">
        <p14:creationId xmlns:p14="http://schemas.microsoft.com/office/powerpoint/2010/main" val="1157591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動作プリミティブ系列の学習</a:t>
            </a:r>
            <a:endParaRPr lang="en-US" altLang="ja-JP" dirty="0"/>
          </a:p>
          <a:p>
            <a:pPr lvl="1"/>
            <a:r>
              <a:rPr kumimoji="1" lang="ja-JP" altLang="en-US" dirty="0" smtClean="0"/>
              <a:t>注視する範囲を制限</a:t>
            </a:r>
            <a:endParaRPr kumimoji="1" lang="en-US" altLang="ja-JP" dirty="0" smtClean="0"/>
          </a:p>
          <a:p>
            <a:r>
              <a:rPr lang="ja-JP" altLang="en-US" dirty="0" smtClean="0"/>
              <a:t>より一般的に</a:t>
            </a:r>
            <a:endParaRPr lang="en-US" altLang="ja-JP" dirty="0" smtClean="0"/>
          </a:p>
          <a:p>
            <a:pPr lvl="1"/>
            <a:r>
              <a:rPr lang="ja-JP" altLang="en-US" dirty="0" smtClean="0"/>
              <a:t>より</a:t>
            </a:r>
            <a:r>
              <a:rPr lang="ja-JP" altLang="en-US" dirty="0"/>
              <a:t>多様</a:t>
            </a:r>
            <a:r>
              <a:rPr lang="ja-JP" altLang="en-US" dirty="0" smtClean="0"/>
              <a:t>な特徴量（形，色，大きさなど）を考慮</a:t>
            </a:r>
            <a:endParaRPr lang="en-US" altLang="ja-JP" dirty="0"/>
          </a:p>
          <a:p>
            <a:pPr lvl="1"/>
            <a:r>
              <a:rPr kumimoji="1" lang="ja-JP" altLang="en-US" dirty="0" smtClean="0"/>
              <a:t>目標状態が複数想定できる動作の学習</a:t>
            </a:r>
            <a:endParaRPr kumimoji="1" lang="en-US" altLang="ja-JP" dirty="0"/>
          </a:p>
          <a:p>
            <a:r>
              <a:rPr lang="ja-JP" altLang="en-US" dirty="0" smtClean="0"/>
              <a:t>より便利に</a:t>
            </a:r>
            <a:endParaRPr lang="en-US" altLang="ja-JP" dirty="0" smtClean="0"/>
          </a:p>
          <a:p>
            <a:pPr lvl="1"/>
            <a:r>
              <a:rPr kumimoji="1" lang="ja-JP" altLang="en-US" dirty="0" smtClean="0"/>
              <a:t>誤教示動作を学習時に無視</a:t>
            </a:r>
            <a:endParaRPr kumimoji="1" lang="en-US" altLang="ja-JP" dirty="0" smtClean="0"/>
          </a:p>
          <a:p>
            <a:pPr lvl="1"/>
            <a:r>
              <a:rPr lang="ja-JP" altLang="en-US" dirty="0" smtClean="0"/>
              <a:t>言語処理を併用</a:t>
            </a:r>
            <a:endParaRPr kumimoji="1" lang="en-US" altLang="ja-JP" dirty="0"/>
          </a:p>
          <a:p>
            <a:pPr lvl="1"/>
            <a:endParaRPr kumimoji="1" lang="ja-JP" altLang="en-US" dirty="0"/>
          </a:p>
        </p:txBody>
      </p:sp>
      <p:sp>
        <p:nvSpPr>
          <p:cNvPr id="3" name="タイトル 2"/>
          <p:cNvSpPr>
            <a:spLocks noGrp="1"/>
          </p:cNvSpPr>
          <p:nvPr>
            <p:ph type="title"/>
          </p:nvPr>
        </p:nvSpPr>
        <p:spPr/>
        <p:txBody>
          <a:bodyPr/>
          <a:lstStyle/>
          <a:p>
            <a:r>
              <a:rPr lang="ja-JP" altLang="en-US" dirty="0"/>
              <a:t>今後</a:t>
            </a:r>
            <a:r>
              <a:rPr lang="ja-JP" altLang="en-US" dirty="0" smtClean="0"/>
              <a:t>の</a:t>
            </a:r>
            <a:r>
              <a:rPr lang="ja-JP" altLang="en-US" dirty="0"/>
              <a:t>課題</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13</a:t>
            </a:fld>
            <a:endParaRPr kumimoji="0" lang="en-US"/>
          </a:p>
        </p:txBody>
      </p:sp>
    </p:spTree>
    <p:extLst>
      <p:ext uri="{BB962C8B-B14F-4D97-AF65-F5344CB8AC3E}">
        <p14:creationId xmlns:p14="http://schemas.microsoft.com/office/powerpoint/2010/main" val="515520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47500" lnSpcReduction="20000"/>
          </a:bodyPr>
          <a:lstStyle/>
          <a:p>
            <a:r>
              <a:rPr lang="en-US" altLang="ja-JP" dirty="0" err="1" smtClean="0"/>
              <a:t>Shuonan</a:t>
            </a:r>
            <a:r>
              <a:rPr lang="en-US" altLang="ja-JP" dirty="0" smtClean="0"/>
              <a:t> </a:t>
            </a:r>
            <a:r>
              <a:rPr lang="en-US" altLang="ja-JP" dirty="0"/>
              <a:t>Dong , and Brian Williams , "Learning and recognition of hybrid manipulation motions in variable environments using probabilistic flow tubes" , International Journal of Social Robotics 4.4 : 357-368 , 2012</a:t>
            </a:r>
          </a:p>
          <a:p>
            <a:r>
              <a:rPr lang="en-US" altLang="ja-JP" dirty="0" err="1" smtClean="0"/>
              <a:t>Sugiura</a:t>
            </a:r>
            <a:r>
              <a:rPr lang="en-US" altLang="ja-JP" dirty="0" smtClean="0"/>
              <a:t> </a:t>
            </a:r>
            <a:r>
              <a:rPr lang="en-US" altLang="ja-JP" dirty="0" err="1"/>
              <a:t>Koumei</a:t>
            </a:r>
            <a:r>
              <a:rPr lang="en-US" altLang="ja-JP" dirty="0"/>
              <a:t> , </a:t>
            </a:r>
            <a:r>
              <a:rPr lang="en-US" altLang="ja-JP" dirty="0" err="1"/>
              <a:t>Iwahashi</a:t>
            </a:r>
            <a:r>
              <a:rPr lang="en-US" altLang="ja-JP" dirty="0"/>
              <a:t> Naoto , </a:t>
            </a:r>
            <a:r>
              <a:rPr lang="en-US" altLang="ja-JP" dirty="0" err="1"/>
              <a:t>Kashioka</a:t>
            </a:r>
            <a:r>
              <a:rPr lang="en-US" altLang="ja-JP" dirty="0"/>
              <a:t> Hideki and Nakamura Satoshi , "Learning, generation and recognition of motions by reference-point-dependent probabilistic models" Advanced Robotics 25.6-7 : 825-848 , 2011</a:t>
            </a:r>
          </a:p>
          <a:p>
            <a:r>
              <a:rPr lang="en-US" altLang="ja-JP" dirty="0" smtClean="0"/>
              <a:t>Sylvain </a:t>
            </a:r>
            <a:r>
              <a:rPr lang="en-US" altLang="ja-JP" dirty="0" err="1"/>
              <a:t>Calinon</a:t>
            </a:r>
            <a:r>
              <a:rPr lang="en-US" altLang="ja-JP" dirty="0"/>
              <a:t> , </a:t>
            </a:r>
            <a:r>
              <a:rPr lang="en-US" altLang="ja-JP" dirty="0" err="1"/>
              <a:t>Tohid</a:t>
            </a:r>
            <a:r>
              <a:rPr lang="en-US" altLang="ja-JP" dirty="0"/>
              <a:t> </a:t>
            </a:r>
            <a:r>
              <a:rPr lang="en-US" altLang="ja-JP" dirty="0" err="1"/>
              <a:t>Alizadeh</a:t>
            </a:r>
            <a:r>
              <a:rPr lang="en-US" altLang="ja-JP" dirty="0"/>
              <a:t> and Darwin G. Caldwell , "On improving the extrapolation capability of task-parameterized movement models" , IEEE/RSJ International Conference on Intelligent Robots and Systems (IROS) , 2013</a:t>
            </a:r>
          </a:p>
          <a:p>
            <a:r>
              <a:rPr lang="en-US" altLang="ja-JP" dirty="0" smtClean="0"/>
              <a:t>V</a:t>
            </a:r>
            <a:r>
              <a:rPr lang="en-US" altLang="ja-JP" dirty="0"/>
              <a:t>. Krueger , D. L. Herzog , S. Baby, A. </a:t>
            </a:r>
            <a:r>
              <a:rPr lang="en-US" altLang="ja-JP" dirty="0" err="1"/>
              <a:t>Ude</a:t>
            </a:r>
            <a:r>
              <a:rPr lang="en-US" altLang="ja-JP" dirty="0"/>
              <a:t> and D. </a:t>
            </a:r>
            <a:r>
              <a:rPr lang="en-US" altLang="ja-JP" dirty="0" err="1"/>
              <a:t>Kragic</a:t>
            </a:r>
            <a:r>
              <a:rPr lang="en-US" altLang="ja-JP" dirty="0"/>
              <a:t> , “Learning actions from observations: Primitive-based modeling and grammar” , IEEE Robotics and Automation Magazine , vol. 17,no. 2, pp. 30–43 , 2010</a:t>
            </a:r>
          </a:p>
          <a:p>
            <a:r>
              <a:rPr lang="en-US" altLang="ja-JP" dirty="0" smtClean="0"/>
              <a:t>Matsubara </a:t>
            </a:r>
            <a:r>
              <a:rPr lang="en-US" altLang="ja-JP" dirty="0" err="1"/>
              <a:t>Takamitsu</a:t>
            </a:r>
            <a:r>
              <a:rPr lang="en-US" altLang="ja-JP" dirty="0"/>
              <a:t> , Sang-Ho </a:t>
            </a:r>
            <a:r>
              <a:rPr lang="en-US" altLang="ja-JP" dirty="0" err="1"/>
              <a:t>Hyon</a:t>
            </a:r>
            <a:r>
              <a:rPr lang="en-US" altLang="ja-JP" dirty="0"/>
              <a:t> and Morimoto Jun , "Learning parametric dynamic movement primitives from multiple demonstrations" , Neural Networks 24.5 : 493-500 , 2011</a:t>
            </a:r>
          </a:p>
          <a:p>
            <a:r>
              <a:rPr lang="en-US" altLang="ja-JP" dirty="0" smtClean="0"/>
              <a:t>Jonas </a:t>
            </a:r>
            <a:r>
              <a:rPr lang="en-US" altLang="ja-JP" dirty="0" err="1"/>
              <a:t>Koenemann</a:t>
            </a:r>
            <a:r>
              <a:rPr lang="en-US" altLang="ja-JP" dirty="0"/>
              <a:t> , Felix </a:t>
            </a:r>
            <a:r>
              <a:rPr lang="en-US" altLang="ja-JP" dirty="0" err="1"/>
              <a:t>Burget</a:t>
            </a:r>
            <a:r>
              <a:rPr lang="en-US" altLang="ja-JP" dirty="0"/>
              <a:t> and Maren </a:t>
            </a:r>
            <a:r>
              <a:rPr lang="en-US" altLang="ja-JP" dirty="0" err="1"/>
              <a:t>Bennewitz</a:t>
            </a:r>
            <a:r>
              <a:rPr lang="en-US" altLang="ja-JP" dirty="0"/>
              <a:t> , "Real-time imitation of human whole-body motions by humanoids" , IEEE International Conference on Robotics and Automation (ICRA) , 2014</a:t>
            </a:r>
          </a:p>
          <a:p>
            <a:r>
              <a:rPr lang="en-US" altLang="ja-JP" dirty="0" smtClean="0"/>
              <a:t>Stefan </a:t>
            </a:r>
            <a:r>
              <a:rPr lang="en-US" altLang="ja-JP" dirty="0" err="1"/>
              <a:t>Schaal</a:t>
            </a:r>
            <a:r>
              <a:rPr lang="en-US" altLang="ja-JP" dirty="0"/>
              <a:t> , "Dynamic movement primitives-a framework for motor control in humans and humanoid robotics" , Adaptive Motion of Animals and Machines. Springer Tokyo , 261-280 , 2006</a:t>
            </a:r>
          </a:p>
          <a:p>
            <a:r>
              <a:rPr lang="en-US" altLang="ja-JP" dirty="0" smtClean="0"/>
              <a:t>Brenna </a:t>
            </a:r>
            <a:r>
              <a:rPr lang="en-US" altLang="ja-JP" dirty="0"/>
              <a:t>D. Argall , Sonia </a:t>
            </a:r>
            <a:r>
              <a:rPr lang="en-US" altLang="ja-JP" dirty="0" err="1"/>
              <a:t>Chernova</a:t>
            </a:r>
            <a:r>
              <a:rPr lang="en-US" altLang="ja-JP" dirty="0"/>
              <a:t> , Manuela </a:t>
            </a:r>
            <a:r>
              <a:rPr lang="en-US" altLang="ja-JP" dirty="0" err="1"/>
              <a:t>Veloso</a:t>
            </a:r>
            <a:r>
              <a:rPr lang="en-US" altLang="ja-JP" dirty="0"/>
              <a:t> , Brett Browning , "A survey of robot learning from demonstration" , Robotics and autonomous systems 57.5 : 469-483 </a:t>
            </a:r>
            <a:r>
              <a:rPr lang="en-US" altLang="ja-JP" dirty="0" smtClean="0"/>
              <a:t>2009</a:t>
            </a:r>
            <a:endParaRPr lang="en-US" altLang="ja-JP" dirty="0"/>
          </a:p>
        </p:txBody>
      </p:sp>
      <p:sp>
        <p:nvSpPr>
          <p:cNvPr id="3" name="タイトル 2"/>
          <p:cNvSpPr>
            <a:spLocks noGrp="1"/>
          </p:cNvSpPr>
          <p:nvPr>
            <p:ph type="title"/>
          </p:nvPr>
        </p:nvSpPr>
        <p:spPr/>
        <p:txBody>
          <a:bodyPr/>
          <a:lstStyle/>
          <a:p>
            <a:r>
              <a:rPr lang="ja-JP" altLang="en-US" dirty="0" smtClean="0"/>
              <a:t>参考</a:t>
            </a:r>
            <a:r>
              <a:rPr lang="ja-JP" altLang="en-US" dirty="0"/>
              <a:t>文献</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14</a:t>
            </a:fld>
            <a:endParaRPr kumimoji="0" lang="en-US"/>
          </a:p>
        </p:txBody>
      </p:sp>
    </p:spTree>
    <p:extLst>
      <p:ext uri="{BB962C8B-B14F-4D97-AF65-F5344CB8AC3E}">
        <p14:creationId xmlns:p14="http://schemas.microsoft.com/office/powerpoint/2010/main" val="4266286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15</a:t>
            </a:fld>
            <a:endParaRPr kumimoji="0" lang="en-US"/>
          </a:p>
        </p:txBody>
      </p:sp>
    </p:spTree>
    <p:extLst>
      <p:ext uri="{BB962C8B-B14F-4D97-AF65-F5344CB8AC3E}">
        <p14:creationId xmlns:p14="http://schemas.microsoft.com/office/powerpoint/2010/main" val="3746556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en-US" altLang="ja-JP" dirty="0" smtClean="0"/>
              <a:t>appendix</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16</a:t>
            </a:fld>
            <a:endParaRPr kumimoji="0" lang="en-US"/>
          </a:p>
        </p:txBody>
      </p:sp>
    </p:spTree>
    <p:extLst>
      <p:ext uri="{BB962C8B-B14F-4D97-AF65-F5344CB8AC3E}">
        <p14:creationId xmlns:p14="http://schemas.microsoft.com/office/powerpoint/2010/main" val="247770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60" y="3866278"/>
            <a:ext cx="3222061" cy="2659066"/>
          </a:xfrm>
          <a:prstGeom prst="rect">
            <a:avLst/>
          </a:prstGeom>
        </p:spPr>
      </p:pic>
      <p:sp>
        <p:nvSpPr>
          <p:cNvPr id="9" name="テキスト ボックス 8"/>
          <p:cNvSpPr txBox="1"/>
          <p:nvPr/>
        </p:nvSpPr>
        <p:spPr>
          <a:xfrm>
            <a:off x="462305" y="1188622"/>
            <a:ext cx="3965679" cy="2308324"/>
          </a:xfrm>
          <a:prstGeom prst="rect">
            <a:avLst/>
          </a:prstGeom>
          <a:noFill/>
        </p:spPr>
        <p:txBody>
          <a:bodyPr wrap="square" rtlCol="0">
            <a:spAutoFit/>
          </a:bodyPr>
          <a:lstStyle/>
          <a:p>
            <a:r>
              <a:rPr kumimoji="1" lang="ja-JP" altLang="en-US" sz="2400" dirty="0"/>
              <a:t>動作</a:t>
            </a:r>
            <a:endParaRPr kumimoji="1" lang="en-US" altLang="ja-JP" sz="2400" dirty="0" smtClean="0"/>
          </a:p>
          <a:p>
            <a:r>
              <a:rPr kumimoji="1" lang="en-US" altLang="ja-JP" sz="2400" dirty="0" smtClean="0"/>
              <a:t>=</a:t>
            </a:r>
            <a:r>
              <a:rPr kumimoji="1" lang="ja-JP" altLang="en-US" sz="2400" dirty="0"/>
              <a:t> </a:t>
            </a:r>
            <a:r>
              <a:rPr kumimoji="1" lang="ja-JP" altLang="en-US" sz="2400" dirty="0" smtClean="0"/>
              <a:t>あらかじめ準備された</a:t>
            </a:r>
            <a:r>
              <a:rPr kumimoji="1" lang="ja-JP" altLang="en-US" sz="2400" dirty="0" smtClean="0">
                <a:solidFill>
                  <a:srgbClr val="FF0000"/>
                </a:solidFill>
              </a:rPr>
              <a:t>軌跡プリミティブの列</a:t>
            </a:r>
            <a:endParaRPr kumimoji="1" lang="en-US" altLang="ja-JP" sz="2400" dirty="0" smtClean="0">
              <a:solidFill>
                <a:srgbClr val="FF0000"/>
              </a:solidFill>
            </a:endParaRPr>
          </a:p>
          <a:p>
            <a:r>
              <a:rPr kumimoji="1" lang="en-US" altLang="ja-JP" sz="2400" dirty="0" smtClean="0"/>
              <a:t>[Dong 2012]</a:t>
            </a:r>
          </a:p>
          <a:p>
            <a:endParaRPr kumimoji="1" lang="en-US" altLang="ja-JP" sz="2400" dirty="0" smtClean="0"/>
          </a:p>
          <a:p>
            <a:r>
              <a:rPr kumimoji="1" lang="ja-JP" altLang="en-US" sz="2400" dirty="0" smtClean="0"/>
              <a:t>→</a:t>
            </a:r>
            <a:r>
              <a:rPr kumimoji="1" lang="ja-JP" altLang="en-US" sz="2400" b="1" dirty="0" smtClean="0">
                <a:solidFill>
                  <a:srgbClr val="FF0000"/>
                </a:solidFill>
              </a:rPr>
              <a:t>想定外の動作</a:t>
            </a:r>
            <a:r>
              <a:rPr kumimoji="1" lang="ja-JP" altLang="en-US" sz="2400" dirty="0" smtClean="0"/>
              <a:t>を扱えない</a:t>
            </a:r>
            <a:endParaRPr kumimoji="1" lang="ja-JP" altLang="en-US" sz="2400" dirty="0">
              <a:solidFill>
                <a:srgbClr val="FF0000"/>
              </a:solidFill>
            </a:endParaRPr>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5553" y="764704"/>
            <a:ext cx="3992911" cy="1548172"/>
          </a:xfrm>
          <a:prstGeom prst="rect">
            <a:avLst/>
          </a:prstGeom>
        </p:spPr>
      </p:pic>
      <p:sp>
        <p:nvSpPr>
          <p:cNvPr id="10" name="テキスト ボックス 9"/>
          <p:cNvSpPr txBox="1"/>
          <p:nvPr/>
        </p:nvSpPr>
        <p:spPr>
          <a:xfrm>
            <a:off x="4905804" y="2311010"/>
            <a:ext cx="3747702" cy="2616101"/>
          </a:xfrm>
          <a:prstGeom prst="rect">
            <a:avLst/>
          </a:prstGeom>
          <a:noFill/>
        </p:spPr>
        <p:txBody>
          <a:bodyPr wrap="square" rtlCol="0">
            <a:spAutoFit/>
          </a:bodyPr>
          <a:lstStyle/>
          <a:p>
            <a:r>
              <a:rPr kumimoji="1" lang="ja-JP" altLang="en-US" sz="2400" dirty="0" smtClean="0"/>
              <a:t>動作意図</a:t>
            </a:r>
            <a:endParaRPr kumimoji="1" lang="en-US" altLang="ja-JP" sz="2400" dirty="0" smtClean="0"/>
          </a:p>
          <a:p>
            <a:r>
              <a:rPr kumimoji="1" lang="en-US" altLang="ja-JP" sz="2400" dirty="0" smtClean="0"/>
              <a:t>=</a:t>
            </a:r>
            <a:r>
              <a:rPr kumimoji="1" lang="ja-JP" altLang="en-US" sz="2400" dirty="0"/>
              <a:t> </a:t>
            </a:r>
            <a:r>
              <a:rPr kumimoji="1" lang="ja-JP" altLang="en-US" sz="2400" dirty="0">
                <a:solidFill>
                  <a:srgbClr val="FF0000"/>
                </a:solidFill>
              </a:rPr>
              <a:t>特定</a:t>
            </a:r>
            <a:r>
              <a:rPr kumimoji="1" lang="ja-JP" altLang="en-US" sz="2400" dirty="0" smtClean="0">
                <a:solidFill>
                  <a:srgbClr val="FF0000"/>
                </a:solidFill>
              </a:rPr>
              <a:t>の物体の位置</a:t>
            </a:r>
            <a:endParaRPr kumimoji="1" lang="en-US" altLang="ja-JP" sz="2400" dirty="0" smtClean="0">
              <a:solidFill>
                <a:srgbClr val="FF0000"/>
              </a:solidFill>
            </a:endParaRPr>
          </a:p>
          <a:p>
            <a:r>
              <a:rPr kumimoji="1" lang="en-US" altLang="ja-JP" sz="2400" dirty="0" smtClean="0">
                <a:solidFill>
                  <a:srgbClr val="FF0000"/>
                </a:solidFill>
              </a:rPr>
              <a:t>   + </a:t>
            </a:r>
            <a:r>
              <a:rPr kumimoji="1" lang="ja-JP" altLang="en-US" sz="2400" dirty="0" smtClean="0">
                <a:solidFill>
                  <a:srgbClr val="FF0000"/>
                </a:solidFill>
              </a:rPr>
              <a:t>座標系</a:t>
            </a:r>
            <a:endParaRPr kumimoji="1" lang="en-US" altLang="ja-JP" sz="2400" dirty="0" smtClean="0">
              <a:solidFill>
                <a:srgbClr val="FF0000"/>
              </a:solidFill>
            </a:endParaRPr>
          </a:p>
          <a:p>
            <a:r>
              <a:rPr kumimoji="1" lang="en-US" altLang="ja-JP" sz="2400" dirty="0"/>
              <a:t>[</a:t>
            </a:r>
            <a:r>
              <a:rPr kumimoji="1" lang="en-US" altLang="ja-JP" sz="2400" dirty="0" err="1"/>
              <a:t>Sugiura</a:t>
            </a:r>
            <a:r>
              <a:rPr kumimoji="1" lang="en-US" altLang="ja-JP" sz="2400" dirty="0"/>
              <a:t> 2011]</a:t>
            </a:r>
          </a:p>
          <a:p>
            <a:r>
              <a:rPr kumimoji="1" lang="ja-JP" altLang="en-US" sz="2400" dirty="0" smtClean="0"/>
              <a:t>→</a:t>
            </a:r>
            <a:r>
              <a:rPr kumimoji="1" lang="ja-JP" altLang="en-US" sz="2400" b="1" dirty="0" smtClean="0">
                <a:solidFill>
                  <a:srgbClr val="FF0000"/>
                </a:solidFill>
              </a:rPr>
              <a:t>複数の物体の位置関係を考慮した動作</a:t>
            </a:r>
            <a:r>
              <a:rPr kumimoji="1" lang="ja-JP" altLang="en-US" sz="2400" dirty="0" smtClean="0"/>
              <a:t>を扱えない</a:t>
            </a:r>
            <a:endParaRPr kumimoji="1" lang="en-US" altLang="ja-JP" sz="2400" dirty="0" smtClean="0"/>
          </a:p>
          <a:p>
            <a:r>
              <a:rPr kumimoji="1" lang="ja-JP" altLang="en-US" sz="2000" dirty="0" smtClean="0"/>
              <a:t>（例：椅子を等間隔に並べる等）</a:t>
            </a:r>
            <a:endParaRPr kumimoji="1" lang="ja-JP" altLang="en-US" sz="2000" dirty="0"/>
          </a:p>
        </p:txBody>
      </p:sp>
      <p:sp>
        <p:nvSpPr>
          <p:cNvPr id="2" name="スライド番号プレースホルダー 1"/>
          <p:cNvSpPr>
            <a:spLocks noGrp="1"/>
          </p:cNvSpPr>
          <p:nvPr>
            <p:ph type="sldNum" sz="quarter" idx="12"/>
          </p:nvPr>
        </p:nvSpPr>
        <p:spPr/>
        <p:txBody>
          <a:bodyPr/>
          <a:lstStyle/>
          <a:p>
            <a:fld id="{BC410EEA-824F-4D46-AFE7-60426C8C06B0}" type="slidenum">
              <a:rPr lang="en-US" altLang="ja-JP" smtClean="0"/>
              <a:pPr/>
              <a:t>17</a:t>
            </a:fld>
            <a:endParaRPr lang="en-US" altLang="en-US" dirty="0"/>
          </a:p>
        </p:txBody>
      </p:sp>
    </p:spTree>
    <p:extLst>
      <p:ext uri="{BB962C8B-B14F-4D97-AF65-F5344CB8AC3E}">
        <p14:creationId xmlns:p14="http://schemas.microsoft.com/office/powerpoint/2010/main" val="261477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丸を四角に近づける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589931" y="193922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5148064" y="194323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291141">
            <a:off x="4597492" y="234734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3758283" y="242541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196433" y="223126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73676">
            <a:off x="7123593" y="1647585"/>
            <a:ext cx="559291" cy="281043"/>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6732240" y="145703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483742" y="223523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58200" y="515299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146394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1776950" y="470159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700461" y="398759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4310680" y="446977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4748830" y="4275627"/>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6224657" y="329294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730477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6976159" y="407114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67508" y="3242836"/>
            <a:ext cx="8712968" cy="2522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smtClean="0">
                <a:solidFill>
                  <a:srgbClr val="FF0000"/>
                </a:solidFill>
              </a:rPr>
              <a:t>四角</a:t>
            </a:r>
            <a:r>
              <a:rPr kumimoji="1" lang="ja-JP" altLang="en-US" sz="2800" dirty="0"/>
              <a:t>　</a:t>
            </a:r>
            <a:r>
              <a:rPr kumimoji="1" lang="ja-JP" altLang="en-US" sz="2800" dirty="0" smtClean="0"/>
              <a:t>座標系</a:t>
            </a:r>
            <a:r>
              <a:rPr kumimoji="1" lang="en-US" altLang="ja-JP" sz="2800" dirty="0" smtClean="0"/>
              <a:t>: </a:t>
            </a:r>
            <a:r>
              <a:rPr kumimoji="1" lang="ja-JP" altLang="en-US" sz="2800" dirty="0" smtClean="0">
                <a:solidFill>
                  <a:srgbClr val="FF0000"/>
                </a:solidFill>
              </a:rPr>
              <a:t>初期位置方向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924542" y="227687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176894" y="1412776"/>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18</a:t>
            </a:fld>
            <a:endParaRPr kumimoji="0" lang="en-US"/>
          </a:p>
        </p:txBody>
      </p:sp>
    </p:spTree>
    <p:extLst>
      <p:ext uri="{BB962C8B-B14F-4D97-AF65-F5344CB8AC3E}">
        <p14:creationId xmlns:p14="http://schemas.microsoft.com/office/powerpoint/2010/main" val="10329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856 L 0.04323 0.04768 C 0.03958 0.04606 0.03351 0.04097 0.0276 0.03541 C 0.02135 0.02916 0.01597 0.02338 0.01389 0.01875 L 0.00069 -0.00348 " pathEditMode="relative" rAng="2160000" ptsTypes="AAAAA">
                                      <p:cBhvr>
                                        <p:cTn id="6" dur="1000" fill="hold"/>
                                        <p:tgtEl>
                                          <p:spTgt spid="29"/>
                                        </p:tgtEl>
                                        <p:attrNameLst>
                                          <p:attrName>ppt_x</p:attrName>
                                          <p:attrName>ppt_y</p:attrName>
                                        </p:attrNameLst>
                                      </p:cBhvr>
                                      <p:rCtr x="-3385" y="-270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path" presetSubtype="0" accel="50000" decel="50000" fill="hold" grpId="0" nodeType="clickEffect">
                                  <p:stCondLst>
                                    <p:cond delay="0"/>
                                  </p:stCondLst>
                                  <p:childTnLst>
                                    <p:animMotion origin="layout" path="M 0.10313 -0.04213 L 0.07622 -0.02199 C 0.07153 -0.01574 0.0632 -0.01366 0.0533 -0.00949 C 0.0441 -0.00394 0.03507 -0.00371 0.029 -0.00348 L -0.00017 3.7037E-6 " pathEditMode="relative" rAng="20580000" ptsTypes="AAAAA">
                                      <p:cBhvr>
                                        <p:cTn id="15" dur="1000" fill="hold"/>
                                        <p:tgtEl>
                                          <p:spTgt spid="45"/>
                                        </p:tgtEl>
                                        <p:attrNameLst>
                                          <p:attrName>ppt_x</p:attrName>
                                          <p:attrName>ppt_y</p:attrName>
                                        </p:attrNameLst>
                                      </p:cBhvr>
                                      <p:rCtr x="-5035" y="2685"/>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0" nodeType="clickEffect">
                                  <p:stCondLst>
                                    <p:cond delay="0"/>
                                  </p:stCondLst>
                                  <p:childTnLst>
                                    <p:animMotion origin="layout" path="M -0.07969 -0.11343 L -0.04982 -0.09491 C -0.04357 -0.09097 -0.03594 -0.0831 -0.02951 -0.07361 C -0.0217 -0.0625 -0.01632 -0.05208 -0.01406 -0.04375 L -0.0026 -0.00324 " pathEditMode="relative" rAng="2820000" ptsTypes="AAAAA">
                                      <p:cBhvr>
                                        <p:cTn id="24" dur="1000" fill="hold"/>
                                        <p:tgtEl>
                                          <p:spTgt spid="56"/>
                                        </p:tgtEl>
                                        <p:attrNameLst>
                                          <p:attrName>ppt_x</p:attrName>
                                          <p:attrName>ppt_y</p:attrName>
                                        </p:attrNameLst>
                                      </p:cBhvr>
                                      <p:rCtr x="4462" y="474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0" nodeType="clickEffect">
                                  <p:stCondLst>
                                    <p:cond delay="0"/>
                                  </p:stCondLst>
                                  <p:childTnLst>
                                    <p:animEffect transition="out" filter="fade">
                                      <p:cBhvr>
                                        <p:cTn id="33" dur="1000"/>
                                        <p:tgtEl>
                                          <p:spTgt spid="79"/>
                                        </p:tgtEl>
                                      </p:cBhvr>
                                    </p:animEffect>
                                    <p:anim calcmode="lin" valueType="num">
                                      <p:cBhvr>
                                        <p:cTn id="34" dur="1000"/>
                                        <p:tgtEl>
                                          <p:spTgt spid="79"/>
                                        </p:tgtEl>
                                        <p:attrNameLst>
                                          <p:attrName>ppt_x</p:attrName>
                                        </p:attrNameLst>
                                      </p:cBhvr>
                                      <p:tavLst>
                                        <p:tav tm="0">
                                          <p:val>
                                            <p:strVal val="ppt_x"/>
                                          </p:val>
                                        </p:tav>
                                        <p:tav tm="100000">
                                          <p:val>
                                            <p:strVal val="ppt_x"/>
                                          </p:val>
                                        </p:tav>
                                      </p:tavLst>
                                    </p:anim>
                                    <p:anim calcmode="lin" valueType="num">
                                      <p:cBhvr>
                                        <p:cTn id="35" dur="1000"/>
                                        <p:tgtEl>
                                          <p:spTgt spid="79"/>
                                        </p:tgtEl>
                                        <p:attrNameLst>
                                          <p:attrName>ppt_y</p:attrName>
                                        </p:attrNameLst>
                                      </p:cBhvr>
                                      <p:tavLst>
                                        <p:tav tm="0">
                                          <p:val>
                                            <p:strVal val="ppt_y"/>
                                          </p:val>
                                        </p:tav>
                                        <p:tav tm="100000">
                                          <p:val>
                                            <p:strVal val="ppt_y+.1"/>
                                          </p:val>
                                        </p:tav>
                                      </p:tavLst>
                                    </p:anim>
                                    <p:set>
                                      <p:cBhvr>
                                        <p:cTn id="36" dur="1" fill="hold">
                                          <p:stCondLst>
                                            <p:cond delay="999"/>
                                          </p:stCondLst>
                                        </p:cTn>
                                        <p:tgtEl>
                                          <p:spTgt spid="7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grpId="0" nodeType="clickEffect">
                                  <p:stCondLst>
                                    <p:cond delay="0"/>
                                  </p:stCondLst>
                                  <p:childTnLst>
                                    <p:animRot by="2280000">
                                      <p:cBhvr>
                                        <p:cTn id="40" dur="500" fill="hold"/>
                                        <p:tgtEl>
                                          <p:spTgt spid="9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grpId="0" nodeType="clickEffect">
                                  <p:stCondLst>
                                    <p:cond delay="0"/>
                                  </p:stCondLst>
                                  <p:childTnLst>
                                    <p:animRot by="-1200000">
                                      <p:cBhvr>
                                        <p:cTn id="44" dur="500" fill="hold"/>
                                        <p:tgtEl>
                                          <p:spTgt spid="96"/>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8" presetClass="emph" presetSubtype="0" fill="hold" grpId="0" nodeType="clickEffect">
                                  <p:stCondLst>
                                    <p:cond delay="0"/>
                                  </p:stCondLst>
                                  <p:childTnLst>
                                    <p:animRot by="-7800000">
                                      <p:cBhvr>
                                        <p:cTn id="48" dur="500" fill="hold"/>
                                        <p:tgtEl>
                                          <p:spTgt spid="9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ppt_x"/>
                                          </p:val>
                                        </p:tav>
                                        <p:tav tm="100000">
                                          <p:val>
                                            <p:strVal val="#ppt_x"/>
                                          </p:val>
                                        </p:tav>
                                      </p:tavLst>
                                    </p:anim>
                                    <p:anim calcmode="lin" valueType="num">
                                      <p:cBhvr additive="base">
                                        <p:cTn id="5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79" grpId="0" animBg="1"/>
      <p:bldP spid="9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等間隔に丸</a:t>
            </a:r>
            <a:r>
              <a:rPr lang="en-US" altLang="ja-JP" dirty="0" smtClean="0"/>
              <a:t>,</a:t>
            </a:r>
            <a:r>
              <a:rPr lang="ja-JP" altLang="en-US" dirty="0" smtClean="0"/>
              <a:t>四角</a:t>
            </a:r>
            <a:r>
              <a:rPr lang="en-US" altLang="ja-JP" dirty="0" smtClean="0"/>
              <a:t>,</a:t>
            </a:r>
            <a:r>
              <a:rPr lang="ja-JP" altLang="en-US" dirty="0" smtClean="0"/>
              <a:t>三角と並べる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1408649" y="185937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4875592" y="268117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068749" flipV="1">
            <a:off x="4926454" y="1973905"/>
            <a:ext cx="567512" cy="345495"/>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4113642" y="146826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644008" y="149616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362204" flipV="1">
            <a:off x="7108949" y="1748302"/>
            <a:ext cx="559291" cy="313010"/>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7847331" y="144729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244579" y="246478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a:solidFill>
                  <a:srgbClr val="FF0000"/>
                </a:solidFill>
              </a:rPr>
              <a:t>重心</a:t>
            </a:r>
            <a:r>
              <a:rPr kumimoji="1" lang="ja-JP" altLang="en-US" sz="2800" dirty="0"/>
              <a:t>　</a:t>
            </a:r>
            <a:r>
              <a:rPr kumimoji="1" lang="ja-JP" altLang="en-US" sz="2800" dirty="0" smtClean="0"/>
              <a:t>座標系</a:t>
            </a:r>
            <a:r>
              <a:rPr kumimoji="1" lang="en-US" altLang="ja-JP" sz="2800" dirty="0" smtClean="0"/>
              <a:t>: </a:t>
            </a:r>
            <a:r>
              <a:rPr kumimoji="1" lang="ja-JP" altLang="en-US" sz="2800" dirty="0">
                <a:solidFill>
                  <a:srgbClr val="FF0000"/>
                </a:solidFill>
              </a:rPr>
              <a:t>三角</a:t>
            </a:r>
            <a:r>
              <a:rPr kumimoji="1" lang="ja-JP" altLang="en-US" sz="2800" dirty="0" smtClean="0">
                <a:solidFill>
                  <a:srgbClr val="FF0000"/>
                </a:solidFill>
              </a:rPr>
              <a:t>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868073" y="1459958"/>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485756" y="136019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1331640" y="538372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256105" y="4614943"/>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750390" y="493231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1715529" y="4215526"/>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5350356" y="568608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4588406" y="4473180"/>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5118772" y="4501074"/>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二等辺三角形 48"/>
          <p:cNvSpPr/>
          <p:nvPr/>
        </p:nvSpPr>
        <p:spPr>
          <a:xfrm>
            <a:off x="3960520" y="4365104"/>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041714" y="325333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078141" y="4395748"/>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503841" y="420968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7582197" y="4476512"/>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26168" y="3230751"/>
            <a:ext cx="8712968" cy="2786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19</a:t>
            </a:fld>
            <a:endParaRPr kumimoji="0" lang="en-US"/>
          </a:p>
        </p:txBody>
      </p:sp>
    </p:spTree>
    <p:extLst>
      <p:ext uri="{BB962C8B-B14F-4D97-AF65-F5344CB8AC3E}">
        <p14:creationId xmlns:p14="http://schemas.microsoft.com/office/powerpoint/2010/main" val="30200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763 L 0.04323 0.04676 C 0.03958 0.04513 0.03351 0.04004 0.0276 0.03449 C 0.02135 0.02824 0.01597 0.02245 0.01389 0.01782 L 0.00069 -0.0044 " pathEditMode="relative" rAng="2160000" ptsTypes="AAAAA">
                                      <p:cBhvr>
                                        <p:cTn id="6" dur="1000" fill="hold"/>
                                        <p:tgtEl>
                                          <p:spTgt spid="29"/>
                                        </p:tgtEl>
                                        <p:attrNameLst>
                                          <p:attrName>ppt_x</p:attrName>
                                          <p:attrName>ppt_y</p:attrName>
                                        </p:attrNameLst>
                                      </p:cBhvr>
                                      <p:rCtr x="-3385" y="-270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path" presetSubtype="0" accel="50000" decel="50000" fill="hold" grpId="0" nodeType="clickEffect">
                                  <p:stCondLst>
                                    <p:cond delay="0"/>
                                  </p:stCondLst>
                                  <p:childTnLst>
                                    <p:animMotion origin="layout" path="M 0.02795 0.1713 L 0.02639 0.12176 C 0.02708 0.11134 0.02396 0.09745 0.02188 0.08032 C 0.02014 0.06412 0.01667 0.05139 0.01389 0.04213 L 0.00261 -0.00393 " pathEditMode="relative" rAng="4740000" ptsTypes="AAAAA">
                                      <p:cBhvr>
                                        <p:cTn id="15" dur="1000" fill="hold"/>
                                        <p:tgtEl>
                                          <p:spTgt spid="45"/>
                                        </p:tgtEl>
                                        <p:attrNameLst>
                                          <p:attrName>ppt_x</p:attrName>
                                          <p:attrName>ppt_y</p:attrName>
                                        </p:attrNameLst>
                                      </p:cBhvr>
                                      <p:rCtr x="-920" y="-8866"/>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0" nodeType="clickEffect">
                                  <p:stCondLst>
                                    <p:cond delay="0"/>
                                  </p:stCondLst>
                                  <p:childTnLst>
                                    <p:animMotion origin="layout" path="M 0.0651 -0.15138 L 0.04305 -0.11365 C 0.03802 -0.10578 0.03229 -0.09375 0.02673 -0.08125 C 0.02031 -0.06643 0.0151 -0.05231 0.0125 -0.04375 L -0.00018 -0.00046 " pathEditMode="relative" rAng="7200000" ptsTypes="AAAAA">
                                      <p:cBhvr>
                                        <p:cTn id="24" dur="1000" fill="hold"/>
                                        <p:tgtEl>
                                          <p:spTgt spid="56"/>
                                        </p:tgtEl>
                                        <p:attrNameLst>
                                          <p:attrName>ppt_x</p:attrName>
                                          <p:attrName>ppt_y</p:attrName>
                                        </p:attrNameLst>
                                      </p:cBhvr>
                                      <p:rCtr x="-3559" y="731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0" nodeType="clickEffect">
                                  <p:stCondLst>
                                    <p:cond delay="0"/>
                                  </p:stCondLst>
                                  <p:childTnLst>
                                    <p:animEffect transition="out" filter="fade">
                                      <p:cBhvr>
                                        <p:cTn id="33" dur="1000"/>
                                        <p:tgtEl>
                                          <p:spTgt spid="79"/>
                                        </p:tgtEl>
                                      </p:cBhvr>
                                    </p:animEffect>
                                    <p:anim calcmode="lin" valueType="num">
                                      <p:cBhvr>
                                        <p:cTn id="34" dur="1000"/>
                                        <p:tgtEl>
                                          <p:spTgt spid="79"/>
                                        </p:tgtEl>
                                        <p:attrNameLst>
                                          <p:attrName>ppt_x</p:attrName>
                                        </p:attrNameLst>
                                      </p:cBhvr>
                                      <p:tavLst>
                                        <p:tav tm="0">
                                          <p:val>
                                            <p:strVal val="ppt_x"/>
                                          </p:val>
                                        </p:tav>
                                        <p:tav tm="100000">
                                          <p:val>
                                            <p:strVal val="ppt_x"/>
                                          </p:val>
                                        </p:tav>
                                      </p:tavLst>
                                    </p:anim>
                                    <p:anim calcmode="lin" valueType="num">
                                      <p:cBhvr>
                                        <p:cTn id="35" dur="1000"/>
                                        <p:tgtEl>
                                          <p:spTgt spid="79"/>
                                        </p:tgtEl>
                                        <p:attrNameLst>
                                          <p:attrName>ppt_y</p:attrName>
                                        </p:attrNameLst>
                                      </p:cBhvr>
                                      <p:tavLst>
                                        <p:tav tm="0">
                                          <p:val>
                                            <p:strVal val="ppt_y"/>
                                          </p:val>
                                        </p:tav>
                                        <p:tav tm="100000">
                                          <p:val>
                                            <p:strVal val="ppt_y+.1"/>
                                          </p:val>
                                        </p:tav>
                                      </p:tavLst>
                                    </p:anim>
                                    <p:set>
                                      <p:cBhvr>
                                        <p:cTn id="36" dur="1" fill="hold">
                                          <p:stCondLst>
                                            <p:cond delay="999"/>
                                          </p:stCondLst>
                                        </p:cTn>
                                        <p:tgtEl>
                                          <p:spTgt spid="7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grpId="0" nodeType="clickEffect">
                                  <p:stCondLst>
                                    <p:cond delay="0"/>
                                  </p:stCondLst>
                                  <p:childTnLst>
                                    <p:animRot by="-1980000">
                                      <p:cBhvr>
                                        <p:cTn id="40" dur="500" fill="hold"/>
                                        <p:tgtEl>
                                          <p:spTgt spid="9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grpId="0" nodeType="clickEffect">
                                  <p:stCondLst>
                                    <p:cond delay="0"/>
                                  </p:stCondLst>
                                  <p:childTnLst>
                                    <p:animRot by="-10620000">
                                      <p:cBhvr>
                                        <p:cTn id="44" dur="500" fill="hold"/>
                                        <p:tgtEl>
                                          <p:spTgt spid="96"/>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8" presetClass="emph" presetSubtype="0" fill="hold" grpId="0" nodeType="clickEffect">
                                  <p:stCondLst>
                                    <p:cond delay="0"/>
                                  </p:stCondLst>
                                  <p:childTnLst>
                                    <p:animRot by="1200000">
                                      <p:cBhvr>
                                        <p:cTn id="48" dur="500" fill="hold"/>
                                        <p:tgtEl>
                                          <p:spTgt spid="9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ppt_x"/>
                                          </p:val>
                                        </p:tav>
                                        <p:tav tm="100000">
                                          <p:val>
                                            <p:strVal val="#ppt_x"/>
                                          </p:val>
                                        </p:tav>
                                      </p:tavLst>
                                    </p:anim>
                                    <p:anim calcmode="lin" valueType="num">
                                      <p:cBhvr additive="base">
                                        <p:cTn id="5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97" grpId="0"/>
      <p:bldP spid="7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kumimoji="1" lang="ja-JP" altLang="en-US" dirty="0" smtClean="0"/>
              <a:t>人の生活環境で活躍する</a:t>
            </a:r>
            <a:r>
              <a:rPr kumimoji="1" lang="ja-JP" altLang="en-US" b="1" dirty="0" smtClean="0">
                <a:solidFill>
                  <a:srgbClr val="FF0000"/>
                </a:solidFill>
              </a:rPr>
              <a:t>汎用</a:t>
            </a:r>
            <a:r>
              <a:rPr lang="ja-JP" altLang="en-US" b="1" dirty="0">
                <a:solidFill>
                  <a:srgbClr val="FF0000"/>
                </a:solidFill>
              </a:rPr>
              <a:t>ロボット</a:t>
            </a:r>
            <a:r>
              <a:rPr kumimoji="1" lang="ja-JP" altLang="en-US" dirty="0" smtClean="0"/>
              <a:t>の実現</a:t>
            </a:r>
            <a:r>
              <a:rPr lang="ja-JP" altLang="en-US" dirty="0"/>
              <a:t>に</a:t>
            </a:r>
            <a:r>
              <a:rPr kumimoji="1" lang="ja-JP" altLang="en-US" dirty="0" smtClean="0"/>
              <a:t>期待</a:t>
            </a:r>
            <a:endParaRPr kumimoji="1" lang="en-US" altLang="ja-JP" dirty="0" smtClean="0"/>
          </a:p>
          <a:p>
            <a:r>
              <a:rPr lang="ja-JP" altLang="en-US" dirty="0" smtClean="0"/>
              <a:t>「動作を</a:t>
            </a:r>
            <a:r>
              <a:rPr lang="ja-JP" altLang="en-US" b="1" dirty="0" smtClean="0">
                <a:solidFill>
                  <a:srgbClr val="FF0000"/>
                </a:solidFill>
              </a:rPr>
              <a:t>見せて学習</a:t>
            </a:r>
            <a:r>
              <a:rPr lang="ja-JP" altLang="en-US" dirty="0" smtClean="0"/>
              <a:t>」には</a:t>
            </a:r>
            <a:r>
              <a:rPr lang="en-US" altLang="ja-JP" dirty="0" smtClean="0"/>
              <a:t>2</a:t>
            </a:r>
            <a:r>
              <a:rPr lang="ja-JP" altLang="en-US" dirty="0" err="1" smtClean="0"/>
              <a:t>つの</a:t>
            </a:r>
            <a:r>
              <a:rPr lang="ja-JP" altLang="en-US" dirty="0" smtClean="0"/>
              <a:t>課題</a:t>
            </a:r>
            <a:endParaRPr lang="en-US" altLang="ja-JP" dirty="0" smtClean="0"/>
          </a:p>
          <a:p>
            <a:pPr lvl="1"/>
            <a:r>
              <a:rPr lang="ja-JP" altLang="en-US" dirty="0" smtClean="0"/>
              <a:t>「何を」したのか</a:t>
            </a:r>
            <a:endParaRPr lang="en-US" altLang="ja-JP" dirty="0"/>
          </a:p>
          <a:p>
            <a:pPr lvl="1"/>
            <a:r>
              <a:rPr lang="ja-JP" altLang="en-US" dirty="0" smtClean="0"/>
              <a:t>「どうやって」したのか</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4702712"/>
            <a:ext cx="792088" cy="141924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1" y="4866927"/>
            <a:ext cx="388736"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2" name="スライド番号プレースホルダー 1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a:t>
            </a:fld>
            <a:endParaRPr kumimoji="0" lang="en-US"/>
          </a:p>
        </p:txBody>
      </p:sp>
    </p:spTree>
    <p:extLst>
      <p:ext uri="{BB962C8B-B14F-4D97-AF65-F5344CB8AC3E}">
        <p14:creationId xmlns:p14="http://schemas.microsoft.com/office/powerpoint/2010/main" val="128510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274" y="863328"/>
            <a:ext cx="9126646" cy="5544616"/>
          </a:xfrm>
        </p:spPr>
      </p:pic>
      <p:sp>
        <p:nvSpPr>
          <p:cNvPr id="3" name="スライド番号プレースホルダー 2"/>
          <p:cNvSpPr>
            <a:spLocks noGrp="1"/>
          </p:cNvSpPr>
          <p:nvPr>
            <p:ph type="sldNum" sz="quarter" idx="12"/>
          </p:nvPr>
        </p:nvSpPr>
        <p:spPr/>
        <p:txBody>
          <a:bodyPr/>
          <a:lstStyle/>
          <a:p>
            <a:fld id="{D5BBC35B-A44B-4119-B8DA-DE9E3DFADA20}" type="slidenum">
              <a:rPr lang="en-US" smtClean="0"/>
              <a:pPr/>
              <a:t>20</a:t>
            </a:fld>
            <a:endParaRPr lang="en-US" dirty="0"/>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384669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目標位置 </a:t>
                </a:r>
                <a:r>
                  <a:rPr kumimoji="1" lang="en-US" altLang="ja-JP" dirty="0" smtClean="0"/>
                  <a:t>= </a:t>
                </a:r>
                <a:r>
                  <a:rPr kumimoji="1" lang="ja-JP" altLang="en-US" dirty="0" smtClean="0"/>
                  <a:t>参照点 </a:t>
                </a:r>
                <a:r>
                  <a:rPr kumimoji="1" lang="en-US" altLang="ja-JP" dirty="0" smtClean="0"/>
                  <a:t>+ </a:t>
                </a:r>
                <a:r>
                  <a:rPr kumimoji="1" lang="ja-JP" altLang="en-US" dirty="0" smtClean="0"/>
                  <a:t>変位</a:t>
                </a:r>
                <a:endParaRPr kumimoji="1" lang="en-US" altLang="ja-JP" dirty="0" smtClean="0"/>
              </a:p>
              <a:p>
                <a:endParaRPr lang="en-US" altLang="ja-JP" dirty="0"/>
              </a:p>
              <a:p>
                <a:r>
                  <a:rPr lang="ja-JP" altLang="en-US" dirty="0" smtClean="0"/>
                  <a:t>変位 </a:t>
                </a:r>
                <a:r>
                  <a:rPr lang="en-US" altLang="ja-JP" dirty="0" smtClean="0"/>
                  <a:t>= </a:t>
                </a:r>
                <a:r>
                  <a:rPr lang="ja-JP" altLang="en-US" dirty="0" smtClean="0"/>
                  <a:t>座標系</a:t>
                </a:r>
                <a:r>
                  <a:rPr lang="en-US" altLang="ja-JP" dirty="0" smtClean="0"/>
                  <a:t>(</a:t>
                </a:r>
                <a:r>
                  <a:rPr lang="ja-JP" altLang="en-US" dirty="0" smtClean="0"/>
                  <a:t>変換行列</a:t>
                </a:r>
                <a:r>
                  <a:rPr lang="en-US" altLang="ja-JP" dirty="0" smtClean="0"/>
                  <a:t>)</a:t>
                </a:r>
                <a:r>
                  <a:rPr lang="ja-JP" altLang="en-US" dirty="0"/>
                  <a:t> </a:t>
                </a:r>
                <a:r>
                  <a:rPr lang="en-US" altLang="ja-JP" dirty="0" smtClean="0"/>
                  <a:t>+ </a:t>
                </a:r>
                <a:r>
                  <a:rPr lang="ja-JP" altLang="en-US" dirty="0" smtClean="0">
                    <a:solidFill>
                      <a:srgbClr val="FF0000"/>
                    </a:solidFill>
                  </a:rPr>
                  <a:t>正規化</a:t>
                </a:r>
                <a:r>
                  <a:rPr lang="ja-JP" altLang="en-US" dirty="0" smtClean="0"/>
                  <a:t>の有無</a:t>
                </a:r>
                <a:endParaRPr kumimoji="1" lang="en-US" altLang="ja-JP" dirty="0"/>
              </a:p>
              <a:p>
                <a:pPr marL="109728"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𝑁𝑜𝑟𝑚</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𝑢𝑛𝑖𝑡</m:t>
                          </m:r>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𝑣</m:t>
                      </m:r>
                    </m:oMath>
                  </m:oMathPara>
                </a14:m>
                <a:endParaRPr kumimoji="1" lang="en-US" altLang="ja-JP" dirty="0" smtClean="0"/>
              </a:p>
              <a:p>
                <a14:m>
                  <m:oMath xmlns:m="http://schemas.openxmlformats.org/officeDocument/2006/math">
                    <m:r>
                      <a:rPr kumimoji="1" lang="en-US" altLang="ja-JP" b="0" i="1" smtClean="0">
                        <a:latin typeface="Cambria Math" panose="02040503050406030204" pitchFamily="18" charset="0"/>
                      </a:rPr>
                      <m:t>𝑢𝑛𝑖𝑡</m:t>
                    </m:r>
                  </m:oMath>
                </a14:m>
                <a:r>
                  <a:rPr kumimoji="1" lang="en-US" altLang="ja-JP" dirty="0" smtClean="0"/>
                  <a:t>: </a:t>
                </a:r>
                <a:r>
                  <a:rPr kumimoji="1" lang="ja-JP" altLang="en-US" dirty="0" smtClean="0"/>
                  <a:t>正規化後のベクトルの長さ</a:t>
                </a:r>
                <a:endParaRPr kumimoji="1" lang="en-US" altLang="ja-JP" dirty="0" smtClean="0"/>
              </a:p>
              <a:p>
                <a:pPr lvl="1"/>
                <a:r>
                  <a:rPr lang="ja-JP" altLang="en-US" dirty="0"/>
                  <a:t>大</a:t>
                </a:r>
                <a:r>
                  <a:rPr lang="ja-JP" altLang="en-US" dirty="0" smtClean="0"/>
                  <a:t>きいほど　正規化なし　の動作を学習しやすい</a:t>
                </a:r>
                <a:endParaRPr lang="en-US" altLang="ja-JP" dirty="0" smtClean="0"/>
              </a:p>
              <a:p>
                <a:pPr lvl="1"/>
                <a:r>
                  <a:rPr lang="ja-JP" altLang="en-US" dirty="0"/>
                  <a:t>小</a:t>
                </a:r>
                <a:r>
                  <a:rPr lang="ja-JP" altLang="en-US" dirty="0" smtClean="0"/>
                  <a:t>さいほど　正規化あり　の動作を学習しやすい</a:t>
                </a:r>
                <a:endParaRPr lang="en-US" altLang="ja-JP" dirty="0" smtClean="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動作再現実験追記</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21</a:t>
            </a:fld>
            <a:endParaRPr kumimoji="0" lang="en-US"/>
          </a:p>
        </p:txBody>
      </p:sp>
    </p:spTree>
    <p:extLst>
      <p:ext uri="{BB962C8B-B14F-4D97-AF65-F5344CB8AC3E}">
        <p14:creationId xmlns:p14="http://schemas.microsoft.com/office/powerpoint/2010/main" val="1467208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1052736"/>
            <a:ext cx="7542640" cy="5745851"/>
          </a:xfrm>
        </p:spPr>
      </p:pic>
      <p:sp>
        <p:nvSpPr>
          <p:cNvPr id="3" name="タイトル 2"/>
          <p:cNvSpPr>
            <a:spLocks noGrp="1"/>
          </p:cNvSpPr>
          <p:nvPr>
            <p:ph type="title"/>
          </p:nvPr>
        </p:nvSpPr>
        <p:spPr/>
        <p:txBody>
          <a:bodyPr/>
          <a:lstStyle/>
          <a:p>
            <a:r>
              <a:rPr lang="ja-JP" altLang="en-US" dirty="0" smtClean="0"/>
              <a:t>動作再現実験</a:t>
            </a:r>
            <a:r>
              <a:rPr lang="ja-JP" altLang="en-US" dirty="0"/>
              <a:t>追記</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22</a:t>
            </a:fld>
            <a:endParaRPr kumimoji="0" lang="en-US"/>
          </a:p>
        </p:txBody>
      </p:sp>
    </p:spTree>
    <p:extLst>
      <p:ext uri="{BB962C8B-B14F-4D97-AF65-F5344CB8AC3E}">
        <p14:creationId xmlns:p14="http://schemas.microsoft.com/office/powerpoint/2010/main" val="1787081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panose="02040503050406030204" pitchFamily="18" charset="0"/>
                          </a:rPr>
                        </m:ctrlPr>
                      </m:dPr>
                      <m:e>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a:latin typeface="Cambria Math" panose="02040503050406030204" pitchFamily="18" charset="0"/>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smtClean="0">
                                    <a:latin typeface="Cambria Math" panose="02040503050406030204" pitchFamily="18" charset="0"/>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23</a:t>
            </a:fld>
            <a:endParaRPr kumimoji="0" lang="en-US"/>
          </a:p>
        </p:txBody>
      </p:sp>
    </p:spTree>
    <p:extLst>
      <p:ext uri="{BB962C8B-B14F-4D97-AF65-F5344CB8AC3E}">
        <p14:creationId xmlns:p14="http://schemas.microsoft.com/office/powerpoint/2010/main" val="1358076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225606404"/>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24</a:t>
            </a:fld>
            <a:endParaRPr kumimoji="0" lang="en-US"/>
          </a:p>
        </p:txBody>
      </p:sp>
    </p:spTree>
    <p:extLst>
      <p:ext uri="{BB962C8B-B14F-4D97-AF65-F5344CB8AC3E}">
        <p14:creationId xmlns:p14="http://schemas.microsoft.com/office/powerpoint/2010/main" val="2913576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25</a:t>
            </a:fld>
            <a:endParaRPr kumimoji="0" lang="en-US"/>
          </a:p>
        </p:txBody>
      </p:sp>
    </p:spTree>
    <p:extLst>
      <p:ext uri="{BB962C8B-B14F-4D97-AF65-F5344CB8AC3E}">
        <p14:creationId xmlns:p14="http://schemas.microsoft.com/office/powerpoint/2010/main" val="755087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26</a:t>
            </a:fld>
            <a:endParaRPr kumimoji="0" lang="en-US"/>
          </a:p>
        </p:txBody>
      </p:sp>
    </p:spTree>
    <p:extLst>
      <p:ext uri="{BB962C8B-B14F-4D97-AF65-F5344CB8AC3E}">
        <p14:creationId xmlns:p14="http://schemas.microsoft.com/office/powerpoint/2010/main" val="340562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lang="ja-JP" altLang="en-US" dirty="0" smtClean="0">
                <a:solidFill>
                  <a:srgbClr val="FF0000"/>
                </a:solidFill>
              </a:rPr>
              <a:t>「何を」したのか</a:t>
            </a:r>
            <a:r>
              <a:rPr lang="ja-JP" altLang="en-US" dirty="0" smtClean="0"/>
              <a:t>　に着目</a:t>
            </a:r>
            <a:endParaRPr lang="en-US" altLang="ja-JP" dirty="0" smtClean="0"/>
          </a:p>
          <a:p>
            <a:r>
              <a:rPr lang="ja-JP" altLang="en-US" dirty="0" smtClean="0"/>
              <a:t>教示</a:t>
            </a:r>
            <a:r>
              <a:rPr lang="ja-JP" altLang="en-US" dirty="0"/>
              <a:t>動作</a:t>
            </a:r>
            <a:r>
              <a:rPr lang="ja-JP" altLang="en-US" dirty="0" smtClean="0"/>
              <a:t>から，</a:t>
            </a:r>
            <a:r>
              <a:rPr lang="ja-JP" altLang="en-US" b="1" dirty="0" smtClean="0">
                <a:solidFill>
                  <a:srgbClr val="FF0000"/>
                </a:solidFill>
              </a:rPr>
              <a:t>目標位置の決定方法</a:t>
            </a:r>
            <a:r>
              <a:rPr lang="ja-JP" altLang="en-US" dirty="0" smtClean="0"/>
              <a:t>を学習</a:t>
            </a:r>
            <a:endParaRPr lang="en-US" altLang="ja-JP" dirty="0"/>
          </a:p>
          <a:p>
            <a:pPr marL="109728"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5006315"/>
            <a:ext cx="792088" cy="1115643"/>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0" y="4866927"/>
            <a:ext cx="460937"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3" name="正方形/長方形 12"/>
          <p:cNvSpPr/>
          <p:nvPr/>
        </p:nvSpPr>
        <p:spPr>
          <a:xfrm>
            <a:off x="107504" y="3501008"/>
            <a:ext cx="3096344" cy="311886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390133" y="4575040"/>
            <a:ext cx="3715716" cy="2201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278930" y="5098073"/>
            <a:ext cx="2111203" cy="15218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ー 1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a:t>
            </a:fld>
            <a:endParaRPr kumimoji="0" lang="en-US"/>
          </a:p>
        </p:txBody>
      </p:sp>
    </p:spTree>
    <p:extLst>
      <p:ext uri="{BB962C8B-B14F-4D97-AF65-F5344CB8AC3E}">
        <p14:creationId xmlns:p14="http://schemas.microsoft.com/office/powerpoint/2010/main" val="1426558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sz="2800" b="1" dirty="0" smtClean="0"/>
              <a:t>目標位置 </a:t>
            </a:r>
            <a:r>
              <a:rPr lang="en-US" altLang="ja-JP" sz="2800" b="1" dirty="0" smtClean="0"/>
              <a:t>= </a:t>
            </a:r>
            <a:r>
              <a:rPr lang="ja-JP" altLang="en-US" sz="2800" b="1" dirty="0" smtClean="0">
                <a:solidFill>
                  <a:srgbClr val="FF0000"/>
                </a:solidFill>
              </a:rPr>
              <a:t>参照点</a:t>
            </a:r>
            <a:r>
              <a:rPr lang="ja-JP" altLang="en-US" sz="2800" b="1" dirty="0" smtClean="0"/>
              <a:t> </a:t>
            </a:r>
            <a:r>
              <a:rPr lang="en-US" altLang="ja-JP" sz="2800" b="1" dirty="0" smtClean="0"/>
              <a:t>+ </a:t>
            </a:r>
            <a:r>
              <a:rPr lang="ja-JP" altLang="en-US" sz="2800" b="1" dirty="0" smtClean="0">
                <a:solidFill>
                  <a:srgbClr val="FF0000"/>
                </a:solidFill>
              </a:rPr>
              <a:t>変位</a:t>
            </a:r>
            <a:endParaRPr lang="en-US" altLang="ja-JP" sz="2800" b="1" dirty="0" smtClean="0">
              <a:solidFill>
                <a:srgbClr val="FF0000"/>
              </a:solidFill>
            </a:endParaRPr>
          </a:p>
          <a:p>
            <a:pPr lvl="1"/>
            <a:r>
              <a:rPr lang="ja-JP" altLang="en-US" dirty="0" smtClean="0"/>
              <a:t>参照点</a:t>
            </a:r>
            <a:r>
              <a:rPr lang="en-US" altLang="ja-JP" dirty="0" smtClean="0"/>
              <a:t>	</a:t>
            </a:r>
            <a:r>
              <a:rPr lang="ja-JP" altLang="en-US" dirty="0" smtClean="0"/>
              <a:t>：目標位置決定の基準点</a:t>
            </a:r>
            <a:endParaRPr kumimoji="1" lang="en-US" altLang="ja-JP" dirty="0"/>
          </a:p>
          <a:p>
            <a:pPr lvl="1"/>
            <a:r>
              <a:rPr lang="ja-JP" altLang="en-US" dirty="0" smtClean="0"/>
              <a:t>変位</a:t>
            </a:r>
            <a:r>
              <a:rPr lang="en-US" altLang="ja-JP" dirty="0" smtClean="0"/>
              <a:t>	</a:t>
            </a:r>
            <a:r>
              <a:rPr lang="ja-JP" altLang="en-US" dirty="0" smtClean="0"/>
              <a:t>：参照点を原点とした座標位置</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　</a:t>
            </a:r>
            <a:r>
              <a:rPr kumimoji="1" lang="en-US" altLang="ja-JP" dirty="0" smtClean="0"/>
              <a:t>[</a:t>
            </a:r>
            <a:r>
              <a:rPr lang="en-US" altLang="ja-JP" dirty="0" err="1"/>
              <a:t>S</a:t>
            </a:r>
            <a:r>
              <a:rPr kumimoji="1" lang="en-US" altLang="ja-JP" dirty="0" err="1" smtClean="0"/>
              <a:t>ugiura</a:t>
            </a:r>
            <a:r>
              <a:rPr kumimoji="1" lang="en-US" altLang="ja-JP" dirty="0" smtClean="0"/>
              <a:t> , 2011]</a:t>
            </a:r>
            <a:endParaRPr kumimoji="1" lang="ja-JP" altLang="en-US" dirty="0"/>
          </a:p>
        </p:txBody>
      </p:sp>
      <p:sp>
        <p:nvSpPr>
          <p:cNvPr id="5" name="正方形/長方形 4"/>
          <p:cNvSpPr/>
          <p:nvPr/>
        </p:nvSpPr>
        <p:spPr>
          <a:xfrm>
            <a:off x="6526559" y="3854934"/>
            <a:ext cx="2232248" cy="1352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コップを</a:t>
            </a:r>
            <a:endParaRPr kumimoji="1" lang="en-US" altLang="ja-JP" sz="2400" dirty="0" smtClean="0">
              <a:solidFill>
                <a:schemeClr val="tx1"/>
              </a:solidFill>
            </a:endParaRPr>
          </a:p>
          <a:p>
            <a:pPr algn="ctr"/>
            <a:r>
              <a:rPr kumimoji="1" lang="ja-JP" altLang="en-US" sz="2400" dirty="0">
                <a:solidFill>
                  <a:schemeClr val="tx1"/>
                </a:solidFill>
              </a:rPr>
              <a:t>客</a:t>
            </a:r>
            <a:r>
              <a:rPr kumimoji="1" lang="ja-JP" altLang="en-US" sz="2400" dirty="0" smtClean="0">
                <a:solidFill>
                  <a:schemeClr val="tx1"/>
                </a:solidFill>
              </a:rPr>
              <a:t>の</a:t>
            </a: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6" name="正方形/長方形 5"/>
          <p:cNvSpPr/>
          <p:nvPr/>
        </p:nvSpPr>
        <p:spPr>
          <a:xfrm>
            <a:off x="3566363" y="2996952"/>
            <a:ext cx="2013750"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客の</a:t>
            </a:r>
            <a:endParaRPr kumimoji="1" lang="ja-JP" altLang="en-US" sz="2400" dirty="0">
              <a:solidFill>
                <a:schemeClr val="tx1"/>
              </a:solidFill>
            </a:endParaRPr>
          </a:p>
        </p:txBody>
      </p:sp>
      <p:sp>
        <p:nvSpPr>
          <p:cNvPr id="8" name="正方形/長方形 7"/>
          <p:cNvSpPr/>
          <p:nvPr/>
        </p:nvSpPr>
        <p:spPr>
          <a:xfrm>
            <a:off x="3563889" y="4915422"/>
            <a:ext cx="2016224"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9" name="円形吹き出し 8"/>
          <p:cNvSpPr/>
          <p:nvPr/>
        </p:nvSpPr>
        <p:spPr>
          <a:xfrm>
            <a:off x="348018" y="2866889"/>
            <a:ext cx="2520280" cy="1224136"/>
          </a:xfrm>
          <a:prstGeom prst="wedgeEllipseCallout">
            <a:avLst>
              <a:gd name="adj1" fmla="val -59905"/>
              <a:gd name="adj2" fmla="val 56916"/>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お冷ください</a:t>
            </a:r>
            <a:endParaRPr kumimoji="1" lang="ja-JP" altLang="en-US" sz="2400" dirty="0"/>
          </a:p>
        </p:txBody>
      </p:sp>
      <p:sp>
        <p:nvSpPr>
          <p:cNvPr id="10" name="テキスト ボックス 9"/>
          <p:cNvSpPr txBox="1"/>
          <p:nvPr/>
        </p:nvSpPr>
        <p:spPr>
          <a:xfrm>
            <a:off x="1484386" y="4150866"/>
            <a:ext cx="2304256" cy="461665"/>
          </a:xfrm>
          <a:prstGeom prst="rect">
            <a:avLst/>
          </a:prstGeom>
          <a:noFill/>
        </p:spPr>
        <p:txBody>
          <a:bodyPr wrap="square" rtlCol="0">
            <a:spAutoFit/>
          </a:bodyPr>
          <a:lstStyle/>
          <a:p>
            <a:r>
              <a:rPr kumimoji="1" lang="ja-JP" altLang="en-US" sz="2400" dirty="0" smtClean="0"/>
              <a:t>動作命令</a:t>
            </a:r>
            <a:endParaRPr kumimoji="1" lang="en-US" altLang="ja-JP" sz="2400" dirty="0" smtClean="0"/>
          </a:p>
        </p:txBody>
      </p:sp>
      <p:sp>
        <p:nvSpPr>
          <p:cNvPr id="11" name="下矢印 10"/>
          <p:cNvSpPr/>
          <p:nvPr/>
        </p:nvSpPr>
        <p:spPr>
          <a:xfrm>
            <a:off x="903298" y="4319904"/>
            <a:ext cx="720080" cy="34155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2195736" y="5436111"/>
            <a:ext cx="1296145" cy="31076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曲折矢印 12"/>
          <p:cNvSpPr/>
          <p:nvPr/>
        </p:nvSpPr>
        <p:spPr>
          <a:xfrm>
            <a:off x="2878643" y="3624958"/>
            <a:ext cx="613238" cy="2039301"/>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p:cNvSpPr txBox="1"/>
          <p:nvPr/>
        </p:nvSpPr>
        <p:spPr>
          <a:xfrm>
            <a:off x="6876256" y="5331744"/>
            <a:ext cx="1682159" cy="461665"/>
          </a:xfrm>
          <a:prstGeom prst="rect">
            <a:avLst/>
          </a:prstGeom>
          <a:noFill/>
        </p:spPr>
        <p:txBody>
          <a:bodyPr wrap="square" rtlCol="0">
            <a:spAutoFit/>
          </a:bodyPr>
          <a:lstStyle/>
          <a:p>
            <a:r>
              <a:rPr kumimoji="1" lang="ja-JP" altLang="en-US" sz="2400" dirty="0" smtClean="0"/>
              <a:t>目標位置</a:t>
            </a:r>
            <a:endParaRPr kumimoji="1" lang="ja-JP" altLang="en-US" sz="2400" dirty="0"/>
          </a:p>
        </p:txBody>
      </p:sp>
      <p:sp>
        <p:nvSpPr>
          <p:cNvPr id="15" name="テキスト ボックス 14"/>
          <p:cNvSpPr txBox="1"/>
          <p:nvPr/>
        </p:nvSpPr>
        <p:spPr>
          <a:xfrm>
            <a:off x="3995936" y="4222263"/>
            <a:ext cx="1258443" cy="461665"/>
          </a:xfrm>
          <a:prstGeom prst="rect">
            <a:avLst/>
          </a:prstGeom>
          <a:noFill/>
        </p:spPr>
        <p:txBody>
          <a:bodyPr wrap="square" rtlCol="0">
            <a:spAutoFit/>
          </a:bodyPr>
          <a:lstStyle/>
          <a:p>
            <a:r>
              <a:rPr kumimoji="1" lang="ja-JP" altLang="en-US" sz="2400" dirty="0" smtClean="0"/>
              <a:t>参照点</a:t>
            </a:r>
            <a:endParaRPr kumimoji="1" lang="ja-JP" altLang="en-US" sz="2400" dirty="0"/>
          </a:p>
        </p:txBody>
      </p:sp>
      <p:sp>
        <p:nvSpPr>
          <p:cNvPr id="16" name="テキスト ボックス 15"/>
          <p:cNvSpPr txBox="1"/>
          <p:nvPr/>
        </p:nvSpPr>
        <p:spPr>
          <a:xfrm>
            <a:off x="4139952" y="6146168"/>
            <a:ext cx="936104" cy="461665"/>
          </a:xfrm>
          <a:prstGeom prst="rect">
            <a:avLst/>
          </a:prstGeom>
          <a:noFill/>
        </p:spPr>
        <p:txBody>
          <a:bodyPr wrap="square" rtlCol="0">
            <a:spAutoFit/>
          </a:bodyPr>
          <a:lstStyle/>
          <a:p>
            <a:r>
              <a:rPr kumimoji="1" lang="ja-JP" altLang="en-US" sz="2400" dirty="0" smtClean="0"/>
              <a:t>変位</a:t>
            </a:r>
            <a:endParaRPr kumimoji="1" lang="ja-JP" altLang="en-US" sz="2400" dirty="0"/>
          </a:p>
        </p:txBody>
      </p:sp>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29" y="4725144"/>
            <a:ext cx="1956657" cy="1499185"/>
          </a:xfrm>
          <a:prstGeom prst="rect">
            <a:avLst/>
          </a:prstGeom>
        </p:spPr>
      </p:pic>
      <p:sp>
        <p:nvSpPr>
          <p:cNvPr id="18" name="テキスト ボックス 17"/>
          <p:cNvSpPr txBox="1"/>
          <p:nvPr/>
        </p:nvSpPr>
        <p:spPr>
          <a:xfrm>
            <a:off x="2195736" y="5702320"/>
            <a:ext cx="1335171" cy="400110"/>
          </a:xfrm>
          <a:prstGeom prst="rect">
            <a:avLst/>
          </a:prstGeom>
          <a:noFill/>
        </p:spPr>
        <p:txBody>
          <a:bodyPr wrap="square" rtlCol="0">
            <a:spAutoFit/>
          </a:bodyPr>
          <a:lstStyle/>
          <a:p>
            <a:r>
              <a:rPr kumimoji="1" lang="ja-JP" altLang="en-US" sz="2000" dirty="0" smtClean="0"/>
              <a:t>コップを</a:t>
            </a:r>
            <a:r>
              <a:rPr kumimoji="1" lang="en-US" altLang="ja-JP" sz="2000" dirty="0" smtClean="0"/>
              <a:t>…</a:t>
            </a:r>
            <a:endParaRPr kumimoji="1" lang="ja-JP" altLang="en-US" sz="2000" dirty="0"/>
          </a:p>
        </p:txBody>
      </p:sp>
      <p:sp>
        <p:nvSpPr>
          <p:cNvPr id="20" name="テキスト ボックス 19"/>
          <p:cNvSpPr txBox="1"/>
          <p:nvPr/>
        </p:nvSpPr>
        <p:spPr>
          <a:xfrm>
            <a:off x="536233" y="6228928"/>
            <a:ext cx="1875527" cy="461665"/>
          </a:xfrm>
          <a:prstGeom prst="rect">
            <a:avLst/>
          </a:prstGeom>
          <a:noFill/>
        </p:spPr>
        <p:txBody>
          <a:bodyPr wrap="square" rtlCol="0">
            <a:spAutoFit/>
          </a:bodyPr>
          <a:lstStyle/>
          <a:p>
            <a:r>
              <a:rPr kumimoji="1" lang="ja-JP" altLang="en-US" sz="2400" dirty="0" smtClean="0"/>
              <a:t>教示動作</a:t>
            </a:r>
            <a:endParaRPr kumimoji="1" lang="ja-JP" altLang="en-US" sz="2400" dirty="0"/>
          </a:p>
        </p:txBody>
      </p:sp>
      <p:sp>
        <p:nvSpPr>
          <p:cNvPr id="22" name="曲折矢印 21"/>
          <p:cNvSpPr/>
          <p:nvPr/>
        </p:nvSpPr>
        <p:spPr>
          <a:xfrm flipH="1">
            <a:off x="5614944" y="3626394"/>
            <a:ext cx="576064" cy="1224136"/>
          </a:xfrm>
          <a:prstGeom prst="bentArrow">
            <a:avLst>
              <a:gd name="adj1" fmla="val 25000"/>
              <a:gd name="adj2" fmla="val 25000"/>
              <a:gd name="adj3" fmla="val 0"/>
              <a:gd name="adj4" fmla="val 43750"/>
            </a:avLst>
          </a:prstGeom>
          <a:ln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曲折矢印 22"/>
          <p:cNvSpPr/>
          <p:nvPr/>
        </p:nvSpPr>
        <p:spPr>
          <a:xfrm flipH="1" flipV="1">
            <a:off x="5613095" y="4653136"/>
            <a:ext cx="578614" cy="1152128"/>
          </a:xfrm>
          <a:prstGeom prst="bentArrow">
            <a:avLst>
              <a:gd name="adj1" fmla="val 25000"/>
              <a:gd name="adj2" fmla="val 25000"/>
              <a:gd name="adj3" fmla="val 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右矢印 23"/>
          <p:cNvSpPr/>
          <p:nvPr/>
        </p:nvSpPr>
        <p:spPr>
          <a:xfrm>
            <a:off x="6107477" y="4490679"/>
            <a:ext cx="385426" cy="4185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a:t>
            </a:fld>
            <a:endParaRPr kumimoji="0" lang="en-US"/>
          </a:p>
        </p:txBody>
      </p:sp>
    </p:spTree>
    <p:extLst>
      <p:ext uri="{BB962C8B-B14F-4D97-AF65-F5344CB8AC3E}">
        <p14:creationId xmlns:p14="http://schemas.microsoft.com/office/powerpoint/2010/main" val="2597216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kumimoji="1" lang="ja-JP" altLang="en-US" dirty="0" smtClean="0"/>
              <a:t>参照点</a:t>
            </a:r>
            <a:endParaRPr kumimoji="1" lang="en-US" altLang="ja-JP" dirty="0" smtClean="0"/>
          </a:p>
          <a:p>
            <a:pPr marL="109728" indent="0">
              <a:buNone/>
            </a:pPr>
            <a:r>
              <a:rPr kumimoji="1" lang="en-US" altLang="ja-JP" dirty="0" smtClean="0"/>
              <a:t>= </a:t>
            </a:r>
            <a:r>
              <a:rPr lang="ja-JP" altLang="en-US" dirty="0" smtClean="0"/>
              <a:t>物体位置 </a:t>
            </a:r>
            <a:r>
              <a:rPr lang="en-US" altLang="ja-JP" dirty="0" smtClean="0"/>
              <a:t>+ </a:t>
            </a:r>
            <a:r>
              <a:rPr lang="ja-JP" altLang="en-US" dirty="0" smtClean="0"/>
              <a:t>画面上の特定位置</a:t>
            </a:r>
            <a:endParaRPr lang="en-US" altLang="ja-JP" b="1" dirty="0" smtClean="0">
              <a:solidFill>
                <a:srgbClr val="FF0000"/>
              </a:solidFill>
            </a:endParaRPr>
          </a:p>
          <a:p>
            <a:endParaRPr kumimoji="1" lang="en-US" altLang="ja-JP" dirty="0" smtClean="0"/>
          </a:p>
          <a:p>
            <a:r>
              <a:rPr lang="ja-JP" altLang="en-US" dirty="0" smtClean="0"/>
              <a:t>座標系</a:t>
            </a:r>
            <a:endParaRPr lang="en-US" altLang="ja-JP" dirty="0" smtClean="0"/>
          </a:p>
          <a:p>
            <a:pPr marL="109728" indent="0">
              <a:buNone/>
            </a:pPr>
            <a:r>
              <a:rPr kumimoji="1" lang="en-US" altLang="ja-JP" dirty="0" smtClean="0"/>
              <a:t>= </a:t>
            </a:r>
            <a:r>
              <a:rPr kumimoji="1" lang="ja-JP" altLang="en-US" dirty="0" smtClean="0"/>
              <a:t>画面に平行 </a:t>
            </a:r>
            <a:r>
              <a:rPr kumimoji="1" lang="en-US" altLang="ja-JP" dirty="0" smtClean="0"/>
              <a:t>+ </a:t>
            </a:r>
            <a:r>
              <a:rPr kumimoji="1" lang="ja-JP" altLang="en-US" dirty="0" smtClean="0"/>
              <a:t>初期位置方向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lgn="ctr">
              <a:buNone/>
            </a:pPr>
            <a:r>
              <a:rPr lang="ja-JP" altLang="en-US" b="1" dirty="0"/>
              <a:t>複数</a:t>
            </a:r>
            <a:r>
              <a:rPr lang="ja-JP" altLang="en-US" b="1" dirty="0" smtClean="0"/>
              <a:t>の</a:t>
            </a:r>
            <a:r>
              <a:rPr lang="ja-JP" altLang="en-US" b="1" dirty="0"/>
              <a:t>物体</a:t>
            </a:r>
            <a:r>
              <a:rPr lang="ja-JP" altLang="en-US" b="1" dirty="0" smtClean="0"/>
              <a:t>の</a:t>
            </a:r>
            <a:r>
              <a:rPr lang="ja-JP" altLang="en-US" b="1" dirty="0" smtClean="0">
                <a:solidFill>
                  <a:srgbClr val="FF0000"/>
                </a:solidFill>
              </a:rPr>
              <a:t>位置関係を考慮した</a:t>
            </a:r>
            <a:r>
              <a:rPr kumimoji="1" lang="ja-JP" altLang="en-US" b="1" dirty="0" smtClean="0">
                <a:solidFill>
                  <a:srgbClr val="FF0000"/>
                </a:solidFill>
              </a:rPr>
              <a:t>動作</a:t>
            </a:r>
            <a:endParaRPr kumimoji="1" lang="en-US" altLang="ja-JP" b="1" dirty="0" smtClean="0">
              <a:solidFill>
                <a:srgbClr val="FF0000"/>
              </a:solidFill>
            </a:endParaRPr>
          </a:p>
          <a:p>
            <a:pPr marL="109728" indent="0" algn="ctr">
              <a:buNone/>
            </a:pPr>
            <a:r>
              <a:rPr kumimoji="1" lang="ja-JP" altLang="en-US" b="1" dirty="0" smtClean="0"/>
              <a:t>の</a:t>
            </a:r>
            <a:r>
              <a:rPr kumimoji="1" lang="ja-JP" altLang="en-US" b="1" dirty="0"/>
              <a:t>学習</a:t>
            </a:r>
            <a:r>
              <a:rPr kumimoji="1" lang="ja-JP" altLang="en-US" dirty="0" smtClean="0"/>
              <a:t>が</a:t>
            </a:r>
            <a:r>
              <a:rPr lang="ja-JP" altLang="en-US" dirty="0" smtClean="0"/>
              <a:t>できな</a:t>
            </a:r>
            <a:r>
              <a:rPr lang="ja-JP" altLang="en-US" dirty="0"/>
              <a:t>い</a:t>
            </a:r>
            <a:endParaRPr kumimoji="1" lang="ja-JP" altLang="en-US" dirty="0"/>
          </a:p>
        </p:txBody>
      </p:sp>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sp>
        <p:nvSpPr>
          <p:cNvPr id="4" name="下矢印 3"/>
          <p:cNvSpPr/>
          <p:nvPr/>
        </p:nvSpPr>
        <p:spPr>
          <a:xfrm>
            <a:off x="3923928" y="400506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a:t>
            </a:fld>
            <a:endParaRPr kumimoji="0" lang="en-US"/>
          </a:p>
        </p:txBody>
      </p:sp>
    </p:spTree>
    <p:extLst>
      <p:ext uri="{BB962C8B-B14F-4D97-AF65-F5344CB8AC3E}">
        <p14:creationId xmlns:p14="http://schemas.microsoft.com/office/powerpoint/2010/main" val="2764657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kumimoji="1" lang="ja-JP" altLang="en-US" dirty="0" smtClean="0"/>
              <a:t>参照点</a:t>
            </a:r>
            <a:endParaRPr kumimoji="1" lang="en-US" altLang="ja-JP" dirty="0" smtClean="0"/>
          </a:p>
          <a:p>
            <a:pPr marL="109728" indent="0">
              <a:buNone/>
            </a:pPr>
            <a:r>
              <a:rPr kumimoji="1" lang="en-US" altLang="ja-JP" dirty="0" smtClean="0"/>
              <a:t>= </a:t>
            </a:r>
            <a:r>
              <a:rPr lang="ja-JP" altLang="en-US" dirty="0" smtClean="0"/>
              <a:t>物体位置 </a:t>
            </a:r>
            <a:r>
              <a:rPr lang="en-US" altLang="ja-JP" dirty="0" smtClean="0"/>
              <a:t>+ </a:t>
            </a:r>
            <a:r>
              <a:rPr lang="ja-JP" altLang="en-US" dirty="0" smtClean="0"/>
              <a:t>画面上の特定位置</a:t>
            </a:r>
            <a:r>
              <a:rPr lang="ja-JP" altLang="en-US" b="1" dirty="0" smtClean="0">
                <a:solidFill>
                  <a:srgbClr val="FF0000"/>
                </a:solidFill>
              </a:rPr>
              <a:t> </a:t>
            </a:r>
            <a:r>
              <a:rPr lang="en-US" altLang="ja-JP" b="1" dirty="0" smtClean="0">
                <a:solidFill>
                  <a:srgbClr val="FF0000"/>
                </a:solidFill>
              </a:rPr>
              <a:t>+ </a:t>
            </a:r>
            <a:r>
              <a:rPr lang="ja-JP" altLang="en-US" b="1" dirty="0" smtClean="0">
                <a:solidFill>
                  <a:srgbClr val="FF0000"/>
                </a:solidFill>
              </a:rPr>
              <a:t>重心</a:t>
            </a:r>
            <a:r>
              <a:rPr lang="ja-JP" altLang="en-US" b="1" dirty="0">
                <a:solidFill>
                  <a:srgbClr val="FF0000"/>
                </a:solidFill>
              </a:rPr>
              <a:t>位置</a:t>
            </a:r>
            <a:endParaRPr lang="en-US" altLang="ja-JP" b="1" dirty="0" smtClean="0">
              <a:solidFill>
                <a:srgbClr val="FF0000"/>
              </a:solidFill>
            </a:endParaRPr>
          </a:p>
          <a:p>
            <a:endParaRPr kumimoji="1" lang="en-US" altLang="ja-JP" dirty="0" smtClean="0"/>
          </a:p>
          <a:p>
            <a:r>
              <a:rPr lang="ja-JP" altLang="en-US" dirty="0" smtClean="0"/>
              <a:t>座標系</a:t>
            </a:r>
            <a:endParaRPr lang="en-US" altLang="ja-JP" dirty="0" smtClean="0"/>
          </a:p>
          <a:p>
            <a:pPr marL="109728" indent="0">
              <a:buNone/>
            </a:pPr>
            <a:r>
              <a:rPr kumimoji="1" lang="en-US" altLang="ja-JP" dirty="0" smtClean="0"/>
              <a:t>= </a:t>
            </a:r>
            <a:r>
              <a:rPr kumimoji="1" lang="ja-JP" altLang="en-US" dirty="0" smtClean="0"/>
              <a:t>画面に平行 </a:t>
            </a:r>
            <a:r>
              <a:rPr kumimoji="1" lang="en-US" altLang="ja-JP" dirty="0" smtClean="0"/>
              <a:t>+ </a:t>
            </a:r>
            <a:r>
              <a:rPr kumimoji="1" lang="ja-JP" altLang="en-US" dirty="0" smtClean="0"/>
              <a:t>初期位置方向</a:t>
            </a:r>
            <a:r>
              <a:rPr kumimoji="1" lang="ja-JP" altLang="en-US" b="1" dirty="0" smtClean="0">
                <a:solidFill>
                  <a:srgbClr val="FF0000"/>
                </a:solidFill>
              </a:rPr>
              <a:t> </a:t>
            </a:r>
            <a:r>
              <a:rPr kumimoji="1" lang="en-US" altLang="ja-JP" b="1" dirty="0" smtClean="0">
                <a:solidFill>
                  <a:srgbClr val="FF0000"/>
                </a:solidFill>
              </a:rPr>
              <a:t>+ </a:t>
            </a:r>
            <a:r>
              <a:rPr kumimoji="1" lang="ja-JP" altLang="en-US" b="1" dirty="0" smtClean="0">
                <a:solidFill>
                  <a:srgbClr val="FF0000"/>
                </a:solidFill>
              </a:rPr>
              <a:t>他物体方向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lgn="ctr">
              <a:buNone/>
            </a:pPr>
            <a:r>
              <a:rPr lang="ja-JP" altLang="en-US" b="1" dirty="0"/>
              <a:t>複数</a:t>
            </a:r>
            <a:r>
              <a:rPr lang="ja-JP" altLang="en-US" b="1" dirty="0" smtClean="0"/>
              <a:t>の</a:t>
            </a:r>
            <a:r>
              <a:rPr lang="ja-JP" altLang="en-US" b="1" dirty="0"/>
              <a:t>物体</a:t>
            </a:r>
            <a:r>
              <a:rPr lang="ja-JP" altLang="en-US" b="1" dirty="0" smtClean="0"/>
              <a:t>の</a:t>
            </a:r>
            <a:r>
              <a:rPr lang="ja-JP" altLang="en-US" b="1" dirty="0" smtClean="0">
                <a:solidFill>
                  <a:srgbClr val="FF0000"/>
                </a:solidFill>
              </a:rPr>
              <a:t>位置関係を考慮した</a:t>
            </a:r>
            <a:r>
              <a:rPr kumimoji="1" lang="ja-JP" altLang="en-US" b="1" dirty="0" smtClean="0">
                <a:solidFill>
                  <a:srgbClr val="FF0000"/>
                </a:solidFill>
              </a:rPr>
              <a:t>動作</a:t>
            </a:r>
            <a:endParaRPr kumimoji="1" lang="en-US" altLang="ja-JP" b="1" dirty="0" smtClean="0">
              <a:solidFill>
                <a:srgbClr val="FF0000"/>
              </a:solidFill>
            </a:endParaRPr>
          </a:p>
          <a:p>
            <a:pPr marL="109728" indent="0" algn="ctr">
              <a:buNone/>
            </a:pPr>
            <a:r>
              <a:rPr kumimoji="1" lang="ja-JP" altLang="en-US" b="1" dirty="0" smtClean="0"/>
              <a:t>の</a:t>
            </a:r>
            <a:r>
              <a:rPr kumimoji="1" lang="ja-JP" altLang="en-US" b="1" dirty="0"/>
              <a:t>学習</a:t>
            </a:r>
            <a:r>
              <a:rPr kumimoji="1" lang="ja-JP" altLang="en-US" dirty="0" smtClean="0"/>
              <a:t>が</a:t>
            </a:r>
            <a:r>
              <a:rPr kumimoji="1" lang="ja-JP" altLang="en-US" dirty="0"/>
              <a:t>可能</a:t>
            </a:r>
            <a:r>
              <a:rPr kumimoji="1" lang="ja-JP" altLang="en-US" dirty="0" smtClean="0"/>
              <a:t>に</a:t>
            </a:r>
            <a:endParaRPr kumimoji="1" lang="ja-JP" altLang="en-US" dirty="0"/>
          </a:p>
        </p:txBody>
      </p:sp>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
        <p:nvSpPr>
          <p:cNvPr id="4" name="下矢印 3"/>
          <p:cNvSpPr/>
          <p:nvPr/>
        </p:nvSpPr>
        <p:spPr>
          <a:xfrm>
            <a:off x="3923928" y="400506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6</a:t>
            </a:fld>
            <a:endParaRPr kumimoji="0" lang="en-US"/>
          </a:p>
        </p:txBody>
      </p:sp>
    </p:spTree>
    <p:extLst>
      <p:ext uri="{BB962C8B-B14F-4D97-AF65-F5344CB8AC3E}">
        <p14:creationId xmlns:p14="http://schemas.microsoft.com/office/powerpoint/2010/main" val="347094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1481330"/>
            <a:ext cx="8229600" cy="4525963"/>
          </a:xfrm>
        </p:spPr>
        <p:txBody>
          <a:bodyPr/>
          <a:lstStyle/>
          <a:p>
            <a:r>
              <a:rPr lang="ja-JP" altLang="en-US" dirty="0" smtClean="0"/>
              <a:t>実験</a:t>
            </a:r>
            <a:r>
              <a:rPr lang="ja-JP" altLang="en-US" dirty="0"/>
              <a:t>環境</a:t>
            </a:r>
            <a:endParaRPr kumimoji="1" lang="en-US" altLang="ja-JP" dirty="0" smtClean="0"/>
          </a:p>
          <a:p>
            <a:pPr lvl="1"/>
            <a:r>
              <a:rPr lang="en-US" altLang="ja-JP" dirty="0" smtClean="0"/>
              <a:t>2</a:t>
            </a:r>
            <a:r>
              <a:rPr lang="ja-JP" altLang="en-US" dirty="0" smtClean="0"/>
              <a:t>次元空間</a:t>
            </a:r>
            <a:endParaRPr lang="en-US" altLang="ja-JP" dirty="0" smtClean="0"/>
          </a:p>
          <a:p>
            <a:pPr lvl="1"/>
            <a:r>
              <a:rPr lang="ja-JP" altLang="en-US" dirty="0" smtClean="0"/>
              <a:t>トラジェクタ（赤）</a:t>
            </a:r>
            <a:endParaRPr lang="en-US" altLang="ja-JP" dirty="0" smtClean="0"/>
          </a:p>
          <a:p>
            <a:pPr lvl="1"/>
            <a:r>
              <a:rPr lang="ja-JP" altLang="en-US" dirty="0" smtClean="0"/>
              <a:t>他オブジェクト（青，橙，黄，緑）</a:t>
            </a:r>
            <a:r>
              <a:rPr lang="en-US" altLang="ja-JP" dirty="0" smtClean="0"/>
              <a:t> </a:t>
            </a:r>
          </a:p>
          <a:p>
            <a:pPr lvl="2"/>
            <a:r>
              <a:rPr lang="ja-JP" altLang="en-US" dirty="0"/>
              <a:t>既知</a:t>
            </a:r>
            <a:r>
              <a:rPr lang="en-US" altLang="ja-JP" dirty="0" smtClean="0"/>
              <a:t>:</a:t>
            </a:r>
          </a:p>
          <a:p>
            <a:pPr lvl="3"/>
            <a:r>
              <a:rPr lang="ja-JP" altLang="en-US" sz="2000" dirty="0"/>
              <a:t>オブジェクト</a:t>
            </a:r>
            <a:r>
              <a:rPr lang="ja-JP" altLang="en-US" sz="2000" dirty="0" smtClean="0"/>
              <a:t>の数，種類，座標</a:t>
            </a:r>
            <a:endParaRPr lang="en-US" altLang="ja-JP" sz="2000" dirty="0" smtClean="0"/>
          </a:p>
          <a:p>
            <a:pPr lvl="3"/>
            <a:r>
              <a:rPr lang="ja-JP" altLang="en-US" sz="2000" dirty="0" smtClean="0"/>
              <a:t>参照点，座標系の候補</a:t>
            </a:r>
            <a:endParaRPr lang="en-US" altLang="ja-JP" sz="2000" dirty="0"/>
          </a:p>
          <a:p>
            <a:pPr lvl="2"/>
            <a:r>
              <a:rPr lang="ja-JP" altLang="en-US" dirty="0"/>
              <a:t>未知</a:t>
            </a:r>
            <a:r>
              <a:rPr lang="en-US" altLang="ja-JP" dirty="0" smtClean="0"/>
              <a:t>:</a:t>
            </a:r>
          </a:p>
          <a:p>
            <a:pPr lvl="3"/>
            <a:r>
              <a:rPr lang="ja-JP" altLang="en-US" sz="2000" dirty="0" smtClean="0"/>
              <a:t>各動作における参照点と座標系</a:t>
            </a:r>
            <a:endParaRPr lang="en-US" altLang="ja-JP" sz="2000" dirty="0" smtClean="0"/>
          </a:p>
        </p:txBody>
      </p:sp>
      <p:sp>
        <p:nvSpPr>
          <p:cNvPr id="3" name="タイトル 2"/>
          <p:cNvSpPr>
            <a:spLocks noGrp="1"/>
          </p:cNvSpPr>
          <p:nvPr>
            <p:ph type="title"/>
          </p:nvPr>
        </p:nvSpPr>
        <p:spPr/>
        <p:txBody>
          <a:bodyPr/>
          <a:lstStyle/>
          <a:p>
            <a:r>
              <a:rPr kumimoji="1" lang="ja-JP" altLang="en-US" dirty="0" smtClean="0"/>
              <a:t>実験</a:t>
            </a:r>
            <a:endParaRPr kumimoji="1" lang="ja-JP" altLang="en-US"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1916832"/>
            <a:ext cx="3337187" cy="3356992"/>
          </a:xfrm>
          <a:prstGeom prst="rect">
            <a:avLst/>
          </a:prstGeom>
        </p:spPr>
      </p:pic>
      <p:sp>
        <p:nvSpPr>
          <p:cNvPr id="5" name="スライド番号プレースホルダー 4"/>
          <p:cNvSpPr>
            <a:spLocks noGrp="1"/>
          </p:cNvSpPr>
          <p:nvPr>
            <p:ph type="sldNum" sz="quarter" idx="12"/>
          </p:nvPr>
        </p:nvSpPr>
        <p:spPr/>
        <p:txBody>
          <a:bodyPr/>
          <a:lstStyle/>
          <a:p>
            <a:r>
              <a:rPr lang="en-US" altLang="en-US" dirty="0" smtClean="0"/>
              <a:t>7</a:t>
            </a:r>
          </a:p>
        </p:txBody>
      </p:sp>
    </p:spTree>
    <p:extLst>
      <p:ext uri="{BB962C8B-B14F-4D97-AF65-F5344CB8AC3E}">
        <p14:creationId xmlns:p14="http://schemas.microsoft.com/office/powerpoint/2010/main" val="3753868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以下の</a:t>
                </a:r>
                <a:r>
                  <a:rPr lang="en-US" altLang="ja-JP" dirty="0" smtClean="0"/>
                  <a:t>6</a:t>
                </a:r>
                <a:r>
                  <a:rPr lang="ja-JP" altLang="en-US" dirty="0" smtClean="0"/>
                  <a:t>動作を教示動作から学習し，再現</a:t>
                </a:r>
                <a:endParaRPr lang="en-US" altLang="ja-JP" dirty="0" smtClean="0"/>
              </a:p>
              <a:p>
                <a:pPr lvl="1"/>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oMath>
                </a14:m>
                <a:r>
                  <a:rPr lang="en-US" altLang="ja-JP" dirty="0" smtClean="0"/>
                  <a:t>: </a:t>
                </a:r>
                <a:r>
                  <a:rPr lang="ja-JP" altLang="en-US" dirty="0" smtClean="0"/>
                  <a:t>赤</a:t>
                </a:r>
                <a:r>
                  <a:rPr lang="ja-JP" altLang="en-US" dirty="0"/>
                  <a:t>を中央</a:t>
                </a:r>
                <a:r>
                  <a:rPr lang="ja-JP" altLang="en-US" dirty="0" smtClean="0"/>
                  <a:t>に</a:t>
                </a:r>
                <a:r>
                  <a:rPr lang="ja-JP" altLang="en-US" dirty="0"/>
                  <a:t>動</a:t>
                </a:r>
                <a:r>
                  <a:rPr lang="ja-JP" altLang="en-US" dirty="0" smtClean="0"/>
                  <a:t>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2</m:t>
                        </m:r>
                      </m:sub>
                    </m:sSub>
                  </m:oMath>
                </a14:m>
                <a:r>
                  <a:rPr lang="en-US" altLang="ja-JP" dirty="0" smtClean="0"/>
                  <a:t>: </a:t>
                </a:r>
                <a:r>
                  <a:rPr lang="ja-JP" altLang="en-US" dirty="0" smtClean="0"/>
                  <a:t>赤を青の右に動かす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3</m:t>
                        </m:r>
                      </m:sub>
                    </m:sSub>
                  </m:oMath>
                </a14:m>
                <a:r>
                  <a:rPr lang="en-US" altLang="ja-JP" dirty="0" smtClean="0"/>
                  <a:t>: </a:t>
                </a:r>
                <a:r>
                  <a:rPr kumimoji="1" lang="ja-JP" altLang="en-US" dirty="0" smtClean="0"/>
                  <a:t>赤を</a:t>
                </a:r>
                <a:r>
                  <a:rPr kumimoji="1" lang="ja-JP" altLang="en-US" dirty="0"/>
                  <a:t>橙</a:t>
                </a:r>
                <a:r>
                  <a:rPr kumimoji="1" lang="ja-JP" altLang="en-US" dirty="0" smtClean="0"/>
                  <a:t>に近づける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4</m:t>
                        </m:r>
                      </m:sub>
                    </m:sSub>
                  </m:oMath>
                </a14:m>
                <a:r>
                  <a:rPr lang="en-US" altLang="ja-JP" dirty="0" smtClean="0"/>
                  <a:t>: </a:t>
                </a:r>
                <a:r>
                  <a:rPr lang="ja-JP" altLang="en-US" dirty="0" smtClean="0"/>
                  <a:t>赤を</a:t>
                </a:r>
                <a:r>
                  <a:rPr lang="ja-JP" altLang="en-US" dirty="0"/>
                  <a:t>緑</a:t>
                </a:r>
                <a:r>
                  <a:rPr lang="ja-JP" altLang="en-US" dirty="0" smtClean="0"/>
                  <a:t>から遠ざける</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5</m:t>
                        </m:r>
                      </m:sub>
                    </m:sSub>
                  </m:oMath>
                </a14:m>
                <a:r>
                  <a:rPr lang="en-US" altLang="ja-JP" dirty="0" smtClean="0"/>
                  <a:t>: </a:t>
                </a:r>
                <a:r>
                  <a:rPr kumimoji="1" lang="ja-JP" altLang="en-US" dirty="0" smtClean="0"/>
                  <a:t>等間隔に赤黄青と並べる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6</m:t>
                        </m:r>
                      </m:sub>
                    </m:sSub>
                  </m:oMath>
                </a14:m>
                <a:r>
                  <a:rPr lang="en-US" altLang="ja-JP" dirty="0" smtClean="0"/>
                  <a:t>: </a:t>
                </a:r>
                <a:r>
                  <a:rPr lang="ja-JP" altLang="en-US" dirty="0" smtClean="0"/>
                  <a:t>時計</a:t>
                </a:r>
                <a:r>
                  <a:rPr lang="ja-JP" altLang="en-US" dirty="0"/>
                  <a:t>回</a:t>
                </a:r>
                <a:r>
                  <a:rPr lang="ja-JP" altLang="en-US" dirty="0" smtClean="0"/>
                  <a:t>りに赤緑青と並べる</a:t>
                </a:r>
                <a:endParaRPr lang="en-US" altLang="ja-JP" dirty="0" smtClean="0"/>
              </a:p>
              <a:p>
                <a:r>
                  <a:rPr kumimoji="1" lang="ja-JP" altLang="en-US" dirty="0" smtClean="0"/>
                  <a:t>成功</a:t>
                </a:r>
                <a:r>
                  <a:rPr lang="en-US" altLang="ja-JP" dirty="0" smtClean="0"/>
                  <a:t>: </a:t>
                </a:r>
                <a:r>
                  <a:rPr lang="ja-JP" altLang="en-US" dirty="0" smtClean="0"/>
                  <a:t>参照点と座標系が適切に選ばれる</a:t>
                </a:r>
                <a:endParaRPr lang="en-US" altLang="ja-JP" dirty="0" smtClean="0"/>
              </a:p>
              <a:p>
                <a:r>
                  <a:rPr kumimoji="1" lang="ja-JP" altLang="en-US" dirty="0" smtClean="0"/>
                  <a:t>教示時の誤差が再現成功率に与える影響をグラフ化</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ja-JP" altLang="en-US" dirty="0" smtClean="0"/>
              <a:t>動作再現実験</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8</a:t>
            </a:fld>
            <a:endParaRPr kumimoji="0" lang="en-US"/>
          </a:p>
        </p:txBody>
      </p:sp>
    </p:spTree>
    <p:extLst>
      <p:ext uri="{BB962C8B-B14F-4D97-AF65-F5344CB8AC3E}">
        <p14:creationId xmlns:p14="http://schemas.microsoft.com/office/powerpoint/2010/main" val="1935844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67103768"/>
              </p:ext>
            </p:extLst>
          </p:nvPr>
        </p:nvGraphicFramePr>
        <p:xfrm>
          <a:off x="467544" y="1268760"/>
          <a:ext cx="8229600" cy="403609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 name="テキスト ボックス 1"/>
              <p:cNvSpPr txBox="1"/>
              <p:nvPr/>
            </p:nvSpPr>
            <p:spPr>
              <a:xfrm>
                <a:off x="755576" y="5301208"/>
                <a:ext cx="9361040" cy="1200329"/>
              </a:xfrm>
              <a:prstGeom prst="rect">
                <a:avLst/>
              </a:prstGeom>
              <a:noFill/>
            </p:spPr>
            <p:txBody>
              <a:bodyPr wrap="square" rtlCol="0">
                <a:spAutoFit/>
              </a:bodyPr>
              <a:lstStyle/>
              <a:p>
                <a:r>
                  <a:rPr lang="ja-JP" altLang="en-US" sz="2400" dirty="0" smtClean="0"/>
                  <a:t>・</a:t>
                </a:r>
                <a:r>
                  <a:rPr lang="ja-JP" altLang="en-US" sz="2400" dirty="0" smtClean="0">
                    <a:solidFill>
                      <a:srgbClr val="FF0000"/>
                    </a:solidFill>
                  </a:rPr>
                  <a:t>複数の物体位置を考慮する</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5</m:t>
                        </m:r>
                      </m:sub>
                    </m:sSub>
                  </m:oMath>
                </a14:m>
                <a:r>
                  <a:rPr lang="en-US" altLang="ja-JP" sz="2400" dirty="0" smtClean="0">
                    <a:solidFill>
                      <a:srgbClr val="FF0000"/>
                    </a:solidFill>
                  </a:rPr>
                  <a:t>, </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6</m:t>
                        </m:r>
                      </m:sub>
                    </m:sSub>
                  </m:oMath>
                </a14:m>
                <a:r>
                  <a:rPr lang="ja-JP" altLang="en-US" sz="2400" dirty="0" smtClean="0">
                    <a:solidFill>
                      <a:srgbClr val="FF0000"/>
                    </a:solidFill>
                  </a:rPr>
                  <a:t>が学習できている</a:t>
                </a:r>
                <a:r>
                  <a:rPr lang="en-US" altLang="ja-JP" sz="2400" dirty="0" smtClean="0">
                    <a:solidFill>
                      <a:srgbClr val="FF0000"/>
                    </a:solidFill>
                  </a:rPr>
                  <a:t> </a:t>
                </a:r>
              </a:p>
              <a:p>
                <a:r>
                  <a:rPr lang="ja-JP" altLang="en-US" sz="2400" dirty="0" smtClean="0"/>
                  <a:t>・教示</a:t>
                </a:r>
                <a:r>
                  <a:rPr lang="ja-JP" altLang="en-US" sz="2400" dirty="0"/>
                  <a:t>時</a:t>
                </a:r>
                <a:r>
                  <a:rPr lang="ja-JP" altLang="en-US" sz="2400" dirty="0" smtClean="0"/>
                  <a:t>の</a:t>
                </a:r>
                <a:r>
                  <a:rPr lang="ja-JP" altLang="en-US" sz="2400" dirty="0"/>
                  <a:t>誤差</a:t>
                </a:r>
                <a:r>
                  <a:rPr lang="ja-JP" altLang="en-US" sz="2400" dirty="0" smtClean="0"/>
                  <a:t>が大きい場合，再現精度が低下している</a:t>
                </a:r>
                <a:endParaRPr lang="en-US" altLang="ja-JP" sz="2400" dirty="0" smtClean="0"/>
              </a:p>
              <a:p>
                <a:endParaRPr kumimoji="1" lang="ja-JP" altLang="en-US" sz="24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755576" y="5301208"/>
                <a:ext cx="9361040" cy="1200329"/>
              </a:xfrm>
              <a:prstGeom prst="rect">
                <a:avLst/>
              </a:prstGeom>
              <a:blipFill rotWithShape="0">
                <a:blip r:embed="rId4"/>
                <a:stretch>
                  <a:fillRect l="-1042" t="-7614"/>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r>
              <a:rPr lang="en-US" altLang="en-US" dirty="0"/>
              <a:t>9</a:t>
            </a:r>
          </a:p>
        </p:txBody>
      </p:sp>
    </p:spTree>
    <p:extLst>
      <p:ext uri="{BB962C8B-B14F-4D97-AF65-F5344CB8AC3E}">
        <p14:creationId xmlns:p14="http://schemas.microsoft.com/office/powerpoint/2010/main" val="36482191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1501</TotalTime>
  <Words>2477</Words>
  <Application>Microsoft Office PowerPoint</Application>
  <PresentationFormat>画面に合わせる (4:3)</PresentationFormat>
  <Paragraphs>288</Paragraphs>
  <Slides>26</Slides>
  <Notes>22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ＭＳ Ｐゴシック</vt:lpstr>
      <vt:lpstr>Calibri</vt:lpstr>
      <vt:lpstr>Cambria Math</vt:lpstr>
      <vt:lpstr>Lucida Sans Unicode</vt:lpstr>
      <vt:lpstr>Verdana</vt:lpstr>
      <vt:lpstr>Wingdings 2</vt:lpstr>
      <vt:lpstr>Wingdings 3</vt:lpstr>
      <vt:lpstr>ビジネス</vt:lpstr>
      <vt:lpstr>一つ以上の参照点を考慮した物体移動動作の学習と再現に関する研究</vt:lpstr>
      <vt:lpstr>研究背景</vt:lpstr>
      <vt:lpstr>研究背景</vt:lpstr>
      <vt:lpstr>関連研究　[Sugiura , 2011]</vt:lpstr>
      <vt:lpstr>関連研究</vt:lpstr>
      <vt:lpstr>提案手法</vt:lpstr>
      <vt:lpstr>実験</vt:lpstr>
      <vt:lpstr>動作再現実験</vt:lpstr>
      <vt:lpstr>結果</vt:lpstr>
      <vt:lpstr>動作識別実験</vt:lpstr>
      <vt:lpstr>結果</vt:lpstr>
      <vt:lpstr>結果</vt:lpstr>
      <vt:lpstr>今後の課題</vt:lpstr>
      <vt:lpstr>参考文献</vt:lpstr>
      <vt:lpstr>PowerPoint プレゼンテーション</vt:lpstr>
      <vt:lpstr>appendix</vt:lpstr>
      <vt:lpstr>関連研究</vt:lpstr>
      <vt:lpstr>例: 丸を四角に近づける</vt:lpstr>
      <vt:lpstr>例: 等間隔に丸,四角,三角と並べる</vt:lpstr>
      <vt:lpstr>PowerPoint プレゼンテーション</vt:lpstr>
      <vt:lpstr>動作再現実験追記</vt:lpstr>
      <vt:lpstr>動作再現実験追記</vt:lpstr>
      <vt:lpstr>実験条件</vt:lpstr>
      <vt:lpstr>結果</vt:lpstr>
      <vt:lpstr>結果</vt:lpstr>
      <vt:lpstr>結果</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菰田徹也</cp:lastModifiedBy>
  <cp:revision>178</cp:revision>
  <dcterms:created xsi:type="dcterms:W3CDTF">2016-01-16T07:10:55Z</dcterms:created>
  <dcterms:modified xsi:type="dcterms:W3CDTF">2016-02-12T05:53:56Z</dcterms:modified>
</cp:coreProperties>
</file>