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9"/>
  </p:notesMasterIdLst>
  <p:handoutMasterIdLst>
    <p:handoutMasterId r:id="rId30"/>
  </p:handoutMasterIdLst>
  <p:sldIdLst>
    <p:sldId id="256" r:id="rId3"/>
    <p:sldId id="258" r:id="rId4"/>
    <p:sldId id="259" r:id="rId5"/>
    <p:sldId id="260" r:id="rId6"/>
    <p:sldId id="262" r:id="rId7"/>
    <p:sldId id="288" r:id="rId8"/>
    <p:sldId id="267" r:id="rId9"/>
    <p:sldId id="268" r:id="rId10"/>
    <p:sldId id="269" r:id="rId11"/>
    <p:sldId id="291" r:id="rId12"/>
    <p:sldId id="292" r:id="rId13"/>
    <p:sldId id="280" r:id="rId14"/>
    <p:sldId id="281" r:id="rId15"/>
    <p:sldId id="290" r:id="rId16"/>
    <p:sldId id="283" r:id="rId17"/>
    <p:sldId id="286" r:id="rId18"/>
    <p:sldId id="284" r:id="rId19"/>
    <p:sldId id="285" r:id="rId20"/>
    <p:sldId id="273" r:id="rId21"/>
    <p:sldId id="261" r:id="rId22"/>
    <p:sldId id="287" r:id="rId23"/>
    <p:sldId id="270" r:id="rId24"/>
    <p:sldId id="271" r:id="rId25"/>
    <p:sldId id="277" r:id="rId26"/>
    <p:sldId id="293" r:id="rId27"/>
    <p:sldId id="294" r:id="rId28"/>
  </p:sldIdLst>
  <p:sldSz cx="9144000" cy="6858000" type="screen4x3"/>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003" autoAdjust="0"/>
  </p:normalViewPr>
  <p:slideViewPr>
    <p:cSldViewPr>
      <p:cViewPr varScale="1">
        <p:scale>
          <a:sx n="89" d="100"/>
          <a:sy n="89" d="100"/>
        </p:scale>
        <p:origin x="2226" y="72"/>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936" y="-84"/>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segawalab\Desktop\result_EM_3D_NbO.csv"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asegawalab\Desktop\result_EM_3D_NbO.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extLst>
            <c:ext xmlns:c16="http://schemas.microsoft.com/office/drawing/2014/chart" uri="{C3380CC4-5D6E-409C-BE32-E72D297353CC}">
              <c16:uniqueId val="{00000000-A9DA-44EF-A380-A655CBB32475}"/>
            </c:ext>
          </c:extLst>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extLst>
            <c:ext xmlns:c16="http://schemas.microsoft.com/office/drawing/2014/chart" uri="{C3380CC4-5D6E-409C-BE32-E72D297353CC}">
              <c16:uniqueId val="{00000001-A9DA-44EF-A380-A655CBB32475}"/>
            </c:ext>
          </c:extLst>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extLst>
            <c:ext xmlns:c16="http://schemas.microsoft.com/office/drawing/2014/chart" uri="{C3380CC4-5D6E-409C-BE32-E72D297353CC}">
              <c16:uniqueId val="{00000002-A9DA-44EF-A380-A655CBB32475}"/>
            </c:ext>
          </c:extLst>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extLst>
            <c:ext xmlns:c16="http://schemas.microsoft.com/office/drawing/2014/chart" uri="{C3380CC4-5D6E-409C-BE32-E72D297353CC}">
              <c16:uniqueId val="{00000003-A9DA-44EF-A380-A655CBB32475}"/>
            </c:ext>
          </c:extLst>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extLst>
            <c:ext xmlns:c16="http://schemas.microsoft.com/office/drawing/2014/chart" uri="{C3380CC4-5D6E-409C-BE32-E72D297353CC}">
              <c16:uniqueId val="{00000004-A9DA-44EF-A380-A655CBB32475}"/>
            </c:ext>
          </c:extLst>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extLst>
            <c:ext xmlns:c16="http://schemas.microsoft.com/office/drawing/2014/chart" uri="{C3380CC4-5D6E-409C-BE32-E72D297353CC}">
              <c16:uniqueId val="{00000005-A9DA-44EF-A380-A655CBB32475}"/>
            </c:ext>
          </c:extLst>
        </c:ser>
        <c:dLbls>
          <c:showLegendKey val="0"/>
          <c:showVal val="0"/>
          <c:showCatName val="0"/>
          <c:showSerName val="0"/>
          <c:showPercent val="0"/>
          <c:showBubbleSize val="0"/>
        </c:dLbls>
        <c:smooth val="0"/>
        <c:axId val="217771008"/>
        <c:axId val="217924736"/>
      </c:lineChart>
      <c:catAx>
        <c:axId val="217771008"/>
        <c:scaling>
          <c:orientation val="minMax"/>
        </c:scaling>
        <c:delete val="0"/>
        <c:axPos val="b"/>
        <c:title>
          <c:tx>
            <c:rich>
              <a:bodyPr/>
              <a:lstStyle/>
              <a:p>
                <a:pPr>
                  <a:defRPr lang="ja-JP" sz="1600"/>
                </a:pPr>
                <a:r>
                  <a:rPr lang="en-US" altLang="ja-JP" sz="1600" dirty="0" smtClean="0"/>
                  <a:t>Teaching error[pixel]</a:t>
                </a:r>
                <a:endParaRPr lang="ja-JP" altLang="en-US" sz="1600" dirty="0"/>
              </a:p>
            </c:rich>
          </c:tx>
          <c:layout/>
          <c:overlay val="0"/>
        </c:title>
        <c:numFmt formatCode="General" sourceLinked="1"/>
        <c:majorTickMark val="out"/>
        <c:minorTickMark val="none"/>
        <c:tickLblPos val="nextTo"/>
        <c:txPr>
          <a:bodyPr/>
          <a:lstStyle/>
          <a:p>
            <a:pPr>
              <a:defRPr lang="ja-JP"/>
            </a:pPr>
            <a:endParaRPr lang="ja-JP"/>
          </a:p>
        </c:txPr>
        <c:crossAx val="217924736"/>
        <c:crosses val="autoZero"/>
        <c:auto val="1"/>
        <c:lblAlgn val="ctr"/>
        <c:lblOffset val="100"/>
        <c:noMultiLvlLbl val="0"/>
      </c:catAx>
      <c:valAx>
        <c:axId val="217924736"/>
        <c:scaling>
          <c:orientation val="minMax"/>
          <c:max val="1"/>
        </c:scaling>
        <c:delete val="0"/>
        <c:axPos val="l"/>
        <c:majorGridlines/>
        <c:title>
          <c:tx>
            <c:rich>
              <a:bodyPr rot="-5400000" vert="horz"/>
              <a:lstStyle/>
              <a:p>
                <a:pPr>
                  <a:defRPr lang="ja-JP"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txPr>
          <a:bodyPr/>
          <a:lstStyle/>
          <a:p>
            <a:pPr>
              <a:defRPr lang="ja-JP"/>
            </a:pPr>
            <a:endParaRPr lang="ja-JP"/>
          </a:p>
        </c:txPr>
        <c:crossAx val="217771008"/>
        <c:crosses val="autoZero"/>
        <c:crossBetween val="between"/>
      </c:valAx>
    </c:plotArea>
    <c:legend>
      <c:legendPos val="r"/>
      <c:layout/>
      <c:overlay val="0"/>
      <c:txPr>
        <a:bodyPr/>
        <a:lstStyle/>
        <a:p>
          <a:pPr>
            <a:defRPr lang="ja-JP"/>
          </a:pPr>
          <a:endParaRPr lang="ja-JP"/>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NbO</a:t>
            </a:r>
            <a:r>
              <a:rPr lang="en-US" altLang="ja-JP" sz="1800" baseline="0"/>
              <a:t> 2D</a:t>
            </a:r>
            <a:endParaRPr lang="ja-JP" altLang="en-US" sz="180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result_EM_3D_NbO!$A$2:$A$11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result_EM_3D_NbO!$B$2:$B$11</c:f>
              <c:numCache>
                <c:formatCode>General</c:formatCode>
                <c:ptCount val="10"/>
                <c:pt idx="0">
                  <c:v>0</c:v>
                </c:pt>
                <c:pt idx="1">
                  <c:v>0</c:v>
                </c:pt>
                <c:pt idx="2">
                  <c:v>8.3333333333333329E-2</c:v>
                </c:pt>
                <c:pt idx="3">
                  <c:v>0.16666666666666666</c:v>
                </c:pt>
                <c:pt idx="4">
                  <c:v>0.41666666666666669</c:v>
                </c:pt>
                <c:pt idx="5">
                  <c:v>0.41666666666666669</c:v>
                </c:pt>
                <c:pt idx="6">
                  <c:v>0.66666666666666663</c:v>
                </c:pt>
                <c:pt idx="7">
                  <c:v>0.83333333333333337</c:v>
                </c:pt>
                <c:pt idx="8">
                  <c:v>1</c:v>
                </c:pt>
                <c:pt idx="9">
                  <c:v>1</c:v>
                </c:pt>
              </c:numCache>
            </c:numRef>
          </c:val>
          <c:smooth val="0"/>
          <c:extLst>
            <c:ext xmlns:c16="http://schemas.microsoft.com/office/drawing/2014/chart" uri="{C3380CC4-5D6E-409C-BE32-E72D297353CC}">
              <c16:uniqueId val="{00000000-ACB0-4BE3-B21C-019B32116EEA}"/>
            </c:ext>
          </c:extLst>
        </c:ser>
        <c:dLbls>
          <c:showLegendKey val="0"/>
          <c:showVal val="0"/>
          <c:showCatName val="0"/>
          <c:showSerName val="0"/>
          <c:showPercent val="0"/>
          <c:showBubbleSize val="0"/>
        </c:dLbls>
        <c:smooth val="0"/>
        <c:axId val="2077167136"/>
        <c:axId val="2077165472"/>
      </c:lineChart>
      <c:catAx>
        <c:axId val="207716713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ja-JP" sz="2000"/>
                  <a:t>number</a:t>
                </a:r>
                <a:r>
                  <a:rPr lang="en-US" altLang="ja-JP" sz="2000" baseline="0"/>
                  <a:t> of data</a:t>
                </a:r>
                <a:endParaRPr lang="ja-JP" altLang="en-US" sz="2000"/>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77165472"/>
        <c:crosses val="autoZero"/>
        <c:auto val="1"/>
        <c:lblAlgn val="ctr"/>
        <c:lblOffset val="100"/>
        <c:noMultiLvlLbl val="0"/>
      </c:catAx>
      <c:valAx>
        <c:axId val="20771654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ja-JP" sz="2000"/>
                  <a:t>success</a:t>
                </a:r>
                <a:r>
                  <a:rPr lang="en-US" altLang="ja-JP" sz="2000" baseline="0"/>
                  <a:t> rate</a:t>
                </a:r>
                <a:endParaRPr lang="ja-JP" altLang="en-US" sz="2000"/>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2077167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NbO</a:t>
            </a:r>
            <a:r>
              <a:rPr lang="en-US" altLang="ja-JP" baseline="0"/>
              <a:t> 3D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result_EM_3D_NbO!$A$1:$A$10</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result_EM_3D_NbO!$B$1:$B$10</c:f>
              <c:numCache>
                <c:formatCode>General</c:formatCode>
                <c:ptCount val="10"/>
                <c:pt idx="0">
                  <c:v>3647.3766574945098</c:v>
                </c:pt>
                <c:pt idx="1">
                  <c:v>1767.36436360824</c:v>
                </c:pt>
                <c:pt idx="2">
                  <c:v>1096.03703039994</c:v>
                </c:pt>
                <c:pt idx="3">
                  <c:v>160.822397967184</c:v>
                </c:pt>
                <c:pt idx="4">
                  <c:v>151.60868005840999</c:v>
                </c:pt>
                <c:pt idx="5">
                  <c:v>99.203797246952107</c:v>
                </c:pt>
                <c:pt idx="6">
                  <c:v>103.76614702884299</c:v>
                </c:pt>
                <c:pt idx="7">
                  <c:v>81.6378652849057</c:v>
                </c:pt>
                <c:pt idx="8">
                  <c:v>54.7888418161046</c:v>
                </c:pt>
                <c:pt idx="9">
                  <c:v>72.7086126398099</c:v>
                </c:pt>
              </c:numCache>
            </c:numRef>
          </c:val>
          <c:smooth val="0"/>
          <c:extLst>
            <c:ext xmlns:c16="http://schemas.microsoft.com/office/drawing/2014/chart" uri="{C3380CC4-5D6E-409C-BE32-E72D297353CC}">
              <c16:uniqueId val="{00000000-C0BF-4D15-98DD-1F563D62C253}"/>
            </c:ext>
          </c:extLst>
        </c:ser>
        <c:ser>
          <c:idx val="1"/>
          <c:order val="1"/>
          <c:spPr>
            <a:ln w="28575" cap="rnd">
              <a:solidFill>
                <a:schemeClr val="accent2"/>
              </a:solidFill>
              <a:round/>
            </a:ln>
            <a:effectLst/>
          </c:spPr>
          <c:marker>
            <c:symbol val="none"/>
          </c:marker>
          <c:cat>
            <c:numRef>
              <c:f>result_EM_3D_NbO!$A$1:$A$10</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result_EM_3D_NbO!$C$1:$C$10</c:f>
              <c:numCache>
                <c:formatCode>General</c:formatCode>
                <c:ptCount val="10"/>
                <c:pt idx="0">
                  <c:v>10516.0229452276</c:v>
                </c:pt>
                <c:pt idx="1">
                  <c:v>3090.94091820427</c:v>
                </c:pt>
                <c:pt idx="2">
                  <c:v>2147.64486545097</c:v>
                </c:pt>
                <c:pt idx="3">
                  <c:v>441.04146292454902</c:v>
                </c:pt>
                <c:pt idx="4">
                  <c:v>336.117646552064</c:v>
                </c:pt>
                <c:pt idx="5">
                  <c:v>184.19406916254599</c:v>
                </c:pt>
                <c:pt idx="6">
                  <c:v>206.46065870831799</c:v>
                </c:pt>
                <c:pt idx="7">
                  <c:v>154.287223933132</c:v>
                </c:pt>
                <c:pt idx="8">
                  <c:v>85.197559319260293</c:v>
                </c:pt>
                <c:pt idx="9">
                  <c:v>125.681735804947</c:v>
                </c:pt>
              </c:numCache>
            </c:numRef>
          </c:val>
          <c:smooth val="0"/>
          <c:extLst>
            <c:ext xmlns:c16="http://schemas.microsoft.com/office/drawing/2014/chart" uri="{C3380CC4-5D6E-409C-BE32-E72D297353CC}">
              <c16:uniqueId val="{00000001-C0BF-4D15-98DD-1F563D62C253}"/>
            </c:ext>
          </c:extLst>
        </c:ser>
        <c:ser>
          <c:idx val="2"/>
          <c:order val="2"/>
          <c:spPr>
            <a:ln w="28575" cap="rnd">
              <a:solidFill>
                <a:schemeClr val="accent3"/>
              </a:solidFill>
              <a:round/>
            </a:ln>
            <a:effectLst/>
          </c:spPr>
          <c:marker>
            <c:symbol val="none"/>
          </c:marker>
          <c:cat>
            <c:numRef>
              <c:f>result_EM_3D_NbO!$A$1:$A$10</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result_EM_3D_NbO!$D$1:$D$10</c:f>
              <c:numCache>
                <c:formatCode>General</c:formatCode>
                <c:ptCount val="10"/>
                <c:pt idx="0">
                  <c:v>10615.0199903353</c:v>
                </c:pt>
                <c:pt idx="1">
                  <c:v>6555.3887592934898</c:v>
                </c:pt>
                <c:pt idx="2">
                  <c:v>1761.6301750965499</c:v>
                </c:pt>
                <c:pt idx="3">
                  <c:v>82.516730356639101</c:v>
                </c:pt>
                <c:pt idx="4">
                  <c:v>75.376562905877407</c:v>
                </c:pt>
                <c:pt idx="5">
                  <c:v>47.574401040675603</c:v>
                </c:pt>
                <c:pt idx="6">
                  <c:v>59.440724032033302</c:v>
                </c:pt>
                <c:pt idx="7">
                  <c:v>36.506578987103197</c:v>
                </c:pt>
                <c:pt idx="8">
                  <c:v>31.324638136987701</c:v>
                </c:pt>
                <c:pt idx="9">
                  <c:v>30.545689423997601</c:v>
                </c:pt>
              </c:numCache>
            </c:numRef>
          </c:val>
          <c:smooth val="0"/>
          <c:extLst>
            <c:ext xmlns:c16="http://schemas.microsoft.com/office/drawing/2014/chart" uri="{C3380CC4-5D6E-409C-BE32-E72D297353CC}">
              <c16:uniqueId val="{00000002-C0BF-4D15-98DD-1F563D62C253}"/>
            </c:ext>
          </c:extLst>
        </c:ser>
        <c:ser>
          <c:idx val="3"/>
          <c:order val="3"/>
          <c:spPr>
            <a:ln w="28575" cap="rnd">
              <a:solidFill>
                <a:schemeClr val="accent4"/>
              </a:solidFill>
              <a:round/>
            </a:ln>
            <a:effectLst/>
          </c:spPr>
          <c:marker>
            <c:symbol val="none"/>
          </c:marker>
          <c:cat>
            <c:numRef>
              <c:f>result_EM_3D_NbO!$A$1:$A$10</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result_EM_3D_NbO!$E$1:$E$10</c:f>
              <c:numCache>
                <c:formatCode>General</c:formatCode>
                <c:ptCount val="10"/>
                <c:pt idx="0">
                  <c:v>10539.100807988299</c:v>
                </c:pt>
                <c:pt idx="1">
                  <c:v>4634.6209464464901</c:v>
                </c:pt>
                <c:pt idx="2">
                  <c:v>667.36876227310404</c:v>
                </c:pt>
                <c:pt idx="3">
                  <c:v>184.82489205568299</c:v>
                </c:pt>
                <c:pt idx="4">
                  <c:v>150.14653103010201</c:v>
                </c:pt>
                <c:pt idx="5">
                  <c:v>69.409127745537603</c:v>
                </c:pt>
                <c:pt idx="6">
                  <c:v>95.524441795712505</c:v>
                </c:pt>
                <c:pt idx="7">
                  <c:v>43.784824662975403</c:v>
                </c:pt>
                <c:pt idx="8">
                  <c:v>29.467820388213902</c:v>
                </c:pt>
                <c:pt idx="9">
                  <c:v>31.375378361103401</c:v>
                </c:pt>
              </c:numCache>
            </c:numRef>
          </c:val>
          <c:smooth val="0"/>
          <c:extLst>
            <c:ext xmlns:c16="http://schemas.microsoft.com/office/drawing/2014/chart" uri="{C3380CC4-5D6E-409C-BE32-E72D297353CC}">
              <c16:uniqueId val="{00000003-C0BF-4D15-98DD-1F563D62C253}"/>
            </c:ext>
          </c:extLst>
        </c:ser>
        <c:ser>
          <c:idx val="4"/>
          <c:order val="4"/>
          <c:tx>
            <c:strRef>
              <c:f>result_EM_3D_NbO!$F$1:$F$10</c:f>
              <c:strCache>
                <c:ptCount val="10"/>
                <c:pt idx="0">
                  <c:v>100</c:v>
                </c:pt>
                <c:pt idx="1">
                  <c:v>100</c:v>
                </c:pt>
                <c:pt idx="2">
                  <c:v>100</c:v>
                </c:pt>
                <c:pt idx="3">
                  <c:v>100</c:v>
                </c:pt>
                <c:pt idx="4">
                  <c:v>100</c:v>
                </c:pt>
                <c:pt idx="5">
                  <c:v>100</c:v>
                </c:pt>
                <c:pt idx="6">
                  <c:v>100</c:v>
                </c:pt>
                <c:pt idx="7">
                  <c:v>100</c:v>
                </c:pt>
                <c:pt idx="8">
                  <c:v>100</c:v>
                </c:pt>
                <c:pt idx="9">
                  <c:v>100</c:v>
                </c:pt>
              </c:strCache>
            </c:strRef>
          </c:tx>
          <c:spPr>
            <a:ln w="12700" cap="rnd">
              <a:solidFill>
                <a:schemeClr val="accent5"/>
              </a:solidFill>
              <a:round/>
            </a:ln>
            <a:effectLst/>
          </c:spPr>
          <c:marker>
            <c:symbol val="none"/>
          </c:marker>
          <c:val>
            <c:numRef>
              <c:f>result_EM_3D_NbO!$F$1:$F$10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mooth val="0"/>
          <c:extLst>
            <c:ext xmlns:c16="http://schemas.microsoft.com/office/drawing/2014/chart" uri="{C3380CC4-5D6E-409C-BE32-E72D297353CC}">
              <c16:uniqueId val="{00000004-C0BF-4D15-98DD-1F563D62C253}"/>
            </c:ext>
          </c:extLst>
        </c:ser>
        <c:dLbls>
          <c:showLegendKey val="0"/>
          <c:showVal val="0"/>
          <c:showCatName val="0"/>
          <c:showSerName val="0"/>
          <c:showPercent val="0"/>
          <c:showBubbleSize val="0"/>
        </c:dLbls>
        <c:smooth val="0"/>
        <c:axId val="2032683183"/>
        <c:axId val="2032681103"/>
      </c:lineChart>
      <c:catAx>
        <c:axId val="2032683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32681103"/>
        <c:crosses val="autoZero"/>
        <c:auto val="1"/>
        <c:lblAlgn val="ctr"/>
        <c:lblOffset val="100"/>
        <c:noMultiLvlLbl val="0"/>
      </c:catAx>
      <c:valAx>
        <c:axId val="203268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326831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result_EM_3D_NbO!$A$3:$A$10</c:f>
              <c:numCache>
                <c:formatCode>General</c:formatCode>
                <c:ptCount val="8"/>
                <c:pt idx="0">
                  <c:v>30</c:v>
                </c:pt>
                <c:pt idx="1">
                  <c:v>40</c:v>
                </c:pt>
                <c:pt idx="2">
                  <c:v>50</c:v>
                </c:pt>
                <c:pt idx="3">
                  <c:v>60</c:v>
                </c:pt>
                <c:pt idx="4">
                  <c:v>70</c:v>
                </c:pt>
                <c:pt idx="5">
                  <c:v>80</c:v>
                </c:pt>
                <c:pt idx="6">
                  <c:v>90</c:v>
                </c:pt>
                <c:pt idx="7">
                  <c:v>100</c:v>
                </c:pt>
              </c:numCache>
            </c:numRef>
          </c:cat>
          <c:val>
            <c:numRef>
              <c:f>result_EM_3D_NbO!$B$3:$B$10</c:f>
              <c:numCache>
                <c:formatCode>General</c:formatCode>
                <c:ptCount val="8"/>
                <c:pt idx="0">
                  <c:v>1096.03703039994</c:v>
                </c:pt>
                <c:pt idx="1">
                  <c:v>160.822397967184</c:v>
                </c:pt>
                <c:pt idx="2">
                  <c:v>151.60868005840999</c:v>
                </c:pt>
                <c:pt idx="3">
                  <c:v>99.203797246952107</c:v>
                </c:pt>
                <c:pt idx="4">
                  <c:v>103.76614702884299</c:v>
                </c:pt>
                <c:pt idx="5">
                  <c:v>81.6378652849057</c:v>
                </c:pt>
                <c:pt idx="6">
                  <c:v>54.7888418161046</c:v>
                </c:pt>
                <c:pt idx="7">
                  <c:v>72.7086126398099</c:v>
                </c:pt>
              </c:numCache>
            </c:numRef>
          </c:val>
          <c:smooth val="0"/>
          <c:extLst>
            <c:ext xmlns:c16="http://schemas.microsoft.com/office/drawing/2014/chart" uri="{C3380CC4-5D6E-409C-BE32-E72D297353CC}">
              <c16:uniqueId val="{00000000-1471-4245-851C-78E66DD30650}"/>
            </c:ext>
          </c:extLst>
        </c:ser>
        <c:ser>
          <c:idx val="1"/>
          <c:order val="1"/>
          <c:spPr>
            <a:ln w="28575" cap="rnd">
              <a:solidFill>
                <a:schemeClr val="accent2"/>
              </a:solidFill>
              <a:round/>
            </a:ln>
            <a:effectLst/>
          </c:spPr>
          <c:marker>
            <c:symbol val="none"/>
          </c:marker>
          <c:cat>
            <c:numRef>
              <c:f>result_EM_3D_NbO!$A$3:$A$10</c:f>
              <c:numCache>
                <c:formatCode>General</c:formatCode>
                <c:ptCount val="8"/>
                <c:pt idx="0">
                  <c:v>30</c:v>
                </c:pt>
                <c:pt idx="1">
                  <c:v>40</c:v>
                </c:pt>
                <c:pt idx="2">
                  <c:v>50</c:v>
                </c:pt>
                <c:pt idx="3">
                  <c:v>60</c:v>
                </c:pt>
                <c:pt idx="4">
                  <c:v>70</c:v>
                </c:pt>
                <c:pt idx="5">
                  <c:v>80</c:v>
                </c:pt>
                <c:pt idx="6">
                  <c:v>90</c:v>
                </c:pt>
                <c:pt idx="7">
                  <c:v>100</c:v>
                </c:pt>
              </c:numCache>
            </c:numRef>
          </c:cat>
          <c:val>
            <c:numRef>
              <c:f>result_EM_3D_NbO!$C$3:$C$10</c:f>
              <c:numCache>
                <c:formatCode>General</c:formatCode>
                <c:ptCount val="8"/>
                <c:pt idx="0">
                  <c:v>2147.64486545097</c:v>
                </c:pt>
                <c:pt idx="1">
                  <c:v>441.04146292454902</c:v>
                </c:pt>
                <c:pt idx="2">
                  <c:v>336.117646552064</c:v>
                </c:pt>
                <c:pt idx="3">
                  <c:v>184.19406916254599</c:v>
                </c:pt>
                <c:pt idx="4">
                  <c:v>206.46065870831799</c:v>
                </c:pt>
                <c:pt idx="5">
                  <c:v>154.287223933132</c:v>
                </c:pt>
                <c:pt idx="6">
                  <c:v>85.197559319260293</c:v>
                </c:pt>
                <c:pt idx="7">
                  <c:v>125.681735804947</c:v>
                </c:pt>
              </c:numCache>
            </c:numRef>
          </c:val>
          <c:smooth val="0"/>
          <c:extLst>
            <c:ext xmlns:c16="http://schemas.microsoft.com/office/drawing/2014/chart" uri="{C3380CC4-5D6E-409C-BE32-E72D297353CC}">
              <c16:uniqueId val="{00000001-1471-4245-851C-78E66DD30650}"/>
            </c:ext>
          </c:extLst>
        </c:ser>
        <c:ser>
          <c:idx val="2"/>
          <c:order val="2"/>
          <c:spPr>
            <a:ln w="28575" cap="rnd">
              <a:solidFill>
                <a:schemeClr val="accent3"/>
              </a:solidFill>
              <a:round/>
            </a:ln>
            <a:effectLst/>
          </c:spPr>
          <c:marker>
            <c:symbol val="none"/>
          </c:marker>
          <c:cat>
            <c:numRef>
              <c:f>result_EM_3D_NbO!$A$3:$A$10</c:f>
              <c:numCache>
                <c:formatCode>General</c:formatCode>
                <c:ptCount val="8"/>
                <c:pt idx="0">
                  <c:v>30</c:v>
                </c:pt>
                <c:pt idx="1">
                  <c:v>40</c:v>
                </c:pt>
                <c:pt idx="2">
                  <c:v>50</c:v>
                </c:pt>
                <c:pt idx="3">
                  <c:v>60</c:v>
                </c:pt>
                <c:pt idx="4">
                  <c:v>70</c:v>
                </c:pt>
                <c:pt idx="5">
                  <c:v>80</c:v>
                </c:pt>
                <c:pt idx="6">
                  <c:v>90</c:v>
                </c:pt>
                <c:pt idx="7">
                  <c:v>100</c:v>
                </c:pt>
              </c:numCache>
            </c:numRef>
          </c:cat>
          <c:val>
            <c:numRef>
              <c:f>result_EM_3D_NbO!$D$3:$D$10</c:f>
              <c:numCache>
                <c:formatCode>General</c:formatCode>
                <c:ptCount val="8"/>
                <c:pt idx="0">
                  <c:v>1761.6301750965499</c:v>
                </c:pt>
                <c:pt idx="1">
                  <c:v>82.516730356639101</c:v>
                </c:pt>
                <c:pt idx="2">
                  <c:v>75.376562905877407</c:v>
                </c:pt>
                <c:pt idx="3">
                  <c:v>47.574401040675603</c:v>
                </c:pt>
                <c:pt idx="4">
                  <c:v>59.440724032033302</c:v>
                </c:pt>
                <c:pt idx="5">
                  <c:v>36.506578987103197</c:v>
                </c:pt>
                <c:pt idx="6">
                  <c:v>31.324638136987701</c:v>
                </c:pt>
                <c:pt idx="7">
                  <c:v>30.545689423997601</c:v>
                </c:pt>
              </c:numCache>
            </c:numRef>
          </c:val>
          <c:smooth val="0"/>
          <c:extLst>
            <c:ext xmlns:c16="http://schemas.microsoft.com/office/drawing/2014/chart" uri="{C3380CC4-5D6E-409C-BE32-E72D297353CC}">
              <c16:uniqueId val="{00000002-1471-4245-851C-78E66DD30650}"/>
            </c:ext>
          </c:extLst>
        </c:ser>
        <c:ser>
          <c:idx val="3"/>
          <c:order val="3"/>
          <c:spPr>
            <a:ln w="28575" cap="rnd">
              <a:solidFill>
                <a:schemeClr val="accent4"/>
              </a:solidFill>
              <a:round/>
            </a:ln>
            <a:effectLst/>
          </c:spPr>
          <c:marker>
            <c:symbol val="none"/>
          </c:marker>
          <c:cat>
            <c:numRef>
              <c:f>result_EM_3D_NbO!$A$3:$A$10</c:f>
              <c:numCache>
                <c:formatCode>General</c:formatCode>
                <c:ptCount val="8"/>
                <c:pt idx="0">
                  <c:v>30</c:v>
                </c:pt>
                <c:pt idx="1">
                  <c:v>40</c:v>
                </c:pt>
                <c:pt idx="2">
                  <c:v>50</c:v>
                </c:pt>
                <c:pt idx="3">
                  <c:v>60</c:v>
                </c:pt>
                <c:pt idx="4">
                  <c:v>70</c:v>
                </c:pt>
                <c:pt idx="5">
                  <c:v>80</c:v>
                </c:pt>
                <c:pt idx="6">
                  <c:v>90</c:v>
                </c:pt>
                <c:pt idx="7">
                  <c:v>100</c:v>
                </c:pt>
              </c:numCache>
            </c:numRef>
          </c:cat>
          <c:val>
            <c:numRef>
              <c:f>result_EM_3D_NbO!$E$3:$E$10</c:f>
              <c:numCache>
                <c:formatCode>General</c:formatCode>
                <c:ptCount val="8"/>
                <c:pt idx="0">
                  <c:v>667.36876227310404</c:v>
                </c:pt>
                <c:pt idx="1">
                  <c:v>184.82489205568299</c:v>
                </c:pt>
                <c:pt idx="2">
                  <c:v>150.14653103010201</c:v>
                </c:pt>
                <c:pt idx="3">
                  <c:v>69.409127745537603</c:v>
                </c:pt>
                <c:pt idx="4">
                  <c:v>95.524441795712505</c:v>
                </c:pt>
                <c:pt idx="5">
                  <c:v>43.784824662975403</c:v>
                </c:pt>
                <c:pt idx="6">
                  <c:v>29.467820388213902</c:v>
                </c:pt>
                <c:pt idx="7">
                  <c:v>31.375378361103401</c:v>
                </c:pt>
              </c:numCache>
            </c:numRef>
          </c:val>
          <c:smooth val="0"/>
          <c:extLst>
            <c:ext xmlns:c16="http://schemas.microsoft.com/office/drawing/2014/chart" uri="{C3380CC4-5D6E-409C-BE32-E72D297353CC}">
              <c16:uniqueId val="{00000003-1471-4245-851C-78E66DD30650}"/>
            </c:ext>
          </c:extLst>
        </c:ser>
        <c:ser>
          <c:idx val="4"/>
          <c:order val="4"/>
          <c:spPr>
            <a:ln w="28575" cap="rnd">
              <a:solidFill>
                <a:schemeClr val="accent5"/>
              </a:solidFill>
              <a:round/>
            </a:ln>
            <a:effectLst/>
          </c:spPr>
          <c:marker>
            <c:symbol val="none"/>
          </c:marker>
          <c:cat>
            <c:numRef>
              <c:f>result_EM_3D_NbO!$A$3:$A$10</c:f>
              <c:numCache>
                <c:formatCode>General</c:formatCode>
                <c:ptCount val="8"/>
                <c:pt idx="0">
                  <c:v>30</c:v>
                </c:pt>
                <c:pt idx="1">
                  <c:v>40</c:v>
                </c:pt>
                <c:pt idx="2">
                  <c:v>50</c:v>
                </c:pt>
                <c:pt idx="3">
                  <c:v>60</c:v>
                </c:pt>
                <c:pt idx="4">
                  <c:v>70</c:v>
                </c:pt>
                <c:pt idx="5">
                  <c:v>80</c:v>
                </c:pt>
                <c:pt idx="6">
                  <c:v>90</c:v>
                </c:pt>
                <c:pt idx="7">
                  <c:v>100</c:v>
                </c:pt>
              </c:numCache>
            </c:numRef>
          </c:cat>
          <c:val>
            <c:numRef>
              <c:f>result_EM_3D_NbO!$F$3:$F$10</c:f>
              <c:numCache>
                <c:formatCode>General</c:formatCode>
                <c:ptCount val="8"/>
                <c:pt idx="0">
                  <c:v>100</c:v>
                </c:pt>
                <c:pt idx="1">
                  <c:v>100</c:v>
                </c:pt>
                <c:pt idx="2">
                  <c:v>100</c:v>
                </c:pt>
                <c:pt idx="3">
                  <c:v>100</c:v>
                </c:pt>
                <c:pt idx="4">
                  <c:v>100</c:v>
                </c:pt>
                <c:pt idx="5">
                  <c:v>100</c:v>
                </c:pt>
                <c:pt idx="6">
                  <c:v>100</c:v>
                </c:pt>
                <c:pt idx="7">
                  <c:v>100</c:v>
                </c:pt>
              </c:numCache>
            </c:numRef>
          </c:val>
          <c:smooth val="0"/>
          <c:extLst>
            <c:ext xmlns:c16="http://schemas.microsoft.com/office/drawing/2014/chart" uri="{C3380CC4-5D6E-409C-BE32-E72D297353CC}">
              <c16:uniqueId val="{00000004-1471-4245-851C-78E66DD30650}"/>
            </c:ext>
          </c:extLst>
        </c:ser>
        <c:dLbls>
          <c:showLegendKey val="0"/>
          <c:showVal val="0"/>
          <c:showCatName val="0"/>
          <c:showSerName val="0"/>
          <c:showPercent val="0"/>
          <c:showBubbleSize val="0"/>
        </c:dLbls>
        <c:smooth val="0"/>
        <c:axId val="2032686511"/>
        <c:axId val="2032679439"/>
      </c:lineChart>
      <c:catAx>
        <c:axId val="2032686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32679439"/>
        <c:crosses val="autoZero"/>
        <c:auto val="1"/>
        <c:lblAlgn val="ctr"/>
        <c:lblOffset val="100"/>
        <c:noMultiLvlLbl val="0"/>
      </c:catAx>
      <c:valAx>
        <c:axId val="2032679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326865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981ACFD2-9240-4907-A9E4-4A99BE704942}" type="datetimeFigureOut">
              <a:rPr kumimoji="1" lang="ja-JP" altLang="en-US" smtClean="0"/>
              <a:t>2016/6/21</a:t>
            </a:fld>
            <a:endParaRPr kumimoji="1" lang="ja-JP" altLang="en-US"/>
          </a:p>
        </p:txBody>
      </p:sp>
      <p:sp>
        <p:nvSpPr>
          <p:cNvPr id="4" name="フッター プレースホルダー 3"/>
          <p:cNvSpPr>
            <a:spLocks noGrp="1"/>
          </p:cNvSpPr>
          <p:nvPr>
            <p:ph type="ftr" sz="quarter" idx="2"/>
          </p:nvPr>
        </p:nvSpPr>
        <p:spPr>
          <a:xfrm>
            <a:off x="0" y="9518650"/>
            <a:ext cx="2984500"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902075" y="9518650"/>
            <a:ext cx="2984500" cy="501650"/>
          </a:xfrm>
          <a:prstGeom prst="rect">
            <a:avLst/>
          </a:prstGeom>
        </p:spPr>
        <p:txBody>
          <a:bodyPr vert="horz" lIns="91440" tIns="45720" rIns="91440" bIns="45720" rtlCol="0" anchor="b"/>
          <a:lstStyle>
            <a:lvl1pPr algn="r">
              <a:defRPr sz="1200"/>
            </a:lvl1pPr>
          </a:lstStyle>
          <a:p>
            <a:fld id="{97D764B1-9666-4746-8C05-CFAD6C8DBED3}" type="slidenum">
              <a:rPr kumimoji="1" lang="ja-JP" altLang="en-US" smtClean="0"/>
              <a:t>‹#›</a:t>
            </a:fld>
            <a:endParaRPr kumimoji="1" lang="ja-JP" altLang="en-US"/>
          </a:p>
        </p:txBody>
      </p:sp>
    </p:spTree>
    <p:extLst>
      <p:ext uri="{BB962C8B-B14F-4D97-AF65-F5344CB8AC3E}">
        <p14:creationId xmlns:p14="http://schemas.microsoft.com/office/powerpoint/2010/main" val="355429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15"/>
          </a:xfrm>
          <a:prstGeom prst="rect">
            <a:avLst/>
          </a:prstGeom>
        </p:spPr>
        <p:txBody>
          <a:bodyPr vert="horz" lIns="96616" tIns="48308" rIns="96616" bIns="48308" rtlCol="0"/>
          <a:lstStyle>
            <a:lvl1pPr algn="l" latinLnBrk="0">
              <a:defRPr kumimoji="1" lang="ja-JP" sz="1300"/>
            </a:lvl1pPr>
          </a:lstStyle>
          <a:p>
            <a:endParaRPr kumimoji="1" lang="ja-JP"/>
          </a:p>
        </p:txBody>
      </p:sp>
      <p:sp>
        <p:nvSpPr>
          <p:cNvPr id="3" name="Date Placeholder 2"/>
          <p:cNvSpPr>
            <a:spLocks noGrp="1"/>
          </p:cNvSpPr>
          <p:nvPr>
            <p:ph type="dt" idx="1"/>
          </p:nvPr>
        </p:nvSpPr>
        <p:spPr>
          <a:xfrm>
            <a:off x="3901698" y="0"/>
            <a:ext cx="2984871" cy="501015"/>
          </a:xfrm>
          <a:prstGeom prst="rect">
            <a:avLst/>
          </a:prstGeom>
        </p:spPr>
        <p:txBody>
          <a:bodyPr vert="horz" lIns="96616" tIns="48308" rIns="96616" bIns="48308" rtlCol="0"/>
          <a:lstStyle>
            <a:lvl1pPr algn="r" latinLnBrk="0">
              <a:defRPr kumimoji="1" lang="ja-JP" sz="1300"/>
            </a:lvl1pPr>
          </a:lstStyle>
          <a:p>
            <a:fld id="{3842907C-D0AA-4C58-9F94-58B40AD65B29}" type="datetimeFigureOut">
              <a:rPr lang="ja-JP" altLang="en-US"/>
              <a:pPr/>
              <a:t>2016/6/21</a:t>
            </a:fld>
            <a:endParaRPr kumimoji="1" lang="ja-JP"/>
          </a:p>
        </p:txBody>
      </p:sp>
      <p:sp>
        <p:nvSpPr>
          <p:cNvPr id="4" name="Slide Image Placehold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kumimoji="1" lang="ja-JP"/>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6616" tIns="48308" rIns="96616" bIns="48308"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latinLnBrk="0">
              <a:defRPr kumimoji="1" lang="ja-JP" sz="1300"/>
            </a:lvl1pPr>
          </a:lstStyle>
          <a:p>
            <a:endParaRPr kumimoji="1" lang="ja-JP"/>
          </a:p>
        </p:txBody>
      </p:sp>
      <p:sp>
        <p:nvSpPr>
          <p:cNvPr id="7" name="Slide Number Placehold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latinLnBrk="0">
              <a:defRPr kumimoji="1" lang="ja-JP" sz="1300"/>
            </a:lvl1pPr>
          </a:lstStyle>
          <a:p>
            <a:fld id="{1D76769E-C829-4283-B80E-CB90D995C291}" type="slidenum">
              <a:rPr/>
              <a:pPr/>
              <a:t>‹#›</a:t>
            </a:fld>
            <a:endParaRPr kumimoji="1" lang="ja-JP"/>
          </a:p>
        </p:txBody>
      </p:sp>
    </p:spTree>
    <p:extLst>
      <p:ext uri="{BB962C8B-B14F-4D97-AF65-F5344CB8AC3E}">
        <p14:creationId xmlns:p14="http://schemas.microsoft.com/office/powerpoint/2010/main" val="3882341549"/>
      </p:ext>
    </p:extLst>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0888"/>
            <a:ext cx="5008563" cy="3757612"/>
          </a:xfrm>
        </p:spPr>
      </p:sp>
      <p:sp>
        <p:nvSpPr>
          <p:cNvPr id="3" name="Notes Placeholder 2"/>
          <p:cNvSpPr>
            <a:spLocks noGrp="1"/>
          </p:cNvSpPr>
          <p:nvPr>
            <p:ph type="body" idx="1"/>
          </p:nvPr>
        </p:nvSpPr>
        <p:spPr>
          <a:xfrm>
            <a:off x="688817" y="4773424"/>
            <a:ext cx="5510530" cy="4509135"/>
          </a:xfrm>
        </p:spPr>
        <p:txBody>
          <a:bodyPr>
            <a:normAutofit/>
          </a:bodyPr>
          <a:lstStyle/>
          <a:p>
            <a:r>
              <a:rPr lang="ja-JP" altLang="en-US" dirty="0"/>
              <a:t>　それで</a:t>
            </a:r>
            <a:r>
              <a:rPr lang="ja-JP" altLang="en-US" dirty="0" smtClean="0"/>
              <a:t>は，“気が利く”動作学習というタイトルで</a:t>
            </a:r>
            <a:r>
              <a:rPr lang="en-US" altLang="ja-JP" dirty="0" smtClean="0"/>
              <a:t>M</a:t>
            </a:r>
            <a:r>
              <a:rPr lang="ja-JP" altLang="en-US" dirty="0" smtClean="0"/>
              <a:t>１の菰田が発表いたします．</a:t>
            </a:r>
            <a:endParaRPr kumimoji="1" lang="ja-JP" dirty="0"/>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これらを踏まえて，今後の研究構想とテーマを設定しました．</a:t>
            </a:r>
            <a:endParaRPr kumimoji="1" lang="en-US" altLang="ja-JP" dirty="0" smtClean="0"/>
          </a:p>
          <a:p>
            <a:r>
              <a:rPr lang="ja-JP" altLang="en-US" dirty="0" smtClean="0"/>
              <a:t>（このスライドいる？）</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10</a:t>
            </a:fld>
            <a:endParaRPr kumimoji="1" lang="ja-JP" altLang="en-US"/>
          </a:p>
        </p:txBody>
      </p:sp>
    </p:spTree>
    <p:extLst>
      <p:ext uri="{BB962C8B-B14F-4D97-AF65-F5344CB8AC3E}">
        <p14:creationId xmlns:p14="http://schemas.microsoft.com/office/powerpoint/2010/main" val="6122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これらを踏まえて，今後の研究計画，テーマの候補を列挙しました．</a:t>
            </a:r>
            <a:endParaRPr kumimoji="1" lang="en-US" altLang="ja-JP" dirty="0" smtClean="0"/>
          </a:p>
          <a:p>
            <a:r>
              <a:rPr lang="ja-JP" altLang="en-US" dirty="0" smtClean="0"/>
              <a:t>一番下が卒業研究とその一般化を踏まえた現在で，一番上が“気が利く”ロボットの実現を表します．“気が利く”ロボットの実現に必要な項目として複雑な動作を扱えること，効率よく学習できること，無駄を省けることの</a:t>
            </a:r>
            <a:r>
              <a:rPr lang="en-US" altLang="ja-JP" dirty="0" smtClean="0"/>
              <a:t>3</a:t>
            </a:r>
            <a:r>
              <a:rPr lang="ja-JP" altLang="en-US" dirty="0" err="1" smtClean="0"/>
              <a:t>つを</a:t>
            </a:r>
            <a:r>
              <a:rPr lang="ja-JP" altLang="en-US" dirty="0" smtClean="0"/>
              <a:t>挙げ，それらを達成するための具体的な課題をその下に挙げています．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11</a:t>
            </a:fld>
            <a:endParaRPr kumimoji="1" lang="ja-JP" altLang="en-US"/>
          </a:p>
        </p:txBody>
      </p:sp>
    </p:spTree>
    <p:extLst>
      <p:ext uri="{BB962C8B-B14F-4D97-AF65-F5344CB8AC3E}">
        <p14:creationId xmlns:p14="http://schemas.microsoft.com/office/powerpoint/2010/main" val="308022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8817" y="4762088"/>
            <a:ext cx="5510530" cy="4509135"/>
          </a:xfrm>
        </p:spPr>
        <p:txBody>
          <a:bodyPr/>
          <a:lstStyle/>
          <a:p>
            <a:r>
              <a:rPr kumimoji="1" lang="ja-JP" altLang="en-US" dirty="0" smtClean="0"/>
              <a:t>　続いて現在取り組んでいる内容についてですが，まず卒業研究で扱っている内容とモデルに関する問題点を考え，その改良を目指しました．</a:t>
            </a:r>
            <a:endParaRPr kumimoji="1" lang="en-US" altLang="ja-JP" dirty="0" smtClean="0"/>
          </a:p>
          <a:p>
            <a:r>
              <a:rPr kumimoji="1" lang="ja-JP" altLang="en-US" dirty="0" smtClean="0"/>
              <a:t>　卒業研究における手法の問題点としては，</a:t>
            </a:r>
            <a:r>
              <a:rPr lang="ja-JP" altLang="en-US" dirty="0"/>
              <a:t>物体</a:t>
            </a:r>
            <a:r>
              <a:rPr lang="ja-JP" altLang="en-US" dirty="0" smtClean="0"/>
              <a:t>の平面座標しか扱えないということ，やっていることの単純さのわりにあまりに実装が複雑であること，参照点と変位の候補が十分であるかどうかよくわからないことなどが挙げられます．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12</a:t>
            </a:fld>
            <a:endParaRPr kumimoji="1" lang="ja-JP" altLang="en-US"/>
          </a:p>
        </p:txBody>
      </p:sp>
    </p:spTree>
    <p:extLst>
      <p:ext uri="{BB962C8B-B14F-4D97-AF65-F5344CB8AC3E}">
        <p14:creationId xmlns:p14="http://schemas.microsoft.com/office/powerpoint/2010/main" val="2177579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a:t>
            </a:r>
            <a:r>
              <a:rPr lang="ja-JP" altLang="en-US" dirty="0" smtClean="0"/>
              <a:t>それより</a:t>
            </a:r>
            <a:r>
              <a:rPr kumimoji="1" lang="ja-JP" altLang="en-US" dirty="0" smtClean="0"/>
              <a:t>，モデルを根本的に見直すことにしました．</a:t>
            </a:r>
            <a:r>
              <a:rPr lang="ja-JP" altLang="en-US" dirty="0"/>
              <a:t>空間座標</a:t>
            </a:r>
            <a:r>
              <a:rPr lang="ja-JP" altLang="en-US" dirty="0" smtClean="0"/>
              <a:t>や回転，その他の特徴量を自然に取り入れられる形にしたいと思い，特徴量ベクトルの行列演算で目標状態を推定するという形に変え，多入力多出力システムのパラメータ推定というモデルを考察しました．これはよく知られた問題設定であり，様々な開放が提案されています．評価関数として</a:t>
            </a:r>
            <a:r>
              <a:rPr lang="en-US" altLang="ja-JP" dirty="0" smtClean="0"/>
              <a:t>MSE</a:t>
            </a:r>
            <a:r>
              <a:rPr lang="ja-JP" altLang="en-US" dirty="0" smtClean="0"/>
              <a:t>を用い，最急降下法によって最適な行列</a:t>
            </a:r>
            <a:r>
              <a:rPr lang="en-US" altLang="ja-JP" dirty="0" smtClean="0"/>
              <a:t>A</a:t>
            </a:r>
            <a:r>
              <a:rPr lang="ja-JP" altLang="en-US" dirty="0" smtClean="0"/>
              <a:t>を推定する手法を用いて</a:t>
            </a:r>
            <a:r>
              <a:rPr lang="en-US" altLang="ja-JP" dirty="0" smtClean="0"/>
              <a:t>3</a:t>
            </a:r>
            <a:r>
              <a:rPr lang="ja-JP" altLang="en-US" dirty="0" smtClean="0"/>
              <a:t>次元物体移動動作の学習の実験を行いました．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13</a:t>
            </a:fld>
            <a:endParaRPr kumimoji="1" lang="ja-JP" altLang="en-US"/>
          </a:p>
        </p:txBody>
      </p:sp>
    </p:spTree>
    <p:extLst>
      <p:ext uri="{BB962C8B-B14F-4D97-AF65-F5344CB8AC3E}">
        <p14:creationId xmlns:p14="http://schemas.microsoft.com/office/powerpoint/2010/main" val="322856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15</a:t>
            </a:fld>
            <a:endParaRPr kumimoji="1" lang="ja-JP" altLang="en-US"/>
          </a:p>
        </p:txBody>
      </p:sp>
    </p:spTree>
    <p:extLst>
      <p:ext uri="{BB962C8B-B14F-4D97-AF65-F5344CB8AC3E}">
        <p14:creationId xmlns:p14="http://schemas.microsoft.com/office/powerpoint/2010/main" val="278472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このように特徴量を一般化して扱えるモデルを構築することができたのですが，先ほどの実験結果から分かるように，学習に必要なデータ量は</a:t>
            </a:r>
            <a:r>
              <a:rPr lang="ja-JP" altLang="en-US" dirty="0"/>
              <a:t>卒業研究における手法の方</a:t>
            </a:r>
            <a:r>
              <a:rPr lang="ja-JP" altLang="en-US" dirty="0" smtClean="0"/>
              <a:t>が少ないです．新しいモデルは計算方法が非常に単純であり，充分多くの教示データが与えられた場合，機械的に学習が可能であるということを表しています．これは“気が利いている”ことになるのか</a:t>
            </a:r>
            <a:r>
              <a:rPr lang="en-US" altLang="ja-JP" dirty="0" smtClean="0"/>
              <a:t>?</a:t>
            </a:r>
            <a:r>
              <a:rPr lang="ja-JP" altLang="en-US" dirty="0" smtClean="0"/>
              <a:t>言い換えれば，“気が利く人”とはこのようなことをしているのか</a:t>
            </a:r>
            <a:r>
              <a:rPr lang="en-US" altLang="ja-JP" dirty="0" smtClean="0"/>
              <a:t>?</a:t>
            </a:r>
            <a:r>
              <a:rPr lang="ja-JP" altLang="en-US" dirty="0" smtClean="0"/>
              <a:t>という疑問が今後の収支の研究テーマの基本的な土台となっていきます．</a:t>
            </a:r>
            <a:endParaRPr lang="en-US" altLang="ja-JP" dirty="0" smtClean="0"/>
          </a:p>
          <a:p>
            <a:r>
              <a:rPr kumimoji="1" lang="ja-JP" altLang="en-US" dirty="0" smtClean="0"/>
              <a:t>“気が利くロボット”とは，“気が利く人”のように，少ない情報を見聞きするだけで機転や融通を聞かせてうまく仕事をしてくれるロボットのことを指すと定義し，“少ない教示”で学習するための手法を考察する必要があると考えました．そのためには，以下のような特徴を持っていることが使えると考えられます．</a:t>
            </a:r>
            <a:endParaRPr kumimoji="1" lang="en-US" altLang="ja-JP" dirty="0" smtClean="0"/>
          </a:p>
          <a:p>
            <a:r>
              <a:rPr lang="ja-JP" altLang="en-US" dirty="0"/>
              <a:t>学習動作</a:t>
            </a:r>
            <a:r>
              <a:rPr lang="ja-JP" altLang="en-US" dirty="0" smtClean="0"/>
              <a:t>に依存した制約や前提が組み込まれている</a:t>
            </a:r>
            <a:r>
              <a:rPr lang="ja-JP" altLang="en-US" dirty="0"/>
              <a:t>というの</a:t>
            </a:r>
            <a:r>
              <a:rPr lang="ja-JP" altLang="en-US" dirty="0" smtClean="0"/>
              <a:t>は，推定の選択肢を前もって制限することで必要な教示データを少なくできるということで，卒業研究の手法はこれにあたります．</a:t>
            </a:r>
            <a:r>
              <a:rPr lang="ja-JP" altLang="en-US" dirty="0" err="1" smtClean="0"/>
              <a:t>なので</a:t>
            </a:r>
            <a:r>
              <a:rPr lang="ja-JP" altLang="en-US" dirty="0" smtClean="0"/>
              <a:t>新しいモデルにもパラメータの定義域の設定などの制約を加えるというアプローチがあるのではと考えています．</a:t>
            </a:r>
            <a:endParaRPr lang="en-US" altLang="ja-JP" dirty="0" smtClean="0"/>
          </a:p>
          <a:p>
            <a:r>
              <a:rPr lang="ja-JP" altLang="en-US" dirty="0"/>
              <a:t>少ない情報からの確率的推定というの</a:t>
            </a:r>
            <a:r>
              <a:rPr lang="ja-JP" altLang="en-US" dirty="0" smtClean="0"/>
              <a:t>は今回扱った最急降下法のような決定的なアルゴリズムではなく，・・・</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16</a:t>
            </a:fld>
            <a:endParaRPr kumimoji="1" lang="ja-JP" altLang="en-US"/>
          </a:p>
        </p:txBody>
      </p:sp>
    </p:spTree>
    <p:extLst>
      <p:ext uri="{BB962C8B-B14F-4D97-AF65-F5344CB8AC3E}">
        <p14:creationId xmlns:p14="http://schemas.microsoft.com/office/powerpoint/2010/main" val="40951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今後の展望として，先ほど挙げたテーマから自分がメインとして取り組むものを選択していきたいと考えています．今のところ，学習の効率化に向けた研究として特徴量の削減，選択方法</a:t>
            </a:r>
            <a:r>
              <a:rPr lang="ja-JP" altLang="en-US" dirty="0" smtClean="0"/>
              <a:t>と能動学習について研究したいと考えていますが，関連研究のサーベイをしたうえで決定していきたいと考えています．</a:t>
            </a:r>
            <a:endParaRPr lang="en-US" altLang="ja-JP" dirty="0" smtClean="0"/>
          </a:p>
          <a:p>
            <a:r>
              <a:rPr kumimoji="1" lang="ja-JP" altLang="en-US" dirty="0" smtClean="0"/>
              <a:t>また現在使用しているアルゴリズムは非常に時間がかかるものなので，使用しているパラメータの適切な数値を検証したり，ほかのアルゴリズムを利用することで改善していきたいと考えています．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17</a:t>
            </a:fld>
            <a:endParaRPr kumimoji="1" lang="ja-JP" altLang="en-US"/>
          </a:p>
        </p:txBody>
      </p:sp>
    </p:spTree>
    <p:extLst>
      <p:ext uri="{BB962C8B-B14F-4D97-AF65-F5344CB8AC3E}">
        <p14:creationId xmlns:p14="http://schemas.microsoft.com/office/powerpoint/2010/main" val="378921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18</a:t>
            </a:fld>
            <a:endParaRPr kumimoji="1" lang="ja-JP" altLang="en-US"/>
          </a:p>
        </p:txBody>
      </p:sp>
    </p:spTree>
    <p:extLst>
      <p:ext uri="{BB962C8B-B14F-4D97-AF65-F5344CB8AC3E}">
        <p14:creationId xmlns:p14="http://schemas.microsoft.com/office/powerpoint/2010/main" val="3060999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20</a:t>
            </a:fld>
            <a:endParaRPr kumimoji="1" lang="ja-JP" altLang="en-US"/>
          </a:p>
        </p:txBody>
      </p:sp>
    </p:spTree>
    <p:extLst>
      <p:ext uri="{BB962C8B-B14F-4D97-AF65-F5344CB8AC3E}">
        <p14:creationId xmlns:p14="http://schemas.microsoft.com/office/powerpoint/2010/main" val="3073562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次に，動作を学習させた後，見せた動作がどの動作であるかを識別させる実験も行いました．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21</a:t>
            </a:fld>
            <a:endParaRPr kumimoji="1" lang="ja-JP" altLang="en-US"/>
          </a:p>
        </p:txBody>
      </p:sp>
    </p:spTree>
    <p:extLst>
      <p:ext uri="{BB962C8B-B14F-4D97-AF65-F5344CB8AC3E}">
        <p14:creationId xmlns:p14="http://schemas.microsoft.com/office/powerpoint/2010/main" val="340560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人間の生活環境で活動する汎用ロボットは，人とのインタラクションから動作を学習する能力を持っていることが望まれます．しかし，単純にまねをするだけでは動作ができるようになったとは言えないので，人がその動作をするときに何に注意していたのか，何をすることがその動作のゴールなのかを動作から学習し，それを考慮したうえで動作を再現する能力を持つことが大切で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a:t>
            </a:fld>
            <a:endParaRPr kumimoji="1" lang="ja-JP" altLang="en-US"/>
          </a:p>
        </p:txBody>
      </p:sp>
    </p:spTree>
    <p:extLst>
      <p:ext uri="{BB962C8B-B14F-4D97-AF65-F5344CB8AC3E}">
        <p14:creationId xmlns:p14="http://schemas.microsoft.com/office/powerpoint/2010/main" val="159367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22</a:t>
            </a:fld>
            <a:endParaRPr kumimoji="1" lang="ja-JP" altLang="en-US"/>
          </a:p>
        </p:txBody>
      </p:sp>
    </p:spTree>
    <p:extLst>
      <p:ext uri="{BB962C8B-B14F-4D97-AF65-F5344CB8AC3E}">
        <p14:creationId xmlns:p14="http://schemas.microsoft.com/office/powerpoint/2010/main" val="377567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これが卒業研究の内容となります．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23</a:t>
            </a:fld>
            <a:endParaRPr kumimoji="1" lang="ja-JP" altLang="en-US"/>
          </a:p>
        </p:txBody>
      </p:sp>
    </p:spTree>
    <p:extLst>
      <p:ext uri="{BB962C8B-B14F-4D97-AF65-F5344CB8AC3E}">
        <p14:creationId xmlns:p14="http://schemas.microsoft.com/office/powerpoint/2010/main" val="276455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具体的な例で説明します．例えば飲食店でロボットを雇った時に，コップをお客さんの前に運ぶ動作を学習させたいとします．実際にコップをお客さんの前に運ぶ動作を見せて，まねをさせようとしても，それでできるようになるのは「その位置」に運ぶ方法であり，それが「お客さんの前にコップを運ぶ動作」であると認識できていません．</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3</a:t>
            </a:fld>
            <a:endParaRPr kumimoji="1" lang="ja-JP" altLang="en-US"/>
          </a:p>
        </p:txBody>
      </p:sp>
    </p:spTree>
    <p:extLst>
      <p:ext uri="{BB962C8B-B14F-4D97-AF65-F5344CB8AC3E}">
        <p14:creationId xmlns:p14="http://schemas.microsoft.com/office/powerpoint/2010/main" val="4234909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例えば，お客さんの位置が変わった複数の状態での例を見せられると，その動作の共通項としてお客さんの前に出しているということを理解できるようになります．そうするとお客さんの位置が変わっても適切にコップが運べ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4</a:t>
            </a:fld>
            <a:endParaRPr kumimoji="1" lang="ja-JP" altLang="en-US"/>
          </a:p>
        </p:txBody>
      </p:sp>
    </p:spTree>
    <p:extLst>
      <p:ext uri="{BB962C8B-B14F-4D97-AF65-F5344CB8AC3E}">
        <p14:creationId xmlns:p14="http://schemas.microsoft.com/office/powerpoint/2010/main" val="43231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私の卒業研究では，このような問題を解決するために，人の物体移動動作の意図を基準となる参照点と，その参照点に対してどのような位置を目標とするかという変位の対と考え，それを最尤推定によって推定することで学習する手法を提案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5</a:t>
            </a:fld>
            <a:endParaRPr kumimoji="1" lang="ja-JP" altLang="en-US"/>
          </a:p>
        </p:txBody>
      </p:sp>
    </p:spTree>
    <p:extLst>
      <p:ext uri="{BB962C8B-B14F-4D97-AF65-F5344CB8AC3E}">
        <p14:creationId xmlns:p14="http://schemas.microsoft.com/office/powerpoint/2010/main" val="101379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a:t>
            </a:r>
            <a:r>
              <a:rPr lang="ja-JP" altLang="en-US" dirty="0" smtClean="0"/>
              <a:t>例えば物体移動動作の分類として，このようにどんな初期状態からも一定の変位を持つもの，どんな初期状態からも一定の位置に動かすもの，特定の物体の位置に応じて移動先が決定するものが考えられます．参照点（基準点）の違いという観点で考えると，最初のものは自分の初期位置を基準とした動作，二つ目は空間上の点を基準とした動作，三つめは特定の物体の位置を基準とした動作であることになります．</a:t>
            </a:r>
            <a:endParaRPr lang="en-US" altLang="ja-JP" dirty="0" smtClean="0"/>
          </a:p>
          <a:p>
            <a:r>
              <a:rPr kumimoji="1" lang="ja-JP" altLang="en-US" dirty="0"/>
              <a:t>　</a:t>
            </a:r>
            <a:r>
              <a:rPr kumimoji="1" lang="ja-JP" altLang="en-US" dirty="0" smtClean="0"/>
              <a:t>基準点に対する変位としては，一つ目のように一ベクトルが固定されているもの，二つ目，三つめのように相対的な位置関係を見るものが存在し</a:t>
            </a:r>
            <a:r>
              <a:rPr lang="ja-JP" altLang="en-US" dirty="0" smtClean="0"/>
              <a:t>，これらは座標の回転で表すことができます．</a:t>
            </a:r>
            <a:endParaRPr lang="en-US" altLang="ja-JP" dirty="0" smtClean="0"/>
          </a:p>
          <a:p>
            <a:r>
              <a:rPr kumimoji="1" lang="ja-JP" altLang="en-US" dirty="0"/>
              <a:t>　</a:t>
            </a:r>
            <a:r>
              <a:rPr lang="ja-JP" altLang="en-US" dirty="0"/>
              <a:t>このよう</a:t>
            </a:r>
            <a:r>
              <a:rPr lang="ja-JP" altLang="en-US" dirty="0" smtClean="0"/>
              <a:t>な参照点エルと変位ケーの組み合わせを，学習データの最尤推定によって決定します．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6</a:t>
            </a:fld>
            <a:endParaRPr kumimoji="1" lang="ja-JP" altLang="en-US"/>
          </a:p>
        </p:txBody>
      </p:sp>
    </p:spTree>
    <p:extLst>
      <p:ext uri="{BB962C8B-B14F-4D97-AF65-F5344CB8AC3E}">
        <p14:creationId xmlns:p14="http://schemas.microsoft.com/office/powerpoint/2010/main" val="116520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このモデルを利用して実験を行いました．実験環境は</a:t>
            </a:r>
            <a:r>
              <a:rPr kumimoji="1" lang="en-US" altLang="ja-JP" dirty="0" smtClean="0"/>
              <a:t>2</a:t>
            </a:r>
            <a:r>
              <a:rPr kumimoji="1" lang="ja-JP" altLang="en-US" dirty="0" smtClean="0"/>
              <a:t>次元空間に</a:t>
            </a:r>
            <a:r>
              <a:rPr kumimoji="1" lang="en-US" altLang="ja-JP" dirty="0" smtClean="0"/>
              <a:t>5</a:t>
            </a:r>
            <a:r>
              <a:rPr kumimoji="1" lang="ja-JP" altLang="en-US" dirty="0" err="1" smtClean="0"/>
              <a:t>つの</a:t>
            </a:r>
            <a:r>
              <a:rPr kumimoji="1" lang="ja-JP" altLang="en-US" dirty="0" smtClean="0"/>
              <a:t>物体が配置されている状況を想定し，それぞれの物体位置と，参照点，変位の種類を既知とし，その正解の組み合わせを推定する実験としました．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7</a:t>
            </a:fld>
            <a:endParaRPr kumimoji="1" lang="ja-JP" altLang="en-US"/>
          </a:p>
        </p:txBody>
      </p:sp>
    </p:spTree>
    <p:extLst>
      <p:ext uri="{BB962C8B-B14F-4D97-AF65-F5344CB8AC3E}">
        <p14:creationId xmlns:p14="http://schemas.microsoft.com/office/powerpoint/2010/main" val="106992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a:t>
            </a:r>
            <a:r>
              <a:rPr kumimoji="1" lang="ja-JP" altLang="en-US" dirty="0" smtClean="0"/>
              <a:t>種類の教示動作を与え，同じ動作を未知の環境下で再現させる実験を行いました．</a:t>
            </a:r>
            <a:endParaRPr kumimoji="1" lang="en-US" altLang="ja-JP" dirty="0" smtClean="0"/>
          </a:p>
          <a:p>
            <a:r>
              <a:rPr lang="ja-JP" altLang="en-US" dirty="0"/>
              <a:t>与える教示動作</a:t>
            </a:r>
            <a:r>
              <a:rPr lang="ja-JP" altLang="en-US" dirty="0" smtClean="0"/>
              <a:t>の精度を少しずつ下げ，再現精度にどのような影響があるかを求めました．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8</a:t>
            </a:fld>
            <a:endParaRPr kumimoji="1" lang="ja-JP" altLang="en-US"/>
          </a:p>
        </p:txBody>
      </p:sp>
    </p:spTree>
    <p:extLst>
      <p:ext uri="{BB962C8B-B14F-4D97-AF65-F5344CB8AC3E}">
        <p14:creationId xmlns:p14="http://schemas.microsoft.com/office/powerpoint/2010/main" val="354145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その結果がこちらになります．全体として，教示動作の精度が高ければ，適切に参照点と変位の組み合わせを学習できているといえます．</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9</a:t>
            </a:fld>
            <a:endParaRPr kumimoji="1" lang="ja-JP" altLang="en-US"/>
          </a:p>
        </p:txBody>
      </p:sp>
    </p:spTree>
    <p:extLst>
      <p:ext uri="{BB962C8B-B14F-4D97-AF65-F5344CB8AC3E}">
        <p14:creationId xmlns:p14="http://schemas.microsoft.com/office/powerpoint/2010/main" val="1683954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smtClean="0"/>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smtClean="0"/>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09564C21-4D6F-4DC8-89A5-3E6E0B381808}" type="datetime2">
              <a:rPr lang="ja-JP" altLang="en-US" smtClean="0"/>
              <a:t>2016年6月21日(火)</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latinLnBrk="0">
              <a:defRPr kumimoji="1" lang="ja-JP">
                <a:solidFill>
                  <a:srgbClr val="FFFFFF"/>
                </a:solidFill>
              </a:defRPr>
            </a:lvl1pPr>
            <a:extLst/>
          </a:lstStyle>
          <a:p>
            <a:fld id="{45292C34-3E5E-4BA5-AF54-F1601B144FB0}" type="slidenum">
              <a:rPr/>
              <a:pPr/>
              <a:t>‹#›</a:t>
            </a:fld>
            <a:endParaRPr kumimoji="1" lang="ja-JP">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Date Placeholder 3"/>
          <p:cNvSpPr>
            <a:spLocks noGrp="1"/>
          </p:cNvSpPr>
          <p:nvPr>
            <p:ph type="dt" sz="half" idx="10"/>
          </p:nvPr>
        </p:nvSpPr>
        <p:spPr/>
        <p:txBody>
          <a:bodyPr/>
          <a:lstStyle/>
          <a:p>
            <a:fld id="{CE8926DB-FA86-4D40-9B1B-C840822A74FD}" type="datetime2">
              <a:rPr lang="ja-JP" altLang="en-US" smtClean="0"/>
              <a:t>2016年6月21日(火)</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smtClean="0"/>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Date Placeholder 3"/>
          <p:cNvSpPr>
            <a:spLocks noGrp="1"/>
          </p:cNvSpPr>
          <p:nvPr>
            <p:ph type="dt" sz="half" idx="10"/>
          </p:nvPr>
        </p:nvSpPr>
        <p:spPr/>
        <p:txBody>
          <a:bodyPr/>
          <a:lstStyle/>
          <a:p>
            <a:fld id="{4B1AB7DA-4FA4-4DAA-B35B-ED7F1ACF4476}" type="datetime2">
              <a:rPr lang="ja-JP" altLang="en-US" smtClean="0"/>
              <a:t>2016年6月21日(火)</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238647"/>
            <a:ext cx="8905528" cy="5070673"/>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dirty="0"/>
          </a:p>
        </p:txBody>
      </p:sp>
      <p:sp>
        <p:nvSpPr>
          <p:cNvPr id="4" name="Date Placeholder 3"/>
          <p:cNvSpPr>
            <a:spLocks noGrp="1"/>
          </p:cNvSpPr>
          <p:nvPr>
            <p:ph type="dt" sz="half" idx="10"/>
          </p:nvPr>
        </p:nvSpPr>
        <p:spPr>
          <a:xfrm>
            <a:off x="5652120" y="6407944"/>
            <a:ext cx="2520280" cy="365760"/>
          </a:xfrm>
        </p:spPr>
        <p:txBody>
          <a:bodyPr/>
          <a:lstStyle/>
          <a:p>
            <a:fld id="{9A206927-ECC8-47CC-A192-7A67D37CDC1D}" type="datetime2">
              <a:rPr lang="ja-JP" altLang="en-US" smtClean="0"/>
              <a:t>2016年6月21日(火)</a:t>
            </a:fld>
            <a:endParaRPr kumimoji="1" lang="ja-JP"/>
          </a:p>
        </p:txBody>
      </p:sp>
      <p:sp>
        <p:nvSpPr>
          <p:cNvPr id="5" name="Footer Placeholder 4"/>
          <p:cNvSpPr>
            <a:spLocks noGrp="1"/>
          </p:cNvSpPr>
          <p:nvPr>
            <p:ph type="ftr" sz="quarter" idx="11"/>
          </p:nvPr>
        </p:nvSpPr>
        <p:spPr>
          <a:xfrm>
            <a:off x="4380073" y="6407946"/>
            <a:ext cx="1200039" cy="365125"/>
          </a:xfrm>
        </p:spPr>
        <p:txBody>
          <a:bodyPr/>
          <a:lstStyle/>
          <a:p>
            <a:endParaRPr kumimoji="1" lang="ja-JP"/>
          </a:p>
        </p:txBody>
      </p:sp>
      <p:sp>
        <p:nvSpPr>
          <p:cNvPr id="6" name="Slide Number Placeholder 5"/>
          <p:cNvSpPr>
            <a:spLocks noGrp="1"/>
          </p:cNvSpPr>
          <p:nvPr>
            <p:ph type="sldNum" sz="quarter" idx="12"/>
          </p:nvPr>
        </p:nvSpPr>
        <p:spPr>
          <a:xfrm>
            <a:off x="8244408" y="6407946"/>
            <a:ext cx="768624" cy="365125"/>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70494" y="43979"/>
            <a:ext cx="8229600" cy="1143000"/>
          </a:xfrm>
        </p:spPr>
        <p:txBody>
          <a:bodyPr rtlCol="0"/>
          <a:lstStyle/>
          <a:p>
            <a:r>
              <a:rPr kumimoji="1" lang="ja-JP" altLang="en-US" smtClean="0"/>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smtClean="0"/>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smtClean="0"/>
              <a:t>マスター テキストの書式設定</a:t>
            </a:r>
          </a:p>
        </p:txBody>
      </p:sp>
      <p:sp>
        <p:nvSpPr>
          <p:cNvPr id="4" name="Date Placeholder 3"/>
          <p:cNvSpPr>
            <a:spLocks noGrp="1"/>
          </p:cNvSpPr>
          <p:nvPr>
            <p:ph type="dt" sz="half" idx="10"/>
          </p:nvPr>
        </p:nvSpPr>
        <p:spPr/>
        <p:txBody>
          <a:bodyPr/>
          <a:lstStyle/>
          <a:p>
            <a:fld id="{1F62DA95-AE93-45B8-9FEE-3081EBD47FE0}" type="datetime2">
              <a:rPr lang="ja-JP" altLang="en-US" smtClean="0"/>
              <a:t>2016年6月21日(火)</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Date Placeholder 4"/>
          <p:cNvSpPr>
            <a:spLocks noGrp="1"/>
          </p:cNvSpPr>
          <p:nvPr>
            <p:ph type="dt" sz="half" idx="10"/>
          </p:nvPr>
        </p:nvSpPr>
        <p:spPr/>
        <p:txBody>
          <a:bodyPr/>
          <a:lstStyle/>
          <a:p>
            <a:fld id="{F8204A24-F6BD-413D-87D3-047552538BB9}" type="datetime2">
              <a:rPr lang="ja-JP" altLang="en-US" smtClean="0"/>
              <a:t>2016年6月21日(火)</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smtClean="0"/>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smtClean="0"/>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smtClean="0"/>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smtClean="0"/>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7" name="Date Placeholder 6"/>
          <p:cNvSpPr>
            <a:spLocks noGrp="1"/>
          </p:cNvSpPr>
          <p:nvPr>
            <p:ph type="dt" sz="half" idx="10"/>
          </p:nvPr>
        </p:nvSpPr>
        <p:spPr/>
        <p:txBody>
          <a:bodyPr/>
          <a:lstStyle/>
          <a:p>
            <a:fld id="{C951E0FA-CD4F-4D62-B490-0E388DB4FA81}" type="datetime2">
              <a:rPr lang="ja-JP" altLang="en-US" smtClean="0"/>
              <a:t>2016年6月21日(火)</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C042FDC-334B-4BCC-A220-CC2565B22EDB}" type="datetime2">
              <a:rPr lang="ja-JP" altLang="en-US" smtClean="0"/>
              <a:t>2016年6月21日(火)</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smtClean="0"/>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E6C58-B65A-4DBB-B713-9ACB0DDAD973}" type="datetime2">
              <a:rPr lang="ja-JP" altLang="en-US" smtClean="0"/>
              <a:t>2016年6月21日(火)</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smtClean="0"/>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smtClean="0"/>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C0E1AA4E-A245-4304-A868-6B034BE37442}" type="datetime2">
              <a:rPr lang="ja-JP" altLang="en-US" smtClean="0"/>
              <a:t>2016年6月21日(火)</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smtClean="0"/>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smtClean="0"/>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96C33F25-FA3C-4A47-A63C-35D31C1D34FE}" type="datetime2">
              <a:rPr lang="ja-JP" altLang="en-US" smtClean="0"/>
              <a:t>2016年6月21日(火)</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smtClean="0"/>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249F4322-54D3-4A3A-B7C3-68B98F689955}" type="datetime2">
              <a:rPr lang="ja-JP" altLang="en-US" smtClean="0"/>
              <a:t>2016年6月21日(火)</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3.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6.jpeg"/><Relationship Id="rId4" Type="http://schemas.openxmlformats.org/officeDocument/2006/relationships/image" Target="../media/image8.jpeg"/><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lstStyle/>
          <a:p>
            <a:r>
              <a:rPr kumimoji="1" lang="en-US" altLang="ja-JP" dirty="0" smtClean="0"/>
              <a:t>“Sensible” motion learning</a:t>
            </a:r>
            <a:endParaRPr kumimoji="1" lang="ja-JP" dirty="0"/>
          </a:p>
        </p:txBody>
      </p:sp>
      <p:sp>
        <p:nvSpPr>
          <p:cNvPr id="3" name="Rectangle 2"/>
          <p:cNvSpPr>
            <a:spLocks noGrp="1"/>
          </p:cNvSpPr>
          <p:nvPr>
            <p:ph type="subTitle" idx="1"/>
          </p:nvPr>
        </p:nvSpPr>
        <p:spPr/>
        <p:txBody>
          <a:bodyPr/>
          <a:lstStyle/>
          <a:p>
            <a:r>
              <a:rPr lang="en-US" altLang="ja-JP" dirty="0" smtClean="0"/>
              <a:t>M1</a:t>
            </a:r>
            <a:r>
              <a:rPr lang="ja-JP" altLang="en-US" dirty="0" smtClean="0"/>
              <a:t>　</a:t>
            </a:r>
            <a:r>
              <a:rPr lang="en-US" altLang="ja-JP" dirty="0" err="1" smtClean="0"/>
              <a:t>Komota</a:t>
            </a:r>
            <a:r>
              <a:rPr lang="en-US" altLang="ja-JP" smtClean="0"/>
              <a:t> Tetsuya</a:t>
            </a:r>
            <a:endParaRPr kumimoji="1" lang="ja-JP" dirty="0"/>
          </a:p>
        </p:txBody>
      </p:sp>
      <p:sp>
        <p:nvSpPr>
          <p:cNvPr id="5" name="スライド番号プレースホルダー 4"/>
          <p:cNvSpPr>
            <a:spLocks noGrp="1"/>
          </p:cNvSpPr>
          <p:nvPr>
            <p:ph type="sldNum" sz="quarter" idx="12"/>
          </p:nvPr>
        </p:nvSpPr>
        <p:spPr/>
        <p:txBody>
          <a:bodyPr/>
          <a:lstStyle/>
          <a:p>
            <a:fld id="{45292C34-3E5E-4BA5-AF54-F1601B144FB0}" type="slidenum">
              <a:rPr lang="en-US" altLang="ja-JP" smtClean="0"/>
              <a:pPr/>
              <a:t>1</a:t>
            </a:fld>
            <a:endParaRPr kumimoji="1" lang="ja-JP" alt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Previous work</a:t>
            </a:r>
            <a:endParaRPr lang="en-US" altLang="ja-JP" dirty="0"/>
          </a:p>
          <a:p>
            <a:pPr lvl="1"/>
            <a:r>
              <a:rPr lang="en-US" altLang="ja-JP" dirty="0" smtClean="0"/>
              <a:t>Learn human intention as relation of the </a:t>
            </a:r>
            <a:r>
              <a:rPr lang="en-US" altLang="ja-JP" dirty="0" err="1" smtClean="0"/>
              <a:t>trajector</a:t>
            </a:r>
            <a:r>
              <a:rPr lang="en-US" altLang="ja-JP" dirty="0" smtClean="0"/>
              <a:t> goal position and other objects positions.</a:t>
            </a:r>
          </a:p>
          <a:p>
            <a:pPr marL="393192" lvl="1" indent="0">
              <a:buNone/>
            </a:pPr>
            <a:endParaRPr lang="en-US" altLang="ja-JP" dirty="0"/>
          </a:p>
          <a:p>
            <a:r>
              <a:rPr lang="en-US" altLang="ja-JP" dirty="0" smtClean="0"/>
              <a:t>My research Goal</a:t>
            </a:r>
          </a:p>
          <a:p>
            <a:pPr lvl="1"/>
            <a:r>
              <a:rPr lang="en-US" altLang="ja-JP" dirty="0" smtClean="0"/>
              <a:t>Make the “sensible” robot that can learn various motions in consideration of human intention by showing teaching motions.</a:t>
            </a:r>
            <a:endParaRPr lang="ja-JP" altLang="en-US" dirty="0"/>
          </a:p>
          <a:p>
            <a:endParaRPr kumimoji="1" lang="ja-JP" altLang="en-US" dirty="0"/>
          </a:p>
        </p:txBody>
      </p:sp>
      <p:sp>
        <p:nvSpPr>
          <p:cNvPr id="3" name="タイトル 2"/>
          <p:cNvSpPr>
            <a:spLocks noGrp="1"/>
          </p:cNvSpPr>
          <p:nvPr>
            <p:ph type="title"/>
          </p:nvPr>
        </p:nvSpPr>
        <p:spPr/>
        <p:txBody>
          <a:bodyPr/>
          <a:lstStyle/>
          <a:p>
            <a:r>
              <a:rPr lang="en-US" altLang="ja-JP" dirty="0" smtClean="0"/>
              <a:t>Research Plan in Master</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10</a:t>
            </a:fld>
            <a:endParaRPr lang="en-US" altLang="en-US" dirty="0"/>
          </a:p>
        </p:txBody>
      </p:sp>
    </p:spTree>
    <p:extLst>
      <p:ext uri="{BB962C8B-B14F-4D97-AF65-F5344CB8AC3E}">
        <p14:creationId xmlns:p14="http://schemas.microsoft.com/office/powerpoint/2010/main" val="272147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2764893" y="188640"/>
            <a:ext cx="36004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General-purpose Robot</a:t>
            </a:r>
          </a:p>
        </p:txBody>
      </p:sp>
      <p:sp>
        <p:nvSpPr>
          <p:cNvPr id="6" name="角丸四角形 5"/>
          <p:cNvSpPr/>
          <p:nvPr/>
        </p:nvSpPr>
        <p:spPr>
          <a:xfrm>
            <a:off x="93692" y="1124744"/>
            <a:ext cx="2808311"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Can learn Complex motions</a:t>
            </a:r>
          </a:p>
        </p:txBody>
      </p:sp>
      <p:sp>
        <p:nvSpPr>
          <p:cNvPr id="7" name="角丸四角形 6"/>
          <p:cNvSpPr/>
          <p:nvPr/>
        </p:nvSpPr>
        <p:spPr>
          <a:xfrm>
            <a:off x="3160938" y="1124744"/>
            <a:ext cx="2808311"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Can learn efficiently</a:t>
            </a:r>
            <a:endParaRPr kumimoji="1" lang="ja-JP" altLang="en-US" dirty="0"/>
          </a:p>
        </p:txBody>
      </p:sp>
      <p:sp>
        <p:nvSpPr>
          <p:cNvPr id="8" name="角丸四角形 7"/>
          <p:cNvSpPr/>
          <p:nvPr/>
        </p:nvSpPr>
        <p:spPr>
          <a:xfrm>
            <a:off x="6228184" y="1124744"/>
            <a:ext cx="2808311"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Can ignore unnecessary information</a:t>
            </a:r>
          </a:p>
        </p:txBody>
      </p:sp>
      <p:cxnSp>
        <p:nvCxnSpPr>
          <p:cNvPr id="10" name="直線矢印コネクタ 9"/>
          <p:cNvCxnSpPr>
            <a:stCxn id="6" idx="0"/>
            <a:endCxn id="4" idx="2"/>
          </p:cNvCxnSpPr>
          <p:nvPr/>
        </p:nvCxnSpPr>
        <p:spPr>
          <a:xfrm flipV="1">
            <a:off x="1497848" y="692696"/>
            <a:ext cx="3067245" cy="432048"/>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0"/>
            <a:endCxn id="4" idx="2"/>
          </p:cNvCxnSpPr>
          <p:nvPr/>
        </p:nvCxnSpPr>
        <p:spPr>
          <a:xfrm flipH="1" flipV="1">
            <a:off x="4565093" y="692696"/>
            <a:ext cx="1" cy="432048"/>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8" idx="0"/>
            <a:endCxn id="4" idx="2"/>
          </p:cNvCxnSpPr>
          <p:nvPr/>
        </p:nvCxnSpPr>
        <p:spPr>
          <a:xfrm flipH="1" flipV="1">
            <a:off x="4565093" y="692696"/>
            <a:ext cx="3067247" cy="432048"/>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148260" y="2492896"/>
            <a:ext cx="941448"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pPr algn="ctr"/>
            <a:r>
              <a:rPr kumimoji="1" lang="en-US" altLang="ja-JP" dirty="0" smtClean="0"/>
              <a:t>Can learn continuous and dynamical motions </a:t>
            </a:r>
            <a:endParaRPr kumimoji="1" lang="ja-JP" altLang="en-US" dirty="0"/>
          </a:p>
        </p:txBody>
      </p:sp>
      <p:sp>
        <p:nvSpPr>
          <p:cNvPr id="16" name="角丸四角形 15"/>
          <p:cNvSpPr/>
          <p:nvPr/>
        </p:nvSpPr>
        <p:spPr>
          <a:xfrm>
            <a:off x="1228380" y="2492896"/>
            <a:ext cx="941448"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smtClean="0"/>
              <a:t>Can learn motions related to various features</a:t>
            </a:r>
            <a:endParaRPr kumimoji="1" lang="ja-JP" altLang="en-US" dirty="0"/>
          </a:p>
        </p:txBody>
      </p:sp>
      <p:sp>
        <p:nvSpPr>
          <p:cNvPr id="17" name="角丸四角形 16"/>
          <p:cNvSpPr/>
          <p:nvPr/>
        </p:nvSpPr>
        <p:spPr>
          <a:xfrm>
            <a:off x="2308500" y="2492896"/>
            <a:ext cx="941448"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smtClean="0"/>
              <a:t>Can learn sequence of motion primitives</a:t>
            </a:r>
          </a:p>
        </p:txBody>
      </p:sp>
      <p:sp>
        <p:nvSpPr>
          <p:cNvPr id="18" name="角丸四角形 17"/>
          <p:cNvSpPr/>
          <p:nvPr/>
        </p:nvSpPr>
        <p:spPr>
          <a:xfrm>
            <a:off x="3402433" y="2490106"/>
            <a:ext cx="941448"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smtClean="0"/>
              <a:t>Active learning</a:t>
            </a:r>
            <a:endParaRPr kumimoji="1" lang="ja-JP" altLang="en-US" dirty="0"/>
          </a:p>
        </p:txBody>
      </p:sp>
      <p:sp>
        <p:nvSpPr>
          <p:cNvPr id="19" name="角丸四角形 18"/>
          <p:cNvSpPr/>
          <p:nvPr/>
        </p:nvSpPr>
        <p:spPr>
          <a:xfrm>
            <a:off x="4482553" y="2492896"/>
            <a:ext cx="941448"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smtClean="0"/>
              <a:t>Can be set focus range by interaction</a:t>
            </a:r>
          </a:p>
        </p:txBody>
      </p:sp>
      <p:sp>
        <p:nvSpPr>
          <p:cNvPr id="20" name="角丸四角形 19"/>
          <p:cNvSpPr/>
          <p:nvPr/>
        </p:nvSpPr>
        <p:spPr>
          <a:xfrm>
            <a:off x="5548860" y="2490106"/>
            <a:ext cx="941448" cy="2451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smtClean="0"/>
              <a:t>Task similarity</a:t>
            </a:r>
            <a:endParaRPr kumimoji="1" lang="ja-JP" altLang="en-US" dirty="0"/>
          </a:p>
        </p:txBody>
      </p:sp>
      <p:sp>
        <p:nvSpPr>
          <p:cNvPr id="21" name="角丸四角形 20"/>
          <p:cNvSpPr/>
          <p:nvPr/>
        </p:nvSpPr>
        <p:spPr>
          <a:xfrm>
            <a:off x="6634854" y="2490106"/>
            <a:ext cx="1180632"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smtClean="0"/>
              <a:t>Can remove false teaching information</a:t>
            </a:r>
            <a:endParaRPr kumimoji="1" lang="ja-JP" altLang="en-US" dirty="0"/>
          </a:p>
        </p:txBody>
      </p:sp>
      <p:sp>
        <p:nvSpPr>
          <p:cNvPr id="22" name="角丸四角形 21"/>
          <p:cNvSpPr/>
          <p:nvPr/>
        </p:nvSpPr>
        <p:spPr>
          <a:xfrm>
            <a:off x="7905002" y="2490106"/>
            <a:ext cx="1131493"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smtClean="0"/>
              <a:t>Can remove unnecessary features</a:t>
            </a:r>
            <a:endParaRPr kumimoji="1" lang="ja-JP" altLang="en-US" dirty="0"/>
          </a:p>
        </p:txBody>
      </p:sp>
      <p:cxnSp>
        <p:nvCxnSpPr>
          <p:cNvPr id="24" name="直線矢印コネクタ 23"/>
          <p:cNvCxnSpPr>
            <a:stCxn id="15" idx="0"/>
            <a:endCxn id="6" idx="2"/>
          </p:cNvCxnSpPr>
          <p:nvPr/>
        </p:nvCxnSpPr>
        <p:spPr>
          <a:xfrm flipV="1">
            <a:off x="618984" y="2132856"/>
            <a:ext cx="878864" cy="36004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6" idx="0"/>
            <a:endCxn id="6" idx="2"/>
          </p:cNvCxnSpPr>
          <p:nvPr/>
        </p:nvCxnSpPr>
        <p:spPr>
          <a:xfrm flipH="1" flipV="1">
            <a:off x="1497848" y="2132856"/>
            <a:ext cx="201256" cy="36004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7" idx="0"/>
            <a:endCxn id="6" idx="2"/>
          </p:cNvCxnSpPr>
          <p:nvPr/>
        </p:nvCxnSpPr>
        <p:spPr>
          <a:xfrm flipH="1" flipV="1">
            <a:off x="1497848" y="2132856"/>
            <a:ext cx="1281376" cy="36004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8" idx="0"/>
            <a:endCxn id="7" idx="2"/>
          </p:cNvCxnSpPr>
          <p:nvPr/>
        </p:nvCxnSpPr>
        <p:spPr>
          <a:xfrm flipV="1">
            <a:off x="3873157" y="2132856"/>
            <a:ext cx="691937" cy="35725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9" idx="0"/>
            <a:endCxn id="7" idx="2"/>
          </p:cNvCxnSpPr>
          <p:nvPr/>
        </p:nvCxnSpPr>
        <p:spPr>
          <a:xfrm flipH="1" flipV="1">
            <a:off x="4565094" y="2132856"/>
            <a:ext cx="388183" cy="36004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20" idx="0"/>
            <a:endCxn id="7" idx="2"/>
          </p:cNvCxnSpPr>
          <p:nvPr/>
        </p:nvCxnSpPr>
        <p:spPr>
          <a:xfrm flipH="1" flipV="1">
            <a:off x="4565094" y="2132856"/>
            <a:ext cx="1454490" cy="35725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1" idx="0"/>
            <a:endCxn id="8" idx="2"/>
          </p:cNvCxnSpPr>
          <p:nvPr/>
        </p:nvCxnSpPr>
        <p:spPr>
          <a:xfrm flipV="1">
            <a:off x="7225170" y="2132856"/>
            <a:ext cx="407170" cy="35725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2" idx="0"/>
            <a:endCxn id="8" idx="2"/>
          </p:cNvCxnSpPr>
          <p:nvPr/>
        </p:nvCxnSpPr>
        <p:spPr>
          <a:xfrm flipH="1" flipV="1">
            <a:off x="7632340" y="2132856"/>
            <a:ext cx="838409" cy="357250"/>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角丸四角形 53"/>
          <p:cNvSpPr/>
          <p:nvPr/>
        </p:nvSpPr>
        <p:spPr>
          <a:xfrm>
            <a:off x="2764893" y="6237312"/>
            <a:ext cx="36004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Previous work</a:t>
            </a:r>
          </a:p>
        </p:txBody>
      </p:sp>
      <p:cxnSp>
        <p:nvCxnSpPr>
          <p:cNvPr id="60" name="直線矢印コネクタ 59"/>
          <p:cNvCxnSpPr>
            <a:stCxn id="78" idx="0"/>
            <a:endCxn id="15" idx="2"/>
          </p:cNvCxnSpPr>
          <p:nvPr/>
        </p:nvCxnSpPr>
        <p:spPr>
          <a:xfrm flipH="1" flipV="1">
            <a:off x="618984" y="4941168"/>
            <a:ext cx="3946109" cy="77425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78" idx="0"/>
            <a:endCxn id="21" idx="2"/>
          </p:cNvCxnSpPr>
          <p:nvPr/>
        </p:nvCxnSpPr>
        <p:spPr>
          <a:xfrm flipV="1">
            <a:off x="4565093" y="4938378"/>
            <a:ext cx="2660077" cy="77704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8" idx="0"/>
            <a:endCxn id="16" idx="2"/>
          </p:cNvCxnSpPr>
          <p:nvPr/>
        </p:nvCxnSpPr>
        <p:spPr>
          <a:xfrm flipH="1" flipV="1">
            <a:off x="1699104" y="4941168"/>
            <a:ext cx="2865989" cy="77425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78" idx="0"/>
            <a:endCxn id="17" idx="2"/>
          </p:cNvCxnSpPr>
          <p:nvPr/>
        </p:nvCxnSpPr>
        <p:spPr>
          <a:xfrm flipH="1" flipV="1">
            <a:off x="2779224" y="4941168"/>
            <a:ext cx="1785869" cy="77425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78" idx="0"/>
            <a:endCxn id="18" idx="2"/>
          </p:cNvCxnSpPr>
          <p:nvPr/>
        </p:nvCxnSpPr>
        <p:spPr>
          <a:xfrm flipH="1" flipV="1">
            <a:off x="3873157" y="4938378"/>
            <a:ext cx="691936" cy="77704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78" idx="0"/>
            <a:endCxn id="19" idx="2"/>
          </p:cNvCxnSpPr>
          <p:nvPr/>
        </p:nvCxnSpPr>
        <p:spPr>
          <a:xfrm flipV="1">
            <a:off x="4565093" y="4941168"/>
            <a:ext cx="388184" cy="77425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78" idx="0"/>
            <a:endCxn id="20" idx="2"/>
          </p:cNvCxnSpPr>
          <p:nvPr/>
        </p:nvCxnSpPr>
        <p:spPr>
          <a:xfrm flipV="1">
            <a:off x="4565093" y="4941168"/>
            <a:ext cx="1454491" cy="77425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8" idx="0"/>
            <a:endCxn id="22" idx="2"/>
          </p:cNvCxnSpPr>
          <p:nvPr/>
        </p:nvCxnSpPr>
        <p:spPr>
          <a:xfrm flipV="1">
            <a:off x="4565093" y="4938378"/>
            <a:ext cx="3905656" cy="777043"/>
          </a:xfrm>
          <a:prstGeom prst="straightConnector1">
            <a:avLst/>
          </a:prstGeom>
          <a:ln w="412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円/楕円 77"/>
          <p:cNvSpPr/>
          <p:nvPr/>
        </p:nvSpPr>
        <p:spPr>
          <a:xfrm>
            <a:off x="4383738" y="5715421"/>
            <a:ext cx="362710" cy="287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雲 58"/>
          <p:cNvSpPr/>
          <p:nvPr/>
        </p:nvSpPr>
        <p:spPr>
          <a:xfrm>
            <a:off x="475013" y="5196554"/>
            <a:ext cx="8180160" cy="864096"/>
          </a:xfrm>
          <a:prstGeom prst="cloud">
            <a:avLst/>
          </a:prstGeom>
          <a:solidFill>
            <a:schemeClr val="bg1"/>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　　　　？？？</a:t>
            </a:r>
            <a:endParaRPr kumimoji="1" lang="ja-JP" altLang="en-US" dirty="0">
              <a:solidFill>
                <a:schemeClr val="tx1"/>
              </a:solidFill>
            </a:endParaRPr>
          </a:p>
        </p:txBody>
      </p:sp>
      <p:sp>
        <p:nvSpPr>
          <p:cNvPr id="96" name="下矢印 95"/>
          <p:cNvSpPr/>
          <p:nvPr/>
        </p:nvSpPr>
        <p:spPr>
          <a:xfrm rot="10800000">
            <a:off x="4341461" y="5818797"/>
            <a:ext cx="447264" cy="360836"/>
          </a:xfrm>
          <a:prstGeom prst="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スライド番号プレースホルダー 27"/>
          <p:cNvSpPr>
            <a:spLocks noGrp="1"/>
          </p:cNvSpPr>
          <p:nvPr>
            <p:ph type="sldNum" sz="quarter" idx="12"/>
          </p:nvPr>
        </p:nvSpPr>
        <p:spPr/>
        <p:txBody>
          <a:bodyPr/>
          <a:lstStyle/>
          <a:p>
            <a:fld id="{BC410EEA-824F-4D46-AFE7-60426C8C06B0}" type="slidenum">
              <a:rPr lang="en-US" altLang="ja-JP" smtClean="0"/>
              <a:pPr/>
              <a:t>11</a:t>
            </a:fld>
            <a:endParaRPr lang="en-US" altLang="en-US" dirty="0"/>
          </a:p>
        </p:txBody>
      </p:sp>
    </p:spTree>
    <p:extLst>
      <p:ext uri="{BB962C8B-B14F-4D97-AF65-F5344CB8AC3E}">
        <p14:creationId xmlns:p14="http://schemas.microsoft.com/office/powerpoint/2010/main" val="3606477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Previous model</a:t>
            </a:r>
          </a:p>
          <a:p>
            <a:pPr lvl="1"/>
            <a:r>
              <a:rPr lang="en-US" altLang="ja-JP" dirty="0" smtClean="0"/>
              <a:t>Goal position	</a:t>
            </a:r>
            <a:r>
              <a:rPr lang="ja-JP" altLang="en-US" dirty="0" smtClean="0"/>
              <a:t> </a:t>
            </a:r>
            <a:r>
              <a:rPr lang="en-US" altLang="ja-JP" dirty="0" smtClean="0"/>
              <a:t>= </a:t>
            </a:r>
            <a:r>
              <a:rPr lang="en-US" altLang="ja-JP" dirty="0"/>
              <a:t>V</a:t>
            </a:r>
            <a:r>
              <a:rPr lang="en-US" altLang="ja-JP" dirty="0" smtClean="0"/>
              <a:t>iew point</a:t>
            </a:r>
            <a:r>
              <a:rPr lang="ja-JP" altLang="en-US" dirty="0" smtClean="0"/>
              <a:t> </a:t>
            </a:r>
            <a:r>
              <a:rPr lang="en-US" altLang="ja-JP" dirty="0" smtClean="0"/>
              <a:t>+ </a:t>
            </a:r>
            <a:r>
              <a:rPr lang="en-US" altLang="ja-JP" dirty="0"/>
              <a:t>I</a:t>
            </a:r>
            <a:r>
              <a:rPr lang="en-US" altLang="ja-JP" dirty="0" smtClean="0"/>
              <a:t>nitial position</a:t>
            </a:r>
          </a:p>
          <a:p>
            <a:pPr lvl="1"/>
            <a:r>
              <a:rPr lang="en-US" altLang="ja-JP" dirty="0" smtClean="0"/>
              <a:t>View point</a:t>
            </a:r>
            <a:r>
              <a:rPr kumimoji="1" lang="en-US" altLang="ja-JP" dirty="0" smtClean="0"/>
              <a:t>	 = </a:t>
            </a:r>
            <a:r>
              <a:rPr lang="en-US" altLang="ja-JP" dirty="0" smtClean="0"/>
              <a:t>Reference point</a:t>
            </a:r>
            <a:r>
              <a:rPr kumimoji="1" lang="ja-JP" altLang="en-US" dirty="0" smtClean="0"/>
              <a:t> </a:t>
            </a:r>
            <a:r>
              <a:rPr kumimoji="1" lang="en-US" altLang="ja-JP" dirty="0" smtClean="0"/>
              <a:t>+ </a:t>
            </a:r>
            <a:r>
              <a:rPr lang="en-US" altLang="ja-JP" dirty="0" smtClean="0"/>
              <a:t>Displacement</a:t>
            </a:r>
            <a:endParaRPr kumimoji="1" lang="en-US" altLang="ja-JP" dirty="0" smtClean="0"/>
          </a:p>
          <a:p>
            <a:pPr lvl="1"/>
            <a:r>
              <a:rPr lang="en-US" altLang="ja-JP" dirty="0" smtClean="0"/>
              <a:t>Reference point	 = Spatial point</a:t>
            </a:r>
            <a:r>
              <a:rPr lang="ja-JP" altLang="en-US" dirty="0" smtClean="0"/>
              <a:t> </a:t>
            </a:r>
            <a:r>
              <a:rPr lang="en-US" altLang="ja-JP" dirty="0" smtClean="0"/>
              <a:t>+ Object</a:t>
            </a:r>
            <a:r>
              <a:rPr lang="ja-JP" altLang="en-US" dirty="0" smtClean="0"/>
              <a:t> </a:t>
            </a:r>
            <a:r>
              <a:rPr lang="en-US" altLang="ja-JP" dirty="0" smtClean="0"/>
              <a:t>+ Center of gravity</a:t>
            </a:r>
          </a:p>
          <a:p>
            <a:pPr lvl="1"/>
            <a:r>
              <a:rPr lang="en-US" altLang="ja-JP" dirty="0" smtClean="0"/>
              <a:t>Displacement	 = ID</a:t>
            </a:r>
            <a:r>
              <a:rPr lang="ja-JP" altLang="en-US" dirty="0" smtClean="0"/>
              <a:t> </a:t>
            </a:r>
            <a:r>
              <a:rPr lang="en-US" altLang="ja-JP" dirty="0" smtClean="0"/>
              <a:t>+ LT</a:t>
            </a:r>
            <a:r>
              <a:rPr lang="ja-JP" altLang="en-US" dirty="0" smtClean="0"/>
              <a:t> </a:t>
            </a:r>
            <a:r>
              <a:rPr lang="en-US" altLang="ja-JP" dirty="0" smtClean="0"/>
              <a:t>+ GL</a:t>
            </a:r>
            <a:endParaRPr lang="en-US" altLang="ja-JP" dirty="0"/>
          </a:p>
          <a:p>
            <a:r>
              <a:rPr lang="en-US" altLang="ja-JP" dirty="0" smtClean="0"/>
              <a:t>Problems </a:t>
            </a:r>
          </a:p>
          <a:p>
            <a:pPr lvl="1"/>
            <a:r>
              <a:rPr lang="en-US" altLang="ja-JP" dirty="0" smtClean="0"/>
              <a:t>Only 2D without </a:t>
            </a:r>
            <a:r>
              <a:rPr lang="en-US" altLang="ja-JP" dirty="0" err="1" smtClean="0"/>
              <a:t>rolation</a:t>
            </a:r>
            <a:endParaRPr lang="en-US" altLang="ja-JP" dirty="0" smtClean="0"/>
          </a:p>
          <a:p>
            <a:pPr lvl="1"/>
            <a:r>
              <a:rPr lang="en-US" altLang="ja-JP" dirty="0"/>
              <a:t>T</a:t>
            </a:r>
            <a:r>
              <a:rPr lang="en-US" altLang="ja-JP" dirty="0" smtClean="0"/>
              <a:t>oo complex</a:t>
            </a:r>
            <a:endParaRPr kumimoji="1" lang="en-US" altLang="ja-JP" dirty="0" smtClean="0"/>
          </a:p>
          <a:p>
            <a:pPr lvl="1"/>
            <a:r>
              <a:rPr lang="en-US" altLang="ja-JP" dirty="0" smtClean="0"/>
              <a:t>Complete enough?</a:t>
            </a:r>
            <a:endParaRPr kumimoji="1" lang="en-US" altLang="ja-JP" dirty="0" smtClean="0"/>
          </a:p>
        </p:txBody>
      </p:sp>
      <p:sp>
        <p:nvSpPr>
          <p:cNvPr id="3" name="タイトル 2"/>
          <p:cNvSpPr>
            <a:spLocks noGrp="1"/>
          </p:cNvSpPr>
          <p:nvPr>
            <p:ph type="title"/>
          </p:nvPr>
        </p:nvSpPr>
        <p:spPr/>
        <p:txBody>
          <a:bodyPr/>
          <a:lstStyle/>
          <a:p>
            <a:r>
              <a:rPr lang="en-US" altLang="ja-JP" dirty="0" smtClean="0"/>
              <a:t>Current work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12</a:t>
            </a:fld>
            <a:endParaRPr lang="en-US" altLang="en-US" dirty="0"/>
          </a:p>
        </p:txBody>
      </p:sp>
    </p:spTree>
    <p:extLst>
      <p:ext uri="{BB962C8B-B14F-4D97-AF65-F5344CB8AC3E}">
        <p14:creationId xmlns:p14="http://schemas.microsoft.com/office/powerpoint/2010/main" val="3429888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fontScale="92500" lnSpcReduction="20000"/>
              </a:bodyPr>
              <a:lstStyle/>
              <a:p>
                <a:r>
                  <a:rPr lang="en-US" altLang="ja-JP" dirty="0" smtClean="0"/>
                  <a:t>Modeling as MIMO system</a:t>
                </a:r>
              </a:p>
              <a:p>
                <a:endParaRPr kumimoji="1" lang="en-US" altLang="ja-JP" dirty="0" smtClean="0"/>
              </a:p>
              <a:p>
                <a:pPr marL="109728" indent="0">
                  <a:buNone/>
                </a:pPr>
                <a:r>
                  <a:rPr lang="en-US" altLang="ja-JP" dirty="0" smtClean="0"/>
                  <a:t>       </a:t>
                </a:r>
                <a:r>
                  <a:rPr lang="en-US" altLang="ja-JP" dirty="0"/>
                  <a:t>	     </a:t>
                </a:r>
                <a:r>
                  <a:rPr lang="en-US" altLang="ja-JP" dirty="0" smtClean="0"/>
                  <a:t>    Goal positions</a:t>
                </a:r>
                <a:r>
                  <a:rPr lang="ja-JP" altLang="en-US" dirty="0" smtClean="0"/>
                  <a:t> </a:t>
                </a:r>
                <a:r>
                  <a:rPr lang="ja-JP" altLang="en-US" dirty="0"/>
                  <a:t>← </a:t>
                </a:r>
                <a:r>
                  <a:rPr lang="en-US" altLang="ja-JP" dirty="0"/>
                  <a:t>I</a:t>
                </a:r>
                <a:r>
                  <a:rPr lang="en-US" altLang="ja-JP" dirty="0" smtClean="0"/>
                  <a:t>nitial positions</a:t>
                </a:r>
                <a:endParaRPr lang="en-US" altLang="ja-JP" dirty="0"/>
              </a:p>
              <a:p>
                <a:pPr marL="109728" indent="0">
                  <a:buNone/>
                </a:pPr>
                <a:endParaRPr kumimoji="1" lang="en-US" altLang="ja-JP" dirty="0" smtClean="0"/>
              </a:p>
              <a:p>
                <a:pPr marL="109728"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𝑥</m:t>
                          </m:r>
                          <m:r>
                            <a:rPr lang="en-US" altLang="ja-JP" sz="2400" i="1">
                              <a:latin typeface="Cambria Math" panose="02040503050406030204" pitchFamily="18" charset="0"/>
                            </a:rPr>
                            <m:t>′</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𝑖</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b="0" i="1" smtClean="0">
                              <a:latin typeface="Cambria Math" panose="02040503050406030204" pitchFamily="18" charset="0"/>
                            </a:rPr>
                            <m:t>𝐴</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𝑖</m:t>
                          </m:r>
                        </m:sup>
                      </m:sSubSup>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𝑥</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oMath>
                  </m:oMathPara>
                </a14:m>
                <a:endParaRPr lang="ja-JP" altLang="en-US" dirty="0"/>
              </a:p>
              <a:p>
                <a:pPr marL="109728"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b="0" i="1" smtClean="0">
                              <a:latin typeface="Cambria Math" panose="02040503050406030204" pitchFamily="18" charset="0"/>
                            </a:rPr>
                            <m:t>𝐴</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𝑖</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𝑥</m:t>
                          </m:r>
                          <m:r>
                            <a:rPr lang="en-US" altLang="ja-JP" sz="2400" i="1">
                              <a:latin typeface="Cambria Math" panose="02040503050406030204" pitchFamily="18" charset="0"/>
                            </a:rPr>
                            <m:t>′</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𝑖</m:t>
                          </m:r>
                        </m:sup>
                      </m:sSubSup>
                      <m:sSubSup>
                        <m:sSubSupPr>
                          <m:ctrlPr>
                            <a:rPr lang="en-US" altLang="ja-JP" sz="2400" i="1">
                              <a:latin typeface="Cambria Math" panose="02040503050406030204" pitchFamily="18" charset="0"/>
                            </a:rPr>
                          </m:ctrlPr>
                        </m:sSubSup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i="1">
                                  <a:latin typeface="Cambria Math" panose="02040503050406030204" pitchFamily="18" charset="0"/>
                                </a:rPr>
                                <m:t>−1</m:t>
                              </m:r>
                            </m:sup>
                          </m:sSup>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oMath>
                  </m:oMathPara>
                </a14:m>
                <a:endParaRPr lang="en-US" altLang="ja-JP" dirty="0"/>
              </a:p>
              <a:p>
                <a:endParaRPr kumimoji="1" lang="en-US" altLang="ja-JP" dirty="0" smtClean="0"/>
              </a:p>
              <a:p>
                <a:r>
                  <a:rPr lang="en-US" altLang="ja-JP" dirty="0" smtClean="0"/>
                  <a:t>Evaluation function(MSE)</a:t>
                </a:r>
              </a:p>
              <a:p>
                <a:pPr marL="109728" indent="0">
                  <a:buNone/>
                </a:pPr>
                <a:endParaRPr lang="en-US" altLang="ja-JP" i="1" dirty="0" smtClean="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𝐸</m:t>
                      </m:r>
                      <m:d>
                        <m:dPr>
                          <m:ctrlPr>
                            <a:rPr lang="en-US" altLang="ja-JP" i="1">
                              <a:latin typeface="Cambria Math" panose="02040503050406030204" pitchFamily="18" charset="0"/>
                            </a:rPr>
                          </m:ctrlPr>
                        </m:dPr>
                        <m:e>
                          <m:r>
                            <a:rPr lang="en-US" altLang="ja-JP" i="1">
                              <a:latin typeface="Cambria Math" panose="02040503050406030204" pitchFamily="18" charset="0"/>
                            </a:rPr>
                            <m:t>𝐴</m:t>
                          </m:r>
                        </m:e>
                      </m:d>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𝐴𝑥</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e>
                          </m:d>
                        </m:e>
                        <m:sup>
                          <m:r>
                            <a:rPr lang="en-US" altLang="ja-JP" i="1">
                              <a:latin typeface="Cambria Math" panose="02040503050406030204" pitchFamily="18" charset="0"/>
                            </a:rPr>
                            <m:t>2</m:t>
                          </m:r>
                        </m:sup>
                      </m:sSup>
                      <m:r>
                        <a:rPr lang="en-US" altLang="ja-JP" i="1">
                          <a:latin typeface="Cambria Math" panose="02040503050406030204" pitchFamily="18" charset="0"/>
                        </a:rPr>
                        <m:t> </m:t>
                      </m:r>
                      <m:r>
                        <a:rPr lang="ja-JP" altLang="en-US" i="1">
                          <a:latin typeface="Cambria Math" panose="02040503050406030204" pitchFamily="18" charset="0"/>
                        </a:rPr>
                        <m:t>→</m:t>
                      </m:r>
                      <m:r>
                        <a:rPr lang="en-US" altLang="ja-JP" i="1">
                          <a:latin typeface="Cambria Math" panose="02040503050406030204" pitchFamily="18" charset="0"/>
                        </a:rPr>
                        <m:t>𝑚𝑖𝑛</m:t>
                      </m:r>
                    </m:oMath>
                  </m:oMathPara>
                </a14:m>
                <a:endParaRPr lang="en-US" altLang="ja-JP" dirty="0"/>
              </a:p>
              <a:p>
                <a:endParaRPr lang="en-US" altLang="ja-JP" dirty="0" smtClean="0"/>
              </a:p>
              <a:p>
                <a:r>
                  <a:rPr lang="en-US" altLang="ja-JP" dirty="0" smtClean="0"/>
                  <a:t>Calculate </a:t>
                </a:r>
                <a14:m>
                  <m:oMath xmlns:m="http://schemas.openxmlformats.org/officeDocument/2006/math">
                    <m:r>
                      <a:rPr lang="en-US" altLang="ja-JP" i="1">
                        <a:latin typeface="Cambria Math" panose="02040503050406030204" pitchFamily="18" charset="0"/>
                      </a:rPr>
                      <m:t>𝐴</m:t>
                    </m:r>
                  </m:oMath>
                </a14:m>
                <a:r>
                  <a:rPr lang="en-US" altLang="ja-JP" dirty="0" smtClean="0"/>
                  <a:t> that minimize </a:t>
                </a:r>
                <a14:m>
                  <m:oMath xmlns:m="http://schemas.openxmlformats.org/officeDocument/2006/math">
                    <m:r>
                      <a:rPr lang="en-US" altLang="ja-JP" i="1">
                        <a:latin typeface="Cambria Math" panose="02040503050406030204" pitchFamily="18" charset="0"/>
                      </a:rPr>
                      <m:t>𝐸</m:t>
                    </m:r>
                    <m:d>
                      <m:dPr>
                        <m:ctrlPr>
                          <a:rPr lang="en-US" altLang="ja-JP" i="1">
                            <a:latin typeface="Cambria Math" panose="02040503050406030204" pitchFamily="18" charset="0"/>
                          </a:rPr>
                        </m:ctrlPr>
                      </m:dPr>
                      <m:e>
                        <m:r>
                          <a:rPr lang="en-US" altLang="ja-JP" i="1">
                            <a:latin typeface="Cambria Math" panose="02040503050406030204" pitchFamily="18" charset="0"/>
                          </a:rPr>
                          <m:t>𝐴</m:t>
                        </m:r>
                      </m:e>
                    </m:d>
                  </m:oMath>
                </a14:m>
                <a:r>
                  <a:rPr lang="en-US" altLang="ja-JP" dirty="0" smtClean="0"/>
                  <a:t> </a:t>
                </a:r>
              </a:p>
              <a:p>
                <a:pPr lvl="1"/>
                <a:r>
                  <a:rPr kumimoji="1" lang="en-US" altLang="ja-JP" dirty="0" smtClean="0"/>
                  <a:t>Usin</a:t>
                </a:r>
                <a:r>
                  <a:rPr lang="en-US" altLang="ja-JP" dirty="0"/>
                  <a:t>g </a:t>
                </a:r>
                <a:r>
                  <a:rPr lang="en-US" altLang="ja-JP" dirty="0" smtClean="0"/>
                  <a:t>steepest </a:t>
                </a:r>
                <a:r>
                  <a:rPr lang="en-US" altLang="ja-JP" dirty="0"/>
                  <a:t>descent method</a:t>
                </a:r>
                <a:endParaRPr kumimoji="1" lang="en-US" altLang="ja-JP" dirty="0" smtClean="0"/>
              </a:p>
              <a:p>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a:blip r:embed="rId3"/>
                <a:stretch>
                  <a:fillRect t="-2524"/>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en-US" altLang="ja-JP" dirty="0" smtClean="0"/>
              <a:t>Current work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13</a:t>
            </a:fld>
            <a:endParaRPr lang="en-US" altLang="en-US" dirty="0"/>
          </a:p>
        </p:txBody>
      </p:sp>
    </p:spTree>
    <p:extLst>
      <p:ext uri="{BB962C8B-B14F-4D97-AF65-F5344CB8AC3E}">
        <p14:creationId xmlns:p14="http://schemas.microsoft.com/office/powerpoint/2010/main" val="329514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BC410EEA-824F-4D46-AFE7-60426C8C06B0}" type="slidenum">
              <a:rPr lang="en-US" altLang="ja-JP" smtClean="0"/>
              <a:pPr/>
              <a:t>14</a:t>
            </a:fld>
            <a:endParaRPr lang="en-US" altLang="en-US" dirty="0"/>
          </a:p>
        </p:txBody>
      </p:sp>
      <p:sp>
        <p:nvSpPr>
          <p:cNvPr id="4" name="タイトル 3"/>
          <p:cNvSpPr>
            <a:spLocks noGrp="1"/>
          </p:cNvSpPr>
          <p:nvPr>
            <p:ph type="title"/>
          </p:nvPr>
        </p:nvSpPr>
        <p:spPr/>
        <p:txBody>
          <a:bodyPr/>
          <a:lstStyle/>
          <a:p>
            <a:r>
              <a:rPr kumimoji="1" lang="en-US" altLang="ja-JP" dirty="0" smtClean="0"/>
              <a:t>Current work</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90039792"/>
              </p:ext>
            </p:extLst>
          </p:nvPr>
        </p:nvGraphicFramePr>
        <p:xfrm>
          <a:off x="1187623" y="2132856"/>
          <a:ext cx="7056785" cy="4175869"/>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p:cNvSpPr txBox="1"/>
          <p:nvPr/>
        </p:nvSpPr>
        <p:spPr>
          <a:xfrm>
            <a:off x="1132348" y="1201374"/>
            <a:ext cx="7880684" cy="461665"/>
          </a:xfrm>
          <a:prstGeom prst="rect">
            <a:avLst/>
          </a:prstGeom>
          <a:noFill/>
        </p:spPr>
        <p:txBody>
          <a:bodyPr wrap="none" rtlCol="0">
            <a:spAutoFit/>
          </a:bodyPr>
          <a:lstStyle/>
          <a:p>
            <a:r>
              <a:rPr kumimoji="1" lang="en-US" altLang="ja-JP" sz="2400" dirty="0" smtClean="0"/>
              <a:t>More data is need to learn by new model than previous one.</a:t>
            </a:r>
          </a:p>
        </p:txBody>
      </p:sp>
    </p:spTree>
    <p:extLst>
      <p:ext uri="{BB962C8B-B14F-4D97-AF65-F5344CB8AC3E}">
        <p14:creationId xmlns:p14="http://schemas.microsoft.com/office/powerpoint/2010/main" val="70809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ー 6"/>
          <p:cNvGraphicFramePr>
            <a:graphicFrameLocks noGrp="1"/>
          </p:cNvGraphicFramePr>
          <p:nvPr>
            <p:ph idx="1"/>
          </p:nvPr>
        </p:nvGraphicFramePr>
        <p:xfrm>
          <a:off x="1017587" y="2030412"/>
          <a:ext cx="7086600" cy="3486150"/>
        </p:xfrm>
        <a:graphic>
          <a:graphicData uri="http://schemas.openxmlformats.org/drawingml/2006/table">
            <a:tbl>
              <a:tblPr/>
              <a:tblGrid>
                <a:gridCol w="2362200">
                  <a:extLst>
                    <a:ext uri="{9D8B030D-6E8A-4147-A177-3AD203B41FA5}">
                      <a16:colId xmlns:a16="http://schemas.microsoft.com/office/drawing/2014/main" val="3438953480"/>
                    </a:ext>
                  </a:extLst>
                </a:gridCol>
                <a:gridCol w="2362200">
                  <a:extLst>
                    <a:ext uri="{9D8B030D-6E8A-4147-A177-3AD203B41FA5}">
                      <a16:colId xmlns:a16="http://schemas.microsoft.com/office/drawing/2014/main" val="1073676362"/>
                    </a:ext>
                  </a:extLst>
                </a:gridCol>
                <a:gridCol w="2362200">
                  <a:extLst>
                    <a:ext uri="{9D8B030D-6E8A-4147-A177-3AD203B41FA5}">
                      <a16:colId xmlns:a16="http://schemas.microsoft.com/office/drawing/2014/main" val="800690691"/>
                    </a:ext>
                  </a:extLst>
                </a:gridCol>
              </a:tblGrid>
              <a:tr h="581025">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Previous Model</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New Model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9976774"/>
                  </a:ext>
                </a:extLst>
              </a:tr>
              <a:tr h="581025">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CCFF"/>
                    </a:solidFill>
                  </a:tcPr>
                </a:tc>
                <a:tc>
                  <a:txBody>
                    <a:bodyPr/>
                    <a:lstStyle/>
                    <a:p>
                      <a:pPr algn="l" fontAlgn="ctr"/>
                      <a:r>
                        <a:rPr lang="en-US" sz="1600" b="0" i="0" u="none" strike="noStrike">
                          <a:solidFill>
                            <a:srgbClr val="000000"/>
                          </a:solidFill>
                          <a:effectLst/>
                          <a:latin typeface="游ゴシック" panose="020B0400000000000000" pitchFamily="50" charset="-128"/>
                          <a:ea typeface="游ゴシック" panose="020B0400000000000000" pitchFamily="50" charset="-128"/>
                        </a:rPr>
                        <a:t>computation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3517"/>
                    </a:solidFill>
                  </a:tcPr>
                </a:tc>
                <a:extLst>
                  <a:ext uri="{0D108BD9-81ED-4DB2-BD59-A6C34878D82A}">
                    <a16:rowId xmlns:a16="http://schemas.microsoft.com/office/drawing/2014/main" val="1394510722"/>
                  </a:ext>
                </a:extLst>
              </a:tr>
              <a:tr h="581025">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CCFF"/>
                    </a:solidFill>
                  </a:tcPr>
                </a:tc>
                <a:tc>
                  <a:txBody>
                    <a:bodyPr/>
                    <a:lstStyle/>
                    <a:p>
                      <a:pPr algn="l" fontAlgn="ctr"/>
                      <a:r>
                        <a:rPr lang="en-US" sz="1600" b="0" i="0" u="none" strike="noStrike">
                          <a:solidFill>
                            <a:srgbClr val="000000"/>
                          </a:solidFill>
                          <a:effectLst/>
                          <a:latin typeface="游ゴシック" panose="020B0400000000000000" pitchFamily="50" charset="-128"/>
                          <a:ea typeface="游ゴシック" panose="020B0400000000000000" pitchFamily="50" charset="-128"/>
                        </a:rPr>
                        <a:t>number of training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3517"/>
                    </a:solidFill>
                  </a:tcPr>
                </a:tc>
                <a:extLst>
                  <a:ext uri="{0D108BD9-81ED-4DB2-BD59-A6C34878D82A}">
                    <a16:rowId xmlns:a16="http://schemas.microsoft.com/office/drawing/2014/main" val="3756935868"/>
                  </a:ext>
                </a:extLst>
              </a:tr>
              <a:tr h="581025">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CCFF"/>
                    </a:solidFill>
                  </a:tcPr>
                </a:tc>
                <a:tc>
                  <a:txBody>
                    <a:bodyPr/>
                    <a:lstStyle/>
                    <a:p>
                      <a:pPr algn="l" fontAlgn="ctr"/>
                      <a:r>
                        <a:rPr lang="en-US" sz="1600" b="0" i="0" u="none" strike="noStrike">
                          <a:solidFill>
                            <a:srgbClr val="000000"/>
                          </a:solidFill>
                          <a:effectLst/>
                          <a:latin typeface="游ゴシック" panose="020B0400000000000000" pitchFamily="50" charset="-128"/>
                          <a:ea typeface="游ゴシック" panose="020B0400000000000000" pitchFamily="50" charset="-128"/>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CCFF"/>
                    </a:solidFill>
                  </a:tcPr>
                </a:tc>
                <a:extLst>
                  <a:ext uri="{0D108BD9-81ED-4DB2-BD59-A6C34878D82A}">
                    <a16:rowId xmlns:a16="http://schemas.microsoft.com/office/drawing/2014/main" val="1851793410"/>
                  </a:ext>
                </a:extLst>
              </a:tr>
              <a:tr h="581025">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3517"/>
                    </a:solidFill>
                  </a:tcPr>
                </a:tc>
                <a:tc>
                  <a:txBody>
                    <a:bodyPr/>
                    <a:lstStyle/>
                    <a:p>
                      <a:pPr algn="l" fontAlgn="ctr"/>
                      <a:r>
                        <a:rPr lang="en-US" sz="1600" b="0" i="0" u="none" strike="noStrike">
                          <a:solidFill>
                            <a:srgbClr val="000000"/>
                          </a:solidFill>
                          <a:effectLst/>
                          <a:latin typeface="游ゴシック" panose="020B0400000000000000" pitchFamily="50" charset="-128"/>
                          <a:ea typeface="游ゴシック" panose="020B0400000000000000" pitchFamily="50" charset="-128"/>
                        </a:rPr>
                        <a:t>well-known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CCFF"/>
                    </a:solidFill>
                  </a:tcPr>
                </a:tc>
                <a:extLst>
                  <a:ext uri="{0D108BD9-81ED-4DB2-BD59-A6C34878D82A}">
                    <a16:rowId xmlns:a16="http://schemas.microsoft.com/office/drawing/2014/main" val="3623763214"/>
                  </a:ext>
                </a:extLst>
              </a:tr>
              <a:tr h="581025">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3517"/>
                    </a:solidFill>
                  </a:tcPr>
                </a:tc>
                <a:tc>
                  <a:txBody>
                    <a:bodyPr/>
                    <a:lstStyle/>
                    <a:p>
                      <a:pPr algn="l" fontAlgn="ctr"/>
                      <a:r>
                        <a:rPr lang="en-US" sz="1600" b="0" i="0" u="none" strike="noStrike">
                          <a:solidFill>
                            <a:srgbClr val="000000"/>
                          </a:solidFill>
                          <a:effectLst/>
                          <a:latin typeface="游ゴシック" panose="020B0400000000000000" pitchFamily="50" charset="-128"/>
                          <a:ea typeface="游ゴシック" panose="020B0400000000000000" pitchFamily="50" charset="-128"/>
                        </a:rPr>
                        <a:t>various 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CCFF"/>
                    </a:solidFill>
                  </a:tcPr>
                </a:tc>
                <a:extLst>
                  <a:ext uri="{0D108BD9-81ED-4DB2-BD59-A6C34878D82A}">
                    <a16:rowId xmlns:a16="http://schemas.microsoft.com/office/drawing/2014/main" val="3360161855"/>
                  </a:ext>
                </a:extLst>
              </a:tr>
            </a:tbl>
          </a:graphicData>
        </a:graphic>
      </p:graphicFrame>
      <p:sp>
        <p:nvSpPr>
          <p:cNvPr id="3" name="タイトル 2"/>
          <p:cNvSpPr>
            <a:spLocks noGrp="1"/>
          </p:cNvSpPr>
          <p:nvPr>
            <p:ph type="title"/>
          </p:nvPr>
        </p:nvSpPr>
        <p:spPr/>
        <p:txBody>
          <a:bodyPr/>
          <a:lstStyle/>
          <a:p>
            <a:r>
              <a:rPr kumimoji="1" lang="en-US" altLang="ja-JP" dirty="0" smtClean="0"/>
              <a:t>Current work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15</a:t>
            </a:fld>
            <a:endParaRPr lang="en-US" altLang="en-US" dirty="0"/>
          </a:p>
        </p:txBody>
      </p:sp>
    </p:spTree>
    <p:extLst>
      <p:ext uri="{BB962C8B-B14F-4D97-AF65-F5344CB8AC3E}">
        <p14:creationId xmlns:p14="http://schemas.microsoft.com/office/powerpoint/2010/main" val="173110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smtClean="0"/>
              <a:t>This brief algorithm can learn tasks if it has enough data.</a:t>
            </a:r>
          </a:p>
          <a:p>
            <a:pPr lvl="1"/>
            <a:r>
              <a:rPr lang="en-US" altLang="ja-JP" dirty="0" smtClean="0"/>
              <a:t>Is it “sensible” ?</a:t>
            </a:r>
          </a:p>
          <a:p>
            <a:pPr lvl="1"/>
            <a:r>
              <a:rPr lang="en-US" altLang="ja-JP" dirty="0" smtClean="0"/>
              <a:t>Is it same as sensible human?</a:t>
            </a:r>
          </a:p>
          <a:p>
            <a:r>
              <a:rPr kumimoji="1" lang="en-US" altLang="ja-JP" dirty="0" smtClean="0"/>
              <a:t>“Sensible robot” is the robot that can understand various human intentions from less teaching information, and work in consideration of </a:t>
            </a:r>
            <a:r>
              <a:rPr lang="en-US" altLang="ja-JP" dirty="0" smtClean="0"/>
              <a:t>them</a:t>
            </a:r>
            <a:r>
              <a:rPr kumimoji="1" lang="en-US" altLang="ja-JP" dirty="0" smtClean="0"/>
              <a:t>. </a:t>
            </a:r>
          </a:p>
          <a:p>
            <a:pPr lvl="1"/>
            <a:r>
              <a:rPr lang="en-US" altLang="ja-JP" dirty="0" smtClean="0"/>
              <a:t>Having some constraints or assumption about the task</a:t>
            </a:r>
          </a:p>
          <a:p>
            <a:pPr lvl="2"/>
            <a:r>
              <a:rPr lang="en-US" altLang="ja-JP" dirty="0" smtClean="0"/>
              <a:t>In this sense, previous model is one of “sensible learning”.</a:t>
            </a:r>
          </a:p>
          <a:p>
            <a:pPr lvl="1"/>
            <a:r>
              <a:rPr lang="en-US" altLang="ja-JP" dirty="0" smtClean="0"/>
              <a:t>Stochastic estimation from less information</a:t>
            </a:r>
          </a:p>
          <a:p>
            <a:pPr lvl="1"/>
            <a:r>
              <a:rPr lang="en-US" altLang="ja-JP" dirty="0" smtClean="0"/>
              <a:t>Ability to find unknown necessary information and to ask to teacher</a:t>
            </a:r>
          </a:p>
          <a:p>
            <a:endParaRPr kumimoji="1" lang="ja-JP" altLang="en-US" dirty="0"/>
          </a:p>
        </p:txBody>
      </p:sp>
      <p:sp>
        <p:nvSpPr>
          <p:cNvPr id="3" name="タイトル 2"/>
          <p:cNvSpPr>
            <a:spLocks noGrp="1"/>
          </p:cNvSpPr>
          <p:nvPr>
            <p:ph type="title"/>
          </p:nvPr>
        </p:nvSpPr>
        <p:spPr/>
        <p:txBody>
          <a:bodyPr/>
          <a:lstStyle/>
          <a:p>
            <a:r>
              <a:rPr kumimoji="1" lang="en-US" altLang="ja-JP" dirty="0" smtClean="0"/>
              <a:t>Problems</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16</a:t>
            </a:fld>
            <a:endParaRPr lang="en-US" altLang="en-US" dirty="0"/>
          </a:p>
        </p:txBody>
      </p:sp>
    </p:spTree>
    <p:extLst>
      <p:ext uri="{BB962C8B-B14F-4D97-AF65-F5344CB8AC3E}">
        <p14:creationId xmlns:p14="http://schemas.microsoft.com/office/powerpoint/2010/main" val="175094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Decide main research theme</a:t>
            </a:r>
          </a:p>
          <a:p>
            <a:pPr lvl="1"/>
            <a:r>
              <a:rPr lang="en-US" altLang="ja-JP" dirty="0" smtClean="0"/>
              <a:t>I want to research about Removing/Choosing features, </a:t>
            </a:r>
            <a:r>
              <a:rPr kumimoji="1" lang="en-US" altLang="ja-JP" dirty="0" smtClean="0"/>
              <a:t>or Active learning with motion similarity.</a:t>
            </a:r>
          </a:p>
          <a:p>
            <a:pPr lvl="1"/>
            <a:r>
              <a:rPr lang="en-US" altLang="ja-JP" dirty="0" smtClean="0"/>
              <a:t>Survey related works about my interests.</a:t>
            </a:r>
          </a:p>
          <a:p>
            <a:r>
              <a:rPr kumimoji="1" lang="en-US" altLang="ja-JP" dirty="0" smtClean="0"/>
              <a:t>Improve calculate algorithm</a:t>
            </a:r>
          </a:p>
          <a:p>
            <a:pPr lvl="1"/>
            <a:r>
              <a:rPr lang="en-US" altLang="ja-JP" dirty="0" smtClean="0"/>
              <a:t>Better parameters</a:t>
            </a:r>
          </a:p>
          <a:p>
            <a:pPr lvl="1"/>
            <a:r>
              <a:rPr kumimoji="1" lang="en-US" altLang="ja-JP" dirty="0" smtClean="0"/>
              <a:t>Calculation time</a:t>
            </a:r>
          </a:p>
          <a:p>
            <a:r>
              <a:rPr lang="en-US" altLang="ja-JP" dirty="0" smtClean="0"/>
              <a:t>Experiments of real video data</a:t>
            </a:r>
            <a:endParaRPr lang="en-US" altLang="ja-JP" dirty="0"/>
          </a:p>
          <a:p>
            <a:pPr lvl="1"/>
            <a:r>
              <a:rPr lang="en-US" altLang="ja-JP" dirty="0" smtClean="0"/>
              <a:t>Real 3D data</a:t>
            </a:r>
            <a:endParaRPr lang="en-US" altLang="ja-JP" dirty="0"/>
          </a:p>
          <a:p>
            <a:pPr lvl="1"/>
            <a:r>
              <a:rPr lang="en-US" altLang="ja-JP" dirty="0" smtClean="0"/>
              <a:t>Using velocity features</a:t>
            </a:r>
            <a:endParaRPr lang="en-US" altLang="ja-JP" dirty="0"/>
          </a:p>
          <a:p>
            <a:pPr lvl="1"/>
            <a:r>
              <a:rPr kumimoji="1" lang="en-US" altLang="ja-JP" dirty="0" smtClean="0"/>
              <a:t>Recognizing error</a:t>
            </a:r>
            <a:endParaRPr kumimoji="1" lang="ja-JP" altLang="en-US" dirty="0"/>
          </a:p>
        </p:txBody>
      </p:sp>
      <p:sp>
        <p:nvSpPr>
          <p:cNvPr id="3" name="タイトル 2"/>
          <p:cNvSpPr>
            <a:spLocks noGrp="1"/>
          </p:cNvSpPr>
          <p:nvPr>
            <p:ph type="title"/>
          </p:nvPr>
        </p:nvSpPr>
        <p:spPr/>
        <p:txBody>
          <a:bodyPr/>
          <a:lstStyle/>
          <a:p>
            <a:r>
              <a:rPr kumimoji="1" lang="en-US" altLang="ja-JP" dirty="0" smtClean="0"/>
              <a:t>Future works</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1813320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sz="2400" dirty="0" smtClean="0"/>
              <a:t>Learning, Generation, and Recognition of Motion by Reference-Point-Dependent Probabilistic Models, </a:t>
            </a:r>
            <a:r>
              <a:rPr kumimoji="1" lang="en-US" altLang="ja-JP" sz="2400" dirty="0" err="1" smtClean="0"/>
              <a:t>Sugiura</a:t>
            </a:r>
            <a:r>
              <a:rPr kumimoji="1" lang="en-US" altLang="ja-JP" sz="2400" dirty="0" smtClean="0"/>
              <a:t> </a:t>
            </a:r>
            <a:r>
              <a:rPr kumimoji="1" lang="en-US" altLang="ja-JP" sz="2400" dirty="0" err="1" smtClean="0"/>
              <a:t>Koumei</a:t>
            </a:r>
            <a:r>
              <a:rPr lang="en-US" altLang="ja-JP" sz="2400" dirty="0" smtClean="0"/>
              <a:t>, 2007</a:t>
            </a:r>
          </a:p>
          <a:p>
            <a:r>
              <a:rPr lang="en-US" altLang="ja-JP" sz="2400" dirty="0"/>
              <a:t>Learning and recognition of hybrid manipulation motions in variable environments using probabilistic flow </a:t>
            </a:r>
            <a:r>
              <a:rPr lang="en-US" altLang="ja-JP" sz="2400" dirty="0" smtClean="0"/>
              <a:t>tubes, Dong et al, 2012</a:t>
            </a:r>
          </a:p>
          <a:p>
            <a:r>
              <a:rPr kumimoji="1" lang="en-US" altLang="ja-JP" sz="2400" dirty="0" smtClean="0"/>
              <a:t>On Improving the Extrapolation Capability of Task-Parameterized Movement Models, Sylvain </a:t>
            </a:r>
            <a:r>
              <a:rPr kumimoji="1" lang="en-US" altLang="ja-JP" sz="2400" dirty="0" err="1" smtClean="0"/>
              <a:t>Calinon</a:t>
            </a:r>
            <a:r>
              <a:rPr kumimoji="1" lang="en-US" altLang="ja-JP" sz="2400" dirty="0" smtClean="0"/>
              <a:t>, 2013</a:t>
            </a:r>
          </a:p>
          <a:p>
            <a:r>
              <a:rPr kumimoji="1" lang="en-US" altLang="ja-JP" sz="2400" dirty="0" smtClean="0"/>
              <a:t>Learning to Simplify: Fully Convolutional Networks for Rough Sketch Cleanup, Edgar Simo-Serra et al, 2016</a:t>
            </a:r>
          </a:p>
          <a:p>
            <a:endParaRPr kumimoji="1" lang="ja-JP" altLang="en-US" dirty="0"/>
          </a:p>
        </p:txBody>
      </p:sp>
      <p:sp>
        <p:nvSpPr>
          <p:cNvPr id="3" name="タイトル 2"/>
          <p:cNvSpPr>
            <a:spLocks noGrp="1"/>
          </p:cNvSpPr>
          <p:nvPr>
            <p:ph type="title"/>
          </p:nvPr>
        </p:nvSpPr>
        <p:spPr/>
        <p:txBody>
          <a:bodyPr/>
          <a:lstStyle/>
          <a:p>
            <a:r>
              <a:rPr kumimoji="1" lang="en-US" altLang="ja-JP" dirty="0" smtClean="0"/>
              <a:t>References</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18</a:t>
            </a:fld>
            <a:endParaRPr lang="en-US" altLang="en-US" dirty="0"/>
          </a:p>
        </p:txBody>
      </p:sp>
    </p:spTree>
    <p:extLst>
      <p:ext uri="{BB962C8B-B14F-4D97-AF65-F5344CB8AC3E}">
        <p14:creationId xmlns:p14="http://schemas.microsoft.com/office/powerpoint/2010/main" val="409836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pPr marL="109728" indent="0">
              <a:buNone/>
            </a:pPr>
            <a:r>
              <a:rPr kumimoji="1" lang="en-US" altLang="ja-JP" sz="11500" dirty="0" smtClean="0"/>
              <a:t>APPENDIX</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19</a:t>
            </a:fld>
            <a:endParaRPr lang="en-US" altLang="en-US" dirty="0"/>
          </a:p>
        </p:txBody>
      </p:sp>
    </p:spTree>
    <p:extLst>
      <p:ext uri="{BB962C8B-B14F-4D97-AF65-F5344CB8AC3E}">
        <p14:creationId xmlns:p14="http://schemas.microsoft.com/office/powerpoint/2010/main" val="9863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smtClean="0"/>
              <a:t>which </a:t>
            </a:r>
            <a:r>
              <a:rPr lang="en-US" altLang="ja-JP" dirty="0"/>
              <a:t>are able to do task in the human living environment</a:t>
            </a:r>
            <a:r>
              <a:rPr lang="en-US" altLang="ja-JP" dirty="0" smtClean="0"/>
              <a:t>.</a:t>
            </a:r>
            <a:endParaRPr lang="en-US" altLang="ja-JP" dirty="0"/>
          </a:p>
          <a:p>
            <a:r>
              <a:rPr lang="en-US" altLang="ja-JP" dirty="0"/>
              <a:t>G</a:t>
            </a:r>
            <a:r>
              <a:rPr lang="en-US" altLang="ja-JP" dirty="0" smtClean="0"/>
              <a:t>eneral-purpose robot</a:t>
            </a:r>
            <a:r>
              <a:rPr lang="en-US" altLang="ja-JP" dirty="0"/>
              <a:t>s</a:t>
            </a:r>
            <a:r>
              <a:rPr lang="en-US" altLang="ja-JP" dirty="0" smtClean="0"/>
              <a:t> </a:t>
            </a:r>
            <a:r>
              <a:rPr lang="en-US" altLang="ja-JP" dirty="0"/>
              <a:t>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smtClean="0"/>
              <a:t>	</a:t>
            </a:r>
            <a:r>
              <a:rPr lang="ja-JP" altLang="en-US" dirty="0" smtClean="0"/>
              <a:t>→</a:t>
            </a:r>
            <a:r>
              <a:rPr lang="en-US" altLang="ja-JP" dirty="0" smtClean="0"/>
              <a:t>It is </a:t>
            </a:r>
            <a:r>
              <a:rPr lang="en-US" altLang="ja-JP" dirty="0" smtClean="0">
                <a:solidFill>
                  <a:srgbClr val="FF0000"/>
                </a:solidFill>
              </a:rPr>
              <a:t>NOT</a:t>
            </a:r>
            <a:r>
              <a:rPr lang="en-US" altLang="ja-JP" dirty="0" smtClean="0"/>
              <a:t> </a:t>
            </a:r>
            <a:r>
              <a:rPr lang="en-US" altLang="ja-JP" b="1" dirty="0" smtClean="0"/>
              <a:t>just</a:t>
            </a:r>
            <a:r>
              <a:rPr lang="en-US" altLang="ja-JP" dirty="0" smtClean="0"/>
              <a:t> “imitation”.</a:t>
            </a:r>
            <a:endParaRPr kumimoji="1" lang="en-US" altLang="ja-JP" dirty="0" smtClean="0"/>
          </a:p>
          <a:p>
            <a:r>
              <a:rPr lang="en-US" altLang="ja-JP" dirty="0" smtClean="0"/>
              <a:t>The </a:t>
            </a:r>
            <a:r>
              <a:rPr lang="en-US" altLang="ja-JP" dirty="0"/>
              <a:t>ability to learn the human intentions from the human motions is </a:t>
            </a:r>
            <a:r>
              <a:rPr lang="en-US" altLang="ja-JP" dirty="0" smtClean="0"/>
              <a:t>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smtClean="0"/>
              <a:t>Background</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a:t>
            </a:fld>
            <a:endParaRPr lang="en-US" altLang="en-US" dirty="0"/>
          </a:p>
        </p:txBody>
      </p:sp>
    </p:spTree>
    <p:extLst>
      <p:ext uri="{BB962C8B-B14F-4D97-AF65-F5344CB8AC3E}">
        <p14:creationId xmlns:p14="http://schemas.microsoft.com/office/powerpoint/2010/main" val="722039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Related Works</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19" y="1664804"/>
            <a:ext cx="3992911" cy="1548172"/>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0379" y="3501008"/>
            <a:ext cx="3222061" cy="2659066"/>
          </a:xfrm>
          <a:prstGeom prst="rect">
            <a:avLst/>
          </a:prstGeom>
        </p:spPr>
      </p:pic>
      <p:sp>
        <p:nvSpPr>
          <p:cNvPr id="8" name="テキスト ボックス 7"/>
          <p:cNvSpPr txBox="1"/>
          <p:nvPr/>
        </p:nvSpPr>
        <p:spPr>
          <a:xfrm>
            <a:off x="395536" y="3501008"/>
            <a:ext cx="3528392" cy="2677656"/>
          </a:xfrm>
          <a:prstGeom prst="rect">
            <a:avLst/>
          </a:prstGeom>
          <a:noFill/>
        </p:spPr>
        <p:txBody>
          <a:bodyPr wrap="square" rtlCol="0">
            <a:spAutoFit/>
          </a:bodyPr>
          <a:lstStyle/>
          <a:p>
            <a:r>
              <a:rPr kumimoji="1" lang="en-US" altLang="ja-JP" sz="2400" dirty="0" smtClean="0"/>
              <a:t>Human Intention</a:t>
            </a:r>
          </a:p>
          <a:p>
            <a:r>
              <a:rPr kumimoji="1" lang="en-US" altLang="ja-JP" sz="2400" dirty="0" smtClean="0"/>
              <a:t>= A position of Landmark</a:t>
            </a:r>
          </a:p>
          <a:p>
            <a:r>
              <a:rPr kumimoji="1" lang="en-US" altLang="ja-JP" sz="2400" dirty="0" smtClean="0"/>
              <a:t>   + Coordinate System</a:t>
            </a: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en-US" altLang="ja-JP" sz="2400" dirty="0"/>
              <a:t>it can't </a:t>
            </a:r>
            <a:r>
              <a:rPr kumimoji="1" lang="en-US" altLang="ja-JP" sz="2400" dirty="0" smtClean="0"/>
              <a:t>handle the tasks with </a:t>
            </a:r>
            <a:r>
              <a:rPr kumimoji="1" lang="en-US" altLang="ja-JP" sz="2400" dirty="0">
                <a:solidFill>
                  <a:srgbClr val="FF0000"/>
                </a:solidFill>
              </a:rPr>
              <a:t>multi reference points. </a:t>
            </a:r>
            <a:endParaRPr kumimoji="1" lang="ja-JP" altLang="en-US" sz="2400" dirty="0">
              <a:solidFill>
                <a:srgbClr val="FF0000"/>
              </a:solidFill>
            </a:endParaRPr>
          </a:p>
        </p:txBody>
      </p:sp>
      <p:sp>
        <p:nvSpPr>
          <p:cNvPr id="9" name="テキスト ボックス 8"/>
          <p:cNvSpPr txBox="1"/>
          <p:nvPr/>
        </p:nvSpPr>
        <p:spPr>
          <a:xfrm>
            <a:off x="4788024" y="823352"/>
            <a:ext cx="3965679" cy="2677656"/>
          </a:xfrm>
          <a:prstGeom prst="rect">
            <a:avLst/>
          </a:prstGeom>
          <a:noFill/>
        </p:spPr>
        <p:txBody>
          <a:bodyPr wrap="square" rtlCol="0">
            <a:spAutoFit/>
          </a:bodyPr>
          <a:lstStyle/>
          <a:p>
            <a:r>
              <a:rPr kumimoji="1" lang="en-US" altLang="ja-JP" sz="2400" dirty="0" smtClean="0"/>
              <a:t>Motions</a:t>
            </a:r>
          </a:p>
          <a:p>
            <a:r>
              <a:rPr kumimoji="1" lang="en-US" altLang="ja-JP" sz="2400" dirty="0" smtClean="0"/>
              <a:t>= </a:t>
            </a:r>
            <a:r>
              <a:rPr lang="en-US" altLang="ja-JP" sz="2400" dirty="0"/>
              <a:t>The combination of pre-programmed trajectory </a:t>
            </a:r>
            <a:r>
              <a:rPr lang="en-US" altLang="ja-JP" sz="2400" dirty="0" smtClean="0"/>
              <a:t>.</a:t>
            </a:r>
            <a:endParaRPr kumimoji="1" lang="en-US" altLang="ja-JP" sz="2400" dirty="0" smtClean="0"/>
          </a:p>
          <a:p>
            <a:r>
              <a:rPr kumimoji="1" lang="en-US" altLang="ja-JP" sz="2400" dirty="0" smtClean="0"/>
              <a:t>[Dong 2012]</a:t>
            </a:r>
          </a:p>
          <a:p>
            <a:endParaRPr kumimoji="1" lang="en-US" altLang="ja-JP" sz="2400" dirty="0" smtClean="0"/>
          </a:p>
          <a:p>
            <a:r>
              <a:rPr kumimoji="1" lang="ja-JP" altLang="en-US" sz="2400" dirty="0" smtClean="0"/>
              <a:t>→</a:t>
            </a:r>
            <a:r>
              <a:rPr kumimoji="1" lang="en-US" altLang="ja-JP" sz="2400" dirty="0" smtClean="0"/>
              <a:t>It can’t handle </a:t>
            </a:r>
            <a:r>
              <a:rPr kumimoji="1" lang="en-US" altLang="ja-JP" sz="2400" dirty="0" smtClean="0">
                <a:solidFill>
                  <a:srgbClr val="FF0000"/>
                </a:solidFill>
              </a:rPr>
              <a:t>unexpected tasks.</a:t>
            </a:r>
            <a:endParaRPr kumimoji="1" lang="ja-JP" altLang="en-US" sz="2400" dirty="0">
              <a:solidFill>
                <a:srgbClr val="FF0000"/>
              </a:solidFill>
            </a:endParaRPr>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20</a:t>
            </a:fld>
            <a:endParaRPr lang="en-US" altLang="en-US" dirty="0"/>
          </a:p>
        </p:txBody>
      </p:sp>
    </p:spTree>
    <p:extLst>
      <p:ext uri="{BB962C8B-B14F-4D97-AF65-F5344CB8AC3E}">
        <p14:creationId xmlns:p14="http://schemas.microsoft.com/office/powerpoint/2010/main" val="1806879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Identification Experiments</a:t>
            </a:r>
            <a:endParaRPr kumimoji="1" lang="ja-JP" altLang="en-US" dirty="0"/>
          </a:p>
        </p:txBody>
      </p:sp>
      <p:pic>
        <p:nvPicPr>
          <p:cNvPr id="12"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8048" y="3886923"/>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467544" y="2348880"/>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744" y="460972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8186" y="2940664"/>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1985518" y="3855218"/>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17" name="PubOvalCallout"/>
          <p:cNvSpPr>
            <a:spLocks noEditPoints="1" noChangeArrowheads="1"/>
          </p:cNvSpPr>
          <p:nvPr/>
        </p:nvSpPr>
        <p:spPr bwMode="auto">
          <a:xfrm>
            <a:off x="5465242" y="2600916"/>
            <a:ext cx="2016224" cy="1765481"/>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8" name="テキスト ボックス 17"/>
          <p:cNvSpPr txBox="1"/>
          <p:nvPr/>
        </p:nvSpPr>
        <p:spPr>
          <a:xfrm>
            <a:off x="5652120" y="2953219"/>
            <a:ext cx="2666766" cy="646331"/>
          </a:xfrm>
          <a:prstGeom prst="rect">
            <a:avLst/>
          </a:prstGeom>
          <a:noFill/>
        </p:spPr>
        <p:txBody>
          <a:bodyPr wrap="square" rtlCol="0">
            <a:spAutoFit/>
          </a:bodyPr>
          <a:lstStyle/>
          <a:p>
            <a:r>
              <a:rPr kumimoji="1" lang="en-US" altLang="ja-JP" dirty="0" smtClean="0"/>
              <a:t>He did </a:t>
            </a:r>
          </a:p>
          <a:p>
            <a:r>
              <a:rPr kumimoji="1" lang="en-US" altLang="ja-JP" dirty="0" smtClean="0"/>
              <a:t>“Take the cup.”</a:t>
            </a:r>
            <a:endParaRPr kumimoji="1" lang="ja-JP" altLang="en-US" dirty="0"/>
          </a:p>
        </p:txBody>
      </p:sp>
      <p:pic>
        <p:nvPicPr>
          <p:cNvPr id="19"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0838" y="414623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5362" y="420645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etsuya\AppData\Local\Microsoft\Windows\INetCache\IE\2BC5JMJI\up-arrow-silhouette[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4989330" y="3810601"/>
            <a:ext cx="609660" cy="609660"/>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21</a:t>
            </a:fld>
            <a:endParaRPr lang="en-US" altLang="en-US" dirty="0"/>
          </a:p>
        </p:txBody>
      </p:sp>
    </p:spTree>
    <p:extLst>
      <p:ext uri="{BB962C8B-B14F-4D97-AF65-F5344CB8AC3E}">
        <p14:creationId xmlns:p14="http://schemas.microsoft.com/office/powerpoint/2010/main" val="2846876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The tasks learned by the computer are the following.</a:t>
            </a:r>
          </a:p>
          <a:p>
            <a:pPr lvl="1"/>
            <a:r>
              <a:rPr lang="en-US" altLang="ja-JP" sz="2200" dirty="0"/>
              <a:t>1</a:t>
            </a:r>
            <a:r>
              <a:rPr lang="en-US" altLang="ja-JP" sz="2200" dirty="0" smtClean="0"/>
              <a:t>. Move </a:t>
            </a:r>
            <a:r>
              <a:rPr lang="en-US" altLang="ja-JP" sz="2200" dirty="0"/>
              <a:t>the red to the center.</a:t>
            </a:r>
          </a:p>
          <a:p>
            <a:pPr lvl="1"/>
            <a:r>
              <a:rPr lang="en-US" altLang="ja-JP" sz="2200" dirty="0"/>
              <a:t>2</a:t>
            </a:r>
            <a:r>
              <a:rPr lang="en-US" altLang="ja-JP" sz="2200" dirty="0" smtClean="0"/>
              <a:t>. Move </a:t>
            </a:r>
            <a:r>
              <a:rPr lang="en-US" altLang="ja-JP" sz="2200" dirty="0"/>
              <a:t>the red to right </a:t>
            </a:r>
            <a:r>
              <a:rPr lang="en-US" altLang="ja-JP" sz="2200" dirty="0" smtClean="0"/>
              <a:t>of (each 4 object).</a:t>
            </a:r>
            <a:endParaRPr lang="en-US" altLang="ja-JP" sz="2200" dirty="0"/>
          </a:p>
          <a:p>
            <a:pPr lvl="1"/>
            <a:r>
              <a:rPr lang="en-US" altLang="ja-JP" sz="2200" dirty="0"/>
              <a:t>3</a:t>
            </a:r>
            <a:r>
              <a:rPr lang="en-US" altLang="ja-JP" sz="2200" dirty="0" smtClean="0"/>
              <a:t>. Move </a:t>
            </a:r>
            <a:r>
              <a:rPr lang="en-US" altLang="ja-JP" sz="2200" dirty="0"/>
              <a:t>the red to the near of </a:t>
            </a:r>
            <a:r>
              <a:rPr lang="en-US" altLang="ja-JP" sz="2200" dirty="0" smtClean="0"/>
              <a:t>(each 4 object).</a:t>
            </a:r>
            <a:endParaRPr lang="en-US" altLang="ja-JP" sz="2200" dirty="0"/>
          </a:p>
          <a:p>
            <a:pPr lvl="1"/>
            <a:r>
              <a:rPr lang="en-US" altLang="ja-JP" sz="2200" dirty="0"/>
              <a:t>4</a:t>
            </a:r>
            <a:r>
              <a:rPr lang="en-US" altLang="ja-JP" sz="2200" dirty="0" smtClean="0"/>
              <a:t>. Move </a:t>
            </a:r>
            <a:r>
              <a:rPr lang="en-US" altLang="ja-JP" sz="2200" dirty="0"/>
              <a:t>the red away from </a:t>
            </a:r>
            <a:r>
              <a:rPr lang="en-US" altLang="ja-JP" sz="2200" dirty="0" smtClean="0"/>
              <a:t>(each 4 object).</a:t>
            </a:r>
            <a:endParaRPr lang="en-US" altLang="ja-JP" sz="2200" dirty="0"/>
          </a:p>
          <a:p>
            <a:pPr lvl="1"/>
            <a:r>
              <a:rPr lang="en-US" altLang="ja-JP" sz="2200" dirty="0"/>
              <a:t>5</a:t>
            </a:r>
            <a:r>
              <a:rPr lang="en-US" altLang="ja-JP" sz="2200" dirty="0" smtClean="0"/>
              <a:t>. Move </a:t>
            </a:r>
            <a:r>
              <a:rPr lang="en-US" altLang="ja-JP" sz="2200" dirty="0"/>
              <a:t>the red to line up the red ,yellow and blue equidistantly.</a:t>
            </a:r>
          </a:p>
          <a:p>
            <a:pPr lvl="1"/>
            <a:r>
              <a:rPr lang="en-US" altLang="ja-JP" sz="2200" dirty="0"/>
              <a:t>6. Move the red to line up the red , green and blue clockwise.</a:t>
            </a:r>
          </a:p>
          <a:p>
            <a:pPr lvl="1"/>
            <a:endParaRPr lang="en-US" altLang="ja-JP" sz="2200" dirty="0"/>
          </a:p>
          <a:p>
            <a:r>
              <a:rPr lang="en-US" altLang="ja-JP" sz="2600" dirty="0" smtClean="0"/>
              <a:t>The computer answers the best likely Task.</a:t>
            </a:r>
          </a:p>
          <a:p>
            <a:r>
              <a:rPr lang="en-US" altLang="ja-JP" sz="2600" dirty="0" smtClean="0"/>
              <a:t>Success	: </a:t>
            </a:r>
            <a:r>
              <a:rPr lang="en-US" altLang="ja-JP" sz="2600" dirty="0" smtClean="0">
                <a:solidFill>
                  <a:srgbClr val="FF0000"/>
                </a:solidFill>
              </a:rPr>
              <a:t>Appropriate task</a:t>
            </a:r>
            <a:r>
              <a:rPr lang="en-US" altLang="ja-JP" sz="2600" dirty="0" smtClean="0"/>
              <a:t> was chosen.</a:t>
            </a:r>
            <a:endParaRPr lang="en-US" altLang="ja-JP" sz="2600" dirty="0"/>
          </a:p>
          <a:p>
            <a:endParaRPr kumimoji="1" lang="ja-JP" altLang="en-US" dirty="0"/>
          </a:p>
        </p:txBody>
      </p:sp>
      <p:sp>
        <p:nvSpPr>
          <p:cNvPr id="3" name="タイトル 2"/>
          <p:cNvSpPr>
            <a:spLocks noGrp="1"/>
          </p:cNvSpPr>
          <p:nvPr>
            <p:ph type="title"/>
          </p:nvPr>
        </p:nvSpPr>
        <p:spPr/>
        <p:txBody>
          <a:bodyPr/>
          <a:lstStyle/>
          <a:p>
            <a:r>
              <a:rPr lang="en-US" altLang="ja-JP" dirty="0" smtClean="0"/>
              <a:t>Identification Experiments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22</a:t>
            </a:fld>
            <a:endParaRPr lang="en-US" altLang="en-US" dirty="0"/>
          </a:p>
        </p:txBody>
      </p:sp>
    </p:spTree>
    <p:extLst>
      <p:ext uri="{BB962C8B-B14F-4D97-AF65-F5344CB8AC3E}">
        <p14:creationId xmlns:p14="http://schemas.microsoft.com/office/powerpoint/2010/main" val="3182359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en-US" altLang="ja-JP" dirty="0" smtClean="0"/>
              <a:t>Results</a:t>
            </a:r>
            <a:endParaRPr kumimoji="1" lang="ja-JP" altLang="en-US" dirty="0"/>
          </a:p>
        </p:txBody>
      </p:sp>
      <p:graphicFrame>
        <p:nvGraphicFramePr>
          <p:cNvPr id="4" name="コンテンツ プレースホルダー 3"/>
          <p:cNvGraphicFramePr>
            <a:graphicFrameLocks noGrp="1"/>
          </p:cNvGraphicFramePr>
          <p:nvPr>
            <p:ph idx="1"/>
            <p:extLst/>
          </p:nvPr>
        </p:nvGraphicFramePr>
        <p:xfrm>
          <a:off x="827584" y="1556793"/>
          <a:ext cx="6984775" cy="4506033"/>
        </p:xfrm>
        <a:graphic>
          <a:graphicData uri="http://schemas.openxmlformats.org/drawingml/2006/table">
            <a:tbl>
              <a:tblPr>
                <a:tableStyleId>{5C22544A-7EE6-4342-B048-85BDC9FD1C3A}</a:tableStyleId>
              </a:tblPr>
              <a:tblGrid>
                <a:gridCol w="4009168">
                  <a:extLst>
                    <a:ext uri="{9D8B030D-6E8A-4147-A177-3AD203B41FA5}">
                      <a16:colId xmlns:a16="http://schemas.microsoft.com/office/drawing/2014/main" val="20000"/>
                    </a:ext>
                  </a:extLst>
                </a:gridCol>
                <a:gridCol w="1553636">
                  <a:extLst>
                    <a:ext uri="{9D8B030D-6E8A-4147-A177-3AD203B41FA5}">
                      <a16:colId xmlns:a16="http://schemas.microsoft.com/office/drawing/2014/main" val="20001"/>
                    </a:ext>
                  </a:extLst>
                </a:gridCol>
                <a:gridCol w="1421971">
                  <a:extLst>
                    <a:ext uri="{9D8B030D-6E8A-4147-A177-3AD203B41FA5}">
                      <a16:colId xmlns:a16="http://schemas.microsoft.com/office/drawing/2014/main" val="20002"/>
                    </a:ext>
                  </a:extLst>
                </a:gridCol>
              </a:tblGrid>
              <a:tr h="627498">
                <a:tc>
                  <a:txBody>
                    <a:bodyPr/>
                    <a:lstStyle/>
                    <a:p>
                      <a:pPr algn="l" fontAlgn="b"/>
                      <a:r>
                        <a:rPr lang="en-US" altLang="ja-JP" sz="2400" b="0" i="0" u="none" strike="noStrike" dirty="0" smtClean="0">
                          <a:solidFill>
                            <a:schemeClr val="dk1"/>
                          </a:solidFill>
                          <a:effectLst/>
                          <a:latin typeface="+mn-lt"/>
                          <a:ea typeface="+mn-ea"/>
                        </a:rPr>
                        <a:t>Task</a:t>
                      </a:r>
                      <a:r>
                        <a:rPr lang="en-US" altLang="ja-JP" sz="2400" b="0" i="0" u="none" strike="noStrike" baseline="0" dirty="0" smtClean="0">
                          <a:solidFill>
                            <a:schemeClr val="dk1"/>
                          </a:solidFill>
                          <a:effectLst/>
                          <a:latin typeface="+mn-lt"/>
                          <a:ea typeface="+mn-ea"/>
                        </a:rPr>
                        <a:t> name</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altLang="ja-JP" sz="2400" b="0" i="0" u="none" strike="noStrike" dirty="0" smtClean="0">
                          <a:solidFill>
                            <a:schemeClr val="dk1"/>
                          </a:solidFill>
                          <a:effectLst/>
                          <a:latin typeface="+mn-lt"/>
                          <a:ea typeface="+mn-ea"/>
                        </a:rPr>
                        <a:t>Count</a:t>
                      </a:r>
                      <a:r>
                        <a:rPr lang="en-US" altLang="ja-JP" sz="2400" b="0" i="0" u="none" strike="noStrike" baseline="0" dirty="0" smtClean="0">
                          <a:solidFill>
                            <a:schemeClr val="dk1"/>
                          </a:solidFill>
                          <a:effectLst/>
                          <a:latin typeface="+mn-lt"/>
                          <a:ea typeface="+mn-ea"/>
                        </a:rPr>
                        <a:t> of error</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altLang="ja-JP" sz="2400" u="none" strike="noStrike" dirty="0" smtClean="0">
                          <a:effectLst/>
                        </a:rPr>
                        <a:t>Success rate</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627498">
                <a:tc>
                  <a:txBody>
                    <a:bodyPr/>
                    <a:lstStyle/>
                    <a:p>
                      <a:pPr algn="l" fontAlgn="b"/>
                      <a:r>
                        <a:rPr lang="en-US" altLang="ja-JP" sz="1800" u="none" strike="noStrike" dirty="0" smtClean="0">
                          <a:effectLst/>
                        </a:rPr>
                        <a:t>Move the red to the center.</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0.96</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627498">
                <a:tc>
                  <a:txBody>
                    <a:bodyPr/>
                    <a:lstStyle/>
                    <a:p>
                      <a:pPr algn="l" fontAlgn="b"/>
                      <a:r>
                        <a:rPr lang="en-US" altLang="ja-JP" sz="1800" u="none" strike="noStrike" dirty="0" smtClean="0">
                          <a:effectLst/>
                        </a:rPr>
                        <a:t>Move the red to the right of the blue.</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2</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0.98</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627498">
                <a:tc>
                  <a:txBody>
                    <a:bodyPr/>
                    <a:lstStyle/>
                    <a:p>
                      <a:pPr algn="l" fontAlgn="b"/>
                      <a:r>
                        <a:rPr lang="en-US" altLang="ja-JP" sz="1800" u="none" strike="noStrike" dirty="0" smtClean="0">
                          <a:effectLst/>
                        </a:rPr>
                        <a:t>Move the red to the near of the orange.</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627498">
                <a:tc>
                  <a:txBody>
                    <a:bodyPr/>
                    <a:lstStyle/>
                    <a:p>
                      <a:pPr algn="l" fontAlgn="b"/>
                      <a:r>
                        <a:rPr lang="en-US" altLang="ja-JP" sz="1800" b="0" i="0" u="none" strike="noStrike" dirty="0" smtClean="0">
                          <a:solidFill>
                            <a:schemeClr val="dk1"/>
                          </a:solidFill>
                          <a:effectLst/>
                          <a:latin typeface="+mn-lt"/>
                          <a:ea typeface="+mn-ea"/>
                        </a:rPr>
                        <a:t>Move</a:t>
                      </a:r>
                      <a:r>
                        <a:rPr lang="en-US" altLang="ja-JP" sz="1800" b="0" i="0" u="none" strike="noStrike" baseline="0" dirty="0" smtClean="0">
                          <a:solidFill>
                            <a:schemeClr val="dk1"/>
                          </a:solidFill>
                          <a:effectLst/>
                          <a:latin typeface="+mn-lt"/>
                          <a:ea typeface="+mn-ea"/>
                        </a:rPr>
                        <a:t> the red away from the green.</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627498">
                <a:tc>
                  <a:txBody>
                    <a:bodyPr/>
                    <a:lstStyle/>
                    <a:p>
                      <a:pPr algn="l" fontAlgn="b"/>
                      <a:r>
                        <a:rPr lang="en-US" altLang="ja-JP" sz="1800" b="0" i="0" u="none" strike="noStrike" dirty="0" smtClean="0">
                          <a:solidFill>
                            <a:schemeClr val="dk1"/>
                          </a:solidFill>
                          <a:effectLst/>
                          <a:latin typeface="+mn-lt"/>
                          <a:ea typeface="+mn-ea"/>
                        </a:rPr>
                        <a:t>Move</a:t>
                      </a:r>
                      <a:r>
                        <a:rPr lang="en-US" altLang="ja-JP" sz="1800" b="0" i="0" u="none" strike="noStrike" baseline="0" dirty="0" smtClean="0">
                          <a:solidFill>
                            <a:schemeClr val="dk1"/>
                          </a:solidFill>
                          <a:effectLst/>
                          <a:latin typeface="+mn-lt"/>
                          <a:ea typeface="+mn-ea"/>
                        </a:rPr>
                        <a:t> to line up equidistantly.</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627498">
                <a:tc>
                  <a:txBody>
                    <a:bodyPr/>
                    <a:lstStyle/>
                    <a:p>
                      <a:pPr algn="l" fontAlgn="b"/>
                      <a:r>
                        <a:rPr lang="en-US" altLang="ja-JP" sz="1800" b="0" i="0" u="none" strike="noStrike" dirty="0" smtClean="0">
                          <a:solidFill>
                            <a:schemeClr val="dk1"/>
                          </a:solidFill>
                          <a:effectLst/>
                          <a:latin typeface="+mn-lt"/>
                          <a:ea typeface="+mn-ea"/>
                        </a:rPr>
                        <a:t>Move</a:t>
                      </a:r>
                      <a:r>
                        <a:rPr lang="en-US" altLang="ja-JP" sz="1800" b="0" i="0" u="none" strike="noStrike" baseline="0" dirty="0" smtClean="0">
                          <a:solidFill>
                            <a:schemeClr val="dk1"/>
                          </a:solidFill>
                          <a:effectLst/>
                          <a:latin typeface="+mn-lt"/>
                          <a:ea typeface="+mn-ea"/>
                        </a:rPr>
                        <a:t> to line up clockwise.</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bl>
          </a:graphicData>
        </a:graphic>
      </p:graphicFrame>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23</a:t>
            </a:fld>
            <a:endParaRPr lang="en-US" altLang="en-US" dirty="0"/>
          </a:p>
        </p:txBody>
      </p:sp>
    </p:spTree>
    <p:extLst>
      <p:ext uri="{BB962C8B-B14F-4D97-AF65-F5344CB8AC3E}">
        <p14:creationId xmlns:p14="http://schemas.microsoft.com/office/powerpoint/2010/main" val="723249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The examples of false identification.</a:t>
            </a:r>
            <a:endParaRPr kumimoji="1" lang="ja-JP" altLang="en-US" dirty="0"/>
          </a:p>
        </p:txBody>
      </p:sp>
      <p:sp>
        <p:nvSpPr>
          <p:cNvPr id="3" name="タイトル 2"/>
          <p:cNvSpPr>
            <a:spLocks noGrp="1"/>
          </p:cNvSpPr>
          <p:nvPr>
            <p:ph type="title"/>
          </p:nvPr>
        </p:nvSpPr>
        <p:spPr/>
        <p:txBody>
          <a:bodyPr/>
          <a:lstStyle/>
          <a:p>
            <a:r>
              <a:rPr kumimoji="1" lang="en-US" altLang="ja-JP" dirty="0" smtClean="0"/>
              <a:t>Results</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971600" y="5221438"/>
            <a:ext cx="3430747" cy="707886"/>
          </a:xfrm>
          <a:prstGeom prst="rect">
            <a:avLst/>
          </a:prstGeom>
          <a:noFill/>
        </p:spPr>
        <p:txBody>
          <a:bodyPr wrap="none" rtlCol="0">
            <a:spAutoFit/>
          </a:bodyPr>
          <a:lstStyle/>
          <a:p>
            <a:r>
              <a:rPr kumimoji="1" lang="en-US" altLang="ja-JP" sz="2000" dirty="0" smtClean="0"/>
              <a:t>True	: away from the green</a:t>
            </a:r>
          </a:p>
          <a:p>
            <a:r>
              <a:rPr kumimoji="1" lang="en-US" altLang="ja-JP" sz="2000" dirty="0" smtClean="0"/>
              <a:t>Answer 	: near of the orange</a:t>
            </a:r>
            <a:endParaRPr kumimoji="1" lang="ja-JP" altLang="en-US" sz="2000" dirty="0"/>
          </a:p>
        </p:txBody>
      </p:sp>
      <p:sp>
        <p:nvSpPr>
          <p:cNvPr id="7" name="テキスト ボックス 6"/>
          <p:cNvSpPr txBox="1"/>
          <p:nvPr/>
        </p:nvSpPr>
        <p:spPr>
          <a:xfrm>
            <a:off x="4920147" y="5221438"/>
            <a:ext cx="3044423" cy="707886"/>
          </a:xfrm>
          <a:prstGeom prst="rect">
            <a:avLst/>
          </a:prstGeom>
          <a:noFill/>
        </p:spPr>
        <p:txBody>
          <a:bodyPr wrap="none" rtlCol="0">
            <a:spAutoFit/>
          </a:bodyPr>
          <a:lstStyle/>
          <a:p>
            <a:r>
              <a:rPr kumimoji="1" lang="en-US" altLang="ja-JP" sz="2000" dirty="0" smtClean="0"/>
              <a:t>True	: right of the blue</a:t>
            </a:r>
          </a:p>
          <a:p>
            <a:r>
              <a:rPr kumimoji="1" lang="en-US" altLang="ja-JP" sz="2000" dirty="0" smtClean="0"/>
              <a:t>Answer	: line up clockwise</a:t>
            </a:r>
            <a:endParaRPr kumimoji="1" lang="ja-JP" altLang="en-US" sz="2000" dirty="0"/>
          </a:p>
        </p:txBody>
      </p:sp>
      <p:sp>
        <p:nvSpPr>
          <p:cNvPr id="8" name="スライド番号プレースホルダー 7"/>
          <p:cNvSpPr>
            <a:spLocks noGrp="1"/>
          </p:cNvSpPr>
          <p:nvPr>
            <p:ph type="sldNum" sz="quarter" idx="12"/>
          </p:nvPr>
        </p:nvSpPr>
        <p:spPr/>
        <p:txBody>
          <a:bodyPr/>
          <a:lstStyle/>
          <a:p>
            <a:fld id="{BC410EEA-824F-4D46-AFE7-60426C8C06B0}" type="slidenum">
              <a:rPr lang="en-US" altLang="ja-JP" smtClean="0"/>
              <a:pPr/>
              <a:t>24</a:t>
            </a:fld>
            <a:endParaRPr lang="en-US" altLang="en-US" dirty="0"/>
          </a:p>
        </p:txBody>
      </p:sp>
    </p:spTree>
    <p:extLst>
      <p:ext uri="{BB962C8B-B14F-4D97-AF65-F5344CB8AC3E}">
        <p14:creationId xmlns:p14="http://schemas.microsoft.com/office/powerpoint/2010/main" val="2728201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410EEA-824F-4D46-AFE7-60426C8C06B0}" type="slidenum">
              <a:rPr lang="en-US" altLang="ja-JP" smtClean="0"/>
              <a:pPr/>
              <a:t>25</a:t>
            </a:fld>
            <a:endParaRPr lang="en-US" altLang="en-US" dirty="0"/>
          </a:p>
        </p:txBody>
      </p:sp>
      <p:sp>
        <p:nvSpPr>
          <p:cNvPr id="4" name="Title 3"/>
          <p:cNvSpPr>
            <a:spLocks noGrp="1"/>
          </p:cNvSpPr>
          <p:nvPr>
            <p:ph type="title"/>
          </p:nvPr>
        </p:nvSpPr>
        <p:spPr/>
        <p:txBody>
          <a:bodyPr/>
          <a:lstStyle/>
          <a:p>
            <a:r>
              <a:rPr kumimoji="1" lang="en-US" altLang="ja-JP" dirty="0" smtClean="0"/>
              <a:t>Experiment of 3D</a:t>
            </a:r>
            <a:endParaRPr kumimoji="1" lang="ja-JP" altLang="en-US" dirty="0"/>
          </a:p>
        </p:txBody>
      </p:sp>
      <p:graphicFrame>
        <p:nvGraphicFramePr>
          <p:cNvPr id="5" name="Chart 4"/>
          <p:cNvGraphicFramePr>
            <a:graphicFrameLocks/>
          </p:cNvGraphicFramePr>
          <p:nvPr>
            <p:extLst>
              <p:ext uri="{D42A27DB-BD31-4B8C-83A1-F6EECF244321}">
                <p14:modId xmlns:p14="http://schemas.microsoft.com/office/powerpoint/2010/main" val="2481693576"/>
              </p:ext>
            </p:extLst>
          </p:nvPr>
        </p:nvGraphicFramePr>
        <p:xfrm>
          <a:off x="107504" y="1340769"/>
          <a:ext cx="8905527" cy="5067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2532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C410EEA-824F-4D46-AFE7-60426C8C06B0}" type="slidenum">
              <a:rPr lang="en-US" altLang="ja-JP" smtClean="0"/>
              <a:pPr/>
              <a:t>26</a:t>
            </a:fld>
            <a:endParaRPr lang="en-US" altLang="en-US" dirty="0"/>
          </a:p>
        </p:txBody>
      </p:sp>
      <p:sp>
        <p:nvSpPr>
          <p:cNvPr id="4" name="Title 3"/>
          <p:cNvSpPr>
            <a:spLocks noGrp="1"/>
          </p:cNvSpPr>
          <p:nvPr>
            <p:ph type="title"/>
          </p:nvPr>
        </p:nvSpPr>
        <p:spPr/>
        <p:txBody>
          <a:bodyPr/>
          <a:lstStyle/>
          <a:p>
            <a:r>
              <a:rPr kumimoji="1" lang="en-US" altLang="ja-JP" dirty="0" smtClean="0"/>
              <a:t>Experiment of 3D</a:t>
            </a:r>
            <a:endParaRPr kumimoji="1" lang="ja-JP" altLang="en-US" dirty="0"/>
          </a:p>
        </p:txBody>
      </p:sp>
      <p:graphicFrame>
        <p:nvGraphicFramePr>
          <p:cNvPr id="5" name="Chart 4"/>
          <p:cNvGraphicFramePr>
            <a:graphicFrameLocks/>
          </p:cNvGraphicFramePr>
          <p:nvPr>
            <p:extLst>
              <p:ext uri="{D42A27DB-BD31-4B8C-83A1-F6EECF244321}">
                <p14:modId xmlns:p14="http://schemas.microsoft.com/office/powerpoint/2010/main" val="1340419618"/>
              </p:ext>
            </p:extLst>
          </p:nvPr>
        </p:nvGraphicFramePr>
        <p:xfrm>
          <a:off x="179512" y="1268760"/>
          <a:ext cx="8833520" cy="504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348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smtClean="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3886923"/>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85352" y="2348880"/>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460972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994" y="2940664"/>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1703326" y="3855218"/>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5" name="PubOvalCallout"/>
          <p:cNvSpPr>
            <a:spLocks noEditPoints="1" noChangeArrowheads="1"/>
          </p:cNvSpPr>
          <p:nvPr/>
        </p:nvSpPr>
        <p:spPr bwMode="auto">
          <a:xfrm>
            <a:off x="2552428" y="2687147"/>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p:nvPr/>
        </p:nvSpPr>
        <p:spPr>
          <a:xfrm>
            <a:off x="2765983" y="2849242"/>
            <a:ext cx="936104" cy="646331"/>
          </a:xfrm>
          <a:prstGeom prst="rect">
            <a:avLst/>
          </a:prstGeom>
          <a:noFill/>
        </p:spPr>
        <p:txBody>
          <a:bodyPr wrap="square" rtlCol="0">
            <a:spAutoFit/>
          </a:bodyPr>
          <a:lstStyle/>
          <a:p>
            <a:r>
              <a:rPr kumimoji="1" lang="en-US" altLang="ja-JP" dirty="0" smtClean="0"/>
              <a:t>Take the cup.</a:t>
            </a:r>
            <a:endParaRPr kumimoji="1" lang="ja-JP" altLang="en-US" dirty="0"/>
          </a:p>
        </p:txBody>
      </p:sp>
      <p:pic>
        <p:nvPicPr>
          <p:cNvPr id="14"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6089974" y="3841523"/>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20" name="テキスト ボックス 19"/>
          <p:cNvSpPr txBox="1"/>
          <p:nvPr/>
        </p:nvSpPr>
        <p:spPr>
          <a:xfrm>
            <a:off x="4880708" y="3066274"/>
            <a:ext cx="936104" cy="646331"/>
          </a:xfrm>
          <a:prstGeom prst="rect">
            <a:avLst/>
          </a:prstGeom>
          <a:noFill/>
        </p:spPr>
        <p:txBody>
          <a:bodyPr wrap="square" rtlCol="0">
            <a:spAutoFit/>
          </a:bodyPr>
          <a:lstStyle/>
          <a:p>
            <a:r>
              <a:rPr kumimoji="1" lang="en-US" altLang="ja-JP" dirty="0" smtClean="0"/>
              <a:t>Take 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507" y="404704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3381" y="4148213"/>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48646" y="414623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85352" y="1988406"/>
            <a:ext cx="2478094" cy="369332"/>
          </a:xfrm>
          <a:prstGeom prst="rect">
            <a:avLst/>
          </a:prstGeom>
          <a:noFill/>
        </p:spPr>
        <p:txBody>
          <a:bodyPr wrap="square" rtlCol="0">
            <a:spAutoFit/>
          </a:bodyPr>
          <a:lstStyle/>
          <a:p>
            <a:r>
              <a:rPr kumimoji="1" lang="en-US" altLang="ja-JP" dirty="0" smtClean="0"/>
              <a:t>Teaching the task</a:t>
            </a:r>
            <a:endParaRPr kumimoji="1" lang="ja-JP" altLang="en-US" dirty="0"/>
          </a:p>
        </p:txBody>
      </p:sp>
      <p:sp>
        <p:nvSpPr>
          <p:cNvPr id="8" name="テキスト ボックス 7"/>
          <p:cNvSpPr txBox="1"/>
          <p:nvPr/>
        </p:nvSpPr>
        <p:spPr>
          <a:xfrm>
            <a:off x="4572000" y="1979548"/>
            <a:ext cx="2736304" cy="369332"/>
          </a:xfrm>
          <a:prstGeom prst="rect">
            <a:avLst/>
          </a:prstGeom>
          <a:noFill/>
        </p:spPr>
        <p:txBody>
          <a:bodyPr wrap="square" rtlCol="0">
            <a:spAutoFit/>
          </a:bodyPr>
          <a:lstStyle/>
          <a:p>
            <a:r>
              <a:rPr kumimoji="1" lang="en-US" altLang="ja-JP" dirty="0" smtClean="0"/>
              <a:t>Just imitation</a:t>
            </a:r>
            <a:endParaRPr kumimoji="1" lang="ja-JP" altLang="en-US" dirty="0"/>
          </a:p>
        </p:txBody>
      </p:sp>
      <p:sp>
        <p:nvSpPr>
          <p:cNvPr id="9" name="正方形/長方形 8"/>
          <p:cNvSpPr/>
          <p:nvPr/>
        </p:nvSpPr>
        <p:spPr>
          <a:xfrm>
            <a:off x="1475656" y="2825802"/>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6596685" y="3516948"/>
            <a:ext cx="1143668" cy="4823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9"/>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2544223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smtClean="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smtClean="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smtClean="0"/>
              <a:t>Take </a:t>
            </a:r>
          </a:p>
          <a:p>
            <a:r>
              <a:rPr kumimoji="1" lang="en-US" altLang="ja-JP" dirty="0" smtClean="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smtClean="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smtClean="0"/>
              <a:t>The human </a:t>
            </a:r>
          </a:p>
          <a:p>
            <a:r>
              <a:rPr kumimoji="1" lang="en-US" altLang="ja-JP" b="1" dirty="0" smtClean="0">
                <a:solidFill>
                  <a:srgbClr val="FF0000"/>
                </a:solidFill>
              </a:rPr>
              <a:t>position</a:t>
            </a:r>
          </a:p>
          <a:p>
            <a:r>
              <a:rPr kumimoji="1" lang="en-US" altLang="ja-JP" dirty="0"/>
              <a:t>i</a:t>
            </a:r>
            <a:r>
              <a:rPr kumimoji="1" lang="en-US" altLang="ja-JP" dirty="0" smtClean="0"/>
              <a:t>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smtClean="0"/>
              <a:t>Teaching the task.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4</a:t>
            </a:fld>
            <a:endParaRPr lang="en-US" altLang="en-US" dirty="0"/>
          </a:p>
        </p:txBody>
      </p:sp>
    </p:spTree>
    <p:extLst>
      <p:ext uri="{BB962C8B-B14F-4D97-AF65-F5344CB8AC3E}">
        <p14:creationId xmlns:p14="http://schemas.microsoft.com/office/powerpoint/2010/main" val="3556975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Words Definition</a:t>
            </a:r>
          </a:p>
        </p:txBody>
      </p:sp>
      <p:sp>
        <p:nvSpPr>
          <p:cNvPr id="3" name="タイトル 2"/>
          <p:cNvSpPr>
            <a:spLocks noGrp="1"/>
          </p:cNvSpPr>
          <p:nvPr>
            <p:ph type="title"/>
          </p:nvPr>
        </p:nvSpPr>
        <p:spPr/>
        <p:txBody>
          <a:bodyPr/>
          <a:lstStyle/>
          <a:p>
            <a:r>
              <a:rPr kumimoji="1" lang="en-US" altLang="ja-JP" dirty="0" smtClean="0"/>
              <a:t>My Previous Work</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0016" y="3886923"/>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2348880"/>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712" y="460972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0154" y="2940664"/>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1697486" y="3855218"/>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2546588" y="2687147"/>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2760142" y="2849242"/>
            <a:ext cx="4476153" cy="646331"/>
          </a:xfrm>
          <a:prstGeom prst="rect">
            <a:avLst/>
          </a:prstGeom>
          <a:noFill/>
        </p:spPr>
        <p:txBody>
          <a:bodyPr wrap="square" rtlCol="0">
            <a:spAutoFit/>
          </a:bodyPr>
          <a:lstStyle/>
          <a:p>
            <a:r>
              <a:rPr kumimoji="1" lang="en-US" altLang="ja-JP" dirty="0" smtClean="0"/>
              <a:t>Take </a:t>
            </a:r>
          </a:p>
          <a:p>
            <a:r>
              <a:rPr kumimoji="1" lang="en-US" altLang="ja-JP" dirty="0" smtClean="0"/>
              <a:t>the cup.</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42806" y="414623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1469816" y="2825802"/>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5100" y="1158254"/>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4972432" y="2072808"/>
            <a:ext cx="1098792" cy="5521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7752" y="236382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p:cNvSpPr/>
          <p:nvPr/>
        </p:nvSpPr>
        <p:spPr>
          <a:xfrm>
            <a:off x="4744762" y="1043392"/>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8472" y="3516091"/>
            <a:ext cx="642095" cy="12841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81262" y="3775407"/>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6759688" y="1389998"/>
            <a:ext cx="2088232" cy="1077218"/>
          </a:xfrm>
          <a:prstGeom prst="rect">
            <a:avLst/>
          </a:prstGeom>
          <a:noFill/>
        </p:spPr>
        <p:txBody>
          <a:bodyPr wrap="square" rtlCol="0">
            <a:spAutoFit/>
          </a:bodyPr>
          <a:lstStyle/>
          <a:p>
            <a:r>
              <a:rPr kumimoji="1" lang="en-US" altLang="ja-JP" sz="2400" dirty="0" smtClean="0">
                <a:solidFill>
                  <a:srgbClr val="FF0000"/>
                </a:solidFill>
              </a:rPr>
              <a:t>Task</a:t>
            </a:r>
          </a:p>
          <a:p>
            <a:r>
              <a:rPr kumimoji="1" lang="en-US" altLang="ja-JP" sz="2000" dirty="0" smtClean="0"/>
              <a:t>=start positions</a:t>
            </a:r>
          </a:p>
          <a:p>
            <a:r>
              <a:rPr kumimoji="1" lang="en-US" altLang="ja-JP" sz="2000" dirty="0"/>
              <a:t> </a:t>
            </a:r>
            <a:r>
              <a:rPr kumimoji="1" lang="en-US" altLang="ja-JP" sz="2000" dirty="0" smtClean="0"/>
              <a:t> + goal positions</a:t>
            </a:r>
            <a:endParaRPr kumimoji="1" lang="ja-JP" altLang="en-US" sz="2000" dirty="0"/>
          </a:p>
        </p:txBody>
      </p:sp>
      <p:sp>
        <p:nvSpPr>
          <p:cNvPr id="20" name="テキスト ボックス 19"/>
          <p:cNvSpPr txBox="1"/>
          <p:nvPr/>
        </p:nvSpPr>
        <p:spPr>
          <a:xfrm>
            <a:off x="6216473" y="3938805"/>
            <a:ext cx="2687000" cy="769441"/>
          </a:xfrm>
          <a:prstGeom prst="rect">
            <a:avLst/>
          </a:prstGeom>
          <a:noFill/>
        </p:spPr>
        <p:txBody>
          <a:bodyPr wrap="square" rtlCol="0">
            <a:spAutoFit/>
          </a:bodyPr>
          <a:lstStyle/>
          <a:p>
            <a:r>
              <a:rPr kumimoji="1" lang="en-US" altLang="ja-JP" sz="2400" dirty="0" smtClean="0">
                <a:solidFill>
                  <a:srgbClr val="FF0000"/>
                </a:solidFill>
              </a:rPr>
              <a:t>Viewpoint</a:t>
            </a:r>
          </a:p>
          <a:p>
            <a:r>
              <a:rPr kumimoji="1" lang="en-US" altLang="ja-JP" sz="2000" dirty="0" smtClean="0"/>
              <a:t>= “Near of the human”</a:t>
            </a:r>
            <a:endParaRPr kumimoji="1" lang="ja-JP" altLang="en-US" sz="2000" dirty="0"/>
          </a:p>
        </p:txBody>
      </p:sp>
      <p:sp>
        <p:nvSpPr>
          <p:cNvPr id="21" name="テキスト ボックス 20"/>
          <p:cNvSpPr txBox="1"/>
          <p:nvPr/>
        </p:nvSpPr>
        <p:spPr>
          <a:xfrm>
            <a:off x="5364089" y="5077780"/>
            <a:ext cx="3483832" cy="707886"/>
          </a:xfrm>
          <a:prstGeom prst="rect">
            <a:avLst/>
          </a:prstGeom>
          <a:noFill/>
        </p:spPr>
        <p:txBody>
          <a:bodyPr wrap="square" rtlCol="0">
            <a:spAutoFit/>
          </a:bodyPr>
          <a:lstStyle/>
          <a:p>
            <a:r>
              <a:rPr kumimoji="1" lang="en-US" altLang="ja-JP" sz="2000" dirty="0" smtClean="0"/>
              <a:t>= </a:t>
            </a:r>
            <a:r>
              <a:rPr kumimoji="1" lang="en-US" altLang="ja-JP" sz="2000" dirty="0" smtClean="0">
                <a:solidFill>
                  <a:srgbClr val="FF0000"/>
                </a:solidFill>
              </a:rPr>
              <a:t>Reference point </a:t>
            </a:r>
            <a:r>
              <a:rPr kumimoji="1" lang="en-US" altLang="ja-JP" sz="2000" dirty="0" smtClean="0"/>
              <a:t>(the human)</a:t>
            </a:r>
          </a:p>
          <a:p>
            <a:r>
              <a:rPr kumimoji="1" lang="en-US" altLang="ja-JP" sz="2000" dirty="0" smtClean="0"/>
              <a:t>   + </a:t>
            </a:r>
            <a:r>
              <a:rPr kumimoji="1" lang="en-US" altLang="ja-JP" sz="2000" dirty="0" smtClean="0">
                <a:solidFill>
                  <a:srgbClr val="FF0000"/>
                </a:solidFill>
              </a:rPr>
              <a:t>Displacement </a:t>
            </a:r>
            <a:r>
              <a:rPr kumimoji="1" lang="en-US" altLang="ja-JP" sz="2000" dirty="0" smtClean="0"/>
              <a:t>(near of)</a:t>
            </a:r>
            <a:endParaRPr kumimoji="1" lang="ja-JP" altLang="en-US" sz="2000" dirty="0"/>
          </a:p>
        </p:txBody>
      </p:sp>
      <p:sp>
        <p:nvSpPr>
          <p:cNvPr id="23" name="スライド番号プレースホルダー 22"/>
          <p:cNvSpPr>
            <a:spLocks noGrp="1"/>
          </p:cNvSpPr>
          <p:nvPr>
            <p:ph type="sldNum" sz="quarter" idx="12"/>
          </p:nvPr>
        </p:nvSpPr>
        <p:spPr/>
        <p:txBody>
          <a:bodyPr/>
          <a:lstStyle/>
          <a:p>
            <a:fld id="{BC410EEA-824F-4D46-AFE7-60426C8C06B0}" type="slidenum">
              <a:rPr lang="en-US" altLang="ja-JP" smtClean="0"/>
              <a:pPr/>
              <a:t>5</a:t>
            </a:fld>
            <a:endParaRPr lang="en-US" altLang="en-US" dirty="0"/>
          </a:p>
        </p:txBody>
      </p:sp>
    </p:spTree>
    <p:extLst>
      <p:ext uri="{BB962C8B-B14F-4D97-AF65-F5344CB8AC3E}">
        <p14:creationId xmlns:p14="http://schemas.microsoft.com/office/powerpoint/2010/main" val="3269649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My Previous Work</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38" y="1412776"/>
            <a:ext cx="2398197" cy="174967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5" y="1417539"/>
            <a:ext cx="2377930" cy="173616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8910" y="1412776"/>
            <a:ext cx="2391442" cy="1736160"/>
          </a:xfrm>
          <a:prstGeom prst="rect">
            <a:avLst/>
          </a:prstGeom>
        </p:spPr>
      </p:pic>
      <mc:AlternateContent xmlns:mc="http://schemas.openxmlformats.org/markup-compatibility/2006" xmlns:a14="http://schemas.microsoft.com/office/drawing/2010/main">
        <mc:Choice Requires="a14">
          <p:sp>
            <p:nvSpPr>
              <p:cNvPr id="9" name="コンテンツ プレースホルダー 1"/>
              <p:cNvSpPr>
                <a:spLocks noGrp="1"/>
              </p:cNvSpPr>
              <p:nvPr>
                <p:ph idx="1"/>
              </p:nvPr>
            </p:nvSpPr>
            <p:spPr>
              <a:xfrm>
                <a:off x="179512" y="919261"/>
                <a:ext cx="8229600" cy="5822107"/>
              </a:xfrm>
            </p:spPr>
            <p:txBody>
              <a:bodyPr/>
              <a:lstStyle/>
              <a:p>
                <a:r>
                  <a:rPr lang="en-US" altLang="ja-JP" dirty="0" smtClean="0"/>
                  <a:t>Reference points </a:t>
                </a:r>
                <a14:m>
                  <m:oMath xmlns:m="http://schemas.openxmlformats.org/officeDocument/2006/math">
                    <m:r>
                      <a:rPr lang="en-US" altLang="ja-JP" b="0" i="1" smtClean="0">
                        <a:latin typeface="Cambria Math" panose="02040503050406030204" pitchFamily="18" charset="0"/>
                      </a:rPr>
                      <m:t>𝑙</m:t>
                    </m:r>
                  </m:oMath>
                </a14:m>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smtClean="0"/>
                  <a:t>Displacements </a:t>
                </a:r>
                <a14:m>
                  <m:oMath xmlns:m="http://schemas.openxmlformats.org/officeDocument/2006/math">
                    <m:r>
                      <a:rPr lang="en-US" altLang="ja-JP" b="0" i="1" smtClean="0">
                        <a:latin typeface="Cambria Math" panose="02040503050406030204" pitchFamily="18" charset="0"/>
                      </a:rPr>
                      <m:t>𝑘</m:t>
                    </m:r>
                  </m:oMath>
                </a14:m>
                <a:endParaRPr lang="en-US" altLang="ja-JP" dirty="0" smtClean="0"/>
              </a:p>
              <a:p>
                <a:endParaRPr lang="en-US" altLang="ja-JP" dirty="0"/>
              </a:p>
              <a:p>
                <a:endParaRPr lang="en-US" altLang="ja-JP" dirty="0" smtClean="0"/>
              </a:p>
            </p:txBody>
          </p:sp>
        </mc:Choice>
        <mc:Fallback xmlns="">
          <p:sp>
            <p:nvSpPr>
              <p:cNvPr id="9" name="コンテンツ プレースホルダー 1"/>
              <p:cNvSpPr>
                <a:spLocks noGrp="1" noRot="1" noChangeAspect="1" noMove="1" noResize="1" noEditPoints="1" noAdjustHandles="1" noChangeArrowheads="1" noChangeShapeType="1" noTextEdit="1"/>
              </p:cNvSpPr>
              <p:nvPr>
                <p:ph idx="1"/>
              </p:nvPr>
            </p:nvSpPr>
            <p:spPr>
              <a:xfrm>
                <a:off x="179512" y="919261"/>
                <a:ext cx="8229600" cy="5822107"/>
              </a:xfrm>
              <a:blipFill>
                <a:blip r:embed="rId6"/>
                <a:stretch>
                  <a:fillRect t="-1152"/>
                </a:stretch>
              </a:blipFill>
            </p:spPr>
            <p:txBody>
              <a:bodyPr/>
              <a:lstStyle/>
              <a:p>
                <a:r>
                  <a:rPr lang="ja-JP" altLang="en-US">
                    <a:noFill/>
                  </a:rPr>
                  <a:t> </a:t>
                </a:r>
              </a:p>
            </p:txBody>
          </p:sp>
        </mc:Fallback>
      </mc:AlternateContent>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7436" y="5171298"/>
            <a:ext cx="3290618" cy="1666917"/>
          </a:xfrm>
          <a:prstGeom prst="rect">
            <a:avLst/>
          </a:prstGeom>
        </p:spPr>
      </p:pic>
      <p:pic>
        <p:nvPicPr>
          <p:cNvPr id="11" name="図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7326" y="3645024"/>
            <a:ext cx="2228730" cy="1734829"/>
          </a:xfrm>
          <a:prstGeom prst="rect">
            <a:avLst/>
          </a:prstGeom>
        </p:spPr>
      </p:pic>
      <p:pic>
        <p:nvPicPr>
          <p:cNvPr id="10" name="図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042" y="3646263"/>
            <a:ext cx="2370726" cy="1796566"/>
          </a:xfrm>
          <a:prstGeom prst="rect">
            <a:avLst/>
          </a:prstGeom>
        </p:spPr>
      </p:pic>
      <mc:AlternateContent xmlns:mc="http://schemas.openxmlformats.org/markup-compatibility/2006" xmlns:a14="http://schemas.microsoft.com/office/drawing/2010/main">
        <mc:Choice Requires="a14">
          <p:sp>
            <p:nvSpPr>
              <p:cNvPr id="13" name="正方形/長方形 12"/>
              <p:cNvSpPr/>
              <p:nvPr/>
            </p:nvSpPr>
            <p:spPr>
              <a:xfrm>
                <a:off x="5151582" y="3374733"/>
                <a:ext cx="3921065" cy="24206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i="1" smtClean="0">
                              <a:latin typeface="Cambria Math" panose="02040503050406030204" pitchFamily="18" charset="0"/>
                            </a:rPr>
                          </m:ctrlPr>
                        </m:dPr>
                        <m:e>
                          <m:acc>
                            <m:accPr>
                              <m:chr m:val="̂"/>
                              <m:ctrlPr>
                                <a:rPr kumimoji="1" lang="en-US" altLang="ja-JP" sz="2400" i="1">
                                  <a:latin typeface="Cambria Math" panose="02040503050406030204" pitchFamily="18" charset="0"/>
                                </a:rPr>
                              </m:ctrlPr>
                            </m:accPr>
                            <m:e>
                              <m:r>
                                <a:rPr kumimoji="1" lang="en-US" altLang="ja-JP" sz="2400" i="1">
                                  <a:latin typeface="Cambria Math" panose="02040503050406030204" pitchFamily="18" charset="0"/>
                                </a:rPr>
                                <m:t>𝑙</m:t>
                              </m:r>
                            </m:e>
                          </m:acc>
                          <m:r>
                            <a:rPr kumimoji="1" lang="en-US" altLang="ja-JP" sz="2400" i="1">
                              <a:latin typeface="Cambria Math" panose="02040503050406030204" pitchFamily="18" charset="0"/>
                            </a:rPr>
                            <m:t>,</m:t>
                          </m:r>
                          <m:acc>
                            <m:accPr>
                              <m:chr m:val="̂"/>
                              <m:ctrlPr>
                                <a:rPr kumimoji="1" lang="en-US" altLang="ja-JP" sz="2400" i="1">
                                  <a:latin typeface="Cambria Math" panose="02040503050406030204" pitchFamily="18" charset="0"/>
                                </a:rPr>
                              </m:ctrlPr>
                            </m:accPr>
                            <m:e>
                              <m:r>
                                <a:rPr kumimoji="1" lang="en-US" altLang="ja-JP" sz="2400" i="1">
                                  <a:latin typeface="Cambria Math" panose="02040503050406030204" pitchFamily="18" charset="0"/>
                                </a:rPr>
                                <m:t>𝑘</m:t>
                              </m:r>
                            </m:e>
                          </m:acc>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𝐻𝑢𝑚𝑎𝑛</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𝑖𝑛𝑡𝑒𝑛𝑡𝑖𝑜𝑛</m:t>
                      </m:r>
                      <m:r>
                        <a:rPr kumimoji="1" lang="en-US" altLang="ja-JP" sz="2400" i="1">
                          <a:latin typeface="Cambria Math" panose="02040503050406030204" pitchFamily="18" charset="0"/>
                        </a:rPr>
                        <m:t>=</m:t>
                      </m:r>
                      <m:func>
                        <m:funcPr>
                          <m:ctrlPr>
                            <a:rPr kumimoji="1" lang="en-US" altLang="ja-JP" sz="2400" i="1">
                              <a:latin typeface="Cambria Math" panose="02040503050406030204" pitchFamily="18" charset="0"/>
                            </a:rPr>
                          </m:ctrlPr>
                        </m:funcPr>
                        <m:fName>
                          <m:r>
                            <m:rPr>
                              <m:sty m:val="p"/>
                            </m:rPr>
                            <a:rPr kumimoji="1" lang="en-US" altLang="ja-JP" sz="2400">
                              <a:latin typeface="Cambria Math" panose="02040503050406030204" pitchFamily="18" charset="0"/>
                            </a:rPr>
                            <m:t>arg</m:t>
                          </m:r>
                        </m:fName>
                        <m:e>
                          <m:func>
                            <m:funcPr>
                              <m:ctrlPr>
                                <a:rPr kumimoji="1" lang="en-US" altLang="ja-JP" sz="2400" i="1">
                                  <a:latin typeface="Cambria Math" panose="02040503050406030204" pitchFamily="18" charset="0"/>
                                </a:rPr>
                              </m:ctrlPr>
                            </m:funcPr>
                            <m:fName>
                              <m:limLow>
                                <m:limLowPr>
                                  <m:ctrlPr>
                                    <a:rPr kumimoji="1" lang="en-US" altLang="ja-JP" sz="2400" i="1">
                                      <a:latin typeface="Cambria Math" panose="02040503050406030204" pitchFamily="18" charset="0"/>
                                    </a:rPr>
                                  </m:ctrlPr>
                                </m:limLowPr>
                                <m:e>
                                  <m:r>
                                    <m:rPr>
                                      <m:sty m:val="p"/>
                                    </m:rPr>
                                    <a:rPr kumimoji="1" lang="en-US" altLang="ja-JP" sz="2400">
                                      <a:latin typeface="Cambria Math" panose="02040503050406030204" pitchFamily="18" charset="0"/>
                                    </a:rPr>
                                    <m:t>max</m:t>
                                  </m:r>
                                </m:e>
                                <m:lim>
                                  <m:r>
                                    <a:rPr kumimoji="1" lang="en-US" altLang="ja-JP" sz="2400" i="1">
                                      <a:latin typeface="Cambria Math" panose="02040503050406030204" pitchFamily="18" charset="0"/>
                                    </a:rPr>
                                    <m:t>𝑙</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𝑘</m:t>
                                  </m:r>
                                </m:lim>
                              </m:limLow>
                            </m:fName>
                            <m:e>
                              <m:nary>
                                <m:naryPr>
                                  <m:chr m:val="∑"/>
                                  <m:subHide m:val="on"/>
                                  <m:supHide m:val="on"/>
                                  <m:ctrlPr>
                                    <a:rPr lang="ja-JP" altLang="en-US" sz="2400" i="1">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ln</m:t>
                                      </m:r>
                                    </m:fName>
                                    <m:e>
                                      <m:r>
                                        <a:rPr lang="en-US" altLang="ja-JP" sz="2400" i="1">
                                          <a:latin typeface="Cambria Math" panose="02040503050406030204" pitchFamily="18" charset="0"/>
                                        </a:rPr>
                                        <m:t>𝑃</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𝑙</m:t>
                                          </m:r>
                                          <m:r>
                                            <a:rPr lang="en-US" altLang="ja-JP" sz="2400" i="1">
                                              <a:latin typeface="Cambria Math" panose="02040503050406030204" pitchFamily="18" charset="0"/>
                                            </a:rPr>
                                            <m:t>,</m:t>
                                          </m:r>
                                          <m:r>
                                            <a:rPr lang="en-US" altLang="ja-JP" sz="2400" i="1">
                                              <a:latin typeface="Cambria Math" panose="02040503050406030204" pitchFamily="18" charset="0"/>
                                            </a:rPr>
                                            <m:t>𝑘</m:t>
                                          </m:r>
                                        </m:e>
                                      </m:d>
                                    </m:e>
                                  </m:func>
                                </m:e>
                              </m:nary>
                            </m:e>
                          </m:func>
                        </m:e>
                      </m:func>
                    </m:oMath>
                  </m:oMathPara>
                </a14:m>
                <a:endParaRPr lang="en-US" altLang="ja-JP" sz="2400" dirty="0" smtClean="0"/>
              </a:p>
              <a:p>
                <a:r>
                  <a:rPr lang="en-US" altLang="ja-JP" sz="2000" i="1" dirty="0" smtClean="0">
                    <a:latin typeface="Cambria Math" panose="02040503050406030204" pitchFamily="18" charset="0"/>
                  </a:rPr>
                  <a:t>this</a:t>
                </a:r>
              </a:p>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𝑙</m:t>
                          </m:r>
                          <m:r>
                            <a:rPr lang="en-US" altLang="ja-JP" sz="2000" i="1">
                              <a:latin typeface="Cambria Math" panose="02040503050406030204" pitchFamily="18" charset="0"/>
                            </a:rPr>
                            <m:t>,</m:t>
                          </m:r>
                          <m:r>
                            <a:rPr lang="en-US" altLang="ja-JP" sz="2000" i="1">
                              <a:latin typeface="Cambria Math" panose="02040503050406030204" pitchFamily="18" charset="0"/>
                            </a:rPr>
                            <m:t>𝑘</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ad>
                            <m:radPr>
                              <m:degHide m:val="on"/>
                              <m:ctrlPr>
                                <a:rPr lang="en-US" altLang="ja-JP" sz="2000" i="1">
                                  <a:latin typeface="Cambria Math" panose="02040503050406030204" pitchFamily="18" charset="0"/>
                                </a:rPr>
                              </m:ctrlPr>
                            </m:radPr>
                            <m:deg/>
                            <m:e>
                              <m:r>
                                <a:rPr lang="en-US" altLang="ja-JP" sz="2000" i="1">
                                  <a:latin typeface="Cambria Math" panose="02040503050406030204" pitchFamily="18" charset="0"/>
                                </a:rPr>
                                <m:t>2</m:t>
                              </m:r>
                              <m:r>
                                <m:rPr>
                                  <m:sty m:val="p"/>
                                </m:rPr>
                                <a:rPr lang="en-US" altLang="ja-JP" sz="2000" i="1">
                                  <a:latin typeface="Cambria Math" panose="02040503050406030204" pitchFamily="18" charset="0"/>
                                </a:rPr>
                                <m:t>π</m:t>
                              </m:r>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σ</m:t>
                                  </m:r>
                                </m:e>
                                <m:sub>
                                  <m:r>
                                    <a:rPr lang="en-US" altLang="ja-JP" sz="2000" i="1">
                                      <a:latin typeface="Cambria Math" panose="02040503050406030204" pitchFamily="18" charset="0"/>
                                    </a:rPr>
                                    <m:t>𝑙𝑘</m:t>
                                  </m:r>
                                </m:sub>
                              </m:sSub>
                            </m:e>
                          </m:rad>
                        </m:den>
                      </m:f>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sSup>
                            <m:sSupPr>
                              <m:ctrlPr>
                                <a:rPr lang="en-US" altLang="ja-JP" sz="2000" i="1">
                                  <a:latin typeface="Cambria Math" panose="02040503050406030204" pitchFamily="18" charset="0"/>
                                </a:rPr>
                              </m:ctrlPr>
                            </m:sSupPr>
                            <m:e>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m:rPr>
                                          <m:sty m:val="p"/>
                                        </m:rPr>
                                        <a:rPr lang="en-US" altLang="ja-JP" sz="2000" i="1">
                                          <a:latin typeface="Cambria Math" panose="02040503050406030204" pitchFamily="18" charset="0"/>
                                        </a:rPr>
                                        <m:t>μ</m:t>
                                      </m:r>
                                    </m:e>
                                    <m:sub>
                                      <m:r>
                                        <a:rPr lang="en-US" altLang="ja-JP" sz="2000" i="1">
                                          <a:latin typeface="Cambria Math" panose="02040503050406030204" pitchFamily="18" charset="0"/>
                                        </a:rPr>
                                        <m:t>𝑙𝑘</m:t>
                                      </m:r>
                                    </m:sub>
                                  </m:sSub>
                                </m:e>
                              </m:d>
                            </m:e>
                            <m:sup>
                              <m:r>
                                <a:rPr lang="en-US" altLang="ja-JP" sz="2000" i="1">
                                  <a:latin typeface="Cambria Math" panose="02040503050406030204" pitchFamily="18" charset="0"/>
                                </a:rPr>
                                <m:t>2</m:t>
                              </m:r>
                            </m:sup>
                          </m:sSup>
                        </m:e>
                      </m:func>
                    </m:oMath>
                  </m:oMathPara>
                </a14:m>
                <a:endParaRPr lang="ja-JP" altLang="en-US" sz="20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5151582" y="3374733"/>
                <a:ext cx="3921065" cy="2420663"/>
              </a:xfrm>
              <a:prstGeom prst="rect">
                <a:avLst/>
              </a:prstGeom>
              <a:blipFill>
                <a:blip r:embed="rId10"/>
                <a:stretch>
                  <a:fillRect l="-1555" t="-151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6</a:t>
            </a:fld>
            <a:endParaRPr lang="en-US" altLang="en-US" dirty="0"/>
          </a:p>
        </p:txBody>
      </p:sp>
    </p:spTree>
    <p:extLst>
      <p:ext uri="{BB962C8B-B14F-4D97-AF65-F5344CB8AC3E}">
        <p14:creationId xmlns:p14="http://schemas.microsoft.com/office/powerpoint/2010/main" val="84645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kumimoji="1" lang="en-US" altLang="ja-JP" dirty="0" smtClean="0"/>
              <a:t>Environments</a:t>
            </a:r>
          </a:p>
          <a:p>
            <a:pPr lvl="1"/>
            <a:r>
              <a:rPr lang="en-US" altLang="ja-JP" dirty="0" smtClean="0"/>
              <a:t>Serial-2D map.</a:t>
            </a:r>
          </a:p>
          <a:p>
            <a:pPr lvl="1"/>
            <a:r>
              <a:rPr lang="en-US" altLang="ja-JP" dirty="0" smtClean="0"/>
              <a:t>There are a </a:t>
            </a:r>
            <a:r>
              <a:rPr lang="en-US" altLang="ja-JP" dirty="0" err="1" smtClean="0"/>
              <a:t>trajector</a:t>
            </a:r>
            <a:r>
              <a:rPr lang="en-US" altLang="ja-JP" dirty="0" smtClean="0"/>
              <a:t> </a:t>
            </a:r>
            <a:endParaRPr lang="en-US" altLang="ja-JP" dirty="0"/>
          </a:p>
          <a:p>
            <a:pPr marL="393192" lvl="1" indent="0">
              <a:buNone/>
            </a:pPr>
            <a:r>
              <a:rPr lang="en-US" altLang="ja-JP" dirty="0"/>
              <a:t>a</a:t>
            </a:r>
            <a:r>
              <a:rPr lang="en-US" altLang="ja-JP" dirty="0" smtClean="0"/>
              <a:t>nd 4 objects.</a:t>
            </a:r>
          </a:p>
          <a:p>
            <a:pPr lvl="1"/>
            <a:r>
              <a:rPr lang="en-US" altLang="ja-JP" dirty="0" smtClean="0"/>
              <a:t>For the computer,</a:t>
            </a:r>
          </a:p>
          <a:p>
            <a:pPr lvl="2"/>
            <a:r>
              <a:rPr lang="en-US" altLang="ja-JP" dirty="0" smtClean="0"/>
              <a:t>Known:</a:t>
            </a:r>
          </a:p>
          <a:p>
            <a:pPr lvl="3"/>
            <a:r>
              <a:rPr lang="en-US" altLang="ja-JP" dirty="0" smtClean="0"/>
              <a:t>Map range, the number of objects,</a:t>
            </a:r>
          </a:p>
          <a:p>
            <a:pPr marL="914400" lvl="3" indent="0">
              <a:buNone/>
            </a:pPr>
            <a:r>
              <a:rPr lang="en-US" altLang="ja-JP" dirty="0" smtClean="0"/>
              <a:t>These positions, </a:t>
            </a:r>
            <a:r>
              <a:rPr lang="en-US" altLang="ja-JP" dirty="0" smtClean="0">
                <a:solidFill>
                  <a:srgbClr val="FF0000"/>
                </a:solidFill>
              </a:rPr>
              <a:t>the kind of viewpoints</a:t>
            </a:r>
            <a:endParaRPr lang="en-US" altLang="ja-JP" dirty="0">
              <a:solidFill>
                <a:srgbClr val="FF0000"/>
              </a:solidFill>
            </a:endParaRPr>
          </a:p>
          <a:p>
            <a:pPr lvl="2"/>
            <a:r>
              <a:rPr lang="en-US" altLang="ja-JP" dirty="0" smtClean="0"/>
              <a:t>Unknown:</a:t>
            </a:r>
          </a:p>
          <a:p>
            <a:pPr lvl="3"/>
            <a:r>
              <a:rPr lang="en-US" altLang="ja-JP" dirty="0" smtClean="0">
                <a:solidFill>
                  <a:srgbClr val="FF0000"/>
                </a:solidFill>
              </a:rPr>
              <a:t>The true viewpoint</a:t>
            </a:r>
            <a:r>
              <a:rPr lang="en-US" altLang="ja-JP" dirty="0" smtClean="0"/>
              <a:t> for the task.</a:t>
            </a:r>
          </a:p>
        </p:txBody>
      </p:sp>
      <p:sp>
        <p:nvSpPr>
          <p:cNvPr id="3" name="タイトル 2"/>
          <p:cNvSpPr>
            <a:spLocks noGrp="1"/>
          </p:cNvSpPr>
          <p:nvPr>
            <p:ph type="title"/>
          </p:nvPr>
        </p:nvSpPr>
        <p:spPr/>
        <p:txBody>
          <a:bodyPr/>
          <a:lstStyle/>
          <a:p>
            <a:r>
              <a:rPr kumimoji="1" lang="en-US" altLang="ja-JP" dirty="0" smtClean="0"/>
              <a:t>Experiments</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6" name="スライド番号プレースホルダー 5"/>
          <p:cNvSpPr>
            <a:spLocks noGrp="1"/>
          </p:cNvSpPr>
          <p:nvPr>
            <p:ph type="sldNum" sz="quarter" idx="12"/>
          </p:nvPr>
        </p:nvSpPr>
        <p:spPr/>
        <p:txBody>
          <a:bodyPr/>
          <a:lstStyle/>
          <a:p>
            <a:fld id="{BC410EEA-824F-4D46-AFE7-60426C8C06B0}" type="slidenum">
              <a:rPr lang="en-US" altLang="ja-JP" smtClean="0"/>
              <a:pPr/>
              <a:t>7</a:t>
            </a:fld>
            <a:endParaRPr lang="en-US" altLang="en-US" dirty="0"/>
          </a:p>
        </p:txBody>
      </p:sp>
    </p:spTree>
    <p:extLst>
      <p:ext uri="{BB962C8B-B14F-4D97-AF65-F5344CB8AC3E}">
        <p14:creationId xmlns:p14="http://schemas.microsoft.com/office/powerpoint/2010/main" val="4189161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The tasks learned by the computer are the following</a:t>
            </a:r>
            <a:r>
              <a:rPr lang="en-US" altLang="ja-JP" dirty="0" smtClean="0"/>
              <a:t>.</a:t>
            </a:r>
          </a:p>
          <a:p>
            <a:pPr lvl="1"/>
            <a:r>
              <a:rPr lang="en-US" altLang="ja-JP" sz="2200" dirty="0" smtClean="0"/>
              <a:t>1. Move the red to the center.</a:t>
            </a:r>
            <a:endParaRPr lang="en-US" altLang="ja-JP" sz="2200" dirty="0"/>
          </a:p>
          <a:p>
            <a:pPr lvl="1"/>
            <a:r>
              <a:rPr lang="en-US" altLang="ja-JP" sz="2200" dirty="0" smtClean="0"/>
              <a:t>2. Move the red to right of the blue.</a:t>
            </a:r>
          </a:p>
          <a:p>
            <a:pPr lvl="1"/>
            <a:r>
              <a:rPr lang="en-US" altLang="ja-JP" sz="2200" dirty="0" smtClean="0"/>
              <a:t>3. Move the red to the near of the orange.</a:t>
            </a:r>
            <a:endParaRPr lang="en-US" altLang="ja-JP" sz="2200" dirty="0"/>
          </a:p>
          <a:p>
            <a:pPr lvl="1"/>
            <a:r>
              <a:rPr lang="en-US" altLang="ja-JP" sz="2200" dirty="0" smtClean="0"/>
              <a:t>4. Move the red away from the green.</a:t>
            </a:r>
          </a:p>
          <a:p>
            <a:pPr lvl="1"/>
            <a:r>
              <a:rPr lang="en-US" altLang="ja-JP" sz="2200" dirty="0" smtClean="0"/>
              <a:t>5.</a:t>
            </a:r>
            <a:r>
              <a:rPr lang="ja-JP" altLang="en-US" sz="2200" dirty="0"/>
              <a:t> </a:t>
            </a:r>
            <a:r>
              <a:rPr lang="en-US" altLang="ja-JP" sz="2200" dirty="0" smtClean="0"/>
              <a:t>Move </a:t>
            </a:r>
            <a:r>
              <a:rPr lang="en-US" altLang="ja-JP" sz="2200" dirty="0"/>
              <a:t>the red to line up the </a:t>
            </a:r>
            <a:r>
              <a:rPr lang="en-US" altLang="ja-JP" sz="2200" dirty="0" smtClean="0"/>
              <a:t>red ,yellow </a:t>
            </a:r>
            <a:r>
              <a:rPr lang="en-US" altLang="ja-JP" sz="2200" dirty="0"/>
              <a:t>and blue equidistantly</a:t>
            </a:r>
            <a:r>
              <a:rPr lang="en-US" altLang="ja-JP" sz="2200" dirty="0" smtClean="0"/>
              <a:t>.</a:t>
            </a:r>
          </a:p>
          <a:p>
            <a:pPr lvl="1"/>
            <a:r>
              <a:rPr lang="en-US" altLang="ja-JP" sz="2200" dirty="0" smtClean="0"/>
              <a:t>6</a:t>
            </a:r>
            <a:r>
              <a:rPr lang="en-US" altLang="ja-JP" sz="2200" dirty="0"/>
              <a:t>. </a:t>
            </a:r>
            <a:r>
              <a:rPr lang="en-US" altLang="ja-JP" sz="2200" dirty="0" smtClean="0"/>
              <a:t>Move </a:t>
            </a:r>
            <a:r>
              <a:rPr lang="en-US" altLang="ja-JP" sz="2200" dirty="0"/>
              <a:t>the red to line up the red , green and blue clockwise</a:t>
            </a:r>
            <a:r>
              <a:rPr lang="en-US" altLang="ja-JP" sz="2200" dirty="0" smtClean="0"/>
              <a:t>.</a:t>
            </a:r>
          </a:p>
          <a:p>
            <a:pPr lvl="1"/>
            <a:endParaRPr lang="en-US" altLang="ja-JP" sz="2200" dirty="0"/>
          </a:p>
          <a:p>
            <a:r>
              <a:rPr lang="en-US" altLang="ja-JP" sz="2600" dirty="0" smtClean="0"/>
              <a:t>Learning from 10 data.</a:t>
            </a:r>
            <a:endParaRPr lang="en-US" altLang="ja-JP" sz="2200" dirty="0"/>
          </a:p>
          <a:p>
            <a:r>
              <a:rPr lang="en-US" altLang="ja-JP" sz="2600" dirty="0" smtClean="0"/>
              <a:t>Success	: </a:t>
            </a:r>
            <a:r>
              <a:rPr lang="en-US" altLang="ja-JP" sz="2600" dirty="0">
                <a:solidFill>
                  <a:srgbClr val="FF0000"/>
                </a:solidFill>
              </a:rPr>
              <a:t>A</a:t>
            </a:r>
            <a:r>
              <a:rPr lang="en-US" altLang="ja-JP" sz="2600" dirty="0" smtClean="0">
                <a:solidFill>
                  <a:srgbClr val="FF0000"/>
                </a:solidFill>
              </a:rPr>
              <a:t>ppropriate viewpoints</a:t>
            </a:r>
            <a:r>
              <a:rPr lang="en-US" altLang="ja-JP" sz="2600" dirty="0" smtClean="0"/>
              <a:t> was chosen.</a:t>
            </a:r>
            <a:endParaRPr lang="en-US" altLang="ja-JP" sz="2600" dirty="0"/>
          </a:p>
          <a:p>
            <a:pPr lvl="1"/>
            <a:endParaRPr lang="en-US" altLang="ja-JP" sz="2200" dirty="0" smtClean="0"/>
          </a:p>
        </p:txBody>
      </p:sp>
      <p:sp>
        <p:nvSpPr>
          <p:cNvPr id="3" name="タイトル 2"/>
          <p:cNvSpPr>
            <a:spLocks noGrp="1"/>
          </p:cNvSpPr>
          <p:nvPr>
            <p:ph type="title"/>
          </p:nvPr>
        </p:nvSpPr>
        <p:spPr/>
        <p:txBody>
          <a:bodyPr/>
          <a:lstStyle/>
          <a:p>
            <a:r>
              <a:rPr kumimoji="1" lang="en-US" altLang="ja-JP" dirty="0" smtClean="0"/>
              <a:t>Experiments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8</a:t>
            </a:fld>
            <a:endParaRPr lang="en-US" altLang="en-US" dirty="0"/>
          </a:p>
        </p:txBody>
      </p:sp>
    </p:spTree>
    <p:extLst>
      <p:ext uri="{BB962C8B-B14F-4D97-AF65-F5344CB8AC3E}">
        <p14:creationId xmlns:p14="http://schemas.microsoft.com/office/powerpoint/2010/main" val="1378164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en-US" altLang="ja-JP" dirty="0" smtClean="0"/>
              <a:t>Results</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838426477"/>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p:cNvSpPr txBox="1"/>
          <p:nvPr/>
        </p:nvSpPr>
        <p:spPr>
          <a:xfrm>
            <a:off x="1259632" y="5301208"/>
            <a:ext cx="6696744" cy="830997"/>
          </a:xfrm>
          <a:prstGeom prst="rect">
            <a:avLst/>
          </a:prstGeom>
          <a:noFill/>
        </p:spPr>
        <p:txBody>
          <a:bodyPr wrap="square" rtlCol="0">
            <a:spAutoFit/>
          </a:bodyPr>
          <a:lstStyle/>
          <a:p>
            <a:r>
              <a:rPr lang="en-US" altLang="ja-JP" sz="2400" dirty="0"/>
              <a:t>When you do a </a:t>
            </a:r>
            <a:r>
              <a:rPr lang="en-US" altLang="ja-JP" sz="2400" dirty="0">
                <a:solidFill>
                  <a:srgbClr val="FF0000"/>
                </a:solidFill>
              </a:rPr>
              <a:t>poor teaching</a:t>
            </a:r>
            <a:r>
              <a:rPr lang="en-US" altLang="ja-JP" sz="2400" dirty="0"/>
              <a:t> , it </a:t>
            </a:r>
            <a:r>
              <a:rPr lang="en-US" altLang="ja-JP" sz="2400" dirty="0" smtClean="0"/>
              <a:t>can’t guess the intention </a:t>
            </a:r>
            <a:r>
              <a:rPr lang="en-US" altLang="ja-JP" sz="2400" dirty="0"/>
              <a:t>accurately</a:t>
            </a:r>
            <a:r>
              <a:rPr lang="en-US" altLang="ja-JP" sz="2400" dirty="0" smtClean="0"/>
              <a:t>.</a:t>
            </a:r>
            <a:endParaRPr kumimoji="1" lang="ja-JP" altLang="en-US" sz="2400"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9</a:t>
            </a:fld>
            <a:endParaRPr lang="en-US" altLang="en-US" dirty="0"/>
          </a:p>
        </p:txBody>
      </p:sp>
    </p:spTree>
    <p:extLst>
      <p:ext uri="{BB962C8B-B14F-4D97-AF65-F5344CB8AC3E}">
        <p14:creationId xmlns:p14="http://schemas.microsoft.com/office/powerpoint/2010/main" val="2344714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論文輪読.potx" id="{766483F5-55FD-43A0-9A1F-378E5F3D2FDE}" vid="{B19E317C-729E-47BE-A31E-974E5CEDF9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1386</Words>
  <Application>Microsoft Office PowerPoint</Application>
  <PresentationFormat>画面に合わせる (4:3)</PresentationFormat>
  <Paragraphs>295</Paragraphs>
  <Slides>26</Slides>
  <Notes>21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游ゴシック</vt:lpstr>
      <vt:lpstr>Calibri</vt:lpstr>
      <vt:lpstr>Cambria Math</vt:lpstr>
      <vt:lpstr>Verdana</vt:lpstr>
      <vt:lpstr>Wingdings 2</vt:lpstr>
      <vt:lpstr>Wingdings 3</vt:lpstr>
      <vt:lpstr>ビジネス</vt:lpstr>
      <vt:lpstr>“Sensible” motion learning</vt:lpstr>
      <vt:lpstr>Background</vt:lpstr>
      <vt:lpstr>Background</vt:lpstr>
      <vt:lpstr>Background</vt:lpstr>
      <vt:lpstr>My Previous Work</vt:lpstr>
      <vt:lpstr>My Previous Work</vt:lpstr>
      <vt:lpstr>Experiments</vt:lpstr>
      <vt:lpstr>Experiments</vt:lpstr>
      <vt:lpstr>Results</vt:lpstr>
      <vt:lpstr>Research Plan in Master</vt:lpstr>
      <vt:lpstr>PowerPoint プレゼンテーション</vt:lpstr>
      <vt:lpstr>Current work</vt:lpstr>
      <vt:lpstr>Current work</vt:lpstr>
      <vt:lpstr>Current work</vt:lpstr>
      <vt:lpstr>Current work</vt:lpstr>
      <vt:lpstr>Problems</vt:lpstr>
      <vt:lpstr>Future works</vt:lpstr>
      <vt:lpstr>References</vt:lpstr>
      <vt:lpstr>PowerPoint プレゼンテーション</vt:lpstr>
      <vt:lpstr>Related Works</vt:lpstr>
      <vt:lpstr>Identification Experiments</vt:lpstr>
      <vt:lpstr>Identification Experiments</vt:lpstr>
      <vt:lpstr>Results</vt:lpstr>
      <vt:lpstr>Results</vt:lpstr>
      <vt:lpstr>Experiment of 3D</vt:lpstr>
      <vt:lpstr>Experiment of 3D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2016-06-10T10:25:47Z</dcterms:created>
  <dcterms:modified xsi:type="dcterms:W3CDTF">2016-06-21T08:00:38Z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