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58" r:id="rId2"/>
  </p:sldMasterIdLst>
  <p:notesMasterIdLst>
    <p:notesMasterId r:id="rId39"/>
  </p:notesMasterIdLst>
  <p:sldIdLst>
    <p:sldId id="256" r:id="rId3"/>
    <p:sldId id="257" r:id="rId4"/>
    <p:sldId id="258" r:id="rId5"/>
    <p:sldId id="259" r:id="rId6"/>
    <p:sldId id="260" r:id="rId7"/>
    <p:sldId id="262" r:id="rId8"/>
    <p:sldId id="263" r:id="rId9"/>
    <p:sldId id="272" r:id="rId10"/>
    <p:sldId id="273" r:id="rId11"/>
    <p:sldId id="268" r:id="rId12"/>
    <p:sldId id="269" r:id="rId13"/>
    <p:sldId id="270" r:id="rId14"/>
    <p:sldId id="271" r:id="rId15"/>
    <p:sldId id="274" r:id="rId16"/>
    <p:sldId id="275" r:id="rId17"/>
    <p:sldId id="276" r:id="rId18"/>
    <p:sldId id="277" r:id="rId19"/>
    <p:sldId id="278" r:id="rId20"/>
    <p:sldId id="280" r:id="rId21"/>
    <p:sldId id="281" r:id="rId22"/>
    <p:sldId id="282" r:id="rId23"/>
    <p:sldId id="284" r:id="rId24"/>
    <p:sldId id="285" r:id="rId25"/>
    <p:sldId id="286" r:id="rId26"/>
    <p:sldId id="287" r:id="rId27"/>
    <p:sldId id="288" r:id="rId28"/>
    <p:sldId id="289" r:id="rId29"/>
    <p:sldId id="290" r:id="rId30"/>
    <p:sldId id="291" r:id="rId31"/>
    <p:sldId id="292" r:id="rId32"/>
    <p:sldId id="294" r:id="rId33"/>
    <p:sldId id="293" r:id="rId34"/>
    <p:sldId id="295" r:id="rId35"/>
    <p:sldId id="296" r:id="rId36"/>
    <p:sldId id="297" r:id="rId37"/>
    <p:sldId id="298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13" autoAdjust="0"/>
    <p:restoredTop sz="94684" autoAdjust="0"/>
  </p:normalViewPr>
  <p:slideViewPr>
    <p:cSldViewPr>
      <p:cViewPr varScale="1">
        <p:scale>
          <a:sx n="115" d="100"/>
          <a:sy n="115" d="100"/>
        </p:scale>
        <p:origin x="1506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omota\git\GitforEclipseTest\IntentionLearning_v2\log\20160310\result20160310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omota\Desktop\un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omota\Desktop\un.csv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omota\Desktop\un.csv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omot\Desktop\result_Mat_SOINN.csv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'[result20160310.xlsx]新しいテキスト ドキュメント'!$I$25</c:f>
              <c:strCache>
                <c:ptCount val="1"/>
                <c:pt idx="0">
                  <c:v>再現誤差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'[result20160310.xlsx]新しいテキスト ドキュメント'!$J$24:$Q$24</c:f>
              <c:numCache>
                <c:formatCode>General</c:formatCode>
                <c:ptCount val="8"/>
                <c:pt idx="0">
                  <c:v>1</c:v>
                </c:pt>
                <c:pt idx="1">
                  <c:v>10</c:v>
                </c:pt>
                <c:pt idx="2">
                  <c:v>100</c:v>
                </c:pt>
                <c:pt idx="3">
                  <c:v>1000</c:v>
                </c:pt>
                <c:pt idx="4">
                  <c:v>10000</c:v>
                </c:pt>
                <c:pt idx="5">
                  <c:v>100000</c:v>
                </c:pt>
                <c:pt idx="6">
                  <c:v>1000000</c:v>
                </c:pt>
                <c:pt idx="7">
                  <c:v>10000000</c:v>
                </c:pt>
              </c:numCache>
            </c:numRef>
          </c:cat>
          <c:val>
            <c:numRef>
              <c:f>'[result20160310.xlsx]新しいテキスト ドキュメント'!$J$25:$Q$25</c:f>
              <c:numCache>
                <c:formatCode>General</c:formatCode>
                <c:ptCount val="8"/>
                <c:pt idx="0">
                  <c:v>6.4406081113998676E-2</c:v>
                </c:pt>
                <c:pt idx="1">
                  <c:v>2.1850257353484392E-2</c:v>
                </c:pt>
                <c:pt idx="2">
                  <c:v>5.7376353647367005E-3</c:v>
                </c:pt>
                <c:pt idx="3">
                  <c:v>4.460178648615554E-3</c:v>
                </c:pt>
                <c:pt idx="4">
                  <c:v>2.2581334483683619E-2</c:v>
                </c:pt>
                <c:pt idx="5">
                  <c:v>7.9771349743861953E-3</c:v>
                </c:pt>
                <c:pt idx="6">
                  <c:v>4.0900827223654063E-3</c:v>
                </c:pt>
                <c:pt idx="7">
                  <c:v>1.322856794991054E-3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2A2-43C3-A95B-F26DF937BC7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97150696"/>
        <c:axId val="249848432"/>
      </c:lineChart>
      <c:catAx>
        <c:axId val="19715069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 dirty="0"/>
                  <a:t>学習</a:t>
                </a:r>
                <a:r>
                  <a:rPr lang="ja-JP" altLang="en-US" dirty="0" smtClean="0"/>
                  <a:t>データ数</a:t>
                </a:r>
                <a:r>
                  <a:rPr lang="en-US" altLang="ja-JP" dirty="0" smtClean="0"/>
                  <a:t>[×8</a:t>
                </a:r>
                <a:r>
                  <a:rPr lang="ja-JP" altLang="en-US" dirty="0" smtClean="0"/>
                  <a:t>回教示</a:t>
                </a:r>
                <a:r>
                  <a:rPr lang="en-US" altLang="ja-JP" dirty="0" smtClean="0"/>
                  <a:t>]</a:t>
                </a:r>
                <a:endParaRPr lang="ja-JP" alt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49848432"/>
        <c:crosses val="autoZero"/>
        <c:auto val="1"/>
        <c:lblAlgn val="ctr"/>
        <c:lblOffset val="100"/>
        <c:noMultiLvlLbl val="0"/>
      </c:catAx>
      <c:valAx>
        <c:axId val="2498484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/>
                  <a:t>再現誤差</a:t>
                </a:r>
                <a:endParaRPr lang="en-US" altLang="ja-JP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971506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4878534513082768E-2"/>
          <c:y val="1.2539999280911804E-2"/>
          <c:w val="0.95419102273232792"/>
          <c:h val="0.93439182244501251"/>
        </c:manualLayout>
      </c:layout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un!$E$2:$E$31</c:f>
              <c:numCache>
                <c:formatCode>General</c:formatCode>
                <c:ptCount val="30"/>
                <c:pt idx="0">
                  <c:v>8907.441272</c:v>
                </c:pt>
                <c:pt idx="1">
                  <c:v>1340.4845680000001</c:v>
                </c:pt>
                <c:pt idx="2">
                  <c:v>635.77784340000005</c:v>
                </c:pt>
                <c:pt idx="3">
                  <c:v>69.078327360000003</c:v>
                </c:pt>
                <c:pt idx="4">
                  <c:v>358.07092970000002</c:v>
                </c:pt>
                <c:pt idx="5">
                  <c:v>21.850893639999999</c:v>
                </c:pt>
                <c:pt idx="6">
                  <c:v>22.262435379999999</c:v>
                </c:pt>
                <c:pt idx="7">
                  <c:v>23.260011930000001</c:v>
                </c:pt>
                <c:pt idx="8">
                  <c:v>23.388065770000001</c:v>
                </c:pt>
                <c:pt idx="9">
                  <c:v>23.573731080000002</c:v>
                </c:pt>
                <c:pt idx="10">
                  <c:v>24.2215445</c:v>
                </c:pt>
                <c:pt idx="11">
                  <c:v>24.941289189999999</c:v>
                </c:pt>
                <c:pt idx="12">
                  <c:v>24.457788010000002</c:v>
                </c:pt>
                <c:pt idx="13">
                  <c:v>24.92032275</c:v>
                </c:pt>
                <c:pt idx="14">
                  <c:v>24.663851399999999</c:v>
                </c:pt>
                <c:pt idx="15">
                  <c:v>24.326968770000001</c:v>
                </c:pt>
                <c:pt idx="16">
                  <c:v>24.50441842</c:v>
                </c:pt>
                <c:pt idx="17">
                  <c:v>24.885922099999998</c:v>
                </c:pt>
                <c:pt idx="18">
                  <c:v>24.550787939999999</c:v>
                </c:pt>
                <c:pt idx="19">
                  <c:v>24.76088163</c:v>
                </c:pt>
                <c:pt idx="20">
                  <c:v>24.475824100000001</c:v>
                </c:pt>
                <c:pt idx="21">
                  <c:v>24.946352050000002</c:v>
                </c:pt>
                <c:pt idx="22">
                  <c:v>24.849844239999999</c:v>
                </c:pt>
                <c:pt idx="23">
                  <c:v>24.919553579999999</c:v>
                </c:pt>
                <c:pt idx="24">
                  <c:v>25.359728090000001</c:v>
                </c:pt>
                <c:pt idx="25">
                  <c:v>25.56167537</c:v>
                </c:pt>
                <c:pt idx="26">
                  <c:v>25.725430630000002</c:v>
                </c:pt>
                <c:pt idx="27">
                  <c:v>25.586020009999999</c:v>
                </c:pt>
                <c:pt idx="28">
                  <c:v>25.363630430000001</c:v>
                </c:pt>
                <c:pt idx="29">
                  <c:v>25.452859480000001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44C-43A5-957A-5A00D95D7A2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49847256"/>
        <c:axId val="249850000"/>
      </c:lineChart>
      <c:catAx>
        <c:axId val="24984725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49850000"/>
        <c:crosses val="autoZero"/>
        <c:auto val="1"/>
        <c:lblAlgn val="ctr"/>
        <c:lblOffset val="100"/>
        <c:noMultiLvlLbl val="0"/>
      </c:catAx>
      <c:valAx>
        <c:axId val="2498500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498472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un!$E$4:$E$31</c:f>
              <c:numCache>
                <c:formatCode>General</c:formatCode>
                <c:ptCount val="28"/>
                <c:pt idx="0">
                  <c:v>635.77784340000005</c:v>
                </c:pt>
                <c:pt idx="1">
                  <c:v>69.078327360000003</c:v>
                </c:pt>
                <c:pt idx="2">
                  <c:v>358.07092970000002</c:v>
                </c:pt>
                <c:pt idx="3">
                  <c:v>21.850893639999999</c:v>
                </c:pt>
                <c:pt idx="4">
                  <c:v>22.262435379999999</c:v>
                </c:pt>
                <c:pt idx="5">
                  <c:v>23.260011930000001</c:v>
                </c:pt>
                <c:pt idx="6">
                  <c:v>23.388065770000001</c:v>
                </c:pt>
                <c:pt idx="7">
                  <c:v>23.573731080000002</c:v>
                </c:pt>
                <c:pt idx="8">
                  <c:v>24.2215445</c:v>
                </c:pt>
                <c:pt idx="9">
                  <c:v>24.941289189999999</c:v>
                </c:pt>
                <c:pt idx="10">
                  <c:v>24.457788010000002</c:v>
                </c:pt>
                <c:pt idx="11">
                  <c:v>24.92032275</c:v>
                </c:pt>
                <c:pt idx="12">
                  <c:v>24.663851399999999</c:v>
                </c:pt>
                <c:pt idx="13">
                  <c:v>24.326968770000001</c:v>
                </c:pt>
                <c:pt idx="14">
                  <c:v>24.50441842</c:v>
                </c:pt>
                <c:pt idx="15">
                  <c:v>24.885922099999998</c:v>
                </c:pt>
                <c:pt idx="16">
                  <c:v>24.550787939999999</c:v>
                </c:pt>
                <c:pt idx="17">
                  <c:v>24.76088163</c:v>
                </c:pt>
                <c:pt idx="18">
                  <c:v>24.475824100000001</c:v>
                </c:pt>
                <c:pt idx="19">
                  <c:v>24.946352050000002</c:v>
                </c:pt>
                <c:pt idx="20">
                  <c:v>24.849844239999999</c:v>
                </c:pt>
                <c:pt idx="21">
                  <c:v>24.919553579999999</c:v>
                </c:pt>
                <c:pt idx="22">
                  <c:v>25.359728090000001</c:v>
                </c:pt>
                <c:pt idx="23">
                  <c:v>25.56167537</c:v>
                </c:pt>
                <c:pt idx="24">
                  <c:v>25.725430630000002</c:v>
                </c:pt>
                <c:pt idx="25">
                  <c:v>25.586020009999999</c:v>
                </c:pt>
                <c:pt idx="26">
                  <c:v>25.363630430000001</c:v>
                </c:pt>
                <c:pt idx="27">
                  <c:v>25.452859480000001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EF3-4759-A464-5A4D8A5629F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51008880"/>
        <c:axId val="251004176"/>
      </c:lineChart>
      <c:catAx>
        <c:axId val="251008880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51004176"/>
        <c:crosses val="autoZero"/>
        <c:auto val="1"/>
        <c:lblAlgn val="ctr"/>
        <c:lblOffset val="100"/>
        <c:noMultiLvlLbl val="0"/>
      </c:catAx>
      <c:valAx>
        <c:axId val="2510041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510088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un!$Q$46:$Q$75</c:f>
              <c:numCache>
                <c:formatCode>General</c:formatCode>
                <c:ptCount val="30"/>
                <c:pt idx="0">
                  <c:v>9.9808468179999998</c:v>
                </c:pt>
                <c:pt idx="1">
                  <c:v>9.9999366760000008</c:v>
                </c:pt>
                <c:pt idx="2">
                  <c:v>14.094815240000001</c:v>
                </c:pt>
                <c:pt idx="3">
                  <c:v>18.01806766</c:v>
                </c:pt>
                <c:pt idx="4">
                  <c:v>21.052579529999999</c:v>
                </c:pt>
                <c:pt idx="5">
                  <c:v>21.892537050000001</c:v>
                </c:pt>
                <c:pt idx="6">
                  <c:v>22.455551660000001</c:v>
                </c:pt>
                <c:pt idx="7">
                  <c:v>21.811050399999999</c:v>
                </c:pt>
                <c:pt idx="8">
                  <c:v>22.103694390000001</c:v>
                </c:pt>
                <c:pt idx="9">
                  <c:v>23.546118329999999</c:v>
                </c:pt>
                <c:pt idx="10">
                  <c:v>23.549818720000001</c:v>
                </c:pt>
                <c:pt idx="11">
                  <c:v>23.19288237</c:v>
                </c:pt>
                <c:pt idx="12">
                  <c:v>23.092586010000002</c:v>
                </c:pt>
                <c:pt idx="13">
                  <c:v>23.143302890000001</c:v>
                </c:pt>
                <c:pt idx="14">
                  <c:v>23.801752369999999</c:v>
                </c:pt>
                <c:pt idx="15">
                  <c:v>23.594549669999999</c:v>
                </c:pt>
                <c:pt idx="16">
                  <c:v>24.487661429999999</c:v>
                </c:pt>
                <c:pt idx="17">
                  <c:v>24.300613389999999</c:v>
                </c:pt>
                <c:pt idx="18">
                  <c:v>24.571090590000001</c:v>
                </c:pt>
                <c:pt idx="19">
                  <c:v>24.623350680000001</c:v>
                </c:pt>
                <c:pt idx="20">
                  <c:v>24.474082460000002</c:v>
                </c:pt>
                <c:pt idx="21">
                  <c:v>24.434201739999999</c:v>
                </c:pt>
                <c:pt idx="22">
                  <c:v>24.399923699999999</c:v>
                </c:pt>
                <c:pt idx="23">
                  <c:v>24.289909789999999</c:v>
                </c:pt>
                <c:pt idx="24">
                  <c:v>24.397721310000001</c:v>
                </c:pt>
                <c:pt idx="25">
                  <c:v>24.4674236</c:v>
                </c:pt>
                <c:pt idx="26">
                  <c:v>24.2584099</c:v>
                </c:pt>
                <c:pt idx="27">
                  <c:v>24.445541720000001</c:v>
                </c:pt>
                <c:pt idx="28">
                  <c:v>24.701883250000002</c:v>
                </c:pt>
                <c:pt idx="29">
                  <c:v>24.866121700000001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D1A-41E9-84E7-F8723466D0D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51012016"/>
        <c:axId val="251015544"/>
      </c:lineChart>
      <c:catAx>
        <c:axId val="25101201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51015544"/>
        <c:crosses val="autoZero"/>
        <c:auto val="1"/>
        <c:lblAlgn val="ctr"/>
        <c:lblOffset val="100"/>
        <c:noMultiLvlLbl val="0"/>
      </c:catAx>
      <c:valAx>
        <c:axId val="2510155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510120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Sheet1!$A$1:$A$30</c:f>
              <c:numCache>
                <c:formatCode>General</c:formatCode>
                <c:ptCount val="30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  <c:pt idx="9">
                  <c:v>100</c:v>
                </c:pt>
                <c:pt idx="10">
                  <c:v>110</c:v>
                </c:pt>
                <c:pt idx="11">
                  <c:v>120</c:v>
                </c:pt>
                <c:pt idx="12">
                  <c:v>130</c:v>
                </c:pt>
                <c:pt idx="13">
                  <c:v>140</c:v>
                </c:pt>
                <c:pt idx="14">
                  <c:v>150</c:v>
                </c:pt>
                <c:pt idx="15">
                  <c:v>160</c:v>
                </c:pt>
                <c:pt idx="16">
                  <c:v>170</c:v>
                </c:pt>
                <c:pt idx="17">
                  <c:v>180</c:v>
                </c:pt>
                <c:pt idx="18">
                  <c:v>190</c:v>
                </c:pt>
                <c:pt idx="19">
                  <c:v>200</c:v>
                </c:pt>
                <c:pt idx="20">
                  <c:v>210</c:v>
                </c:pt>
                <c:pt idx="21">
                  <c:v>220</c:v>
                </c:pt>
                <c:pt idx="22">
                  <c:v>230</c:v>
                </c:pt>
                <c:pt idx="23">
                  <c:v>240</c:v>
                </c:pt>
                <c:pt idx="24">
                  <c:v>250</c:v>
                </c:pt>
                <c:pt idx="25">
                  <c:v>260</c:v>
                </c:pt>
                <c:pt idx="26">
                  <c:v>270</c:v>
                </c:pt>
                <c:pt idx="27">
                  <c:v>280</c:v>
                </c:pt>
                <c:pt idx="28">
                  <c:v>290</c:v>
                </c:pt>
                <c:pt idx="29">
                  <c:v>300</c:v>
                </c:pt>
              </c:numCache>
            </c:numRef>
          </c:cat>
          <c:val>
            <c:numRef>
              <c:f>Sheet1!$B$1:$B$14</c:f>
              <c:numCache>
                <c:formatCode>General</c:formatCode>
                <c:ptCount val="14"/>
                <c:pt idx="0">
                  <c:v>9.9808468180852508</c:v>
                </c:pt>
                <c:pt idx="1">
                  <c:v>9.9999366757525294</c:v>
                </c:pt>
                <c:pt idx="2">
                  <c:v>14.0948152441304</c:v>
                </c:pt>
                <c:pt idx="3">
                  <c:v>18.018067664526502</c:v>
                </c:pt>
                <c:pt idx="4">
                  <c:v>21.0525795342649</c:v>
                </c:pt>
                <c:pt idx="5">
                  <c:v>21.892537046280498</c:v>
                </c:pt>
                <c:pt idx="6">
                  <c:v>22.455551655025801</c:v>
                </c:pt>
                <c:pt idx="7">
                  <c:v>21.811050395996102</c:v>
                </c:pt>
                <c:pt idx="8">
                  <c:v>22.103694394480399</c:v>
                </c:pt>
                <c:pt idx="9">
                  <c:v>23.546118332736199</c:v>
                </c:pt>
                <c:pt idx="10">
                  <c:v>23.549818715737199</c:v>
                </c:pt>
                <c:pt idx="11">
                  <c:v>23.192882368045701</c:v>
                </c:pt>
                <c:pt idx="12">
                  <c:v>23.092586011193301</c:v>
                </c:pt>
                <c:pt idx="13">
                  <c:v>23.143302893255498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9B9-4F4F-936D-A49A0CDF36C2}"/>
            </c:ext>
          </c:extLst>
        </c:ser>
        <c:ser>
          <c:idx val="1"/>
          <c:order val="1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Sheet1!$A$1:$A$30</c:f>
              <c:numCache>
                <c:formatCode>General</c:formatCode>
                <c:ptCount val="30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  <c:pt idx="9">
                  <c:v>100</c:v>
                </c:pt>
                <c:pt idx="10">
                  <c:v>110</c:v>
                </c:pt>
                <c:pt idx="11">
                  <c:v>120</c:v>
                </c:pt>
                <c:pt idx="12">
                  <c:v>130</c:v>
                </c:pt>
                <c:pt idx="13">
                  <c:v>140</c:v>
                </c:pt>
                <c:pt idx="14">
                  <c:v>150</c:v>
                </c:pt>
                <c:pt idx="15">
                  <c:v>160</c:v>
                </c:pt>
                <c:pt idx="16">
                  <c:v>170</c:v>
                </c:pt>
                <c:pt idx="17">
                  <c:v>180</c:v>
                </c:pt>
                <c:pt idx="18">
                  <c:v>190</c:v>
                </c:pt>
                <c:pt idx="19">
                  <c:v>200</c:v>
                </c:pt>
                <c:pt idx="20">
                  <c:v>210</c:v>
                </c:pt>
                <c:pt idx="21">
                  <c:v>220</c:v>
                </c:pt>
                <c:pt idx="22">
                  <c:v>230</c:v>
                </c:pt>
                <c:pt idx="23">
                  <c:v>240</c:v>
                </c:pt>
                <c:pt idx="24">
                  <c:v>250</c:v>
                </c:pt>
                <c:pt idx="25">
                  <c:v>260</c:v>
                </c:pt>
                <c:pt idx="26">
                  <c:v>270</c:v>
                </c:pt>
                <c:pt idx="27">
                  <c:v>280</c:v>
                </c:pt>
                <c:pt idx="28">
                  <c:v>290</c:v>
                </c:pt>
                <c:pt idx="29">
                  <c:v>300</c:v>
                </c:pt>
              </c:numCache>
            </c:numRef>
          </c:cat>
          <c:val>
            <c:numRef>
              <c:f>Sheet1!$C$1:$C$14</c:f>
              <c:numCache>
                <c:formatCode>General</c:formatCode>
                <c:ptCount val="14"/>
                <c:pt idx="0">
                  <c:v>9.9642810013399501</c:v>
                </c:pt>
                <c:pt idx="1">
                  <c:v>10.809221163857099</c:v>
                </c:pt>
                <c:pt idx="2">
                  <c:v>15.385375641543501</c:v>
                </c:pt>
                <c:pt idx="3">
                  <c:v>18.223711625508098</c:v>
                </c:pt>
                <c:pt idx="4">
                  <c:v>18.0585486881035</c:v>
                </c:pt>
                <c:pt idx="5">
                  <c:v>20.627102442644201</c:v>
                </c:pt>
                <c:pt idx="6">
                  <c:v>21.130594410311001</c:v>
                </c:pt>
                <c:pt idx="7">
                  <c:v>21.1848592820274</c:v>
                </c:pt>
                <c:pt idx="8">
                  <c:v>21.587606847261899</c:v>
                </c:pt>
                <c:pt idx="9">
                  <c:v>21.627895988500399</c:v>
                </c:pt>
                <c:pt idx="10">
                  <c:v>22.548196035899601</c:v>
                </c:pt>
                <c:pt idx="11">
                  <c:v>23.1196785246057</c:v>
                </c:pt>
                <c:pt idx="12">
                  <c:v>23.155021457826201</c:v>
                </c:pt>
                <c:pt idx="13">
                  <c:v>23.1379861501429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9B9-4F4F-936D-A49A0CDF36C2}"/>
            </c:ext>
          </c:extLst>
        </c:ser>
        <c:ser>
          <c:idx val="2"/>
          <c:order val="2"/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Sheet1!$A$1:$A$30</c:f>
              <c:numCache>
                <c:formatCode>General</c:formatCode>
                <c:ptCount val="30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  <c:pt idx="9">
                  <c:v>100</c:v>
                </c:pt>
                <c:pt idx="10">
                  <c:v>110</c:v>
                </c:pt>
                <c:pt idx="11">
                  <c:v>120</c:v>
                </c:pt>
                <c:pt idx="12">
                  <c:v>130</c:v>
                </c:pt>
                <c:pt idx="13">
                  <c:v>140</c:v>
                </c:pt>
                <c:pt idx="14">
                  <c:v>150</c:v>
                </c:pt>
                <c:pt idx="15">
                  <c:v>160</c:v>
                </c:pt>
                <c:pt idx="16">
                  <c:v>170</c:v>
                </c:pt>
                <c:pt idx="17">
                  <c:v>180</c:v>
                </c:pt>
                <c:pt idx="18">
                  <c:v>190</c:v>
                </c:pt>
                <c:pt idx="19">
                  <c:v>200</c:v>
                </c:pt>
                <c:pt idx="20">
                  <c:v>210</c:v>
                </c:pt>
                <c:pt idx="21">
                  <c:v>220</c:v>
                </c:pt>
                <c:pt idx="22">
                  <c:v>230</c:v>
                </c:pt>
                <c:pt idx="23">
                  <c:v>240</c:v>
                </c:pt>
                <c:pt idx="24">
                  <c:v>250</c:v>
                </c:pt>
                <c:pt idx="25">
                  <c:v>260</c:v>
                </c:pt>
                <c:pt idx="26">
                  <c:v>270</c:v>
                </c:pt>
                <c:pt idx="27">
                  <c:v>280</c:v>
                </c:pt>
                <c:pt idx="28">
                  <c:v>290</c:v>
                </c:pt>
                <c:pt idx="29">
                  <c:v>300</c:v>
                </c:pt>
              </c:numCache>
            </c:numRef>
          </c:cat>
          <c:val>
            <c:numRef>
              <c:f>Sheet1!$D$1:$D$14</c:f>
              <c:numCache>
                <c:formatCode>General</c:formatCode>
                <c:ptCount val="14"/>
                <c:pt idx="0">
                  <c:v>8907.4412717013201</c:v>
                </c:pt>
                <c:pt idx="1">
                  <c:v>1340.4845676140801</c:v>
                </c:pt>
                <c:pt idx="2">
                  <c:v>635.77784343089695</c:v>
                </c:pt>
                <c:pt idx="3">
                  <c:v>69.078327358568004</c:v>
                </c:pt>
                <c:pt idx="4">
                  <c:v>358.07092968542401</c:v>
                </c:pt>
                <c:pt idx="5">
                  <c:v>21.850893644150599</c:v>
                </c:pt>
                <c:pt idx="6">
                  <c:v>22.2624353809505</c:v>
                </c:pt>
                <c:pt idx="7">
                  <c:v>23.260011934432502</c:v>
                </c:pt>
                <c:pt idx="8">
                  <c:v>23.388065766633201</c:v>
                </c:pt>
                <c:pt idx="9">
                  <c:v>23.573731078826398</c:v>
                </c:pt>
                <c:pt idx="10">
                  <c:v>24.221544496856499</c:v>
                </c:pt>
                <c:pt idx="11">
                  <c:v>24.941289186497698</c:v>
                </c:pt>
                <c:pt idx="12">
                  <c:v>24.4577880119928</c:v>
                </c:pt>
                <c:pt idx="13">
                  <c:v>24.9203227450793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29B9-4F4F-936D-A49A0CDF36C2}"/>
            </c:ext>
          </c:extLst>
        </c:ser>
        <c:ser>
          <c:idx val="3"/>
          <c:order val="3"/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Sheet1!$A$1:$A$30</c:f>
              <c:numCache>
                <c:formatCode>General</c:formatCode>
                <c:ptCount val="30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  <c:pt idx="9">
                  <c:v>100</c:v>
                </c:pt>
                <c:pt idx="10">
                  <c:v>110</c:v>
                </c:pt>
                <c:pt idx="11">
                  <c:v>120</c:v>
                </c:pt>
                <c:pt idx="12">
                  <c:v>130</c:v>
                </c:pt>
                <c:pt idx="13">
                  <c:v>140</c:v>
                </c:pt>
                <c:pt idx="14">
                  <c:v>150</c:v>
                </c:pt>
                <c:pt idx="15">
                  <c:v>160</c:v>
                </c:pt>
                <c:pt idx="16">
                  <c:v>170</c:v>
                </c:pt>
                <c:pt idx="17">
                  <c:v>180</c:v>
                </c:pt>
                <c:pt idx="18">
                  <c:v>190</c:v>
                </c:pt>
                <c:pt idx="19">
                  <c:v>200</c:v>
                </c:pt>
                <c:pt idx="20">
                  <c:v>210</c:v>
                </c:pt>
                <c:pt idx="21">
                  <c:v>220</c:v>
                </c:pt>
                <c:pt idx="22">
                  <c:v>230</c:v>
                </c:pt>
                <c:pt idx="23">
                  <c:v>240</c:v>
                </c:pt>
                <c:pt idx="24">
                  <c:v>250</c:v>
                </c:pt>
                <c:pt idx="25">
                  <c:v>260</c:v>
                </c:pt>
                <c:pt idx="26">
                  <c:v>270</c:v>
                </c:pt>
                <c:pt idx="27">
                  <c:v>280</c:v>
                </c:pt>
                <c:pt idx="28">
                  <c:v>290</c:v>
                </c:pt>
                <c:pt idx="29">
                  <c:v>300</c:v>
                </c:pt>
              </c:numCache>
            </c:numRef>
          </c:cat>
          <c:val>
            <c:numRef>
              <c:f>Sheet1!$E$1:$E$14</c:f>
              <c:numCache>
                <c:formatCode>General</c:formatCode>
                <c:ptCount val="14"/>
                <c:pt idx="0">
                  <c:v>5705.1488057880997</c:v>
                </c:pt>
                <c:pt idx="1">
                  <c:v>1077.62578942962</c:v>
                </c:pt>
                <c:pt idx="2">
                  <c:v>75.420769308324296</c:v>
                </c:pt>
                <c:pt idx="3">
                  <c:v>18.891066442678099</c:v>
                </c:pt>
                <c:pt idx="4">
                  <c:v>19.6332175364109</c:v>
                </c:pt>
                <c:pt idx="5">
                  <c:v>19.007316044773699</c:v>
                </c:pt>
                <c:pt idx="6">
                  <c:v>20.543056344725699</c:v>
                </c:pt>
                <c:pt idx="7">
                  <c:v>19.4936641078741</c:v>
                </c:pt>
                <c:pt idx="8">
                  <c:v>19.739175148677901</c:v>
                </c:pt>
                <c:pt idx="9">
                  <c:v>19.453302901449302</c:v>
                </c:pt>
                <c:pt idx="10">
                  <c:v>20.749603764755999</c:v>
                </c:pt>
                <c:pt idx="11">
                  <c:v>21.137696221047701</c:v>
                </c:pt>
                <c:pt idx="12">
                  <c:v>21.034581314535298</c:v>
                </c:pt>
                <c:pt idx="13">
                  <c:v>21.041929739568801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29B9-4F4F-936D-A49A0CDF36C2}"/>
            </c:ext>
          </c:extLst>
        </c:ser>
        <c:ser>
          <c:idx val="4"/>
          <c:order val="4"/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Sheet1!$A$1:$A$30</c:f>
              <c:numCache>
                <c:formatCode>General</c:formatCode>
                <c:ptCount val="30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  <c:pt idx="9">
                  <c:v>100</c:v>
                </c:pt>
                <c:pt idx="10">
                  <c:v>110</c:v>
                </c:pt>
                <c:pt idx="11">
                  <c:v>120</c:v>
                </c:pt>
                <c:pt idx="12">
                  <c:v>130</c:v>
                </c:pt>
                <c:pt idx="13">
                  <c:v>140</c:v>
                </c:pt>
                <c:pt idx="14">
                  <c:v>150</c:v>
                </c:pt>
                <c:pt idx="15">
                  <c:v>160</c:v>
                </c:pt>
                <c:pt idx="16">
                  <c:v>170</c:v>
                </c:pt>
                <c:pt idx="17">
                  <c:v>180</c:v>
                </c:pt>
                <c:pt idx="18">
                  <c:v>190</c:v>
                </c:pt>
                <c:pt idx="19">
                  <c:v>200</c:v>
                </c:pt>
                <c:pt idx="20">
                  <c:v>210</c:v>
                </c:pt>
                <c:pt idx="21">
                  <c:v>220</c:v>
                </c:pt>
                <c:pt idx="22">
                  <c:v>230</c:v>
                </c:pt>
                <c:pt idx="23">
                  <c:v>240</c:v>
                </c:pt>
                <c:pt idx="24">
                  <c:v>250</c:v>
                </c:pt>
                <c:pt idx="25">
                  <c:v>260</c:v>
                </c:pt>
                <c:pt idx="26">
                  <c:v>270</c:v>
                </c:pt>
                <c:pt idx="27">
                  <c:v>280</c:v>
                </c:pt>
                <c:pt idx="28">
                  <c:v>290</c:v>
                </c:pt>
                <c:pt idx="29">
                  <c:v>300</c:v>
                </c:pt>
              </c:numCache>
            </c:numRef>
          </c:cat>
          <c:val>
            <c:numRef>
              <c:f>Sheet1!$F$1:$F$14</c:f>
              <c:numCache>
                <c:formatCode>General</c:formatCode>
                <c:ptCount val="14"/>
                <c:pt idx="0">
                  <c:v>5969.7989331575</c:v>
                </c:pt>
                <c:pt idx="1">
                  <c:v>3728.4560284415902</c:v>
                </c:pt>
                <c:pt idx="2">
                  <c:v>109.105581796672</c:v>
                </c:pt>
                <c:pt idx="3">
                  <c:v>16.710466399850201</c:v>
                </c:pt>
                <c:pt idx="4">
                  <c:v>16.437684944980202</c:v>
                </c:pt>
                <c:pt idx="5">
                  <c:v>19.005861145226699</c:v>
                </c:pt>
                <c:pt idx="6">
                  <c:v>18.955100651083701</c:v>
                </c:pt>
                <c:pt idx="7">
                  <c:v>19.924555729279898</c:v>
                </c:pt>
                <c:pt idx="8">
                  <c:v>19.927204008161201</c:v>
                </c:pt>
                <c:pt idx="9">
                  <c:v>20.411961416194099</c:v>
                </c:pt>
                <c:pt idx="10">
                  <c:v>20.892028769513502</c:v>
                </c:pt>
                <c:pt idx="11">
                  <c:v>21.611219833379501</c:v>
                </c:pt>
                <c:pt idx="12">
                  <c:v>21.229242067293399</c:v>
                </c:pt>
                <c:pt idx="13">
                  <c:v>21.128746105360801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29B9-4F4F-936D-A49A0CDF36C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35533632"/>
        <c:axId val="335537944"/>
      </c:lineChart>
      <c:catAx>
        <c:axId val="3355336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335537944"/>
        <c:crosses val="autoZero"/>
        <c:auto val="1"/>
        <c:lblAlgn val="ctr"/>
        <c:lblOffset val="100"/>
        <c:noMultiLvlLbl val="0"/>
      </c:catAx>
      <c:valAx>
        <c:axId val="3355379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3355336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Sheet1!$A$2:$A$30</c:f>
              <c:numCache>
                <c:formatCode>General</c:formatCode>
                <c:ptCount val="29"/>
                <c:pt idx="0">
                  <c:v>20</c:v>
                </c:pt>
                <c:pt idx="1">
                  <c:v>30</c:v>
                </c:pt>
                <c:pt idx="2">
                  <c:v>40</c:v>
                </c:pt>
                <c:pt idx="3">
                  <c:v>50</c:v>
                </c:pt>
                <c:pt idx="4">
                  <c:v>60</c:v>
                </c:pt>
                <c:pt idx="5">
                  <c:v>70</c:v>
                </c:pt>
                <c:pt idx="6">
                  <c:v>80</c:v>
                </c:pt>
                <c:pt idx="7">
                  <c:v>90</c:v>
                </c:pt>
                <c:pt idx="8">
                  <c:v>100</c:v>
                </c:pt>
                <c:pt idx="9">
                  <c:v>110</c:v>
                </c:pt>
                <c:pt idx="10">
                  <c:v>120</c:v>
                </c:pt>
                <c:pt idx="11">
                  <c:v>130</c:v>
                </c:pt>
                <c:pt idx="12">
                  <c:v>140</c:v>
                </c:pt>
                <c:pt idx="13">
                  <c:v>150</c:v>
                </c:pt>
                <c:pt idx="14">
                  <c:v>160</c:v>
                </c:pt>
                <c:pt idx="15">
                  <c:v>170</c:v>
                </c:pt>
                <c:pt idx="16">
                  <c:v>180</c:v>
                </c:pt>
                <c:pt idx="17">
                  <c:v>190</c:v>
                </c:pt>
                <c:pt idx="18">
                  <c:v>200</c:v>
                </c:pt>
                <c:pt idx="19">
                  <c:v>210</c:v>
                </c:pt>
                <c:pt idx="20">
                  <c:v>220</c:v>
                </c:pt>
                <c:pt idx="21">
                  <c:v>230</c:v>
                </c:pt>
                <c:pt idx="22">
                  <c:v>240</c:v>
                </c:pt>
                <c:pt idx="23">
                  <c:v>250</c:v>
                </c:pt>
                <c:pt idx="24">
                  <c:v>260</c:v>
                </c:pt>
                <c:pt idx="25">
                  <c:v>270</c:v>
                </c:pt>
                <c:pt idx="26">
                  <c:v>280</c:v>
                </c:pt>
                <c:pt idx="27">
                  <c:v>290</c:v>
                </c:pt>
                <c:pt idx="28">
                  <c:v>300</c:v>
                </c:pt>
              </c:numCache>
            </c:numRef>
          </c:cat>
          <c:val>
            <c:numRef>
              <c:f>Sheet1!$B$2:$B$14</c:f>
              <c:numCache>
                <c:formatCode>General</c:formatCode>
                <c:ptCount val="13"/>
                <c:pt idx="0">
                  <c:v>9.9999366757525294</c:v>
                </c:pt>
                <c:pt idx="1">
                  <c:v>14.0948152441304</c:v>
                </c:pt>
                <c:pt idx="2">
                  <c:v>18.018067664526502</c:v>
                </c:pt>
                <c:pt idx="3">
                  <c:v>21.0525795342649</c:v>
                </c:pt>
                <c:pt idx="4">
                  <c:v>21.892537046280498</c:v>
                </c:pt>
                <c:pt idx="5">
                  <c:v>22.455551655025801</c:v>
                </c:pt>
                <c:pt idx="6">
                  <c:v>21.811050395996102</c:v>
                </c:pt>
                <c:pt idx="7">
                  <c:v>22.103694394480399</c:v>
                </c:pt>
                <c:pt idx="8">
                  <c:v>23.546118332736199</c:v>
                </c:pt>
                <c:pt idx="9">
                  <c:v>23.549818715737199</c:v>
                </c:pt>
                <c:pt idx="10">
                  <c:v>23.192882368045701</c:v>
                </c:pt>
                <c:pt idx="11">
                  <c:v>23.092586011193301</c:v>
                </c:pt>
                <c:pt idx="12">
                  <c:v>23.143302893255498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F3A-4BCC-BDDF-013CB63604E6}"/>
            </c:ext>
          </c:extLst>
        </c:ser>
        <c:ser>
          <c:idx val="1"/>
          <c:order val="1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Sheet1!$A$2:$A$30</c:f>
              <c:numCache>
                <c:formatCode>General</c:formatCode>
                <c:ptCount val="29"/>
                <c:pt idx="0">
                  <c:v>20</c:v>
                </c:pt>
                <c:pt idx="1">
                  <c:v>30</c:v>
                </c:pt>
                <c:pt idx="2">
                  <c:v>40</c:v>
                </c:pt>
                <c:pt idx="3">
                  <c:v>50</c:v>
                </c:pt>
                <c:pt idx="4">
                  <c:v>60</c:v>
                </c:pt>
                <c:pt idx="5">
                  <c:v>70</c:v>
                </c:pt>
                <c:pt idx="6">
                  <c:v>80</c:v>
                </c:pt>
                <c:pt idx="7">
                  <c:v>90</c:v>
                </c:pt>
                <c:pt idx="8">
                  <c:v>100</c:v>
                </c:pt>
                <c:pt idx="9">
                  <c:v>110</c:v>
                </c:pt>
                <c:pt idx="10">
                  <c:v>120</c:v>
                </c:pt>
                <c:pt idx="11">
                  <c:v>130</c:v>
                </c:pt>
                <c:pt idx="12">
                  <c:v>140</c:v>
                </c:pt>
                <c:pt idx="13">
                  <c:v>150</c:v>
                </c:pt>
                <c:pt idx="14">
                  <c:v>160</c:v>
                </c:pt>
                <c:pt idx="15">
                  <c:v>170</c:v>
                </c:pt>
                <c:pt idx="16">
                  <c:v>180</c:v>
                </c:pt>
                <c:pt idx="17">
                  <c:v>190</c:v>
                </c:pt>
                <c:pt idx="18">
                  <c:v>200</c:v>
                </c:pt>
                <c:pt idx="19">
                  <c:v>210</c:v>
                </c:pt>
                <c:pt idx="20">
                  <c:v>220</c:v>
                </c:pt>
                <c:pt idx="21">
                  <c:v>230</c:v>
                </c:pt>
                <c:pt idx="22">
                  <c:v>240</c:v>
                </c:pt>
                <c:pt idx="23">
                  <c:v>250</c:v>
                </c:pt>
                <c:pt idx="24">
                  <c:v>260</c:v>
                </c:pt>
                <c:pt idx="25">
                  <c:v>270</c:v>
                </c:pt>
                <c:pt idx="26">
                  <c:v>280</c:v>
                </c:pt>
                <c:pt idx="27">
                  <c:v>290</c:v>
                </c:pt>
                <c:pt idx="28">
                  <c:v>300</c:v>
                </c:pt>
              </c:numCache>
            </c:numRef>
          </c:cat>
          <c:val>
            <c:numRef>
              <c:f>Sheet1!$C$2:$C$14</c:f>
              <c:numCache>
                <c:formatCode>General</c:formatCode>
                <c:ptCount val="13"/>
                <c:pt idx="0">
                  <c:v>10.809221163857099</c:v>
                </c:pt>
                <c:pt idx="1">
                  <c:v>15.385375641543501</c:v>
                </c:pt>
                <c:pt idx="2">
                  <c:v>18.223711625508098</c:v>
                </c:pt>
                <c:pt idx="3">
                  <c:v>18.0585486881035</c:v>
                </c:pt>
                <c:pt idx="4">
                  <c:v>20.627102442644201</c:v>
                </c:pt>
                <c:pt idx="5">
                  <c:v>21.130594410311001</c:v>
                </c:pt>
                <c:pt idx="6">
                  <c:v>21.1848592820274</c:v>
                </c:pt>
                <c:pt idx="7">
                  <c:v>21.587606847261899</c:v>
                </c:pt>
                <c:pt idx="8">
                  <c:v>21.627895988500399</c:v>
                </c:pt>
                <c:pt idx="9">
                  <c:v>22.548196035899601</c:v>
                </c:pt>
                <c:pt idx="10">
                  <c:v>23.1196785246057</c:v>
                </c:pt>
                <c:pt idx="11">
                  <c:v>23.155021457826201</c:v>
                </c:pt>
                <c:pt idx="12">
                  <c:v>23.1379861501429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F3A-4BCC-BDDF-013CB63604E6}"/>
            </c:ext>
          </c:extLst>
        </c:ser>
        <c:ser>
          <c:idx val="2"/>
          <c:order val="2"/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Sheet1!$A$2:$A$30</c:f>
              <c:numCache>
                <c:formatCode>General</c:formatCode>
                <c:ptCount val="29"/>
                <c:pt idx="0">
                  <c:v>20</c:v>
                </c:pt>
                <c:pt idx="1">
                  <c:v>30</c:v>
                </c:pt>
                <c:pt idx="2">
                  <c:v>40</c:v>
                </c:pt>
                <c:pt idx="3">
                  <c:v>50</c:v>
                </c:pt>
                <c:pt idx="4">
                  <c:v>60</c:v>
                </c:pt>
                <c:pt idx="5">
                  <c:v>70</c:v>
                </c:pt>
                <c:pt idx="6">
                  <c:v>80</c:v>
                </c:pt>
                <c:pt idx="7">
                  <c:v>90</c:v>
                </c:pt>
                <c:pt idx="8">
                  <c:v>100</c:v>
                </c:pt>
                <c:pt idx="9">
                  <c:v>110</c:v>
                </c:pt>
                <c:pt idx="10">
                  <c:v>120</c:v>
                </c:pt>
                <c:pt idx="11">
                  <c:v>130</c:v>
                </c:pt>
                <c:pt idx="12">
                  <c:v>140</c:v>
                </c:pt>
                <c:pt idx="13">
                  <c:v>150</c:v>
                </c:pt>
                <c:pt idx="14">
                  <c:v>160</c:v>
                </c:pt>
                <c:pt idx="15">
                  <c:v>170</c:v>
                </c:pt>
                <c:pt idx="16">
                  <c:v>180</c:v>
                </c:pt>
                <c:pt idx="17">
                  <c:v>190</c:v>
                </c:pt>
                <c:pt idx="18">
                  <c:v>200</c:v>
                </c:pt>
                <c:pt idx="19">
                  <c:v>210</c:v>
                </c:pt>
                <c:pt idx="20">
                  <c:v>220</c:v>
                </c:pt>
                <c:pt idx="21">
                  <c:v>230</c:v>
                </c:pt>
                <c:pt idx="22">
                  <c:v>240</c:v>
                </c:pt>
                <c:pt idx="23">
                  <c:v>250</c:v>
                </c:pt>
                <c:pt idx="24">
                  <c:v>260</c:v>
                </c:pt>
                <c:pt idx="25">
                  <c:v>270</c:v>
                </c:pt>
                <c:pt idx="26">
                  <c:v>280</c:v>
                </c:pt>
                <c:pt idx="27">
                  <c:v>290</c:v>
                </c:pt>
                <c:pt idx="28">
                  <c:v>300</c:v>
                </c:pt>
              </c:numCache>
            </c:numRef>
          </c:cat>
          <c:val>
            <c:numRef>
              <c:f>Sheet1!$D$2:$D$14</c:f>
              <c:numCache>
                <c:formatCode>General</c:formatCode>
                <c:ptCount val="13"/>
                <c:pt idx="0">
                  <c:v>1340.4845676140801</c:v>
                </c:pt>
                <c:pt idx="1">
                  <c:v>635.77784343089695</c:v>
                </c:pt>
                <c:pt idx="2">
                  <c:v>69.078327358568004</c:v>
                </c:pt>
                <c:pt idx="3">
                  <c:v>358.07092968542401</c:v>
                </c:pt>
                <c:pt idx="4">
                  <c:v>21.850893644150599</c:v>
                </c:pt>
                <c:pt idx="5">
                  <c:v>22.2624353809505</c:v>
                </c:pt>
                <c:pt idx="6">
                  <c:v>23.260011934432502</c:v>
                </c:pt>
                <c:pt idx="7">
                  <c:v>23.388065766633201</c:v>
                </c:pt>
                <c:pt idx="8">
                  <c:v>23.573731078826398</c:v>
                </c:pt>
                <c:pt idx="9">
                  <c:v>24.221544496856499</c:v>
                </c:pt>
                <c:pt idx="10">
                  <c:v>24.941289186497698</c:v>
                </c:pt>
                <c:pt idx="11">
                  <c:v>24.4577880119928</c:v>
                </c:pt>
                <c:pt idx="12">
                  <c:v>24.9203227450793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F3A-4BCC-BDDF-013CB63604E6}"/>
            </c:ext>
          </c:extLst>
        </c:ser>
        <c:ser>
          <c:idx val="3"/>
          <c:order val="3"/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Sheet1!$A$2:$A$30</c:f>
              <c:numCache>
                <c:formatCode>General</c:formatCode>
                <c:ptCount val="29"/>
                <c:pt idx="0">
                  <c:v>20</c:v>
                </c:pt>
                <c:pt idx="1">
                  <c:v>30</c:v>
                </c:pt>
                <c:pt idx="2">
                  <c:v>40</c:v>
                </c:pt>
                <c:pt idx="3">
                  <c:v>50</c:v>
                </c:pt>
                <c:pt idx="4">
                  <c:v>60</c:v>
                </c:pt>
                <c:pt idx="5">
                  <c:v>70</c:v>
                </c:pt>
                <c:pt idx="6">
                  <c:v>80</c:v>
                </c:pt>
                <c:pt idx="7">
                  <c:v>90</c:v>
                </c:pt>
                <c:pt idx="8">
                  <c:v>100</c:v>
                </c:pt>
                <c:pt idx="9">
                  <c:v>110</c:v>
                </c:pt>
                <c:pt idx="10">
                  <c:v>120</c:v>
                </c:pt>
                <c:pt idx="11">
                  <c:v>130</c:v>
                </c:pt>
                <c:pt idx="12">
                  <c:v>140</c:v>
                </c:pt>
                <c:pt idx="13">
                  <c:v>150</c:v>
                </c:pt>
                <c:pt idx="14">
                  <c:v>160</c:v>
                </c:pt>
                <c:pt idx="15">
                  <c:v>170</c:v>
                </c:pt>
                <c:pt idx="16">
                  <c:v>180</c:v>
                </c:pt>
                <c:pt idx="17">
                  <c:v>190</c:v>
                </c:pt>
                <c:pt idx="18">
                  <c:v>200</c:v>
                </c:pt>
                <c:pt idx="19">
                  <c:v>210</c:v>
                </c:pt>
                <c:pt idx="20">
                  <c:v>220</c:v>
                </c:pt>
                <c:pt idx="21">
                  <c:v>230</c:v>
                </c:pt>
                <c:pt idx="22">
                  <c:v>240</c:v>
                </c:pt>
                <c:pt idx="23">
                  <c:v>250</c:v>
                </c:pt>
                <c:pt idx="24">
                  <c:v>260</c:v>
                </c:pt>
                <c:pt idx="25">
                  <c:v>270</c:v>
                </c:pt>
                <c:pt idx="26">
                  <c:v>280</c:v>
                </c:pt>
                <c:pt idx="27">
                  <c:v>290</c:v>
                </c:pt>
                <c:pt idx="28">
                  <c:v>300</c:v>
                </c:pt>
              </c:numCache>
            </c:numRef>
          </c:cat>
          <c:val>
            <c:numRef>
              <c:f>Sheet1!$E$2:$E$14</c:f>
              <c:numCache>
                <c:formatCode>General</c:formatCode>
                <c:ptCount val="13"/>
                <c:pt idx="0">
                  <c:v>1077.62578942962</c:v>
                </c:pt>
                <c:pt idx="1">
                  <c:v>75.420769308324296</c:v>
                </c:pt>
                <c:pt idx="2">
                  <c:v>18.891066442678099</c:v>
                </c:pt>
                <c:pt idx="3">
                  <c:v>19.6332175364109</c:v>
                </c:pt>
                <c:pt idx="4">
                  <c:v>19.007316044773699</c:v>
                </c:pt>
                <c:pt idx="5">
                  <c:v>20.543056344725699</c:v>
                </c:pt>
                <c:pt idx="6">
                  <c:v>19.4936641078741</c:v>
                </c:pt>
                <c:pt idx="7">
                  <c:v>19.739175148677901</c:v>
                </c:pt>
                <c:pt idx="8">
                  <c:v>19.453302901449302</c:v>
                </c:pt>
                <c:pt idx="9">
                  <c:v>20.749603764755999</c:v>
                </c:pt>
                <c:pt idx="10">
                  <c:v>21.137696221047701</c:v>
                </c:pt>
                <c:pt idx="11">
                  <c:v>21.034581314535298</c:v>
                </c:pt>
                <c:pt idx="12">
                  <c:v>21.041929739568801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AF3A-4BCC-BDDF-013CB63604E6}"/>
            </c:ext>
          </c:extLst>
        </c:ser>
        <c:ser>
          <c:idx val="4"/>
          <c:order val="4"/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Sheet1!$A$2:$A$30</c:f>
              <c:numCache>
                <c:formatCode>General</c:formatCode>
                <c:ptCount val="29"/>
                <c:pt idx="0">
                  <c:v>20</c:v>
                </c:pt>
                <c:pt idx="1">
                  <c:v>30</c:v>
                </c:pt>
                <c:pt idx="2">
                  <c:v>40</c:v>
                </c:pt>
                <c:pt idx="3">
                  <c:v>50</c:v>
                </c:pt>
                <c:pt idx="4">
                  <c:v>60</c:v>
                </c:pt>
                <c:pt idx="5">
                  <c:v>70</c:v>
                </c:pt>
                <c:pt idx="6">
                  <c:v>80</c:v>
                </c:pt>
                <c:pt idx="7">
                  <c:v>90</c:v>
                </c:pt>
                <c:pt idx="8">
                  <c:v>100</c:v>
                </c:pt>
                <c:pt idx="9">
                  <c:v>110</c:v>
                </c:pt>
                <c:pt idx="10">
                  <c:v>120</c:v>
                </c:pt>
                <c:pt idx="11">
                  <c:v>130</c:v>
                </c:pt>
                <c:pt idx="12">
                  <c:v>140</c:v>
                </c:pt>
                <c:pt idx="13">
                  <c:v>150</c:v>
                </c:pt>
                <c:pt idx="14">
                  <c:v>160</c:v>
                </c:pt>
                <c:pt idx="15">
                  <c:v>170</c:v>
                </c:pt>
                <c:pt idx="16">
                  <c:v>180</c:v>
                </c:pt>
                <c:pt idx="17">
                  <c:v>190</c:v>
                </c:pt>
                <c:pt idx="18">
                  <c:v>200</c:v>
                </c:pt>
                <c:pt idx="19">
                  <c:v>210</c:v>
                </c:pt>
                <c:pt idx="20">
                  <c:v>220</c:v>
                </c:pt>
                <c:pt idx="21">
                  <c:v>230</c:v>
                </c:pt>
                <c:pt idx="22">
                  <c:v>240</c:v>
                </c:pt>
                <c:pt idx="23">
                  <c:v>250</c:v>
                </c:pt>
                <c:pt idx="24">
                  <c:v>260</c:v>
                </c:pt>
                <c:pt idx="25">
                  <c:v>270</c:v>
                </c:pt>
                <c:pt idx="26">
                  <c:v>280</c:v>
                </c:pt>
                <c:pt idx="27">
                  <c:v>290</c:v>
                </c:pt>
                <c:pt idx="28">
                  <c:v>300</c:v>
                </c:pt>
              </c:numCache>
            </c:numRef>
          </c:cat>
          <c:val>
            <c:numRef>
              <c:f>Sheet1!$F$2:$F$14</c:f>
              <c:numCache>
                <c:formatCode>General</c:formatCode>
                <c:ptCount val="13"/>
                <c:pt idx="0">
                  <c:v>3728.4560284415902</c:v>
                </c:pt>
                <c:pt idx="1">
                  <c:v>109.105581796672</c:v>
                </c:pt>
                <c:pt idx="2">
                  <c:v>16.710466399850201</c:v>
                </c:pt>
                <c:pt idx="3">
                  <c:v>16.437684944980202</c:v>
                </c:pt>
                <c:pt idx="4">
                  <c:v>19.005861145226699</c:v>
                </c:pt>
                <c:pt idx="5">
                  <c:v>18.955100651083701</c:v>
                </c:pt>
                <c:pt idx="6">
                  <c:v>19.924555729279898</c:v>
                </c:pt>
                <c:pt idx="7">
                  <c:v>19.927204008161201</c:v>
                </c:pt>
                <c:pt idx="8">
                  <c:v>20.411961416194099</c:v>
                </c:pt>
                <c:pt idx="9">
                  <c:v>20.892028769513502</c:v>
                </c:pt>
                <c:pt idx="10">
                  <c:v>21.611219833379501</c:v>
                </c:pt>
                <c:pt idx="11">
                  <c:v>21.229242067293399</c:v>
                </c:pt>
                <c:pt idx="12">
                  <c:v>21.128746105360801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AF3A-4BCC-BDDF-013CB63604E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39784208"/>
        <c:axId val="439786952"/>
      </c:lineChart>
      <c:catAx>
        <c:axId val="4397842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439786952"/>
        <c:crosses val="autoZero"/>
        <c:auto val="1"/>
        <c:lblAlgn val="ctr"/>
        <c:lblOffset val="100"/>
        <c:noMultiLvlLbl val="0"/>
      </c:catAx>
      <c:valAx>
        <c:axId val="4397869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4397842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ja-JP" altLang="en-US"/>
              <a:t>橙に近づける</a:t>
            </a:r>
            <a:r>
              <a:rPr lang="en-US" altLang="ja-JP"/>
              <a:t>(3</a:t>
            </a:r>
            <a:r>
              <a:rPr lang="ja-JP" altLang="en-US"/>
              <a:t>次元</a:t>
            </a:r>
            <a:r>
              <a:rPr lang="en-US" altLang="ja-JP"/>
              <a:t>)</a:t>
            </a:r>
            <a:endParaRPr lang="ja-JP" alt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Sheet1!$A$2:$A$7</c:f>
              <c:numCache>
                <c:formatCode>General</c:formatCode>
                <c:ptCount val="6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</c:numCache>
            </c:numRef>
          </c:cat>
          <c:val>
            <c:numRef>
              <c:f>Sheet1!$B$2:$B$7</c:f>
              <c:numCache>
                <c:formatCode>General</c:formatCode>
                <c:ptCount val="6"/>
                <c:pt idx="0">
                  <c:v>10792.425908311199</c:v>
                </c:pt>
                <c:pt idx="1">
                  <c:v>721.278409229918</c:v>
                </c:pt>
                <c:pt idx="2">
                  <c:v>222.48786654297999</c:v>
                </c:pt>
                <c:pt idx="3">
                  <c:v>159.75961419712999</c:v>
                </c:pt>
                <c:pt idx="4">
                  <c:v>20.927684121379599</c:v>
                </c:pt>
                <c:pt idx="5">
                  <c:v>19.977423578956198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98A-40AC-A129-E79480812BD3}"/>
            </c:ext>
          </c:extLst>
        </c:ser>
        <c:ser>
          <c:idx val="1"/>
          <c:order val="1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Sheet1!$A$2:$A$7</c:f>
              <c:numCache>
                <c:formatCode>General</c:formatCode>
                <c:ptCount val="6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</c:numCache>
            </c:numRef>
          </c:cat>
          <c:val>
            <c:numRef>
              <c:f>Sheet1!$C$2:$C$7</c:f>
              <c:numCache>
                <c:formatCode>General</c:formatCode>
                <c:ptCount val="6"/>
                <c:pt idx="0">
                  <c:v>5966.5589315726102</c:v>
                </c:pt>
                <c:pt idx="1">
                  <c:v>2955.68652502235</c:v>
                </c:pt>
                <c:pt idx="2">
                  <c:v>560.86624365822797</c:v>
                </c:pt>
                <c:pt idx="3">
                  <c:v>20.1042206027013</c:v>
                </c:pt>
                <c:pt idx="4">
                  <c:v>20.4010720680951</c:v>
                </c:pt>
                <c:pt idx="5">
                  <c:v>21.6269089360318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98A-40AC-A129-E79480812BD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80948879"/>
        <c:axId val="480945551"/>
      </c:lineChart>
      <c:catAx>
        <c:axId val="48094887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480945551"/>
        <c:crosses val="autoZero"/>
        <c:auto val="1"/>
        <c:lblAlgn val="ctr"/>
        <c:lblOffset val="100"/>
        <c:noMultiLvlLbl val="0"/>
      </c:catAx>
      <c:valAx>
        <c:axId val="48094555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48094887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ja-JP" altLang="en-US"/>
              <a:t>橙に近づける</a:t>
            </a:r>
            <a:r>
              <a:rPr lang="en-US" altLang="ja-JP"/>
              <a:t>(3</a:t>
            </a:r>
            <a:r>
              <a:rPr lang="ja-JP" altLang="en-US"/>
              <a:t>次元</a:t>
            </a:r>
            <a:r>
              <a:rPr lang="en-US" altLang="ja-JP"/>
              <a:t>)</a:t>
            </a:r>
            <a:endParaRPr lang="ja-JP" alt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result_Mat_SOINN!$D$4:$D$13</c:f>
              <c:numCache>
                <c:formatCode>General</c:formatCode>
                <c:ptCount val="10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  <c:pt idx="9">
                  <c:v>100</c:v>
                </c:pt>
              </c:numCache>
            </c:numRef>
          </c:cat>
          <c:val>
            <c:numRef>
              <c:f>result_Mat_SOINN!$A$5:$A$14</c:f>
              <c:numCache>
                <c:formatCode>General</c:formatCode>
                <c:ptCount val="10"/>
                <c:pt idx="0">
                  <c:v>0.31008618961951601</c:v>
                </c:pt>
                <c:pt idx="1">
                  <c:v>5.4389819157993804</c:v>
                </c:pt>
                <c:pt idx="2">
                  <c:v>12.884885168558901</c:v>
                </c:pt>
                <c:pt idx="3">
                  <c:v>13.6319892948493</c:v>
                </c:pt>
                <c:pt idx="4">
                  <c:v>14.9803568384005</c:v>
                </c:pt>
                <c:pt idx="5">
                  <c:v>17.154400900036801</c:v>
                </c:pt>
                <c:pt idx="6">
                  <c:v>17.796238403821299</c:v>
                </c:pt>
                <c:pt idx="7">
                  <c:v>18.0215203576529</c:v>
                </c:pt>
                <c:pt idx="8">
                  <c:v>18.6620207096752</c:v>
                </c:pt>
                <c:pt idx="9">
                  <c:v>19.510978250666401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978-4B23-B61C-E40AE225D9CB}"/>
            </c:ext>
          </c:extLst>
        </c:ser>
        <c:ser>
          <c:idx val="1"/>
          <c:order val="1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result_Mat_SOINN!$D$4:$D$13</c:f>
              <c:numCache>
                <c:formatCode>General</c:formatCode>
                <c:ptCount val="10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  <c:pt idx="9">
                  <c:v>100</c:v>
                </c:pt>
              </c:numCache>
            </c:numRef>
          </c:cat>
          <c:val>
            <c:numRef>
              <c:f>result_Mat_SOINN!$B$5:$B$14</c:f>
              <c:numCache>
                <c:formatCode>General</c:formatCode>
                <c:ptCount val="10"/>
                <c:pt idx="0">
                  <c:v>1.19190275300517</c:v>
                </c:pt>
                <c:pt idx="1">
                  <c:v>5.9589484457963096</c:v>
                </c:pt>
                <c:pt idx="2">
                  <c:v>9.1067098609133108</c:v>
                </c:pt>
                <c:pt idx="3">
                  <c:v>14.017482432733001</c:v>
                </c:pt>
                <c:pt idx="4">
                  <c:v>15.6734845631371</c:v>
                </c:pt>
                <c:pt idx="5">
                  <c:v>16.991070644393901</c:v>
                </c:pt>
                <c:pt idx="6">
                  <c:v>19.1746176658061</c:v>
                </c:pt>
                <c:pt idx="7">
                  <c:v>20.647999285550402</c:v>
                </c:pt>
                <c:pt idx="8">
                  <c:v>21.1290288881879</c:v>
                </c:pt>
                <c:pt idx="9">
                  <c:v>21.645371065811599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978-4B23-B61C-E40AE225D9CB}"/>
            </c:ext>
          </c:extLst>
        </c:ser>
        <c:ser>
          <c:idx val="2"/>
          <c:order val="2"/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result_Mat_SOINN!$D$4:$D$13</c:f>
              <c:numCache>
                <c:formatCode>General</c:formatCode>
                <c:ptCount val="10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  <c:pt idx="9">
                  <c:v>100</c:v>
                </c:pt>
              </c:numCache>
            </c:numRef>
          </c:cat>
          <c:val>
            <c:numRef>
              <c:f>result_Mat_SOINN!$C$5:$C$14</c:f>
              <c:numCache>
                <c:formatCode>General</c:formatCode>
                <c:ptCount val="10"/>
                <c:pt idx="0">
                  <c:v>0.244690607422238</c:v>
                </c:pt>
                <c:pt idx="1">
                  <c:v>8.9251898236613805</c:v>
                </c:pt>
                <c:pt idx="2">
                  <c:v>11.561892118222399</c:v>
                </c:pt>
                <c:pt idx="3">
                  <c:v>13.9512715539956</c:v>
                </c:pt>
                <c:pt idx="4">
                  <c:v>17.242193648322399</c:v>
                </c:pt>
                <c:pt idx="5">
                  <c:v>17.697052432859302</c:v>
                </c:pt>
                <c:pt idx="6">
                  <c:v>19.738824838527599</c:v>
                </c:pt>
                <c:pt idx="7">
                  <c:v>19.882010605228299</c:v>
                </c:pt>
                <c:pt idx="8">
                  <c:v>18.836671463923601</c:v>
                </c:pt>
                <c:pt idx="9">
                  <c:v>19.7791543698428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978-4B23-B61C-E40AE225D9C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093700303"/>
        <c:axId val="2093701551"/>
      </c:lineChart>
      <c:catAx>
        <c:axId val="209370030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093701551"/>
        <c:crosses val="autoZero"/>
        <c:auto val="1"/>
        <c:lblAlgn val="ctr"/>
        <c:lblOffset val="100"/>
        <c:noMultiLvlLbl val="0"/>
      </c:catAx>
      <c:valAx>
        <c:axId val="209370155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09370030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0">
              <a:defRPr kumimoji="1" lang="ja-JP" sz="1200"/>
            </a:lvl1pPr>
          </a:lstStyle>
          <a:p>
            <a:endParaRPr kumimoji="1" lang="ja-JP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0">
              <a:defRPr kumimoji="1" lang="ja-JP" sz="1200"/>
            </a:lvl1pPr>
          </a:lstStyle>
          <a:p>
            <a:fld id="{3842907C-D0AA-4C58-9F94-58B40AD65B29}" type="datetimeFigureOut">
              <a:rPr lang="ja-JP" altLang="en-US"/>
              <a:pPr/>
              <a:t>2016/6/9</a:t>
            </a:fld>
            <a:endParaRPr kumimoji="1" lang="ja-JP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kumimoji="1" lang="ja-JP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kumimoji="1" lang="ja-JP"/>
              <a:t>マスタ テキストの書式設定</a:t>
            </a:r>
          </a:p>
          <a:p>
            <a:pPr lvl="1"/>
            <a:r>
              <a:rPr kumimoji="1" lang="ja-JP"/>
              <a:t>第 2 レベル</a:t>
            </a:r>
          </a:p>
          <a:p>
            <a:pPr lvl="2"/>
            <a:r>
              <a:rPr kumimoji="1" lang="ja-JP"/>
              <a:t>第 3 レベル</a:t>
            </a:r>
          </a:p>
          <a:p>
            <a:pPr lvl="3"/>
            <a:r>
              <a:rPr kumimoji="1" lang="ja-JP"/>
              <a:t>第 4 レベル</a:t>
            </a:r>
          </a:p>
          <a:p>
            <a:pPr lvl="4"/>
            <a:r>
              <a:rPr kumimoji="1" lang="ja-JP"/>
              <a:t>第 5 レベル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0">
              <a:defRPr kumimoji="1" lang="ja-JP" sz="1200"/>
            </a:lvl1pPr>
          </a:lstStyle>
          <a:p>
            <a:endParaRPr kumimoji="1" lang="ja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0">
              <a:defRPr kumimoji="1" lang="ja-JP" sz="1200"/>
            </a:lvl1pPr>
          </a:lstStyle>
          <a:p>
            <a:fld id="{1D76769E-C829-4283-B80E-CB90D995C291}" type="slidenum">
              <a:rPr/>
              <a:pPr/>
              <a:t>‹#›</a:t>
            </a:fld>
            <a:endParaRPr kumimoji="1" lang="ja-JP"/>
          </a:p>
        </p:txBody>
      </p:sp>
    </p:spTree>
    <p:extLst>
      <p:ext uri="{BB962C8B-B14F-4D97-AF65-F5344CB8AC3E}">
        <p14:creationId xmlns:p14="http://schemas.microsoft.com/office/powerpoint/2010/main" val="1449083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 latinLnBrk="0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kumimoji="1" lang="ja-JP" smtClean="0"/>
              <a:pPr/>
              <a:t>1</a:t>
            </a:fld>
            <a:endParaRPr kumimoji="1" lang="ja-JP"/>
          </a:p>
        </p:txBody>
      </p:sp>
    </p:spTree>
    <p:extLst>
      <p:ext uri="{BB962C8B-B14F-4D97-AF65-F5344CB8AC3E}">
        <p14:creationId xmlns:p14="http://schemas.microsoft.com/office/powerpoint/2010/main" val="9516513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E99778-11A0-4F28-8F6C-5BBB2705C65F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27064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1" lang="ja-JP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3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 latinLnBrk="0">
              <a:defRPr kumimoji="1" lang="ja-JP"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582807"/>
            <a:ext cx="7772400" cy="1199704"/>
          </a:xfrm>
        </p:spPr>
        <p:txBody>
          <a:bodyPr/>
          <a:lstStyle>
            <a:lvl1pPr marL="0" marR="64008" indent="0" algn="r" latinLnBrk="0">
              <a:buNone/>
              <a:defRPr kumimoji="1" lang="ja-JP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/>
          </a:p>
        </p:txBody>
      </p:sp>
      <p:grpSp>
        <p:nvGrpSpPr>
          <p:cNvPr id="2" name="Group 14"/>
          <p:cNvGrpSpPr/>
          <p:nvPr/>
        </p:nvGrpSpPr>
        <p:grpSpPr>
          <a:xfrm>
            <a:off x="-3764" y="4953000"/>
            <a:ext cx="9147765" cy="1912088"/>
            <a:chOff x="-3765" y="4832896"/>
            <a:chExt cx="9147765" cy="2032192"/>
          </a:xfrm>
        </p:grpSpPr>
        <p:sp>
          <p:nvSpPr>
            <p:cNvPr id="7" name="Shape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1" lang="ja-JP"/>
            </a:p>
          </p:txBody>
        </p:sp>
        <p:sp>
          <p:nvSpPr>
            <p:cNvPr id="8" name="Shape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1" lang="ja-JP"/>
            </a:p>
          </p:txBody>
        </p:sp>
        <p:sp>
          <p:nvSpPr>
            <p:cNvPr id="11" name="Shape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/>
              <a:endParaRPr kumimoji="1" lang="ja-JP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latinLnBrk="0">
              <a:defRPr kumimoji="1" lang="ja-JP">
                <a:solidFill>
                  <a:srgbClr val="FFFFFF"/>
                </a:solidFill>
              </a:defRPr>
            </a:lvl1pPr>
            <a:extLst/>
          </a:lstStyle>
          <a:p>
            <a:fld id="{E6E13C79-1C97-4B32-B2AE-1A69C169643E}" type="datetime2">
              <a:rPr lang="ja-JP" altLang="en-US"/>
              <a:pPr/>
              <a:t>2016年6月9日(木)</a:t>
            </a:fld>
            <a:endParaRPr kumimoji="1" lang="ja-JP">
              <a:solidFill>
                <a:srgbClr val="FFFFFF"/>
              </a:solidFill>
            </a:endParaRP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latinLnBrk="0">
              <a:defRPr kumimoji="1" lang="ja-JP"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kumimoji="1" lang="ja-JP">
              <a:solidFill>
                <a:schemeClr val="accent1">
                  <a:tint val="20000"/>
                </a:schemeClr>
              </a:solidFill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latinLnBrk="0">
              <a:defRPr kumimoji="1" lang="ja-JP">
                <a:solidFill>
                  <a:srgbClr val="FFFFFF"/>
                </a:solidFill>
              </a:defRPr>
            </a:lvl1pPr>
            <a:extLst/>
          </a:lstStyle>
          <a:p>
            <a:fld id="{45292C34-3E5E-4BA5-AF54-F1601B144FB0}" type="slidenum">
              <a:rPr/>
              <a:pPr/>
              <a:t>‹#›</a:t>
            </a:fld>
            <a:endParaRPr kumimoji="1" lang="ja-JP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31"/>
            <a:ext cx="8229600" cy="4386071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E14BF-C004-4398-9186-5EE680724D95}" type="datetime2">
              <a:rPr lang="ja-JP" altLang="en-US"/>
              <a:pPr/>
              <a:t>2016年6月9日(木)</a:t>
            </a:fld>
            <a:endParaRPr kumimoji="1" 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92C34-3E5E-4BA5-AF54-F1601B144FB0}" type="slidenum">
              <a:rPr kumimoji="1" lang="en-US" altLang="ja-JP" sz="1400">
                <a:solidFill>
                  <a:schemeClr val="tx2">
                    <a:shade val="50000"/>
                  </a:schemeClr>
                </a:solidFill>
              </a:rPr>
              <a:pPr/>
              <a:t>‹#›</a:t>
            </a:fld>
            <a:endParaRPr kumimoji="1" lang="ja-JP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2"/>
            <a:ext cx="1777470" cy="5592761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E14BF-C004-4398-9186-5EE680724D95}" type="datetime2">
              <a:rPr lang="ja-JP" altLang="en-US"/>
              <a:pPr/>
              <a:t>2016年6月9日(木)</a:t>
            </a:fld>
            <a:endParaRPr kumimoji="1" 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92C34-3E5E-4BA5-AF54-F1601B144FB0}" type="slidenum">
              <a:rPr kumimoji="1" lang="en-US" altLang="ja-JP" sz="1400">
                <a:solidFill>
                  <a:schemeClr val="tx2">
                    <a:shade val="50000"/>
                  </a:schemeClr>
                </a:solidFill>
              </a:rPr>
              <a:pPr/>
              <a:t>‹#›</a:t>
            </a:fld>
            <a:endParaRPr kumimoji="1" lang="ja-JP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79301"/>
            <a:ext cx="8229600" cy="5030019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156176" y="6407944"/>
            <a:ext cx="1920240" cy="365760"/>
          </a:xfrm>
        </p:spPr>
        <p:txBody>
          <a:bodyPr/>
          <a:lstStyle/>
          <a:p>
            <a:fld id="{227FEF5B-F2CC-4EC5-8F1F-29A8BF9EFFA9}" type="datetime2">
              <a:rPr lang="ja-JP" altLang="en-US"/>
              <a:pPr/>
              <a:t>2016年6月9日(木)</a:t>
            </a:fld>
            <a:endParaRPr kumimoji="1" 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9912" y="6407946"/>
            <a:ext cx="2350681" cy="365125"/>
          </a:xfrm>
        </p:spPr>
        <p:txBody>
          <a:bodyPr/>
          <a:lstStyle/>
          <a:p>
            <a:endParaRPr kumimoji="1" lang="ja-JP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01999" y="6407946"/>
            <a:ext cx="911033" cy="365125"/>
          </a:xfrm>
        </p:spPr>
        <p:txBody>
          <a:bodyPr/>
          <a:lstStyle>
            <a:lvl1pPr>
              <a:defRPr sz="1600"/>
            </a:lvl1pPr>
            <a:extLst/>
          </a:lstStyle>
          <a:p>
            <a:fld id="{BC410EEA-824F-4D46-AFE7-60426C8C06B0}" type="slidenum">
              <a:rPr lang="en-US" altLang="ja-JP" smtClean="0"/>
              <a:pPr/>
              <a:t>‹#›</a:t>
            </a:fld>
            <a:endParaRPr lang="en-US" alt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 rtlCol="0"/>
          <a:lstStyle/>
          <a:p>
            <a:r>
              <a:rPr kumimoji="1" lang="ja-JP" altLang="en-US" smtClean="0"/>
              <a:t>マスター タイトルの書式設定</a:t>
            </a:r>
            <a:endParaRPr kumimoji="1" lang="ja-JP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 ヘッダ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 latinLnBrk="0">
              <a:buNone/>
              <a:defRPr kumimoji="1" lang="ja-JP"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1" lang="ja-JP" altLang="en-US" smtClean="0"/>
              <a:t>マスター タイトルの書式設定</a:t>
            </a:r>
            <a:endParaRPr kumimoji="1" lang="ja-JP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888512"/>
            <a:ext cx="4572000" cy="1454888"/>
          </a:xfrm>
        </p:spPr>
        <p:txBody>
          <a:bodyPr anchor="t"/>
          <a:lstStyle>
            <a:lvl1pPr marL="0" indent="0" algn="l" latinLnBrk="0">
              <a:buNone/>
              <a:defRPr kumimoji="1" lang="ja-JP" sz="2300">
                <a:solidFill>
                  <a:schemeClr val="tx1"/>
                </a:solidFill>
              </a:defRPr>
            </a:lvl1pPr>
            <a:lvl2pPr>
              <a:buNone/>
              <a:defRPr kumimoji="1" lang="ja-JP"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kumimoji="1" lang="ja-JP"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kumimoji="1" lang="ja-JP"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kumimoji="1" lang="ja-JP"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709C1-563D-4D9C-B702-B64C84A5A174}" type="datetime2">
              <a:rPr lang="ja-JP" altLang="en-US"/>
              <a:pPr/>
              <a:t>2016年6月9日(木)</a:t>
            </a:fld>
            <a:endParaRPr kumimoji="1" 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rPr/>
              <a:pPr/>
              <a:t>‹#›</a:t>
            </a:fld>
            <a:endParaRPr kumimoji="1" lang="ja-JP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/>
            <a:endParaRPr kumimoji="1" lang="ja-JP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/>
            <a:endParaRPr kumimoji="1" lang="ja-JP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30"/>
            <a:ext cx="4038600" cy="4525963"/>
          </a:xfrm>
        </p:spPr>
        <p:txBody>
          <a:bodyPr/>
          <a:lstStyle>
            <a:lvl1pPr latinLnBrk="0">
              <a:defRPr kumimoji="1" lang="ja-JP" sz="2800"/>
            </a:lvl1pPr>
            <a:lvl2pPr>
              <a:defRPr kumimoji="1" lang="ja-JP" sz="2400"/>
            </a:lvl2pPr>
            <a:lvl3pPr>
              <a:defRPr kumimoji="1" lang="ja-JP" sz="2000"/>
            </a:lvl3pPr>
            <a:lvl4pPr>
              <a:defRPr kumimoji="1" lang="ja-JP" sz="1800"/>
            </a:lvl4pPr>
            <a:lvl5pPr>
              <a:defRPr kumimoji="1" lang="ja-JP" sz="1800"/>
            </a:lvl5pPr>
            <a:extLst/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30"/>
            <a:ext cx="4038600" cy="4525963"/>
          </a:xfrm>
        </p:spPr>
        <p:txBody>
          <a:bodyPr/>
          <a:lstStyle>
            <a:lvl1pPr latinLnBrk="0">
              <a:defRPr kumimoji="1" lang="ja-JP" sz="2800"/>
            </a:lvl1pPr>
            <a:lvl2pPr>
              <a:defRPr kumimoji="1" lang="ja-JP" sz="2400"/>
            </a:lvl2pPr>
            <a:lvl3pPr>
              <a:defRPr kumimoji="1" lang="ja-JP" sz="2000"/>
            </a:lvl3pPr>
            <a:lvl4pPr>
              <a:defRPr kumimoji="1" lang="ja-JP" sz="1800"/>
            </a:lvl4pPr>
            <a:lvl5pPr>
              <a:defRPr kumimoji="1" lang="ja-JP" sz="1800"/>
            </a:lvl5pPr>
            <a:extLst/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303D9-A6EB-41FB-BF22-3F49E470997E}" type="datetime2">
              <a:rPr lang="ja-JP" altLang="en-US"/>
              <a:pPr/>
              <a:t>2016年6月9日(木)</a:t>
            </a:fld>
            <a:endParaRPr kumimoji="1" lang="ja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rPr/>
              <a:pPr/>
              <a:t>‹#›</a:t>
            </a:fld>
            <a:endParaRPr kumimoji="1" lang="ja-JP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1" lang="ja-JP" altLang="en-US" smtClean="0"/>
              <a:t>マスター タイトルの書式設定</a:t>
            </a:r>
            <a:endParaRPr kumimoji="1" lang="ja-JP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 latinLnBrk="0">
              <a:defRPr kumimoji="1" lang="ja-JP"/>
            </a:lvl1pPr>
            <a:extLst/>
          </a:lstStyle>
          <a:p>
            <a:r>
              <a:rPr kumimoji="1" lang="ja-JP" altLang="en-US" smtClean="0"/>
              <a:t>マスター タイトルの書式設定</a:t>
            </a:r>
            <a:endParaRPr kumimoji="1" lang="ja-JP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 latinLnBrk="0">
              <a:buNone/>
              <a:defRPr kumimoji="1" lang="ja-JP" sz="2400" b="0">
                <a:solidFill>
                  <a:schemeClr val="bg1"/>
                </a:solidFill>
              </a:defRPr>
            </a:lvl1pPr>
            <a:lvl2pPr>
              <a:buNone/>
              <a:defRPr kumimoji="1" lang="ja-JP" sz="2000" b="1"/>
            </a:lvl2pPr>
            <a:lvl3pPr>
              <a:buNone/>
              <a:defRPr kumimoji="1" lang="ja-JP" sz="1800" b="1"/>
            </a:lvl3pPr>
            <a:lvl4pPr>
              <a:buNone/>
              <a:defRPr kumimoji="1" lang="ja-JP" sz="1600" b="1"/>
            </a:lvl4pPr>
            <a:lvl5pPr>
              <a:buNone/>
              <a:defRPr kumimoji="1" lang="ja-JP" sz="1600" b="1"/>
            </a:lvl5pPr>
            <a:extLst/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7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 latinLnBrk="0">
              <a:buNone/>
              <a:defRPr kumimoji="1" lang="ja-JP" sz="2400" b="0">
                <a:solidFill>
                  <a:schemeClr val="bg1"/>
                </a:solidFill>
              </a:defRPr>
            </a:lvl1pPr>
            <a:lvl2pPr>
              <a:buNone/>
              <a:defRPr kumimoji="1" lang="ja-JP" sz="2000" b="1"/>
            </a:lvl2pPr>
            <a:lvl3pPr>
              <a:buNone/>
              <a:defRPr kumimoji="1" lang="ja-JP" sz="1800" b="1"/>
            </a:lvl3pPr>
            <a:lvl4pPr>
              <a:buNone/>
              <a:defRPr kumimoji="1" lang="ja-JP" sz="1600" b="1"/>
            </a:lvl4pPr>
            <a:lvl5pPr>
              <a:buNone/>
              <a:defRPr kumimoji="1" lang="ja-JP" sz="1600" b="1"/>
            </a:lvl5pPr>
            <a:extLst/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72432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 latinLnBrk="0">
              <a:defRPr kumimoji="1" lang="ja-JP" sz="2400"/>
            </a:lvl1pPr>
            <a:lvl2pPr>
              <a:defRPr kumimoji="1" lang="ja-JP" sz="2000"/>
            </a:lvl2pPr>
            <a:lvl3pPr>
              <a:defRPr kumimoji="1" lang="ja-JP" sz="1800"/>
            </a:lvl3pPr>
            <a:lvl4pPr>
              <a:defRPr kumimoji="1" lang="ja-JP" sz="1600"/>
            </a:lvl4pPr>
            <a:lvl5pPr>
              <a:defRPr kumimoji="1" lang="ja-JP" sz="1600"/>
            </a:lvl5pPr>
            <a:extLst/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472432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 latinLnBrk="0">
              <a:spcBef>
                <a:spcPts val="0"/>
              </a:spcBef>
              <a:defRPr kumimoji="1" lang="ja-JP" sz="2400"/>
            </a:lvl1pPr>
            <a:lvl2pPr>
              <a:defRPr kumimoji="1" lang="ja-JP" sz="2000"/>
            </a:lvl2pPr>
            <a:lvl3pPr>
              <a:defRPr kumimoji="1" lang="ja-JP" sz="1800"/>
            </a:lvl3pPr>
            <a:lvl4pPr>
              <a:defRPr kumimoji="1" lang="ja-JP" sz="1600"/>
            </a:lvl4pPr>
            <a:lvl5pPr>
              <a:defRPr kumimoji="1" lang="ja-JP" sz="1600"/>
            </a:lvl5pPr>
            <a:extLst/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B0534-5698-4F62-9CFE-5DE61A073E78}" type="datetime2">
              <a:rPr lang="ja-JP" altLang="en-US"/>
              <a:pPr/>
              <a:t>2016年6月9日(木)</a:t>
            </a:fld>
            <a:endParaRPr kumimoji="1" lang="ja-JP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rPr/>
              <a:pPr/>
              <a:t>‹#›</a:t>
            </a:fld>
            <a:endParaRPr kumimoji="1" lang="ja-JP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827A3-B249-4F87-AB1A-1E06AC1AA2A4}" type="datetime2">
              <a:rPr lang="ja-JP" altLang="en-US"/>
              <a:pPr/>
              <a:t>2016年6月9日(木)</a:t>
            </a:fld>
            <a:endParaRPr kumimoji="1" lang="ja-JP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rPr/>
              <a:pPr/>
              <a:t>‹#›</a:t>
            </a:fld>
            <a:endParaRPr kumimoji="1" lang="ja-JP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1" lang="ja-JP" altLang="en-US" smtClean="0"/>
              <a:t>マスター タイトルの書式設定</a:t>
            </a:r>
            <a:endParaRPr kumimoji="1" lang="ja-JP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46142-29B2-49CC-BCC6-A3AD70B4960E}" type="datetime2">
              <a:rPr lang="ja-JP" altLang="en-US"/>
              <a:pPr/>
              <a:t>2016年6月9日(木)</a:t>
            </a:fld>
            <a:endParaRPr kumimoji="1" lang="ja-JP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rPr/>
              <a:pPr/>
              <a:t>‹#›</a:t>
            </a:fld>
            <a:endParaRPr kumimoji="1" lang="ja-JP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 latinLnBrk="0">
              <a:buNone/>
              <a:defRPr kumimoji="1" lang="ja-JP"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1" lang="ja-JP" altLang="en-US" smtClean="0"/>
              <a:t>マスター タイトルの書式設定</a:t>
            </a:r>
            <a:endParaRPr kumimoji="1" lang="ja-JP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34000"/>
            <a:ext cx="3974592" cy="914400"/>
          </a:xfrm>
        </p:spPr>
        <p:txBody>
          <a:bodyPr/>
          <a:lstStyle>
            <a:lvl1pPr marL="0" indent="0" algn="r" latinLnBrk="0">
              <a:buNone/>
              <a:defRPr kumimoji="1" lang="ja-JP" sz="1600"/>
            </a:lvl1pPr>
            <a:lvl2pPr>
              <a:buNone/>
              <a:defRPr kumimoji="1" lang="ja-JP" sz="1200"/>
            </a:lvl2pPr>
            <a:lvl3pPr>
              <a:buNone/>
              <a:defRPr kumimoji="1" lang="ja-JP" sz="1000"/>
            </a:lvl3pPr>
            <a:lvl4pPr>
              <a:buNone/>
              <a:defRPr kumimoji="1" lang="ja-JP" sz="900"/>
            </a:lvl4pPr>
            <a:lvl5pPr>
              <a:buNone/>
              <a:defRPr kumimoji="1" lang="ja-JP" sz="900"/>
            </a:lvl5pPr>
            <a:extLst/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 latinLnBrk="0">
              <a:defRPr kumimoji="1" lang="ja-JP" sz="3200"/>
            </a:lvl1pPr>
            <a:lvl2pPr>
              <a:defRPr kumimoji="1" lang="ja-JP" sz="2800"/>
            </a:lvl2pPr>
            <a:lvl3pPr>
              <a:defRPr kumimoji="1" lang="ja-JP" sz="2400"/>
            </a:lvl3pPr>
            <a:lvl4pPr>
              <a:defRPr kumimoji="1" lang="ja-JP" sz="2000"/>
            </a:lvl4pPr>
            <a:lvl5pPr>
              <a:defRPr kumimoji="1" lang="ja-JP" sz="2000"/>
            </a:lvl5pPr>
            <a:extLst/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E86C4691-4882-40A8-AF62-8CF6A18D40B2}" type="datetime2">
              <a:rPr lang="ja-JP" altLang="en-US"/>
              <a:pPr/>
              <a:t>2016年6月9日(木)</a:t>
            </a:fld>
            <a:endParaRPr kumimoji="1" lang="ja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rPr/>
              <a:pPr/>
              <a:t>‹#›</a:t>
            </a:fld>
            <a:endParaRPr kumimoji="1" lang="ja-JP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371568"/>
            <a:ext cx="7162800" cy="648232"/>
          </a:xfrm>
          <a:noFill/>
        </p:spPr>
        <p:txBody>
          <a:bodyPr anchor="t"/>
          <a:lstStyle>
            <a:lvl1pPr marL="0" marR="18288" indent="0" algn="r" latinLnBrk="0">
              <a:buNone/>
              <a:defRPr kumimoji="1" lang="ja-JP" sz="1400"/>
            </a:lvl1pPr>
            <a:lvl2pPr>
              <a:defRPr kumimoji="1" lang="ja-JP" sz="1200"/>
            </a:lvl2pPr>
            <a:lvl3pPr>
              <a:defRPr kumimoji="1" lang="ja-JP" sz="1000"/>
            </a:lvl3pPr>
            <a:lvl4pPr>
              <a:defRPr kumimoji="1" lang="ja-JP" sz="900"/>
            </a:lvl4pPr>
            <a:lvl5pPr>
              <a:defRPr kumimoji="1" lang="ja-JP" sz="900"/>
            </a:lvl5pPr>
            <a:extLst/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 latinLnBrk="0">
              <a:buNone/>
              <a:defRPr kumimoji="1" lang="ja-JP" sz="3200"/>
            </a:lvl1pPr>
            <a:extLst/>
          </a:lstStyle>
          <a:p>
            <a:r>
              <a:rPr kumimoji="1" lang="ja-JP" altLang="en-US" smtClean="0"/>
              <a:t>図を追加</a:t>
            </a:r>
            <a:endParaRPr kumimoji="1" lang="ja-JP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latinLnBrk="0">
              <a:defRPr kumimoji="1" lang="ja-JP">
                <a:solidFill>
                  <a:schemeClr val="tx1"/>
                </a:solidFill>
              </a:defRPr>
            </a:lvl1pPr>
            <a:extLst/>
          </a:lstStyle>
          <a:p>
            <a:fld id="{61C6776A-4DEC-47EE-8A49-2C150ECB5465}" type="datetime2">
              <a:rPr lang="ja-JP" altLang="en-US"/>
              <a:pPr/>
              <a:t>2016年6月9日(木)</a:t>
            </a:fld>
            <a:endParaRPr kumimoji="1" lang="ja-JP">
              <a:solidFill>
                <a:schemeClr val="tx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3" y="6407946"/>
            <a:ext cx="2350681" cy="365125"/>
          </a:xfrm>
        </p:spPr>
        <p:txBody>
          <a:bodyPr/>
          <a:lstStyle>
            <a:lvl1pPr latinLnBrk="0">
              <a:defRPr kumimoji="1" lang="ja-JP">
                <a:solidFill>
                  <a:schemeClr val="tx1"/>
                </a:solidFill>
              </a:defRPr>
            </a:lvl1pPr>
            <a:extLst/>
          </a:lstStyle>
          <a:p>
            <a:endParaRPr kumimoji="1" lang="ja-JP">
              <a:solidFill>
                <a:schemeClr val="tx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latinLnBrk="0">
              <a:defRPr kumimoji="1" lang="ja-JP">
                <a:solidFill>
                  <a:schemeClr val="tx1"/>
                </a:solidFill>
              </a:defRPr>
            </a:lvl1pPr>
            <a:extLst/>
          </a:lstStyle>
          <a:p>
            <a:fld id="{BC410EEA-824F-4D46-AFE7-60426C8C06B0}" type="slidenum">
              <a:rPr/>
              <a:pPr/>
              <a:t>‹#›</a:t>
            </a:fld>
            <a:endParaRPr kumimoji="1" lang="ja-JP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1" y="4807688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 latinLnBrk="0">
              <a:buNone/>
              <a:defRPr kumimoji="1" lang="ja-JP"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1" lang="ja-JP" altLang="en-US" smtClean="0"/>
              <a:t>マスター タイトルの書式設定</a:t>
            </a:r>
            <a:endParaRPr kumimoji="1" lang="ja-JP"/>
          </a:p>
        </p:txBody>
      </p:sp>
      <p:sp>
        <p:nvSpPr>
          <p:cNvPr id="8" name="Shape 7"/>
          <p:cNvSpPr>
            <a:spLocks/>
          </p:cNvSpPr>
          <p:nvPr/>
        </p:nvSpPr>
        <p:spPr bwMode="auto">
          <a:xfrm>
            <a:off x="716437" y="5001995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1" lang="ja-JP"/>
          </a:p>
        </p:txBody>
      </p:sp>
      <p:sp>
        <p:nvSpPr>
          <p:cNvPr id="9" name="Shape 8"/>
          <p:cNvSpPr>
            <a:spLocks/>
          </p:cNvSpPr>
          <p:nvPr/>
        </p:nvSpPr>
        <p:spPr bwMode="auto">
          <a:xfrm>
            <a:off x="-53560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1" lang="ja-JP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/>
            <a:endParaRPr kumimoji="1" lang="ja-JP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6" y="5787740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/>
            <a:endParaRPr kumimoji="1" lang="ja-JP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/>
            <a:endParaRPr kumimoji="1" lang="ja-JP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2"/>
          <p:cNvSpPr>
            <a:spLocks/>
          </p:cNvSpPr>
          <p:nvPr/>
        </p:nvSpPr>
        <p:spPr bwMode="auto">
          <a:xfrm>
            <a:off x="716437" y="5001995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1" lang="ja-JP"/>
          </a:p>
        </p:txBody>
      </p:sp>
      <p:sp>
        <p:nvSpPr>
          <p:cNvPr id="12" name="Shape 11"/>
          <p:cNvSpPr>
            <a:spLocks/>
          </p:cNvSpPr>
          <p:nvPr/>
        </p:nvSpPr>
        <p:spPr bwMode="auto">
          <a:xfrm>
            <a:off x="-53560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1" lang="ja-JP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/>
            <a:endParaRPr kumimoji="1" lang="ja-JP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6" y="5787740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1" lang="ja-JP"/>
              <a:t>マスタ タイトルの書式設定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30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kumimoji="1" lang="ja-JP"/>
              <a:t>マスタ テキストの書式設定</a:t>
            </a:r>
          </a:p>
          <a:p>
            <a:pPr lvl="1"/>
            <a:r>
              <a:rPr kumimoji="1" lang="ja-JP"/>
              <a:t>第 2 レベル</a:t>
            </a:r>
          </a:p>
          <a:p>
            <a:pPr lvl="2"/>
            <a:r>
              <a:rPr kumimoji="1" lang="ja-JP"/>
              <a:t>第 3 レベル</a:t>
            </a:r>
          </a:p>
          <a:p>
            <a:pPr lvl="3"/>
            <a:r>
              <a:rPr kumimoji="1" lang="ja-JP"/>
              <a:t>第 4 レベル</a:t>
            </a:r>
          </a:p>
          <a:p>
            <a:pPr lvl="4"/>
            <a:r>
              <a:rPr kumimoji="1" lang="ja-JP"/>
              <a:t>第 5 レベル</a:t>
            </a:r>
          </a:p>
          <a:p>
            <a:pPr lvl="5"/>
            <a:r>
              <a:rPr kumimoji="1" lang="ja-JP"/>
              <a:t>第 6 レベル</a:t>
            </a:r>
          </a:p>
          <a:p>
            <a:pPr lvl="6"/>
            <a:r>
              <a:rPr kumimoji="1" lang="ja-JP"/>
              <a:t>第 7 レベル</a:t>
            </a:r>
          </a:p>
          <a:p>
            <a:pPr lvl="7"/>
            <a:r>
              <a:rPr kumimoji="1" lang="ja-JP"/>
              <a:t>第 8 レベル</a:t>
            </a:r>
          </a:p>
          <a:p>
            <a:pPr lvl="8"/>
            <a:r>
              <a:rPr kumimoji="1" lang="ja-JP"/>
              <a:t>第 9 レベル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latinLnBrk="0">
              <a:defRPr kumimoji="1" lang="ja-JP" sz="1000">
                <a:solidFill>
                  <a:schemeClr val="tx1"/>
                </a:solidFill>
              </a:defRPr>
            </a:lvl1pPr>
            <a:extLst/>
          </a:lstStyle>
          <a:p>
            <a:fld id="{D10E14BF-C004-4398-9186-5EE680724D95}" type="datetime2">
              <a:rPr lang="ja-JP" altLang="en-US"/>
              <a:pPr/>
              <a:t>2016年6月9日(木)</a:t>
            </a:fld>
            <a:endParaRPr kumimoji="1" lang="ja-JP" sz="1000">
              <a:solidFill>
                <a:schemeClr val="tx1"/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3" y="6407946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latinLnBrk="0">
              <a:defRPr kumimoji="1" lang="ja-JP" sz="1000">
                <a:solidFill>
                  <a:schemeClr val="tx1"/>
                </a:solidFill>
              </a:defRPr>
            </a:lvl1pPr>
            <a:extLst/>
          </a:lstStyle>
          <a:p>
            <a:pPr algn="r"/>
            <a:endParaRPr kumimoji="1" lang="ja-JP" sz="1000">
              <a:solidFill>
                <a:schemeClr val="tx1"/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6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latinLnBrk="0">
              <a:defRPr kumimoji="1" lang="ja-JP" sz="1000" b="0">
                <a:solidFill>
                  <a:schemeClr val="tx1"/>
                </a:solidFill>
              </a:defRPr>
            </a:lvl1pPr>
            <a:extLst/>
          </a:lstStyle>
          <a:p>
            <a:fld id="{45292C34-3E5E-4BA5-AF54-F1601B144FB0}" type="slidenum">
              <a:rPr kumimoji="1" lang="en-US" altLang="ja-JP" sz="1400">
                <a:solidFill>
                  <a:schemeClr val="tx2">
                    <a:shade val="50000"/>
                  </a:schemeClr>
                </a:solidFill>
              </a:rPr>
              <a:pPr/>
              <a:t>‹#›</a:t>
            </a:fld>
            <a:endParaRPr kumimoji="1" lang="ja-JP" sz="1000" b="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txStyles>
    <p:titleStyle>
      <a:lvl1pPr algn="l" rtl="0" eaLnBrk="1" latinLnBrk="0" hangingPunct="1">
        <a:spcBef>
          <a:spcPct val="0"/>
        </a:spcBef>
        <a:buNone/>
        <a:defRPr kumimoji="1" lang="ja-JP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5000"/>
        <a:buFont typeface="Wingdings 3"/>
        <a:buChar char=""/>
        <a:defRPr kumimoji="1" lang="ja-JP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1" lang="ja-JP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1" lang="ja-JP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1" lang="ja-JP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1" lang="ja-JP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1" lang="ja-JP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1" lang="ja-JP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1" lang="ja-JP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1" lang="ja-JP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1" lang="ja-JP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umimoji="1" lang="ja-JP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umimoji="1" lang="ja-JP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umimoji="1" lang="ja-JP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umimoji="1" lang="ja-JP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umimoji="1" lang="ja-JP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umimoji="1" lang="ja-JP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umimoji="1" lang="ja-JP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umimoji="1" lang="ja-JP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8.png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>
          <a:xfrm>
            <a:off x="304800" y="1752603"/>
            <a:ext cx="8153400" cy="1829761"/>
          </a:xfrm>
        </p:spPr>
        <p:txBody>
          <a:bodyPr/>
          <a:lstStyle/>
          <a:p>
            <a:r>
              <a:rPr kumimoji="1" lang="en-US" altLang="ja-JP" dirty="0" smtClean="0"/>
              <a:t>Discussion</a:t>
            </a:r>
            <a:endParaRPr kumimoji="1" lang="ja-JP" dirty="0"/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ja-JP" altLang="en-US" dirty="0" smtClean="0"/>
              <a:t>菰田</a:t>
            </a:r>
            <a:endParaRPr kumimoji="1" lang="ja-JP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7" name="下矢印 6"/>
          <p:cNvSpPr/>
          <p:nvPr/>
        </p:nvSpPr>
        <p:spPr>
          <a:xfrm>
            <a:off x="4283968" y="4293096"/>
            <a:ext cx="576064" cy="360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/>
              <p:cNvSpPr txBox="1"/>
              <p:nvPr/>
            </p:nvSpPr>
            <p:spPr>
              <a:xfrm>
                <a:off x="1655676" y="4797152"/>
                <a:ext cx="5832648" cy="79810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sz="4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kumimoji="1" lang="en-US" altLang="ja-JP" sz="4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sSubSup>
                        <m:sSubSupPr>
                          <m:ctrlPr>
                            <a:rPr kumimoji="1" lang="en-US" altLang="ja-JP" sz="4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9" name="テキスト ボックス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5676" y="4797152"/>
                <a:ext cx="5832648" cy="79810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2608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sz="2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sSubSup>
                        <m:sSubSup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</m:oMath>
                  </m:oMathPara>
                </a14:m>
                <a:endParaRPr lang="ja-JP" altLang="en-US" dirty="0"/>
              </a:p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sSubSup>
                        <m:sSubSup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p>
                            <m:sSupPr>
                              <m:ctrlPr>
                                <a:rPr lang="en-US" altLang="ja-JP" sz="28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</m:oMath>
                  </m:oMathPara>
                </a14:m>
                <a:endParaRPr lang="ja-JP" altLang="en-US" dirty="0"/>
              </a:p>
              <a:p>
                <a:pPr marL="109728" indent="0">
                  <a:buNone/>
                </a:pPr>
                <a:endParaRPr lang="ja-JP" altLang="en-US" dirty="0"/>
              </a:p>
              <a:p>
                <a:r>
                  <a:rPr kumimoji="1" lang="ja-JP" altLang="en-US" dirty="0" smtClean="0"/>
                  <a:t>問題点</a:t>
                </a:r>
                <a:endParaRPr kumimoji="1" lang="en-US" altLang="ja-JP" dirty="0" smtClean="0"/>
              </a:p>
              <a:p>
                <a:pPr lvl="1"/>
                <a:r>
                  <a:rPr lang="ja-JP" altLang="en-US" dirty="0" smtClean="0"/>
                  <a:t>教示データ数 </a:t>
                </a:r>
                <a:r>
                  <a:rPr lang="en-US" altLang="ja-JP" dirty="0" smtClean="0"/>
                  <a:t>&gt; </a:t>
                </a:r>
                <a:r>
                  <a:rPr lang="ja-JP" altLang="en-US" dirty="0" smtClean="0"/>
                  <a:t>特徴量数</a:t>
                </a:r>
                <a:endParaRPr lang="en-US" altLang="ja-JP" dirty="0" smtClean="0"/>
              </a:p>
              <a:p>
                <a:pPr lvl="1"/>
                <a:r>
                  <a:rPr lang="ja-JP" altLang="en-US" dirty="0" smtClean="0"/>
                  <a:t>教示</a:t>
                </a:r>
                <a:r>
                  <a:rPr lang="ja-JP" altLang="en-US" dirty="0"/>
                  <a:t>誤差</a:t>
                </a:r>
                <a:r>
                  <a:rPr lang="ja-JP" altLang="en-US" dirty="0" smtClean="0"/>
                  <a:t>の影響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2" name="コンテンツ プレースホルダー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2319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ja-JP" altLang="en-US" dirty="0" smtClean="0"/>
                  <a:t>教示誤差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ja-JP" i="1">
                            <a:latin typeface="Cambria Math" panose="02040503050406030204" pitchFamily="18" charset="0"/>
                          </a:rPr>
                          <m:t>α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kumimoji="1" lang="en-US" altLang="ja-JP" dirty="0" smtClean="0"/>
                  <a:t>,</a:t>
                </a:r>
                <a:r>
                  <a:rPr kumimoji="1" lang="ja-JP" altLang="en-US" dirty="0" smtClean="0"/>
                  <a:t>再現誤差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ja-JP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ja-JP" i="1">
                            <a:latin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kumimoji="1" lang="ja-JP" altLang="en-US" dirty="0" smtClean="0"/>
                  <a:t>はこのような関係がある</a:t>
                </a:r>
                <a:endParaRPr kumimoji="1" lang="en-US" altLang="ja-JP" dirty="0" smtClean="0"/>
              </a:p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sSubSup>
                        <m:sSubSup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ja-JP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d>
                        <m:d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b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β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altLang="ja-JP" b="0" dirty="0" smtClean="0"/>
              </a:p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ja-JP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sSubSup>
                        <m:sSubSup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ja-JP" i="1"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</m:oMath>
                  </m:oMathPara>
                </a14:m>
                <a:endParaRPr lang="en-US" altLang="ja-JP" dirty="0" smtClean="0"/>
              </a:p>
              <a:p>
                <a:pPr marL="109728" indent="0">
                  <a:buNone/>
                </a:pPr>
                <a:r>
                  <a:rPr lang="en-US" altLang="ja-JP" dirty="0" smtClean="0"/>
                  <a:t>				</a:t>
                </a:r>
                <a:r>
                  <a:rPr lang="ja-JP" altLang="en-US" dirty="0" smtClean="0"/>
                  <a:t>↓</a:t>
                </a:r>
                <a:endParaRPr lang="en-US" altLang="ja-JP" dirty="0" smtClean="0"/>
              </a:p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ja-JP" i="1"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p>
                            <m:sSup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sSubSup>
                        <m:sSubSup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ja-JP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</m:oMath>
                  </m:oMathPara>
                </a14:m>
                <a:endParaRPr lang="en-US" altLang="ja-JP" dirty="0"/>
              </a:p>
              <a:p>
                <a:r>
                  <a:rPr kumimoji="1" lang="ja-JP" altLang="en-US" dirty="0" smtClean="0"/>
                  <a:t>分かったこと</a:t>
                </a:r>
                <a:endParaRPr kumimoji="1" lang="en-US" altLang="ja-JP" dirty="0" smtClean="0"/>
              </a:p>
              <a:p>
                <a:pPr lvl="1"/>
                <a:r>
                  <a:rPr lang="ja-JP" altLang="en-US" dirty="0" smtClean="0"/>
                  <a:t>再現</a:t>
                </a:r>
                <a:r>
                  <a:rPr lang="ja-JP" altLang="en-US" dirty="0"/>
                  <a:t>誤差</a:t>
                </a:r>
                <a:r>
                  <a:rPr lang="ja-JP" altLang="en-US" dirty="0" smtClean="0"/>
                  <a:t>は既知の教示データと未知の教示誤差の積</a:t>
                </a:r>
                <a:endParaRPr lang="en-US" altLang="ja-JP" dirty="0" smtClean="0"/>
              </a:p>
              <a:p>
                <a:pPr lvl="1"/>
                <a:r>
                  <a:rPr lang="ja-JP" altLang="en-US" dirty="0" smtClean="0"/>
                  <a:t>教示</a:t>
                </a:r>
                <a:r>
                  <a:rPr lang="ja-JP" altLang="en-US" dirty="0"/>
                  <a:t>誤差</a:t>
                </a:r>
                <a:r>
                  <a:rPr lang="ja-JP" altLang="en-US" dirty="0" smtClean="0"/>
                  <a:t>が十分小さければ再現誤差も小さい</a:t>
                </a:r>
                <a:endParaRPr lang="en-US" altLang="ja-JP" dirty="0" smtClean="0"/>
              </a:p>
              <a:p>
                <a:pPr marL="393192" lvl="1" indent="0">
                  <a:buNone/>
                </a:pPr>
                <a:r>
                  <a:rPr kumimoji="1" lang="en-US" altLang="ja-JP" dirty="0" smtClean="0"/>
                  <a:t>	</a:t>
                </a:r>
                <a:r>
                  <a:rPr kumimoji="1" lang="ja-JP" altLang="en-US" dirty="0" smtClean="0"/>
                  <a:t>→有効な手法である</a:t>
                </a:r>
                <a:endParaRPr kumimoji="1" lang="en-US" altLang="ja-JP" dirty="0"/>
              </a:p>
              <a:p>
                <a:pPr lvl="1"/>
                <a:endParaRPr kumimoji="1" lang="ja-JP" altLang="en-US" dirty="0"/>
              </a:p>
            </p:txBody>
          </p:sp>
        </mc:Choice>
        <mc:Fallback xmlns="">
          <p:sp>
            <p:nvSpPr>
              <p:cNvPr id="2" name="コンテンツ プレースホルダー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8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教示</a:t>
            </a:r>
            <a:r>
              <a:rPr lang="ja-JP" altLang="en-US" dirty="0"/>
              <a:t>誤差</a:t>
            </a:r>
            <a:r>
              <a:rPr lang="ja-JP" altLang="en-US" dirty="0" smtClean="0"/>
              <a:t>の</a:t>
            </a:r>
            <a:r>
              <a:rPr lang="ja-JP" altLang="en-US" dirty="0"/>
              <a:t>影響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00474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線形代数モデルの考察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教示</a:t>
            </a:r>
            <a:r>
              <a:rPr lang="ja-JP" altLang="en-US" dirty="0"/>
              <a:t>誤差</a:t>
            </a:r>
            <a:r>
              <a:rPr lang="ja-JP" altLang="en-US" dirty="0" smtClean="0"/>
              <a:t>と再現誤差の関係性</a:t>
            </a:r>
            <a:endParaRPr lang="en-US" altLang="ja-JP" dirty="0" smtClean="0"/>
          </a:p>
          <a:p>
            <a:endParaRPr kumimoji="1" lang="en-US" altLang="ja-JP" dirty="0"/>
          </a:p>
          <a:p>
            <a:r>
              <a:rPr lang="ja-JP" altLang="en-US" dirty="0" smtClean="0"/>
              <a:t>形態素解析を利用した動作学習</a:t>
            </a:r>
            <a:endParaRPr lang="en-US" altLang="ja-JP" dirty="0" smtClean="0"/>
          </a:p>
          <a:p>
            <a:r>
              <a:rPr lang="ja-JP" altLang="en-US" dirty="0"/>
              <a:t>関連</a:t>
            </a:r>
            <a:r>
              <a:rPr kumimoji="1" lang="ja-JP" altLang="en-US" dirty="0" smtClean="0"/>
              <a:t>研究サーベイ</a:t>
            </a:r>
            <a:endParaRPr kumimoji="1" lang="en-US" altLang="ja-JP" smtClean="0"/>
          </a:p>
          <a:p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今後</a:t>
            </a:r>
            <a:r>
              <a:rPr lang="ja-JP" altLang="en-US" dirty="0" smtClean="0"/>
              <a:t>の</a:t>
            </a:r>
            <a:r>
              <a:rPr lang="ja-JP" altLang="en-US" dirty="0"/>
              <a:t>展望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720201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線形代数モデルでの実験</a:t>
            </a:r>
            <a:endParaRPr kumimoji="1" lang="en-US" altLang="ja-JP" dirty="0" smtClean="0"/>
          </a:p>
          <a:p>
            <a:pPr lvl="1"/>
            <a:r>
              <a:rPr lang="ja-JP" altLang="en-US" dirty="0"/>
              <a:t>誤差</a:t>
            </a:r>
            <a:r>
              <a:rPr lang="ja-JP" altLang="en-US" dirty="0" smtClean="0"/>
              <a:t>の</a:t>
            </a:r>
            <a:r>
              <a:rPr lang="ja-JP" altLang="en-US" dirty="0"/>
              <a:t>方程式</a:t>
            </a:r>
            <a:r>
              <a:rPr lang="ja-JP" altLang="en-US" dirty="0" smtClean="0"/>
              <a:t>について</a:t>
            </a:r>
            <a:endParaRPr lang="en-US" altLang="ja-JP" dirty="0" smtClean="0"/>
          </a:p>
          <a:p>
            <a:pPr lvl="1"/>
            <a:r>
              <a:rPr kumimoji="1" lang="en-US" altLang="ja-JP" dirty="0" smtClean="0"/>
              <a:t>SOINN</a:t>
            </a:r>
            <a:r>
              <a:rPr kumimoji="1" lang="ja-JP" altLang="en-US" dirty="0" smtClean="0"/>
              <a:t>を併用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2016/ 3/ 8 </a:t>
            </a:r>
            <a:r>
              <a:rPr kumimoji="1" lang="ja-JP" altLang="en-US" dirty="0" smtClean="0"/>
              <a:t>～ </a:t>
            </a:r>
            <a:r>
              <a:rPr kumimoji="1" lang="en-US" altLang="ja-JP" dirty="0" smtClean="0"/>
              <a:t>2016/ 3/23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554246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ja-JP" altLang="en-US" dirty="0" smtClean="0"/>
                  <a:t>再現誤差と教示誤差の関係</a:t>
                </a:r>
                <a:endParaRPr lang="en-US" altLang="ja-JP" dirty="0"/>
              </a:p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ja-JP" i="1"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p>
                            <m:sSup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sSubSup>
                        <m:sSubSup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ja-JP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</m:oMath>
                  </m:oMathPara>
                </a14:m>
                <a:endParaRPr kumimoji="1" lang="en-US" altLang="ja-JP" dirty="0" smtClean="0"/>
              </a:p>
              <a:p>
                <a:r>
                  <a:rPr kumimoji="1" lang="ja-JP" altLang="en-US" dirty="0" smtClean="0"/>
                  <a:t>教示誤差の定義</a:t>
                </a:r>
                <a:endParaRPr lang="en-US" altLang="ja-JP" dirty="0" smtClean="0"/>
              </a:p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ja-JP" altLang="en-US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</m:e>
                      </m:nary>
                      <m:r>
                        <a:rPr lang="ja-JP" altLang="en-US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en-US" altLang="ja-JP" dirty="0"/>
              </a:p>
              <a:p>
                <a:r>
                  <a:rPr kumimoji="1" lang="ja-JP" altLang="en-US" dirty="0" smtClean="0"/>
                  <a:t>再現誤差は平均を取るとゼロになるか？</a:t>
                </a:r>
                <a:endParaRPr kumimoji="1" lang="en-US" altLang="ja-JP" dirty="0" smtClean="0"/>
              </a:p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ja-JP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ja-JP" altLang="en-US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</m:e>
                      </m:nary>
                      <m:r>
                        <a:rPr lang="ja-JP" altLang="en-US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ja-JP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ja-JP" altLang="en-US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bSup>
                        </m:e>
                      </m:nary>
                      <m:r>
                        <a:rPr lang="ja-JP" altLang="en-US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ja-JP" b="0" i="0" smtClean="0">
                          <a:latin typeface="Cambria Math" panose="02040503050406030204" pitchFamily="18" charset="0"/>
                        </a:rPr>
                        <m:t>   ???</m:t>
                      </m:r>
                    </m:oMath>
                  </m:oMathPara>
                </a14:m>
                <a:endParaRPr lang="en-US" altLang="ja-JP" dirty="0"/>
              </a:p>
              <a:p>
                <a:pPr marL="109728" indent="0">
                  <a:buNone/>
                </a:pPr>
                <a:endParaRPr lang="en-US" altLang="ja-JP" dirty="0"/>
              </a:p>
              <a:p>
                <a:pPr marL="109728" indent="0">
                  <a:buNone/>
                </a:pPr>
                <a:endParaRPr lang="en-US" altLang="ja-JP" dirty="0"/>
              </a:p>
              <a:p>
                <a:endParaRPr kumimoji="1" lang="en-US" altLang="ja-JP" dirty="0" smtClean="0"/>
              </a:p>
              <a:p>
                <a:endParaRPr kumimoji="1" lang="en-US" altLang="ja-JP" dirty="0" smtClean="0"/>
              </a:p>
            </p:txBody>
          </p:sp>
        </mc:Choice>
        <mc:Fallback xmlns="">
          <p:sp>
            <p:nvSpPr>
              <p:cNvPr id="2" name="コンテンツ プレースホルダー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1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線形代数モデルについて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969258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ja-JP" altLang="en-US" dirty="0" smtClean="0"/>
                  <a:t>手</a:t>
                </a:r>
                <a:r>
                  <a:rPr lang="ja-JP" altLang="en-US" dirty="0"/>
                  <a:t>計算</a:t>
                </a:r>
                <a:r>
                  <a:rPr lang="ja-JP" altLang="en-US" dirty="0" smtClean="0"/>
                  <a:t>ではわからなかったので実験</a:t>
                </a:r>
                <a:endParaRPr lang="en-US" altLang="ja-JP" dirty="0" smtClean="0"/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kumimoji="1" lang="en-US" altLang="ja-JP" dirty="0" smtClean="0"/>
                  <a:t>	:</a:t>
                </a:r>
                <a:r>
                  <a:rPr kumimoji="1" lang="ja-JP" altLang="en-US" dirty="0" smtClean="0"/>
                  <a:t>教示データ（</a:t>
                </a:r>
                <a:r>
                  <a:rPr kumimoji="1" lang="en-US" altLang="ja-JP" dirty="0" smtClean="0"/>
                  <a:t>8</a:t>
                </a:r>
                <a:r>
                  <a:rPr kumimoji="1" lang="ja-JP" altLang="en-US" dirty="0" smtClean="0"/>
                  <a:t>次元，各要素</a:t>
                </a:r>
                <a:r>
                  <a:rPr kumimoji="1" lang="en-US" altLang="ja-JP" dirty="0" smtClean="0"/>
                  <a:t>0</a:t>
                </a:r>
                <a:r>
                  <a:rPr kumimoji="1" lang="ja-JP" altLang="en-US" dirty="0" smtClean="0"/>
                  <a:t>～</a:t>
                </a:r>
                <a:r>
                  <a:rPr kumimoji="1" lang="en-US" altLang="ja-JP" dirty="0" smtClean="0"/>
                  <a:t>200</a:t>
                </a:r>
                <a:r>
                  <a:rPr kumimoji="1" lang="ja-JP" altLang="en-US" dirty="0" smtClean="0"/>
                  <a:t>のランダムな整数</a:t>
                </a:r>
                <a:r>
                  <a:rPr kumimoji="1" lang="en-US" altLang="ja-JP" dirty="0" smtClean="0"/>
                  <a:t>)</a:t>
                </a: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ja-JP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ja-JP" altLang="en-US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kumimoji="1" lang="en-US" altLang="ja-JP" dirty="0" smtClean="0"/>
                  <a:t>:</a:t>
                </a:r>
                <a:r>
                  <a:rPr kumimoji="1" lang="ja-JP" altLang="en-US" dirty="0" smtClean="0"/>
                  <a:t>教示誤差</a:t>
                </a:r>
                <a:r>
                  <a:rPr kumimoji="1" lang="en-US" altLang="ja-JP" dirty="0" smtClean="0"/>
                  <a:t>(</a:t>
                </a:r>
                <a:r>
                  <a:rPr kumimoji="1" lang="ja-JP" altLang="en-US" dirty="0" smtClean="0"/>
                  <a:t>ガウス分布に従う</a:t>
                </a:r>
                <a:r>
                  <a:rPr kumimoji="1" lang="en-US" altLang="ja-JP" dirty="0" smtClean="0"/>
                  <a:t>)</a:t>
                </a:r>
              </a:p>
              <a:p>
                <a:pPr lvl="1"/>
                <a:endParaRPr lang="en-US" altLang="ja-JP" dirty="0"/>
              </a:p>
              <a:p>
                <a:r>
                  <a:rPr kumimoji="1" lang="ja-JP" altLang="en-US" dirty="0" smtClean="0"/>
                  <a:t>データ量と再現誤差</a:t>
                </a:r>
                <a14:m>
                  <m:oMath xmlns:m="http://schemas.openxmlformats.org/officeDocument/2006/math">
                    <m:r>
                      <a:rPr kumimoji="1" lang="ja-JP" altLang="en-US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kumimoji="1" lang="ja-JP" altLang="en-US" dirty="0" smtClean="0"/>
                  <a:t>のノルムの平均をグラフ化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2" name="コンテンツ プレースホルダー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1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再現</a:t>
            </a:r>
            <a:r>
              <a:rPr lang="ja-JP" altLang="en-US" dirty="0"/>
              <a:t>誤差</a:t>
            </a:r>
            <a:r>
              <a:rPr lang="ja-JP" altLang="en-US" dirty="0" smtClean="0"/>
              <a:t>の</a:t>
            </a:r>
            <a:r>
              <a:rPr lang="ja-JP" altLang="en-US" dirty="0"/>
              <a:t>収束性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495817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再現</a:t>
            </a:r>
            <a:r>
              <a:rPr lang="ja-JP" altLang="en-US" dirty="0"/>
              <a:t>誤差</a:t>
            </a:r>
            <a:r>
              <a:rPr lang="ja-JP" altLang="en-US" dirty="0" smtClean="0"/>
              <a:t>の収束性</a:t>
            </a:r>
            <a:endParaRPr kumimoji="1" lang="ja-JP" altLang="en-US" dirty="0"/>
          </a:p>
        </p:txBody>
      </p:sp>
      <p:graphicFrame>
        <p:nvGraphicFramePr>
          <p:cNvPr id="4" name="コンテンツ プレースホルダー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5223025"/>
              </p:ext>
            </p:extLst>
          </p:nvPr>
        </p:nvGraphicFramePr>
        <p:xfrm>
          <a:off x="470958" y="2276872"/>
          <a:ext cx="8229600" cy="42484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正方形/長方形 4"/>
          <p:cNvSpPr/>
          <p:nvPr/>
        </p:nvSpPr>
        <p:spPr>
          <a:xfrm>
            <a:off x="457200" y="1187624"/>
            <a:ext cx="850728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ja-JP" altLang="en-US" sz="2800" dirty="0"/>
              <a:t>再現誤差にも平均に対する収束性</a:t>
            </a:r>
            <a:endParaRPr kumimoji="1" lang="en-US" altLang="ja-JP" sz="2800" dirty="0"/>
          </a:p>
          <a:p>
            <a:pPr lvl="1"/>
            <a:r>
              <a:rPr kumimoji="1" lang="ja-JP" altLang="en-US" sz="2800" dirty="0"/>
              <a:t>平均を取る方法は妥当であると考えられる</a:t>
            </a:r>
          </a:p>
        </p:txBody>
      </p:sp>
    </p:spTree>
    <p:extLst>
      <p:ext uri="{BB962C8B-B14F-4D97-AF65-F5344CB8AC3E}">
        <p14:creationId xmlns:p14="http://schemas.microsoft.com/office/powerpoint/2010/main" val="37544085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学習</a:t>
            </a:r>
            <a:r>
              <a:rPr lang="ja-JP" altLang="en-US" dirty="0"/>
              <a:t>フロ</a:t>
            </a:r>
            <a:r>
              <a:rPr lang="ja-JP" altLang="en-US" dirty="0" smtClean="0"/>
              <a:t>ー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正方形/長方形 3"/>
              <p:cNvSpPr/>
              <p:nvPr/>
            </p:nvSpPr>
            <p:spPr>
              <a:xfrm>
                <a:off x="5364088" y="591304"/>
                <a:ext cx="2699036" cy="7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1600" dirty="0" smtClean="0"/>
                  <a:t>教示データ</a:t>
                </a:r>
                <a:r>
                  <a:rPr kumimoji="1" lang="en-US" altLang="ja-JP" sz="1600" dirty="0" smtClean="0"/>
                  <a:t>dim</a:t>
                </a:r>
                <a:r>
                  <a:rPr kumimoji="1" lang="ja-JP" altLang="en-US" sz="1600" dirty="0" smtClean="0"/>
                  <a:t>個を選択し，</a:t>
                </a:r>
                <a:endParaRPr kumimoji="1" lang="en-US" altLang="ja-JP" sz="1600" dirty="0" smtClean="0"/>
              </a:p>
              <a:p>
                <a:pPr algn="ctr"/>
                <a:r>
                  <a:rPr kumimoji="1" lang="ja-JP" altLang="en-US" sz="1600" dirty="0" smtClean="0"/>
                  <a:t>前行列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ja-JP" sz="16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kumimoji="1" lang="en-US" altLang="ja-JP" sz="1600" dirty="0" smtClean="0"/>
                  <a:t>,</a:t>
                </a:r>
                <a:r>
                  <a:rPr kumimoji="1" lang="ja-JP" altLang="en-US" sz="1600" dirty="0" smtClean="0"/>
                  <a:t>後行列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ja-JP" sz="16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kumimoji="1" lang="ja-JP" altLang="en-US" sz="1600" dirty="0" smtClean="0"/>
                  <a:t>を作る</a:t>
                </a:r>
                <a:endParaRPr kumimoji="1" lang="ja-JP" altLang="en-US" sz="1600" dirty="0"/>
              </a:p>
            </p:txBody>
          </p:sp>
        </mc:Choice>
        <mc:Fallback xmlns="">
          <p:sp>
            <p:nvSpPr>
              <p:cNvPr id="4" name="正方形/長方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4088" y="591304"/>
                <a:ext cx="2699036" cy="78000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正方形/長方形 4"/>
              <p:cNvSpPr/>
              <p:nvPr/>
            </p:nvSpPr>
            <p:spPr>
              <a:xfrm>
                <a:off x="5364088" y="2547368"/>
                <a:ext cx="2699036" cy="62037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sz="16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ja-JP" altLang="en-US" sz="1600" i="1">
                          <a:latin typeface="Cambria Math" panose="02040503050406030204" pitchFamily="18" charset="0"/>
                        </a:rPr>
                        <m:t>←</m:t>
                      </m:r>
                      <m:sSubSup>
                        <m:sSubSupPr>
                          <m:ctrlP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sSubSup>
                        <m:sSubSupPr>
                          <m:ctrlP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p>
                            <m:sSupPr>
                              <m:ctrlPr>
                                <a:rPr kumimoji="1" lang="en-US" altLang="ja-JP" sz="16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  <m:sub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5" name="正方形/長方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4088" y="2547368"/>
                <a:ext cx="2699036" cy="62037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フローチャート: 判断 5"/>
              <p:cNvSpPr/>
              <p:nvPr/>
            </p:nvSpPr>
            <p:spPr>
              <a:xfrm>
                <a:off x="4944238" y="1716468"/>
                <a:ext cx="3538736" cy="576064"/>
              </a:xfrm>
              <a:prstGeom prst="flowChartDecisi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ja-JP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kumimoji="1" lang="ja-JP" altLang="en-US" sz="1600" dirty="0" smtClean="0"/>
                  <a:t> 正則？</a:t>
                </a:r>
                <a:endParaRPr kumimoji="1" lang="ja-JP" altLang="en-US" sz="1600" dirty="0"/>
              </a:p>
            </p:txBody>
          </p:sp>
        </mc:Choice>
        <mc:Fallback xmlns="">
          <p:sp>
            <p:nvSpPr>
              <p:cNvPr id="6" name="フローチャート: 判断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4238" y="1716468"/>
                <a:ext cx="3538736" cy="576064"/>
              </a:xfrm>
              <a:prstGeom prst="flowChartDecision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正方形/長方形 6"/>
              <p:cNvSpPr/>
              <p:nvPr/>
            </p:nvSpPr>
            <p:spPr>
              <a:xfrm>
                <a:off x="5364088" y="3581120"/>
                <a:ext cx="2699036" cy="88625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sz="16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 =</m:t>
                      </m:r>
                      <m:sSubSup>
                        <m:sSubSupPr>
                          <m:ctrlP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𝑐𝑜𝑢𝑛𝑡</m:t>
                      </m:r>
                    </m:oMath>
                  </m:oMathPara>
                </a14:m>
                <a:endParaRPr kumimoji="1" lang="en-US" altLang="ja-JP" sz="1600" i="1" dirty="0" smtClean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kumimoji="1" lang="en-US" altLang="ja-JP" sz="16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</m:oMath>
                  </m:oMathPara>
                </a14:m>
                <a:endParaRPr kumimoji="1" lang="en-US" altLang="ja-JP" sz="1600" dirty="0" smtClean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 / (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𝑐𝑜𝑢𝑛𝑡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+1)</m:t>
                      </m:r>
                    </m:oMath>
                  </m:oMathPara>
                </a14:m>
                <a:endParaRPr kumimoji="1" lang="en-US" altLang="ja-JP" sz="16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正方形/長方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4088" y="3581120"/>
                <a:ext cx="2699036" cy="886252"/>
              </a:xfrm>
              <a:prstGeom prst="rect">
                <a:avLst/>
              </a:prstGeom>
              <a:blipFill rotWithShape="0">
                <a:blip r:embed="rId5"/>
                <a:stretch>
                  <a:fillRect b="-516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フローチャート: 判断 7"/>
              <p:cNvSpPr/>
              <p:nvPr/>
            </p:nvSpPr>
            <p:spPr>
              <a:xfrm>
                <a:off x="4944238" y="4878366"/>
                <a:ext cx="3538736" cy="576064"/>
              </a:xfrm>
              <a:prstGeom prst="flowChartDecisi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kumimoji="1" lang="en-US" altLang="ja-JP" sz="1600" b="0" i="1" smtClean="0">
                        <a:latin typeface="Cambria Math" panose="02040503050406030204" pitchFamily="18" charset="0"/>
                      </a:rPr>
                      <m:t>++</m:t>
                    </m:r>
                    <m:r>
                      <a:rPr kumimoji="1" lang="en-US" altLang="ja-JP" sz="1600" b="0" i="1" smtClean="0">
                        <a:latin typeface="Cambria Math" panose="02040503050406030204" pitchFamily="18" charset="0"/>
                      </a:rPr>
                      <m:t>𝑐𝑜𝑢𝑛𝑡</m:t>
                    </m:r>
                    <m:r>
                      <a:rPr kumimoji="1" lang="en-US" altLang="ja-JP" sz="1600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kumimoji="1" lang="en-US" altLang="ja-JP" sz="16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kumimoji="1" lang="ja-JP" altLang="en-US" sz="1600" dirty="0" smtClean="0"/>
                  <a:t> </a:t>
                </a:r>
                <a:r>
                  <a:rPr kumimoji="1" lang="en-US" altLang="ja-JP" sz="1600" dirty="0" smtClean="0"/>
                  <a:t>?</a:t>
                </a:r>
                <a:endParaRPr kumimoji="1" lang="ja-JP" altLang="en-US" sz="1600" dirty="0"/>
              </a:p>
            </p:txBody>
          </p:sp>
        </mc:Choice>
        <mc:Fallback xmlns="">
          <p:sp>
            <p:nvSpPr>
              <p:cNvPr id="8" name="フローチャート: 判断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4238" y="4878366"/>
                <a:ext cx="3538736" cy="576064"/>
              </a:xfrm>
              <a:prstGeom prst="flowChartDecision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フローチャート: データ 8"/>
              <p:cNvSpPr/>
              <p:nvPr/>
            </p:nvSpPr>
            <p:spPr>
              <a:xfrm>
                <a:off x="5151780" y="5865425"/>
                <a:ext cx="3096344" cy="576064"/>
              </a:xfrm>
              <a:prstGeom prst="flowChartInputOutpu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9" name="フローチャート: データ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1780" y="5865425"/>
                <a:ext cx="3096344" cy="576064"/>
              </a:xfrm>
              <a:prstGeom prst="flowChartInputOutpu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直線矢印コネクタ 12"/>
          <p:cNvCxnSpPr>
            <a:stCxn id="4" idx="2"/>
            <a:endCxn id="6" idx="0"/>
          </p:cNvCxnSpPr>
          <p:nvPr/>
        </p:nvCxnSpPr>
        <p:spPr>
          <a:xfrm>
            <a:off x="6713606" y="1371304"/>
            <a:ext cx="0" cy="345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/>
          <p:cNvCxnSpPr>
            <a:stCxn id="6" idx="2"/>
            <a:endCxn id="5" idx="0"/>
          </p:cNvCxnSpPr>
          <p:nvPr/>
        </p:nvCxnSpPr>
        <p:spPr>
          <a:xfrm>
            <a:off x="6713606" y="2292532"/>
            <a:ext cx="0" cy="254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/>
          <p:cNvCxnSpPr>
            <a:stCxn id="5" idx="2"/>
            <a:endCxn id="7" idx="0"/>
          </p:cNvCxnSpPr>
          <p:nvPr/>
        </p:nvCxnSpPr>
        <p:spPr>
          <a:xfrm>
            <a:off x="6713606" y="3167745"/>
            <a:ext cx="0" cy="413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/>
          <p:cNvCxnSpPr>
            <a:stCxn id="7" idx="2"/>
            <a:endCxn id="8" idx="0"/>
          </p:cNvCxnSpPr>
          <p:nvPr/>
        </p:nvCxnSpPr>
        <p:spPr>
          <a:xfrm>
            <a:off x="6713606" y="4467372"/>
            <a:ext cx="0" cy="4109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/>
          <p:cNvCxnSpPr>
            <a:stCxn id="8" idx="2"/>
            <a:endCxn id="9" idx="1"/>
          </p:cNvCxnSpPr>
          <p:nvPr/>
        </p:nvCxnSpPr>
        <p:spPr>
          <a:xfrm flipH="1">
            <a:off x="6699952" y="5454430"/>
            <a:ext cx="13654" cy="4109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カギ線コネクタ 22"/>
          <p:cNvCxnSpPr>
            <a:stCxn id="6" idx="1"/>
            <a:endCxn id="4" idx="1"/>
          </p:cNvCxnSpPr>
          <p:nvPr/>
        </p:nvCxnSpPr>
        <p:spPr>
          <a:xfrm rot="10800000" flipH="1">
            <a:off x="4944238" y="981304"/>
            <a:ext cx="419850" cy="1023196"/>
          </a:xfrm>
          <a:prstGeom prst="bentConnector3">
            <a:avLst>
              <a:gd name="adj1" fmla="val -5444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カギ線コネクタ 24"/>
          <p:cNvCxnSpPr>
            <a:stCxn id="8" idx="1"/>
            <a:endCxn id="4" idx="1"/>
          </p:cNvCxnSpPr>
          <p:nvPr/>
        </p:nvCxnSpPr>
        <p:spPr>
          <a:xfrm rot="10800000" flipH="1">
            <a:off x="4944238" y="981304"/>
            <a:ext cx="419850" cy="4185094"/>
          </a:xfrm>
          <a:prstGeom prst="bentConnector3">
            <a:avLst>
              <a:gd name="adj1" fmla="val -5444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11182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まれに出現する外れ値に大きな影響を受けている</a:t>
            </a:r>
            <a:endParaRPr kumimoji="1" lang="en-US" altLang="ja-JP" dirty="0" smtClean="0"/>
          </a:p>
          <a:p>
            <a:r>
              <a:rPr lang="ja-JP" altLang="en-US" dirty="0" smtClean="0"/>
              <a:t>大きな</a:t>
            </a:r>
            <a:r>
              <a:rPr lang="ja-JP" altLang="en-US" dirty="0"/>
              <a:t>外れ値</a:t>
            </a:r>
            <a:r>
              <a:rPr lang="ja-JP" altLang="en-US" dirty="0" smtClean="0"/>
              <a:t>はまれであり，それ以外を用いた平均ならうまく学習できる</a:t>
            </a:r>
            <a:endParaRPr lang="en-US" altLang="ja-JP" dirty="0" smtClean="0"/>
          </a:p>
          <a:p>
            <a:r>
              <a:rPr kumimoji="1" lang="en-US" altLang="ja-JP" dirty="0" smtClean="0"/>
              <a:t>SOINN</a:t>
            </a:r>
            <a:r>
              <a:rPr kumimoji="1" lang="ja-JP" altLang="en-US" dirty="0" smtClean="0"/>
              <a:t>を用いて外れ値を取り除けばうまく行く？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うまくいかない</a:t>
            </a:r>
            <a:r>
              <a:rPr lang="ja-JP" altLang="en-US" dirty="0"/>
              <a:t>理由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47632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研究構想について</a:t>
            </a:r>
            <a:endParaRPr kumimoji="1" lang="en-US" altLang="ja-JP" dirty="0" smtClean="0"/>
          </a:p>
          <a:p>
            <a:r>
              <a:rPr lang="ja-JP" altLang="en-US" dirty="0" smtClean="0"/>
              <a:t>線形代数を用いた学習モデル</a:t>
            </a:r>
            <a:endParaRPr lang="en-US" altLang="ja-JP" dirty="0" smtClean="0"/>
          </a:p>
          <a:p>
            <a:r>
              <a:rPr kumimoji="1" lang="ja-JP" altLang="en-US" dirty="0" smtClean="0"/>
              <a:t>形態素解析ライブラリの試用</a:t>
            </a:r>
            <a:endParaRPr kumimoji="1" lang="en-US" altLang="ja-JP" dirty="0" smtClean="0"/>
          </a:p>
          <a:p>
            <a:r>
              <a:rPr lang="en-US" altLang="ja-JP" dirty="0" smtClean="0"/>
              <a:t>Kinect</a:t>
            </a:r>
            <a:r>
              <a:rPr lang="ja-JP" altLang="en-US" dirty="0" smtClean="0"/>
              <a:t>の試用</a:t>
            </a:r>
            <a:endParaRPr lang="en-US" altLang="ja-JP" dirty="0" smtClean="0"/>
          </a:p>
          <a:p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近況報告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13186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修正した学習フロー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正方形/長方形 3"/>
              <p:cNvSpPr/>
              <p:nvPr/>
            </p:nvSpPr>
            <p:spPr>
              <a:xfrm>
                <a:off x="5364088" y="591304"/>
                <a:ext cx="2699036" cy="7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1600" dirty="0" smtClean="0"/>
                  <a:t>教示データ</a:t>
                </a:r>
                <a:r>
                  <a:rPr kumimoji="1" lang="en-US" altLang="ja-JP" sz="1600" dirty="0" smtClean="0"/>
                  <a:t>dim</a:t>
                </a:r>
                <a:r>
                  <a:rPr kumimoji="1" lang="ja-JP" altLang="en-US" sz="1600" dirty="0" smtClean="0"/>
                  <a:t>個を選択し，</a:t>
                </a:r>
                <a:endParaRPr kumimoji="1" lang="en-US" altLang="ja-JP" sz="1600" dirty="0" smtClean="0"/>
              </a:p>
              <a:p>
                <a:pPr algn="ctr"/>
                <a:r>
                  <a:rPr kumimoji="1" lang="ja-JP" altLang="en-US" sz="1600" dirty="0" smtClean="0"/>
                  <a:t>前行列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ja-JP" sz="16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kumimoji="1" lang="en-US" altLang="ja-JP" sz="1600" dirty="0" smtClean="0"/>
                  <a:t>,</a:t>
                </a:r>
                <a:r>
                  <a:rPr kumimoji="1" lang="ja-JP" altLang="en-US" sz="1600" dirty="0" smtClean="0"/>
                  <a:t>後行列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ja-JP" sz="16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kumimoji="1" lang="ja-JP" altLang="en-US" sz="1600" dirty="0" smtClean="0"/>
                  <a:t>を作る</a:t>
                </a:r>
                <a:endParaRPr kumimoji="1" lang="ja-JP" altLang="en-US" sz="1600" dirty="0"/>
              </a:p>
            </p:txBody>
          </p:sp>
        </mc:Choice>
        <mc:Fallback xmlns="">
          <p:sp>
            <p:nvSpPr>
              <p:cNvPr id="4" name="正方形/長方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4088" y="591304"/>
                <a:ext cx="2699036" cy="78000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正方形/長方形 4"/>
              <p:cNvSpPr/>
              <p:nvPr/>
            </p:nvSpPr>
            <p:spPr>
              <a:xfrm>
                <a:off x="5364088" y="2547368"/>
                <a:ext cx="2699036" cy="62037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sz="16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ja-JP" altLang="en-US" sz="1600" i="1">
                          <a:latin typeface="Cambria Math" panose="02040503050406030204" pitchFamily="18" charset="0"/>
                        </a:rPr>
                        <m:t>←</m:t>
                      </m:r>
                      <m:sSubSup>
                        <m:sSubSupPr>
                          <m:ctrlP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sSubSup>
                        <m:sSubSupPr>
                          <m:ctrlP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p>
                            <m:sSupPr>
                              <m:ctrlPr>
                                <a:rPr kumimoji="1" lang="en-US" altLang="ja-JP" sz="16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  <m:sub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5" name="正方形/長方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4088" y="2547368"/>
                <a:ext cx="2699036" cy="62037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フローチャート: 判断 5"/>
              <p:cNvSpPr/>
              <p:nvPr/>
            </p:nvSpPr>
            <p:spPr>
              <a:xfrm>
                <a:off x="4944238" y="1716468"/>
                <a:ext cx="3538736" cy="576064"/>
              </a:xfrm>
              <a:prstGeom prst="flowChartDecisi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ja-JP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kumimoji="1" lang="ja-JP" altLang="en-US" sz="1600" dirty="0" smtClean="0"/>
                  <a:t> 正則？</a:t>
                </a:r>
                <a:endParaRPr kumimoji="1" lang="ja-JP" altLang="en-US" sz="1600" dirty="0"/>
              </a:p>
            </p:txBody>
          </p:sp>
        </mc:Choice>
        <mc:Fallback xmlns="">
          <p:sp>
            <p:nvSpPr>
              <p:cNvPr id="6" name="フローチャート: 判断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4238" y="1716468"/>
                <a:ext cx="3538736" cy="576064"/>
              </a:xfrm>
              <a:prstGeom prst="flowChartDecision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正方形/長方形 6"/>
              <p:cNvSpPr/>
              <p:nvPr/>
            </p:nvSpPr>
            <p:spPr>
              <a:xfrm>
                <a:off x="5364088" y="3581120"/>
                <a:ext cx="2699036" cy="88625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ja-JP" sz="1600" i="1" smtClean="0">
                        <a:latin typeface="Cambria Math" panose="02040503050406030204" pitchFamily="18" charset="0"/>
                      </a:rPr>
                      <m:t>S</m:t>
                    </m:r>
                  </m:oMath>
                </a14:m>
                <a:r>
                  <a:rPr kumimoji="1" lang="en-US" altLang="ja-JP" sz="1600" i="1" dirty="0" smtClean="0">
                    <a:latin typeface="Cambria Math" panose="02040503050406030204" pitchFamily="18" charset="0"/>
                  </a:rPr>
                  <a:t>OINN.inputSignal(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ja-JP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bSup>
                  </m:oMath>
                </a14:m>
                <a:r>
                  <a:rPr kumimoji="1" lang="en-US" altLang="ja-JP" sz="1600" i="1" dirty="0" smtClean="0">
                    <a:latin typeface="Cambria Math" panose="02040503050406030204" pitchFamily="18" charset="0"/>
                  </a:rPr>
                  <a:t>)</a:t>
                </a:r>
                <a:endParaRPr kumimoji="1" lang="en-US" altLang="ja-JP" sz="16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正方形/長方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4088" y="3581120"/>
                <a:ext cx="2699036" cy="88625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フローチャート: 判断 7"/>
              <p:cNvSpPr/>
              <p:nvPr/>
            </p:nvSpPr>
            <p:spPr>
              <a:xfrm>
                <a:off x="4944238" y="4878366"/>
                <a:ext cx="3538736" cy="576064"/>
              </a:xfrm>
              <a:prstGeom prst="flowChartDecisi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kumimoji="1" lang="en-US" altLang="ja-JP" sz="1600" b="0" i="1" smtClean="0">
                        <a:latin typeface="Cambria Math" panose="02040503050406030204" pitchFamily="18" charset="0"/>
                      </a:rPr>
                      <m:t>++</m:t>
                    </m:r>
                    <m:r>
                      <a:rPr kumimoji="1" lang="en-US" altLang="ja-JP" sz="1600" b="0" i="1" smtClean="0">
                        <a:latin typeface="Cambria Math" panose="02040503050406030204" pitchFamily="18" charset="0"/>
                      </a:rPr>
                      <m:t>𝑐𝑜𝑢𝑛𝑡</m:t>
                    </m:r>
                    <m:r>
                      <a:rPr kumimoji="1" lang="en-US" altLang="ja-JP" sz="1600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kumimoji="1" lang="en-US" altLang="ja-JP" sz="16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kumimoji="1" lang="ja-JP" altLang="en-US" sz="1600" dirty="0" smtClean="0"/>
                  <a:t> </a:t>
                </a:r>
                <a:r>
                  <a:rPr kumimoji="1" lang="en-US" altLang="ja-JP" sz="1600" dirty="0" smtClean="0"/>
                  <a:t>?</a:t>
                </a:r>
                <a:endParaRPr kumimoji="1" lang="ja-JP" altLang="en-US" sz="1600" dirty="0"/>
              </a:p>
            </p:txBody>
          </p:sp>
        </mc:Choice>
        <mc:Fallback xmlns="">
          <p:sp>
            <p:nvSpPr>
              <p:cNvPr id="8" name="フローチャート: 判断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4238" y="4878366"/>
                <a:ext cx="3538736" cy="576064"/>
              </a:xfrm>
              <a:prstGeom prst="flowChartDecision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フローチャート: データ 8"/>
              <p:cNvSpPr/>
              <p:nvPr/>
            </p:nvSpPr>
            <p:spPr>
              <a:xfrm>
                <a:off x="4839540" y="5815047"/>
                <a:ext cx="3748132" cy="576064"/>
              </a:xfrm>
              <a:prstGeom prst="flowChartInputOutpu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𝑆𝑂𝐼𝑁𝑁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𝑔𝑒𝑡𝑁𝑜𝑑𝑒𝑀𝑒𝑎𝑛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()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9" name="フローチャート: データ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9540" y="5815047"/>
                <a:ext cx="3748132" cy="576064"/>
              </a:xfrm>
              <a:prstGeom prst="flowChartInputOutpu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直線矢印コネクタ 9"/>
          <p:cNvCxnSpPr>
            <a:stCxn id="4" idx="2"/>
            <a:endCxn id="6" idx="0"/>
          </p:cNvCxnSpPr>
          <p:nvPr/>
        </p:nvCxnSpPr>
        <p:spPr>
          <a:xfrm>
            <a:off x="6713606" y="1371304"/>
            <a:ext cx="0" cy="345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/>
          <p:cNvCxnSpPr>
            <a:stCxn id="6" idx="2"/>
            <a:endCxn id="5" idx="0"/>
          </p:cNvCxnSpPr>
          <p:nvPr/>
        </p:nvCxnSpPr>
        <p:spPr>
          <a:xfrm>
            <a:off x="6713606" y="2292532"/>
            <a:ext cx="0" cy="254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/>
          <p:cNvCxnSpPr>
            <a:stCxn id="5" idx="2"/>
            <a:endCxn id="7" idx="0"/>
          </p:cNvCxnSpPr>
          <p:nvPr/>
        </p:nvCxnSpPr>
        <p:spPr>
          <a:xfrm>
            <a:off x="6713606" y="3167745"/>
            <a:ext cx="0" cy="413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/>
          <p:cNvCxnSpPr>
            <a:stCxn id="7" idx="2"/>
            <a:endCxn id="8" idx="0"/>
          </p:cNvCxnSpPr>
          <p:nvPr/>
        </p:nvCxnSpPr>
        <p:spPr>
          <a:xfrm>
            <a:off x="6713606" y="4467372"/>
            <a:ext cx="0" cy="4109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/>
          <p:cNvCxnSpPr>
            <a:stCxn id="8" idx="2"/>
            <a:endCxn id="9" idx="1"/>
          </p:cNvCxnSpPr>
          <p:nvPr/>
        </p:nvCxnSpPr>
        <p:spPr>
          <a:xfrm>
            <a:off x="6713606" y="5454430"/>
            <a:ext cx="0" cy="360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カギ線コネクタ 14"/>
          <p:cNvCxnSpPr>
            <a:stCxn id="6" idx="1"/>
            <a:endCxn id="4" idx="1"/>
          </p:cNvCxnSpPr>
          <p:nvPr/>
        </p:nvCxnSpPr>
        <p:spPr>
          <a:xfrm rot="10800000" flipH="1">
            <a:off x="4944238" y="981304"/>
            <a:ext cx="419850" cy="1023196"/>
          </a:xfrm>
          <a:prstGeom prst="bentConnector3">
            <a:avLst>
              <a:gd name="adj1" fmla="val -5444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カギ線コネクタ 15"/>
          <p:cNvCxnSpPr>
            <a:stCxn id="8" idx="1"/>
            <a:endCxn id="4" idx="1"/>
          </p:cNvCxnSpPr>
          <p:nvPr/>
        </p:nvCxnSpPr>
        <p:spPr>
          <a:xfrm rot="10800000" flipH="1">
            <a:off x="4944238" y="981304"/>
            <a:ext cx="419850" cy="4185094"/>
          </a:xfrm>
          <a:prstGeom prst="bentConnector3">
            <a:avLst>
              <a:gd name="adj1" fmla="val -5444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66238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 smtClean="0"/>
              <a:t>SOINN</a:t>
            </a:r>
            <a:r>
              <a:rPr lang="ja-JP" altLang="en-US" sz="2400" dirty="0" smtClean="0"/>
              <a:t>で外れ値を除去することでうまく学習できている</a:t>
            </a:r>
            <a:endParaRPr kumimoji="1" lang="ja-JP" altLang="en-US" sz="2400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結果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442754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学習データが少ない時の近似法について考察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主成分分析</a:t>
            </a:r>
            <a:endParaRPr lang="en-US" altLang="ja-JP" dirty="0" smtClean="0"/>
          </a:p>
          <a:p>
            <a:pPr lvl="1"/>
            <a:r>
              <a:rPr kumimoji="1" lang="ja-JP" altLang="en-US" smtClean="0"/>
              <a:t>特徴</a:t>
            </a:r>
            <a:r>
              <a:rPr kumimoji="1" lang="ja-JP" altLang="en-US"/>
              <a:t>量</a:t>
            </a:r>
            <a:r>
              <a:rPr kumimoji="1" lang="ja-JP" altLang="en-US" smtClean="0"/>
              <a:t>の</a:t>
            </a:r>
            <a:r>
              <a:rPr kumimoji="1" lang="ja-JP" altLang="en-US"/>
              <a:t>組み合</a:t>
            </a:r>
            <a:r>
              <a:rPr kumimoji="1" lang="ja-JP" altLang="en-US" smtClean="0"/>
              <a:t>わせ</a:t>
            </a:r>
            <a:endParaRPr kumimoji="1" lang="en-US" altLang="ja-JP" dirty="0" smtClean="0"/>
          </a:p>
          <a:p>
            <a:r>
              <a:rPr lang="en-US" altLang="ja-JP" dirty="0" smtClean="0"/>
              <a:t>SOINN</a:t>
            </a:r>
            <a:r>
              <a:rPr lang="ja-JP" altLang="en-US" dirty="0" smtClean="0"/>
              <a:t>が有効な時とそうでない時</a:t>
            </a:r>
            <a:endParaRPr lang="en-US" altLang="ja-JP" dirty="0" smtClean="0"/>
          </a:p>
          <a:p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今後の展望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484824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近況報告</a:t>
            </a:r>
            <a:endParaRPr kumimoji="1" lang="en-US" altLang="ja-JP" dirty="0" smtClean="0"/>
          </a:p>
          <a:p>
            <a:pPr lvl="1"/>
            <a:r>
              <a:rPr lang="ja-JP" altLang="en-US" dirty="0"/>
              <a:t>遺伝的</a:t>
            </a:r>
            <a:r>
              <a:rPr lang="ja-JP" altLang="en-US" dirty="0" smtClean="0"/>
              <a:t>アルゴリズムの試用</a:t>
            </a:r>
            <a:endParaRPr lang="en-US" altLang="ja-JP" dirty="0" smtClean="0"/>
          </a:p>
          <a:p>
            <a:pPr lvl="1"/>
            <a:r>
              <a:rPr lang="ja-JP" altLang="en-US" dirty="0"/>
              <a:t>最</a:t>
            </a:r>
            <a:r>
              <a:rPr lang="ja-JP" altLang="en-US" dirty="0" smtClean="0"/>
              <a:t>急降下法を試用</a:t>
            </a:r>
            <a:endParaRPr lang="en-US" altLang="ja-JP" dirty="0" smtClean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～</a:t>
            </a:r>
            <a:r>
              <a:rPr lang="en-US" altLang="ja-JP" dirty="0" smtClean="0"/>
              <a:t>2016/ 4/25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931012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充分なデータが存在する場合，</a:t>
            </a:r>
            <a:r>
              <a:rPr kumimoji="1" lang="en-US" altLang="ja-JP" dirty="0" smtClean="0"/>
              <a:t>SOINN+</a:t>
            </a:r>
            <a:r>
              <a:rPr kumimoji="1" lang="ja-JP" altLang="en-US" dirty="0" smtClean="0"/>
              <a:t>連立方程式の手法が成功</a:t>
            </a:r>
            <a:endParaRPr kumimoji="1" lang="en-US" altLang="ja-JP" dirty="0" smtClean="0"/>
          </a:p>
          <a:p>
            <a:r>
              <a:rPr lang="ja-JP" altLang="en-US" dirty="0"/>
              <a:t>データが少ない</a:t>
            </a:r>
            <a:r>
              <a:rPr lang="ja-JP" altLang="en-US" dirty="0" smtClean="0"/>
              <a:t>場合（連立方程式が解けない場合）の推定手法として，最急降下法を試用</a:t>
            </a:r>
            <a:endParaRPr lang="en-US" altLang="ja-JP" dirty="0" smtClean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最</a:t>
            </a:r>
            <a:r>
              <a:rPr kumimoji="1" lang="ja-JP" altLang="en-US" dirty="0" smtClean="0"/>
              <a:t>急降下法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323139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充分なデータの場合</a:t>
            </a:r>
            <a:endParaRPr kumimoji="1" lang="en-US" altLang="ja-JP" dirty="0" smtClean="0"/>
          </a:p>
          <a:p>
            <a:pPr lvl="1"/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実験</a:t>
            </a:r>
            <a:endParaRPr kumimoji="1" lang="ja-JP" altLang="en-US" dirty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5335183"/>
              </p:ext>
            </p:extLst>
          </p:nvPr>
        </p:nvGraphicFramePr>
        <p:xfrm>
          <a:off x="1115616" y="1916830"/>
          <a:ext cx="6840760" cy="38020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4203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03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63285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800" u="none" strike="noStrike" dirty="0">
                          <a:effectLst/>
                        </a:rPr>
                        <a:t>閾値</a:t>
                      </a:r>
                      <a:endParaRPr lang="ja-JP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800" u="none" strike="noStrike" dirty="0">
                          <a:effectLst/>
                        </a:rPr>
                        <a:t>学習時間</a:t>
                      </a:r>
                      <a:endParaRPr lang="ja-JP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888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800" u="none" strike="noStrike">
                          <a:effectLst/>
                        </a:rPr>
                        <a:t>100</a:t>
                      </a:r>
                      <a:endParaRPr lang="en-US" altLang="ja-JP" sz="28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800" u="none" strike="noStrike" dirty="0">
                          <a:effectLst/>
                        </a:rPr>
                        <a:t>7514.861</a:t>
                      </a:r>
                      <a:endParaRPr lang="en-US" altLang="ja-JP" sz="28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328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800" u="none" strike="noStrike">
                          <a:effectLst/>
                        </a:rPr>
                        <a:t>10</a:t>
                      </a:r>
                      <a:endParaRPr lang="en-US" altLang="ja-JP" sz="28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800" u="none" strike="noStrike" dirty="0">
                          <a:effectLst/>
                        </a:rPr>
                        <a:t>12181.88</a:t>
                      </a:r>
                      <a:endParaRPr lang="en-US" altLang="ja-JP" sz="28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328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800" u="none" strike="noStrike">
                          <a:effectLst/>
                        </a:rPr>
                        <a:t>1</a:t>
                      </a:r>
                      <a:endParaRPr lang="en-US" altLang="ja-JP" sz="28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800" u="none" strike="noStrike" dirty="0">
                          <a:effectLst/>
                        </a:rPr>
                        <a:t>17934.34</a:t>
                      </a:r>
                      <a:endParaRPr lang="en-US" altLang="ja-JP" sz="28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6328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800" u="none" strike="noStrike">
                          <a:effectLst/>
                        </a:rPr>
                        <a:t>0.1</a:t>
                      </a:r>
                      <a:endParaRPr lang="en-US" altLang="ja-JP" sz="28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800" u="none" strike="noStrike" dirty="0">
                          <a:effectLst/>
                        </a:rPr>
                        <a:t>∞</a:t>
                      </a:r>
                      <a:endParaRPr lang="ja-JP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19791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充分なデータがある場合，最急降下法は連立方程式より正確な学習</a:t>
            </a:r>
            <a:endParaRPr kumimoji="1" lang="en-US" altLang="ja-JP" dirty="0" smtClean="0"/>
          </a:p>
          <a:p>
            <a:pPr lvl="1"/>
            <a:r>
              <a:rPr lang="ja-JP" altLang="en-US" dirty="0"/>
              <a:t>データ</a:t>
            </a:r>
            <a:r>
              <a:rPr lang="ja-JP" altLang="en-US" dirty="0" smtClean="0"/>
              <a:t>を網羅的に使えているからと考えられる</a:t>
            </a:r>
            <a:endParaRPr lang="en-US" altLang="ja-JP" dirty="0" smtClean="0"/>
          </a:p>
          <a:p>
            <a:pPr lvl="1"/>
            <a:endParaRPr lang="en-US" altLang="ja-JP" dirty="0" smtClean="0"/>
          </a:p>
          <a:p>
            <a:r>
              <a:rPr kumimoji="1" lang="ja-JP" altLang="en-US" dirty="0"/>
              <a:t>経過時間は</a:t>
            </a:r>
            <a:r>
              <a:rPr kumimoji="1" lang="ja-JP" altLang="en-US" dirty="0" smtClean="0"/>
              <a:t>圧倒</a:t>
            </a:r>
            <a:r>
              <a:rPr lang="ja-JP" altLang="en-US" dirty="0"/>
              <a:t>的</a:t>
            </a:r>
            <a:r>
              <a:rPr lang="ja-JP" altLang="en-US" dirty="0" smtClean="0"/>
              <a:t>に連立方程式のほうが良い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結果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748110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充分なデータがない場合</a:t>
            </a:r>
            <a:endParaRPr kumimoji="1" lang="en-US" altLang="ja-JP" dirty="0" smtClean="0"/>
          </a:p>
          <a:p>
            <a:pPr marL="109728" indent="0">
              <a:buNone/>
            </a:pPr>
            <a:r>
              <a:rPr lang="en-US" altLang="ja-JP" dirty="0" smtClean="0"/>
              <a:t>	</a:t>
            </a:r>
            <a:r>
              <a:rPr lang="ja-JP" altLang="en-US" dirty="0" smtClean="0"/>
              <a:t>↓</a:t>
            </a:r>
            <a:endParaRPr lang="en-US" altLang="ja-JP" dirty="0"/>
          </a:p>
          <a:p>
            <a:r>
              <a:rPr kumimoji="1" lang="ja-JP" altLang="en-US" dirty="0" smtClean="0"/>
              <a:t>上手くいかない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局所解に収束？</a:t>
            </a:r>
            <a:endParaRPr lang="en-US" altLang="ja-JP" dirty="0" smtClean="0"/>
          </a:p>
          <a:p>
            <a:pPr lvl="1"/>
            <a:r>
              <a:rPr kumimoji="1" lang="ja-JP" altLang="en-US" dirty="0"/>
              <a:t>計算に時間がかかって</a:t>
            </a:r>
            <a:r>
              <a:rPr kumimoji="1" lang="ja-JP" altLang="en-US" dirty="0" smtClean="0"/>
              <a:t>いる？</a:t>
            </a:r>
            <a:endParaRPr kumimoji="1" lang="en-US" altLang="ja-JP" dirty="0" smtClean="0"/>
          </a:p>
          <a:p>
            <a:pPr marL="109728" indent="0">
              <a:buNone/>
            </a:pPr>
            <a:r>
              <a:rPr lang="en-US" altLang="ja-JP" dirty="0" smtClean="0"/>
              <a:t>	</a:t>
            </a:r>
            <a:r>
              <a:rPr lang="ja-JP" altLang="en-US" dirty="0" smtClean="0"/>
              <a:t>↓</a:t>
            </a:r>
            <a:endParaRPr lang="en-US" altLang="ja-JP" dirty="0"/>
          </a:p>
          <a:p>
            <a:r>
              <a:rPr kumimoji="1" lang="ja-JP" altLang="en-US" smtClean="0"/>
              <a:t>検証実験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閾値以下になるまで初期値を変更して繰り返し実験</a:t>
            </a:r>
            <a:endParaRPr kumimoji="1" lang="en-US" altLang="ja-JP" dirty="0" smtClean="0"/>
          </a:p>
          <a:p>
            <a:pPr lvl="1"/>
            <a:r>
              <a:rPr lang="ja-JP" altLang="en-US" dirty="0"/>
              <a:t>データ量を</a:t>
            </a:r>
            <a:r>
              <a:rPr lang="ja-JP" altLang="en-US" dirty="0" smtClean="0"/>
              <a:t>変えて実験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実験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900992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グラフ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28499173"/>
              </p:ext>
            </p:extLst>
          </p:nvPr>
        </p:nvGraphicFramePr>
        <p:xfrm>
          <a:off x="755576" y="332656"/>
          <a:ext cx="7211913" cy="29973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グラフ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22547072"/>
              </p:ext>
            </p:extLst>
          </p:nvPr>
        </p:nvGraphicFramePr>
        <p:xfrm>
          <a:off x="755576" y="3329980"/>
          <a:ext cx="7211913" cy="34425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1359589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graphicFrame>
        <p:nvGraphicFramePr>
          <p:cNvPr id="4" name="コンテンツ プレースホルダー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7760971"/>
              </p:ext>
            </p:extLst>
          </p:nvPr>
        </p:nvGraphicFramePr>
        <p:xfrm>
          <a:off x="457200" y="1279525"/>
          <a:ext cx="8229600" cy="5029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8903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卒業研究</a:t>
            </a:r>
            <a:endParaRPr kumimoji="1" lang="en-US" altLang="ja-JP" dirty="0" smtClean="0"/>
          </a:p>
          <a:p>
            <a:pPr lvl="1"/>
            <a:r>
              <a:rPr lang="ja-JP" altLang="en-US" dirty="0" smtClean="0">
                <a:solidFill>
                  <a:srgbClr val="FF0000"/>
                </a:solidFill>
              </a:rPr>
              <a:t>物体移動動作</a:t>
            </a:r>
            <a:r>
              <a:rPr lang="ja-JP" altLang="en-US" dirty="0" smtClean="0"/>
              <a:t>の目標位置と</a:t>
            </a:r>
            <a:r>
              <a:rPr lang="ja-JP" altLang="en-US" dirty="0" smtClean="0">
                <a:solidFill>
                  <a:srgbClr val="FF0000"/>
                </a:solidFill>
              </a:rPr>
              <a:t>他の物体との相対位置</a:t>
            </a:r>
            <a:r>
              <a:rPr lang="ja-JP" altLang="en-US" dirty="0" smtClean="0"/>
              <a:t>を推定</a:t>
            </a:r>
            <a:endParaRPr lang="en-US" altLang="ja-JP" dirty="0" smtClean="0"/>
          </a:p>
          <a:p>
            <a:pPr lvl="1"/>
            <a:endParaRPr kumimoji="1" lang="en-US" altLang="ja-JP" dirty="0"/>
          </a:p>
          <a:p>
            <a:r>
              <a:rPr kumimoji="1" lang="ja-JP" altLang="en-US" dirty="0" smtClean="0"/>
              <a:t>夢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言って聞かせたり，見せるだけで，様々な動作を</a:t>
            </a:r>
            <a:endParaRPr kumimoji="1" lang="en-US" altLang="ja-JP" dirty="0" smtClean="0"/>
          </a:p>
          <a:p>
            <a:pPr marL="393192" lvl="1" indent="0">
              <a:buNone/>
            </a:pPr>
            <a:r>
              <a:rPr lang="ja-JP" altLang="en-US" dirty="0" smtClean="0">
                <a:solidFill>
                  <a:srgbClr val="FF0000"/>
                </a:solidFill>
              </a:rPr>
              <a:t>気を利かせつつ</a:t>
            </a:r>
            <a:r>
              <a:rPr lang="ja-JP" altLang="en-US" dirty="0" smtClean="0"/>
              <a:t>学習してくれる汎用ロボット</a:t>
            </a:r>
            <a:endParaRPr lang="en-US" altLang="ja-JP" dirty="0"/>
          </a:p>
          <a:p>
            <a:pPr lvl="1"/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研究</a:t>
            </a:r>
            <a:r>
              <a:rPr lang="ja-JP" altLang="en-US" dirty="0"/>
              <a:t>構想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86674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初期値を変え</a:t>
            </a:r>
            <a:r>
              <a:rPr lang="ja-JP" altLang="en-US" dirty="0"/>
              <a:t>て</a:t>
            </a:r>
            <a:r>
              <a:rPr kumimoji="1" lang="ja-JP" altLang="en-US" dirty="0" smtClean="0"/>
              <a:t>実験</a:t>
            </a:r>
            <a:endParaRPr kumimoji="1" lang="en-US" altLang="ja-JP" dirty="0" smtClean="0"/>
          </a:p>
          <a:p>
            <a:r>
              <a:rPr lang="ja-JP" altLang="en-US" dirty="0" smtClean="0"/>
              <a:t>画像</a:t>
            </a:r>
            <a:r>
              <a:rPr lang="ja-JP" altLang="en-US" dirty="0"/>
              <a:t>処理</a:t>
            </a:r>
            <a:r>
              <a:rPr lang="ja-JP" altLang="en-US" dirty="0" smtClean="0"/>
              <a:t>としての応用</a:t>
            </a:r>
            <a:endParaRPr kumimoji="1" lang="en-US" altLang="ja-JP" dirty="0" smtClean="0"/>
          </a:p>
          <a:p>
            <a:r>
              <a:rPr lang="ja-JP" altLang="en-US" dirty="0" smtClean="0"/>
              <a:t>機械学習演習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ＣＮＮ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バックプロパゲーション</a:t>
            </a:r>
            <a:endParaRPr kumimoji="1" lang="en-US" altLang="ja-JP" dirty="0" smtClean="0"/>
          </a:p>
          <a:p>
            <a:r>
              <a:rPr lang="en-US" altLang="ja-JP" dirty="0" smtClean="0"/>
              <a:t>C++</a:t>
            </a:r>
            <a:r>
              <a:rPr lang="ja-JP" altLang="en-US" dirty="0" smtClean="0"/>
              <a:t>演習</a:t>
            </a:r>
            <a:endParaRPr lang="en-US" altLang="ja-JP" dirty="0" smtClean="0"/>
          </a:p>
          <a:p>
            <a:r>
              <a:rPr kumimoji="1" lang="en-US" altLang="ja-JP" dirty="0" err="1" smtClean="0"/>
              <a:t>kinect</a:t>
            </a:r>
            <a:r>
              <a:rPr kumimoji="1" lang="ja-JP" altLang="en-US" dirty="0" smtClean="0"/>
              <a:t>準備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Java</a:t>
            </a:r>
            <a:r>
              <a:rPr lang="ja-JP" altLang="en-US" dirty="0" smtClean="0"/>
              <a:t>の</a:t>
            </a:r>
            <a:r>
              <a:rPr lang="en-US" altLang="ja-JP" dirty="0" err="1" smtClean="0"/>
              <a:t>kinect</a:t>
            </a:r>
            <a:r>
              <a:rPr lang="ja-JP" altLang="en-US" dirty="0" smtClean="0"/>
              <a:t>のライブラリを発見</a:t>
            </a:r>
            <a:endParaRPr lang="en-US" altLang="ja-JP" dirty="0" smtClean="0"/>
          </a:p>
          <a:p>
            <a:pPr lvl="1"/>
            <a:r>
              <a:rPr lang="ja-JP" altLang="en-US" dirty="0"/>
              <a:t>チュートリアル</a:t>
            </a:r>
            <a:r>
              <a:rPr lang="ja-JP" altLang="en-US" dirty="0" smtClean="0"/>
              <a:t>を読んでいる最中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～</a:t>
            </a:r>
            <a:r>
              <a:rPr kumimoji="1" lang="en-US" altLang="ja-JP" dirty="0" smtClean="0"/>
              <a:t>2016/ 5/19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604614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実験結果</a:t>
            </a:r>
            <a:endParaRPr kumimoji="1" lang="ja-JP" altLang="en-US" dirty="0"/>
          </a:p>
        </p:txBody>
      </p:sp>
      <p:graphicFrame>
        <p:nvGraphicFramePr>
          <p:cNvPr id="4" name="グラフ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83513398"/>
              </p:ext>
            </p:extLst>
          </p:nvPr>
        </p:nvGraphicFramePr>
        <p:xfrm>
          <a:off x="474588" y="908721"/>
          <a:ext cx="8229600" cy="28803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グラフ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49455713"/>
              </p:ext>
            </p:extLst>
          </p:nvPr>
        </p:nvGraphicFramePr>
        <p:xfrm>
          <a:off x="457200" y="3880718"/>
          <a:ext cx="8212212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3377554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収束は </a:t>
            </a:r>
            <a:r>
              <a:rPr kumimoji="1" lang="en-US" altLang="ja-JP" dirty="0" smtClean="0"/>
              <a:t>50 </a:t>
            </a:r>
            <a:r>
              <a:rPr kumimoji="1" lang="ja-JP" altLang="en-US" dirty="0" smtClean="0"/>
              <a:t>前後</a:t>
            </a:r>
            <a:endParaRPr kumimoji="1" lang="en-US" altLang="ja-JP" dirty="0" smtClean="0"/>
          </a:p>
          <a:p>
            <a:r>
              <a:rPr lang="ja-JP" altLang="en-US" dirty="0" smtClean="0"/>
              <a:t>特徴</a:t>
            </a:r>
            <a:r>
              <a:rPr lang="ja-JP" altLang="en-US" dirty="0"/>
              <a:t>量</a:t>
            </a:r>
            <a:r>
              <a:rPr lang="ja-JP" altLang="en-US" dirty="0" smtClean="0"/>
              <a:t>を増やして実験を始める</a:t>
            </a:r>
            <a:endParaRPr lang="en-US" altLang="ja-JP" dirty="0" smtClean="0"/>
          </a:p>
          <a:p>
            <a:pPr lvl="1"/>
            <a:r>
              <a:rPr lang="en-US" altLang="ja-JP" dirty="0"/>
              <a:t>3</a:t>
            </a:r>
            <a:r>
              <a:rPr lang="ja-JP" altLang="en-US" dirty="0" smtClean="0"/>
              <a:t>次元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向き</a:t>
            </a:r>
            <a:endParaRPr lang="en-US" altLang="ja-JP" dirty="0" smtClean="0"/>
          </a:p>
          <a:p>
            <a:r>
              <a:rPr lang="ja-JP" altLang="en-US" dirty="0" smtClean="0"/>
              <a:t>ほかの</a:t>
            </a:r>
            <a:r>
              <a:rPr lang="ja-JP" altLang="en-US" dirty="0"/>
              <a:t>手法</a:t>
            </a:r>
            <a:r>
              <a:rPr lang="ja-JP" altLang="en-US" dirty="0" smtClean="0"/>
              <a:t>の実験データも取る</a:t>
            </a:r>
            <a:endParaRPr lang="en-US" altLang="ja-JP" dirty="0" smtClean="0"/>
          </a:p>
          <a:p>
            <a:pPr lvl="1"/>
            <a:r>
              <a:rPr lang="ja-JP" altLang="en-US" smtClean="0"/>
              <a:t>連立方程式，ＧＡ，卒論手法</a:t>
            </a:r>
            <a:endParaRPr lang="en-US" altLang="ja-JP" dirty="0" smtClean="0"/>
          </a:p>
          <a:p>
            <a:pPr lvl="1"/>
            <a:endParaRPr lang="en-US" altLang="ja-JP" dirty="0"/>
          </a:p>
          <a:p>
            <a:r>
              <a:rPr lang="en-US" altLang="ja-JP" dirty="0" smtClean="0"/>
              <a:t>CNN</a:t>
            </a:r>
            <a:r>
              <a:rPr lang="ja-JP" altLang="en-US" dirty="0" smtClean="0"/>
              <a:t>学習の演習</a:t>
            </a:r>
            <a:endParaRPr lang="en-US" altLang="ja-JP" dirty="0" smtClean="0"/>
          </a:p>
          <a:p>
            <a:r>
              <a:rPr lang="en-US" altLang="ja-JP" dirty="0" smtClean="0"/>
              <a:t>HIRO</a:t>
            </a:r>
            <a:r>
              <a:rPr lang="ja-JP" altLang="en-US" dirty="0" smtClean="0"/>
              <a:t>の試用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HiroControl.cpp</a:t>
            </a:r>
            <a:r>
              <a:rPr lang="ja-JP" altLang="en-US" dirty="0"/>
              <a:t> </a:t>
            </a:r>
            <a:r>
              <a:rPr lang="ja-JP" altLang="en-US" dirty="0" smtClean="0"/>
              <a:t>試用</a:t>
            </a:r>
            <a:endParaRPr lang="en-US" altLang="ja-JP" dirty="0" smtClean="0"/>
          </a:p>
          <a:p>
            <a:r>
              <a:rPr lang="en-US" altLang="ja-JP" dirty="0" err="1" smtClean="0"/>
              <a:t>kinect</a:t>
            </a:r>
            <a:r>
              <a:rPr lang="ja-JP" altLang="en-US" dirty="0" smtClean="0"/>
              <a:t>のチュートリアル</a:t>
            </a:r>
            <a:endParaRPr lang="en-US" altLang="ja-JP" dirty="0" smtClean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今後の展望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513927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1Q</a:t>
            </a:r>
            <a:r>
              <a:rPr lang="ja-JP" altLang="en-US" dirty="0" smtClean="0"/>
              <a:t>課題終了</a:t>
            </a:r>
            <a:endParaRPr lang="en-US" altLang="ja-JP" dirty="0" smtClean="0"/>
          </a:p>
          <a:p>
            <a:r>
              <a:rPr lang="ja-JP" altLang="en-US" dirty="0" smtClean="0"/>
              <a:t>疑似</a:t>
            </a:r>
            <a:r>
              <a:rPr lang="en-US" altLang="ja-JP" dirty="0" smtClean="0"/>
              <a:t>3</a:t>
            </a:r>
            <a:r>
              <a:rPr lang="ja-JP" altLang="en-US" dirty="0" smtClean="0"/>
              <a:t>次元で実験</a:t>
            </a:r>
            <a:endParaRPr lang="en-US" altLang="ja-JP" dirty="0" smtClean="0"/>
          </a:p>
          <a:p>
            <a:r>
              <a:rPr kumimoji="1" lang="ja-JP" altLang="en-US" dirty="0" smtClean="0"/>
              <a:t>連立方程式型と比較</a:t>
            </a:r>
            <a:endParaRPr kumimoji="1" lang="en-US" altLang="ja-JP" dirty="0" smtClean="0"/>
          </a:p>
          <a:p>
            <a:pPr marL="109728" indent="0">
              <a:buNone/>
            </a:pP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近況報告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4887602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疑似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次元</a:t>
            </a:r>
            <a:endParaRPr kumimoji="1" lang="ja-JP" altLang="en-US" dirty="0"/>
          </a:p>
        </p:txBody>
      </p:sp>
      <p:graphicFrame>
        <p:nvGraphicFramePr>
          <p:cNvPr id="4" name="コンテンツ プレースホルダー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8038781"/>
              </p:ext>
            </p:extLst>
          </p:nvPr>
        </p:nvGraphicFramePr>
        <p:xfrm>
          <a:off x="457200" y="1279525"/>
          <a:ext cx="8229600" cy="5029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6488296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連立</a:t>
            </a:r>
            <a:r>
              <a:rPr lang="ja-JP" altLang="en-US" dirty="0"/>
              <a:t>方程式</a:t>
            </a:r>
            <a:endParaRPr kumimoji="1" lang="ja-JP" altLang="en-US" dirty="0"/>
          </a:p>
        </p:txBody>
      </p:sp>
      <p:graphicFrame>
        <p:nvGraphicFramePr>
          <p:cNvPr id="4" name="コンテンツ プレースホルダー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2967767"/>
              </p:ext>
            </p:extLst>
          </p:nvPr>
        </p:nvGraphicFramePr>
        <p:xfrm>
          <a:off x="457200" y="1279525"/>
          <a:ext cx="8229600" cy="5029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064170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特徴量</a:t>
            </a:r>
            <a:r>
              <a:rPr lang="ja-JP" altLang="en-US" dirty="0" smtClean="0"/>
              <a:t>を増やして実験を始める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向き</a:t>
            </a:r>
            <a:endParaRPr lang="en-US" altLang="ja-JP" dirty="0" smtClean="0"/>
          </a:p>
          <a:p>
            <a:r>
              <a:rPr lang="ja-JP" altLang="en-US" dirty="0" smtClean="0"/>
              <a:t>ほかの</a:t>
            </a:r>
            <a:r>
              <a:rPr lang="ja-JP" altLang="en-US" dirty="0"/>
              <a:t>手法</a:t>
            </a:r>
            <a:r>
              <a:rPr lang="ja-JP" altLang="en-US" dirty="0" smtClean="0"/>
              <a:t>の実験データも取る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ＧＡ</a:t>
            </a:r>
            <a:r>
              <a:rPr lang="ja-JP" altLang="en-US" dirty="0" smtClean="0"/>
              <a:t>，卒論手法</a:t>
            </a:r>
            <a:endParaRPr lang="en-US" altLang="ja-JP" dirty="0" smtClean="0"/>
          </a:p>
          <a:p>
            <a:pPr lvl="1"/>
            <a:endParaRPr lang="en-US" altLang="ja-JP" dirty="0"/>
          </a:p>
          <a:p>
            <a:r>
              <a:rPr lang="en-US" altLang="ja-JP" dirty="0" smtClean="0"/>
              <a:t>CNN</a:t>
            </a:r>
            <a:r>
              <a:rPr lang="ja-JP" altLang="en-US" dirty="0" smtClean="0"/>
              <a:t>学習の演習</a:t>
            </a:r>
            <a:endParaRPr lang="en-US" altLang="ja-JP" dirty="0" smtClean="0"/>
          </a:p>
          <a:p>
            <a:r>
              <a:rPr lang="en-US" altLang="ja-JP" dirty="0" smtClean="0"/>
              <a:t>HIRO</a:t>
            </a:r>
            <a:r>
              <a:rPr lang="ja-JP" altLang="en-US" dirty="0" smtClean="0"/>
              <a:t>の試用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HiroControl.cpp</a:t>
            </a:r>
            <a:r>
              <a:rPr lang="ja-JP" altLang="en-US" dirty="0"/>
              <a:t> </a:t>
            </a:r>
            <a:r>
              <a:rPr lang="ja-JP" altLang="en-US" dirty="0" smtClean="0"/>
              <a:t>試用</a:t>
            </a:r>
            <a:endParaRPr lang="en-US" altLang="ja-JP" dirty="0" smtClean="0"/>
          </a:p>
          <a:p>
            <a:r>
              <a:rPr lang="en-US" altLang="ja-JP" dirty="0" err="1" smtClean="0"/>
              <a:t>kinect</a:t>
            </a:r>
            <a:r>
              <a:rPr lang="ja-JP" altLang="en-US" dirty="0" smtClean="0"/>
              <a:t>のチュートリアル</a:t>
            </a:r>
            <a:endParaRPr lang="en-US" altLang="ja-JP" dirty="0" smtClean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今後の展望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51603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2764893" y="188640"/>
            <a:ext cx="3600400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汎用ロボット</a:t>
            </a:r>
            <a:endParaRPr kumimoji="1" lang="en-US" altLang="ja-JP" dirty="0" smtClean="0"/>
          </a:p>
        </p:txBody>
      </p:sp>
      <p:sp>
        <p:nvSpPr>
          <p:cNvPr id="6" name="角丸四角形 5"/>
          <p:cNvSpPr/>
          <p:nvPr/>
        </p:nvSpPr>
        <p:spPr>
          <a:xfrm>
            <a:off x="93692" y="1124744"/>
            <a:ext cx="2808311" cy="1008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複雑</a:t>
            </a:r>
            <a:r>
              <a:rPr kumimoji="1" lang="ja-JP" altLang="en-US" dirty="0" smtClean="0"/>
              <a:t>な</a:t>
            </a:r>
            <a:r>
              <a:rPr kumimoji="1" lang="ja-JP" altLang="en-US" dirty="0"/>
              <a:t>動作</a:t>
            </a:r>
            <a:r>
              <a:rPr kumimoji="1" lang="ja-JP" altLang="en-US" dirty="0" smtClean="0"/>
              <a:t>が</a:t>
            </a:r>
            <a:endParaRPr kumimoji="1" lang="en-US" altLang="ja-JP" dirty="0" smtClean="0"/>
          </a:p>
          <a:p>
            <a:pPr algn="ctr"/>
            <a:r>
              <a:rPr kumimoji="1" lang="ja-JP" altLang="en-US" dirty="0"/>
              <a:t>扱</a:t>
            </a:r>
            <a:r>
              <a:rPr kumimoji="1" lang="ja-JP" altLang="en-US" dirty="0" smtClean="0"/>
              <a:t>える</a:t>
            </a:r>
            <a:endParaRPr kumimoji="1" lang="ja-JP" altLang="en-US" dirty="0"/>
          </a:p>
        </p:txBody>
      </p:sp>
      <p:sp>
        <p:nvSpPr>
          <p:cNvPr id="7" name="角丸四角形 6"/>
          <p:cNvSpPr/>
          <p:nvPr/>
        </p:nvSpPr>
        <p:spPr>
          <a:xfrm>
            <a:off x="3160938" y="1124744"/>
            <a:ext cx="2808311" cy="1008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効率よく学習ができる</a:t>
            </a:r>
            <a:endParaRPr kumimoji="1" lang="ja-JP" altLang="en-US" dirty="0"/>
          </a:p>
        </p:txBody>
      </p:sp>
      <p:sp>
        <p:nvSpPr>
          <p:cNvPr id="8" name="角丸四角形 7"/>
          <p:cNvSpPr/>
          <p:nvPr/>
        </p:nvSpPr>
        <p:spPr>
          <a:xfrm>
            <a:off x="6228184" y="1124744"/>
            <a:ext cx="2808311" cy="1008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不要な情報を</a:t>
            </a:r>
            <a:endParaRPr kumimoji="1" lang="en-US" altLang="ja-JP" dirty="0" smtClean="0"/>
          </a:p>
          <a:p>
            <a:pPr algn="ctr"/>
            <a:r>
              <a:rPr kumimoji="1" lang="ja-JP" altLang="en-US" dirty="0"/>
              <a:t>見分</a:t>
            </a:r>
            <a:r>
              <a:rPr kumimoji="1" lang="ja-JP" altLang="en-US" dirty="0" smtClean="0"/>
              <a:t>けられる</a:t>
            </a:r>
            <a:endParaRPr kumimoji="1" lang="ja-JP" altLang="en-US" dirty="0"/>
          </a:p>
        </p:txBody>
      </p:sp>
      <p:cxnSp>
        <p:nvCxnSpPr>
          <p:cNvPr id="10" name="直線矢印コネクタ 9"/>
          <p:cNvCxnSpPr>
            <a:stCxn id="6" idx="0"/>
            <a:endCxn id="4" idx="2"/>
          </p:cNvCxnSpPr>
          <p:nvPr/>
        </p:nvCxnSpPr>
        <p:spPr>
          <a:xfrm flipV="1">
            <a:off x="1497848" y="692696"/>
            <a:ext cx="3067245" cy="432048"/>
          </a:xfrm>
          <a:prstGeom prst="straightConnector1">
            <a:avLst/>
          </a:prstGeom>
          <a:ln w="412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/>
          <p:cNvCxnSpPr>
            <a:stCxn id="7" idx="0"/>
            <a:endCxn id="4" idx="2"/>
          </p:cNvCxnSpPr>
          <p:nvPr/>
        </p:nvCxnSpPr>
        <p:spPr>
          <a:xfrm flipH="1" flipV="1">
            <a:off x="4565093" y="692696"/>
            <a:ext cx="1" cy="432048"/>
          </a:xfrm>
          <a:prstGeom prst="straightConnector1">
            <a:avLst/>
          </a:prstGeom>
          <a:ln w="412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/>
          <p:cNvCxnSpPr>
            <a:stCxn id="8" idx="0"/>
            <a:endCxn id="4" idx="2"/>
          </p:cNvCxnSpPr>
          <p:nvPr/>
        </p:nvCxnSpPr>
        <p:spPr>
          <a:xfrm flipH="1" flipV="1">
            <a:off x="4565093" y="692696"/>
            <a:ext cx="3067247" cy="432048"/>
          </a:xfrm>
          <a:prstGeom prst="straightConnector1">
            <a:avLst/>
          </a:prstGeom>
          <a:ln w="412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角丸四角形 14"/>
          <p:cNvSpPr/>
          <p:nvPr/>
        </p:nvSpPr>
        <p:spPr>
          <a:xfrm>
            <a:off x="93692" y="2492896"/>
            <a:ext cx="850283" cy="24482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 anchorCtr="0"/>
          <a:lstStyle/>
          <a:p>
            <a:pPr algn="ctr"/>
            <a:r>
              <a:rPr kumimoji="1" lang="ja-JP" altLang="en-US" dirty="0"/>
              <a:t>連続</a:t>
            </a:r>
            <a:r>
              <a:rPr kumimoji="1" lang="ja-JP" altLang="en-US" dirty="0" smtClean="0"/>
              <a:t>で</a:t>
            </a:r>
            <a:r>
              <a:rPr kumimoji="1" lang="ja-JP" altLang="en-US" dirty="0"/>
              <a:t>動的</a:t>
            </a:r>
            <a:r>
              <a:rPr kumimoji="1" lang="ja-JP" altLang="en-US" dirty="0" smtClean="0"/>
              <a:t>な</a:t>
            </a:r>
            <a:endParaRPr kumimoji="1" lang="en-US" altLang="ja-JP" dirty="0" smtClean="0"/>
          </a:p>
          <a:p>
            <a:pPr algn="ctr"/>
            <a:r>
              <a:rPr kumimoji="1" lang="ja-JP" altLang="en-US" dirty="0"/>
              <a:t>動作</a:t>
            </a:r>
            <a:r>
              <a:rPr kumimoji="1" lang="ja-JP" altLang="en-US" dirty="0" smtClean="0"/>
              <a:t>の</a:t>
            </a:r>
            <a:r>
              <a:rPr kumimoji="1" lang="ja-JP" altLang="en-US" dirty="0"/>
              <a:t>学習</a:t>
            </a:r>
          </a:p>
        </p:txBody>
      </p:sp>
      <p:sp>
        <p:nvSpPr>
          <p:cNvPr id="16" name="角丸四角形 15"/>
          <p:cNvSpPr/>
          <p:nvPr/>
        </p:nvSpPr>
        <p:spPr>
          <a:xfrm>
            <a:off x="1072706" y="2492896"/>
            <a:ext cx="850283" cy="24482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ja-JP" altLang="en-US" dirty="0" smtClean="0"/>
              <a:t>多様な特徴量</a:t>
            </a:r>
            <a:endParaRPr kumimoji="1" lang="ja-JP" altLang="en-US" dirty="0"/>
          </a:p>
        </p:txBody>
      </p:sp>
      <p:sp>
        <p:nvSpPr>
          <p:cNvPr id="17" name="角丸四角形 16"/>
          <p:cNvSpPr/>
          <p:nvPr/>
        </p:nvSpPr>
        <p:spPr>
          <a:xfrm>
            <a:off x="2051720" y="2492896"/>
            <a:ext cx="850283" cy="24482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ja-JP" altLang="en-US" dirty="0" smtClean="0"/>
              <a:t>動作プリミティブの</a:t>
            </a:r>
            <a:endParaRPr kumimoji="1" lang="en-US" altLang="ja-JP" dirty="0" smtClean="0"/>
          </a:p>
          <a:p>
            <a:pPr algn="ctr"/>
            <a:r>
              <a:rPr kumimoji="1" lang="ja-JP" altLang="en-US" dirty="0" smtClean="0"/>
              <a:t>系列の学習</a:t>
            </a:r>
            <a:endParaRPr kumimoji="1" lang="ja-JP" altLang="en-US" dirty="0"/>
          </a:p>
        </p:txBody>
      </p:sp>
      <p:sp>
        <p:nvSpPr>
          <p:cNvPr id="18" name="角丸四角形 17"/>
          <p:cNvSpPr/>
          <p:nvPr/>
        </p:nvSpPr>
        <p:spPr>
          <a:xfrm>
            <a:off x="3160938" y="2492896"/>
            <a:ext cx="850283" cy="24482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ja-JP" altLang="en-US" dirty="0" smtClean="0"/>
              <a:t>能動学習</a:t>
            </a:r>
            <a:endParaRPr kumimoji="1" lang="ja-JP" altLang="en-US" dirty="0"/>
          </a:p>
        </p:txBody>
      </p:sp>
      <p:sp>
        <p:nvSpPr>
          <p:cNvPr id="19" name="角丸四角形 18"/>
          <p:cNvSpPr/>
          <p:nvPr/>
        </p:nvSpPr>
        <p:spPr>
          <a:xfrm>
            <a:off x="4139952" y="2492896"/>
            <a:ext cx="850283" cy="24482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ja-JP" altLang="en-US" dirty="0" smtClean="0"/>
              <a:t>注目する環境の</a:t>
            </a:r>
            <a:endParaRPr kumimoji="1" lang="en-US" altLang="ja-JP" dirty="0" smtClean="0"/>
          </a:p>
          <a:p>
            <a:pPr algn="ctr"/>
            <a:r>
              <a:rPr kumimoji="1" lang="ja-JP" altLang="en-US" dirty="0"/>
              <a:t>指定</a:t>
            </a:r>
          </a:p>
        </p:txBody>
      </p:sp>
      <p:sp>
        <p:nvSpPr>
          <p:cNvPr id="20" name="角丸四角形 19"/>
          <p:cNvSpPr/>
          <p:nvPr/>
        </p:nvSpPr>
        <p:spPr>
          <a:xfrm>
            <a:off x="5118966" y="2492896"/>
            <a:ext cx="850283" cy="24482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ja-JP" altLang="en-US" dirty="0" smtClean="0"/>
              <a:t>タスク類似性</a:t>
            </a:r>
            <a:endParaRPr kumimoji="1" lang="ja-JP" altLang="en-US" dirty="0"/>
          </a:p>
        </p:txBody>
      </p:sp>
      <p:sp>
        <p:nvSpPr>
          <p:cNvPr id="21" name="角丸四角形 20"/>
          <p:cNvSpPr/>
          <p:nvPr/>
        </p:nvSpPr>
        <p:spPr>
          <a:xfrm>
            <a:off x="6415111" y="2490106"/>
            <a:ext cx="1066306" cy="24482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ja-JP" altLang="en-US" dirty="0" smtClean="0"/>
              <a:t>誤教示排除</a:t>
            </a:r>
            <a:endParaRPr kumimoji="1" lang="ja-JP" altLang="en-US" dirty="0"/>
          </a:p>
        </p:txBody>
      </p:sp>
      <p:sp>
        <p:nvSpPr>
          <p:cNvPr id="22" name="角丸四角形 21"/>
          <p:cNvSpPr/>
          <p:nvPr/>
        </p:nvSpPr>
        <p:spPr>
          <a:xfrm>
            <a:off x="7751446" y="2490106"/>
            <a:ext cx="1066306" cy="24482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ja-JP" altLang="en-US" dirty="0" smtClean="0"/>
              <a:t>探索範囲制限</a:t>
            </a:r>
            <a:endParaRPr kumimoji="1" lang="ja-JP" altLang="en-US" dirty="0"/>
          </a:p>
        </p:txBody>
      </p:sp>
      <p:cxnSp>
        <p:nvCxnSpPr>
          <p:cNvPr id="24" name="直線矢印コネクタ 23"/>
          <p:cNvCxnSpPr>
            <a:stCxn id="15" idx="0"/>
            <a:endCxn id="6" idx="2"/>
          </p:cNvCxnSpPr>
          <p:nvPr/>
        </p:nvCxnSpPr>
        <p:spPr>
          <a:xfrm flipV="1">
            <a:off x="518834" y="2132856"/>
            <a:ext cx="979014" cy="360040"/>
          </a:xfrm>
          <a:prstGeom prst="straightConnector1">
            <a:avLst/>
          </a:prstGeom>
          <a:ln w="412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/>
          <p:cNvCxnSpPr>
            <a:stCxn id="16" idx="0"/>
            <a:endCxn id="6" idx="2"/>
          </p:cNvCxnSpPr>
          <p:nvPr/>
        </p:nvCxnSpPr>
        <p:spPr>
          <a:xfrm flipV="1">
            <a:off x="1497848" y="2132856"/>
            <a:ext cx="0" cy="360040"/>
          </a:xfrm>
          <a:prstGeom prst="straightConnector1">
            <a:avLst/>
          </a:prstGeom>
          <a:ln w="412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/>
          <p:cNvCxnSpPr>
            <a:stCxn id="17" idx="0"/>
            <a:endCxn id="6" idx="2"/>
          </p:cNvCxnSpPr>
          <p:nvPr/>
        </p:nvCxnSpPr>
        <p:spPr>
          <a:xfrm flipH="1" flipV="1">
            <a:off x="1497848" y="2132856"/>
            <a:ext cx="979014" cy="360040"/>
          </a:xfrm>
          <a:prstGeom prst="straightConnector1">
            <a:avLst/>
          </a:prstGeom>
          <a:ln w="412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/>
          <p:cNvCxnSpPr>
            <a:stCxn id="18" idx="0"/>
            <a:endCxn id="7" idx="2"/>
          </p:cNvCxnSpPr>
          <p:nvPr/>
        </p:nvCxnSpPr>
        <p:spPr>
          <a:xfrm flipV="1">
            <a:off x="3586080" y="2132856"/>
            <a:ext cx="979014" cy="360040"/>
          </a:xfrm>
          <a:prstGeom prst="straightConnector1">
            <a:avLst/>
          </a:prstGeom>
          <a:ln w="412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/>
          <p:cNvCxnSpPr>
            <a:stCxn id="19" idx="0"/>
            <a:endCxn id="7" idx="2"/>
          </p:cNvCxnSpPr>
          <p:nvPr/>
        </p:nvCxnSpPr>
        <p:spPr>
          <a:xfrm flipV="1">
            <a:off x="4565094" y="2132856"/>
            <a:ext cx="0" cy="360040"/>
          </a:xfrm>
          <a:prstGeom prst="straightConnector1">
            <a:avLst/>
          </a:prstGeom>
          <a:ln w="412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/>
          <p:cNvCxnSpPr>
            <a:stCxn id="20" idx="0"/>
            <a:endCxn id="7" idx="2"/>
          </p:cNvCxnSpPr>
          <p:nvPr/>
        </p:nvCxnSpPr>
        <p:spPr>
          <a:xfrm flipH="1" flipV="1">
            <a:off x="4565094" y="2132856"/>
            <a:ext cx="979014" cy="360040"/>
          </a:xfrm>
          <a:prstGeom prst="straightConnector1">
            <a:avLst/>
          </a:prstGeom>
          <a:ln w="412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41"/>
          <p:cNvCxnSpPr>
            <a:stCxn id="21" idx="0"/>
            <a:endCxn id="8" idx="2"/>
          </p:cNvCxnSpPr>
          <p:nvPr/>
        </p:nvCxnSpPr>
        <p:spPr>
          <a:xfrm flipV="1">
            <a:off x="6948264" y="2132856"/>
            <a:ext cx="684076" cy="357250"/>
          </a:xfrm>
          <a:prstGeom prst="straightConnector1">
            <a:avLst/>
          </a:prstGeom>
          <a:ln w="412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/>
          <p:cNvCxnSpPr>
            <a:stCxn id="22" idx="0"/>
            <a:endCxn id="8" idx="2"/>
          </p:cNvCxnSpPr>
          <p:nvPr/>
        </p:nvCxnSpPr>
        <p:spPr>
          <a:xfrm flipH="1" flipV="1">
            <a:off x="7632340" y="2132856"/>
            <a:ext cx="652259" cy="357250"/>
          </a:xfrm>
          <a:prstGeom prst="straightConnector1">
            <a:avLst/>
          </a:prstGeom>
          <a:ln w="412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角丸四角形 53"/>
          <p:cNvSpPr/>
          <p:nvPr/>
        </p:nvSpPr>
        <p:spPr>
          <a:xfrm>
            <a:off x="2764893" y="6237312"/>
            <a:ext cx="3600400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現状</a:t>
            </a:r>
            <a:endParaRPr kumimoji="1" lang="en-US" altLang="ja-JP" dirty="0" smtClean="0"/>
          </a:p>
        </p:txBody>
      </p:sp>
      <p:cxnSp>
        <p:nvCxnSpPr>
          <p:cNvPr id="60" name="直線矢印コネクタ 59"/>
          <p:cNvCxnSpPr>
            <a:stCxn id="78" idx="0"/>
            <a:endCxn id="15" idx="2"/>
          </p:cNvCxnSpPr>
          <p:nvPr/>
        </p:nvCxnSpPr>
        <p:spPr>
          <a:xfrm flipH="1" flipV="1">
            <a:off x="518834" y="4941168"/>
            <a:ext cx="4046259" cy="774253"/>
          </a:xfrm>
          <a:prstGeom prst="straightConnector1">
            <a:avLst/>
          </a:prstGeom>
          <a:ln w="412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矢印コネクタ 60"/>
          <p:cNvCxnSpPr>
            <a:stCxn id="78" idx="0"/>
            <a:endCxn id="21" idx="2"/>
          </p:cNvCxnSpPr>
          <p:nvPr/>
        </p:nvCxnSpPr>
        <p:spPr>
          <a:xfrm flipV="1">
            <a:off x="4565093" y="4938378"/>
            <a:ext cx="2383171" cy="777043"/>
          </a:xfrm>
          <a:prstGeom prst="straightConnector1">
            <a:avLst/>
          </a:prstGeom>
          <a:ln w="412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矢印コネクタ 62"/>
          <p:cNvCxnSpPr>
            <a:stCxn id="78" idx="0"/>
            <a:endCxn id="16" idx="2"/>
          </p:cNvCxnSpPr>
          <p:nvPr/>
        </p:nvCxnSpPr>
        <p:spPr>
          <a:xfrm flipH="1" flipV="1">
            <a:off x="1497848" y="4941168"/>
            <a:ext cx="3067245" cy="774253"/>
          </a:xfrm>
          <a:prstGeom prst="straightConnector1">
            <a:avLst/>
          </a:prstGeom>
          <a:ln w="412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矢印コネクタ 64"/>
          <p:cNvCxnSpPr>
            <a:stCxn id="78" idx="0"/>
            <a:endCxn id="17" idx="2"/>
          </p:cNvCxnSpPr>
          <p:nvPr/>
        </p:nvCxnSpPr>
        <p:spPr>
          <a:xfrm flipH="1" flipV="1">
            <a:off x="2476862" y="4941168"/>
            <a:ext cx="2088231" cy="774253"/>
          </a:xfrm>
          <a:prstGeom prst="straightConnector1">
            <a:avLst/>
          </a:prstGeom>
          <a:ln w="412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矢印コネクタ 66"/>
          <p:cNvCxnSpPr>
            <a:stCxn id="78" idx="0"/>
            <a:endCxn id="18" idx="2"/>
          </p:cNvCxnSpPr>
          <p:nvPr/>
        </p:nvCxnSpPr>
        <p:spPr>
          <a:xfrm flipH="1" flipV="1">
            <a:off x="3586080" y="4941168"/>
            <a:ext cx="979013" cy="774253"/>
          </a:xfrm>
          <a:prstGeom prst="straightConnector1">
            <a:avLst/>
          </a:prstGeom>
          <a:ln w="412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矢印コネクタ 68"/>
          <p:cNvCxnSpPr>
            <a:stCxn id="78" idx="0"/>
            <a:endCxn id="19" idx="2"/>
          </p:cNvCxnSpPr>
          <p:nvPr/>
        </p:nvCxnSpPr>
        <p:spPr>
          <a:xfrm flipV="1">
            <a:off x="4565093" y="4941168"/>
            <a:ext cx="1" cy="774253"/>
          </a:xfrm>
          <a:prstGeom prst="straightConnector1">
            <a:avLst/>
          </a:prstGeom>
          <a:ln w="412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矢印コネクタ 70"/>
          <p:cNvCxnSpPr>
            <a:stCxn id="78" idx="0"/>
            <a:endCxn id="20" idx="2"/>
          </p:cNvCxnSpPr>
          <p:nvPr/>
        </p:nvCxnSpPr>
        <p:spPr>
          <a:xfrm flipV="1">
            <a:off x="4565093" y="4941168"/>
            <a:ext cx="979015" cy="774253"/>
          </a:xfrm>
          <a:prstGeom prst="straightConnector1">
            <a:avLst/>
          </a:prstGeom>
          <a:ln w="412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矢印コネクタ 72"/>
          <p:cNvCxnSpPr>
            <a:stCxn id="78" idx="0"/>
            <a:endCxn id="22" idx="2"/>
          </p:cNvCxnSpPr>
          <p:nvPr/>
        </p:nvCxnSpPr>
        <p:spPr>
          <a:xfrm flipV="1">
            <a:off x="4565093" y="4938378"/>
            <a:ext cx="3719506" cy="777043"/>
          </a:xfrm>
          <a:prstGeom prst="straightConnector1">
            <a:avLst/>
          </a:prstGeom>
          <a:ln w="412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円/楕円 77"/>
          <p:cNvSpPr/>
          <p:nvPr/>
        </p:nvSpPr>
        <p:spPr>
          <a:xfrm>
            <a:off x="4383738" y="5715421"/>
            <a:ext cx="362710" cy="2875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雲 58"/>
          <p:cNvSpPr/>
          <p:nvPr/>
        </p:nvSpPr>
        <p:spPr>
          <a:xfrm>
            <a:off x="475013" y="5196554"/>
            <a:ext cx="8180160" cy="864096"/>
          </a:xfrm>
          <a:prstGeom prst="cloud">
            <a:avLst/>
          </a:prstGeom>
          <a:solidFill>
            <a:schemeClr val="bg1"/>
          </a:solidFill>
          <a:ln w="254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　　　　？？？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96" name="下矢印 95"/>
          <p:cNvSpPr/>
          <p:nvPr/>
        </p:nvSpPr>
        <p:spPr>
          <a:xfrm rot="10800000">
            <a:off x="4341461" y="5818797"/>
            <a:ext cx="447264" cy="360836"/>
          </a:xfrm>
          <a:prstGeom prst="downArrow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6813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従来</a:t>
            </a:r>
            <a:r>
              <a:rPr lang="ja-JP" altLang="en-US" dirty="0" smtClean="0"/>
              <a:t>のモデル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目標位置</a:t>
            </a:r>
            <a:r>
              <a:rPr lang="en-US" altLang="ja-JP" dirty="0" smtClean="0"/>
              <a:t>	</a:t>
            </a:r>
            <a:r>
              <a:rPr lang="ja-JP" altLang="en-US" dirty="0" smtClean="0"/>
              <a:t> </a:t>
            </a:r>
            <a:r>
              <a:rPr lang="en-US" altLang="ja-JP" dirty="0" smtClean="0"/>
              <a:t>= </a:t>
            </a:r>
            <a:r>
              <a:rPr lang="ja-JP" altLang="en-US" dirty="0" smtClean="0"/>
              <a:t>観点 </a:t>
            </a:r>
            <a:r>
              <a:rPr lang="en-US" altLang="ja-JP" dirty="0" smtClean="0"/>
              <a:t>+ </a:t>
            </a:r>
            <a:r>
              <a:rPr lang="ja-JP" altLang="en-US" dirty="0" smtClean="0"/>
              <a:t>初期状態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観点</a:t>
            </a:r>
            <a:r>
              <a:rPr kumimoji="1" lang="en-US" altLang="ja-JP" dirty="0" smtClean="0"/>
              <a:t>	 = </a:t>
            </a:r>
            <a:r>
              <a:rPr kumimoji="1" lang="ja-JP" altLang="en-US" dirty="0" smtClean="0"/>
              <a:t>参照点 </a:t>
            </a:r>
            <a:r>
              <a:rPr kumimoji="1" lang="en-US" altLang="ja-JP" dirty="0" smtClean="0"/>
              <a:t>+ </a:t>
            </a:r>
            <a:r>
              <a:rPr kumimoji="1" lang="ja-JP" altLang="en-US" dirty="0" smtClean="0"/>
              <a:t>座標系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参照点</a:t>
            </a:r>
            <a:r>
              <a:rPr lang="en-US" altLang="ja-JP" dirty="0" smtClean="0"/>
              <a:t>	 = </a:t>
            </a:r>
            <a:r>
              <a:rPr lang="ja-JP" altLang="en-US" dirty="0" smtClean="0"/>
              <a:t>空間位置 </a:t>
            </a:r>
            <a:r>
              <a:rPr lang="en-US" altLang="ja-JP" dirty="0" smtClean="0"/>
              <a:t>+ </a:t>
            </a:r>
            <a:r>
              <a:rPr lang="ja-JP" altLang="en-US" dirty="0" smtClean="0"/>
              <a:t>物体位置 </a:t>
            </a:r>
            <a:r>
              <a:rPr lang="en-US" altLang="ja-JP" dirty="0" smtClean="0"/>
              <a:t>+ </a:t>
            </a:r>
            <a:r>
              <a:rPr lang="ja-JP" altLang="en-US" dirty="0" smtClean="0"/>
              <a:t>重心位置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座標系</a:t>
            </a:r>
            <a:r>
              <a:rPr lang="en-US" altLang="ja-JP" dirty="0" smtClean="0"/>
              <a:t>	 = </a:t>
            </a:r>
            <a:r>
              <a:rPr lang="ja-JP" altLang="en-US" dirty="0" smtClean="0"/>
              <a:t>恒等座標 </a:t>
            </a:r>
            <a:r>
              <a:rPr lang="en-US" altLang="ja-JP" dirty="0" smtClean="0"/>
              <a:t>+ </a:t>
            </a:r>
            <a:r>
              <a:rPr lang="ja-JP" altLang="en-US" dirty="0" smtClean="0"/>
              <a:t>初期位置方向 </a:t>
            </a:r>
            <a:r>
              <a:rPr lang="en-US" altLang="ja-JP" dirty="0" smtClean="0"/>
              <a:t>+ </a:t>
            </a:r>
            <a:r>
              <a:rPr lang="ja-JP" altLang="en-US" dirty="0" smtClean="0"/>
              <a:t>他物体位置方向</a:t>
            </a:r>
            <a:endParaRPr lang="en-US" altLang="ja-JP" dirty="0"/>
          </a:p>
          <a:p>
            <a:r>
              <a:rPr lang="ja-JP" altLang="en-US" dirty="0" smtClean="0"/>
              <a:t>問題点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煩雑</a:t>
            </a:r>
            <a:endParaRPr kumimoji="1" lang="en-US" altLang="ja-JP" dirty="0" smtClean="0"/>
          </a:p>
          <a:p>
            <a:pPr lvl="1"/>
            <a:r>
              <a:rPr lang="ja-JP" altLang="en-US" dirty="0"/>
              <a:t>網羅的</a:t>
            </a:r>
            <a:r>
              <a:rPr lang="ja-JP" altLang="en-US" dirty="0" smtClean="0"/>
              <a:t>か疑問</a:t>
            </a:r>
            <a:endParaRPr kumimoji="1" lang="en-US" altLang="ja-JP" dirty="0" smtClean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線形代数を用いた学習モデル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07505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ja-JP" altLang="en-US" dirty="0" smtClean="0"/>
                  <a:t>各動作において、教示動作は以下のように与えた</a:t>
                </a:r>
                <a:endParaRPr kumimoji="1" lang="en-US" altLang="ja-JP" dirty="0" smtClean="0"/>
              </a:p>
              <a:p>
                <a:pPr lvl="1"/>
                <a:r>
                  <a:rPr kumimoji="1" lang="en-US" altLang="ja-JP" dirty="0" smtClean="0"/>
                  <a:t>1. 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0,0</m:t>
                        </m:r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𝐺𝐸</m:t>
                    </m:r>
                  </m:oMath>
                </a14:m>
                <a:endParaRPr kumimoji="1" lang="en-US" altLang="ja-JP" dirty="0" smtClean="0"/>
              </a:p>
              <a:p>
                <a:pPr lvl="1"/>
                <a:r>
                  <a:rPr lang="en-US" altLang="ja-JP" dirty="0" smtClean="0"/>
                  <a:t>2.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𝑏𝑙𝑢𝑒</m:t>
                            </m:r>
                          </m:sub>
                        </m:s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+15,</m:t>
                        </m:r>
                        <m:sSub>
                          <m:sSubPr>
                            <m:ctrlPr>
                              <a:rPr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𝑏𝑙𝑢𝑒</m:t>
                            </m:r>
                          </m:sub>
                        </m:sSub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𝐺𝐸</m:t>
                    </m:r>
                  </m:oMath>
                </a14:m>
                <a:endParaRPr lang="ja-JP" altLang="en-US" dirty="0"/>
              </a:p>
              <a:p>
                <a:pPr lvl="1"/>
                <a:r>
                  <a:rPr kumimoji="1" lang="en-US" altLang="ja-JP" dirty="0" smtClean="0"/>
                  <a:t>3.</a:t>
                </a:r>
                <a:r>
                  <a:rPr lang="en-US" altLang="ja-JP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ja-JP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𝑟𝑒𝑑</m:t>
                                </m:r>
                              </m:sub>
                            </m:s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ja-JP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𝑜𝑟𝑎𝑛𝑔𝑒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ja-JP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𝑟𝑒𝑑</m:t>
                                </m:r>
                              </m:sub>
                            </m:s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ja-JP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𝑜𝑟𝑎𝑛𝑔𝑒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𝐺𝐸</m:t>
                    </m:r>
                  </m:oMath>
                </a14:m>
                <a:endParaRPr lang="ja-JP" altLang="en-US" dirty="0"/>
              </a:p>
              <a:p>
                <a:pPr lvl="1"/>
                <a:r>
                  <a:rPr kumimoji="1" lang="en-US" altLang="ja-JP" dirty="0" smtClean="0"/>
                  <a:t>4.</a:t>
                </a:r>
                <a:r>
                  <a:rPr lang="en-US" altLang="ja-JP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𝑟𝑒𝑑</m:t>
                            </m:r>
                          </m:sub>
                        </m:s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𝑔𝑟𝑒𝑒𝑛</m:t>
                            </m:r>
                          </m:sub>
                        </m:s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,2</m:t>
                        </m:r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𝑟𝑒𝑑</m:t>
                            </m:r>
                          </m:sub>
                        </m:s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𝑔𝑟𝑒𝑒𝑛</m:t>
                            </m:r>
                          </m:sub>
                        </m:sSub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𝐺𝐸</m:t>
                    </m:r>
                  </m:oMath>
                </a14:m>
                <a:endParaRPr lang="ja-JP" altLang="en-US" dirty="0"/>
              </a:p>
              <a:p>
                <a:pPr lvl="1"/>
                <a:r>
                  <a:rPr kumimoji="1" lang="en-US" altLang="ja-JP" dirty="0" smtClean="0"/>
                  <a:t>5.</a:t>
                </a:r>
                <a:r>
                  <a:rPr lang="en-US" altLang="ja-JP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𝑦𝑒𝑙𝑙𝑜𝑤</m:t>
                            </m:r>
                          </m:sub>
                        </m:s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𝑏𝑙𝑢𝑒</m:t>
                            </m:r>
                          </m:sub>
                        </m:s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,2</m:t>
                        </m:r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𝑦𝑒𝑙𝑙𝑜𝑤</m:t>
                            </m:r>
                          </m:sub>
                        </m:s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𝑏𝑙𝑢𝑒</m:t>
                            </m:r>
                          </m:sub>
                        </m:sSub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𝐺𝐸</m:t>
                    </m:r>
                  </m:oMath>
                </a14:m>
                <a:endParaRPr kumimoji="1" lang="en-US" altLang="ja-JP" dirty="0" smtClean="0"/>
              </a:p>
              <a:p>
                <a:pPr lvl="1"/>
                <a:r>
                  <a:rPr lang="en-US" altLang="ja-JP" dirty="0" smtClean="0"/>
                  <a:t>6.</a:t>
                </a:r>
                <a:r>
                  <a:rPr lang="en-US" altLang="ja-JP" sz="120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ja-JP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ja-JP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ja-JP" sz="1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d>
                          <m:dPr>
                            <m:ctrlPr>
                              <a:rPr lang="en-US" altLang="ja-JP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𝑔𝑟𝑒𝑒𝑛</m:t>
                                </m:r>
                              </m:sub>
                            </m:sSub>
                            <m:r>
                              <a:rPr lang="en-US" altLang="ja-JP" sz="1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𝑏𝑙𝑢𝑒</m:t>
                                </m:r>
                              </m:sub>
                            </m:sSub>
                          </m:e>
                        </m:d>
                        <m:r>
                          <a:rPr lang="en-US" altLang="ja-JP" sz="1400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ja-JP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ad>
                              <m:radPr>
                                <m:degHide m:val="on"/>
                                <m:ctrlP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rad>
                          </m:num>
                          <m:den>
                            <m:r>
                              <a:rPr lang="en-US" altLang="ja-JP" sz="1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d>
                          <m:dPr>
                            <m:ctrlPr>
                              <a:rPr lang="en-US" altLang="ja-JP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1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𝑔𝑟𝑒𝑒𝑛</m:t>
                                </m:r>
                              </m:sub>
                            </m:sSub>
                            <m:r>
                              <a:rPr lang="en-US" altLang="ja-JP" sz="1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𝑏𝑙𝑢𝑒</m:t>
                                </m:r>
                              </m:sub>
                            </m:sSub>
                          </m:e>
                        </m:d>
                        <m:r>
                          <a:rPr lang="en-US" altLang="ja-JP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altLang="ja-JP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ad>
                              <m:radPr>
                                <m:degHide m:val="on"/>
                                <m:ctrlPr>
                                  <a:rPr lang="en-US" altLang="ja-JP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ja-JP" sz="1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rad>
                          </m:num>
                          <m:den>
                            <m:r>
                              <a:rPr lang="en-US" altLang="ja-JP" sz="1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d>
                          <m:dPr>
                            <m:ctrlPr>
                              <a:rPr lang="en-US" altLang="ja-JP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𝑔𝑟𝑒𝑒𝑛</m:t>
                                </m:r>
                              </m:sub>
                            </m:sSub>
                            <m:r>
                              <a:rPr lang="en-US" altLang="ja-JP" sz="1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ja-JP" sz="1400" i="1" smtClean="0">
                                    <a:latin typeface="Cambria Math" panose="02040503050406030204" pitchFamily="18" charset="0"/>
                                  </a:rPr>
                                  <m:t>𝑏𝑙𝑢</m:t>
                                </m:r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sub>
                            </m:sSub>
                          </m:e>
                        </m:d>
                        <m:r>
                          <a:rPr lang="en-US" altLang="ja-JP" sz="1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ja-JP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ja-JP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ja-JP" sz="1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ja-JP" sz="14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ja-JP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ja-JP" sz="1400" i="1">
                                <a:latin typeface="Cambria Math" panose="02040503050406030204" pitchFamily="18" charset="0"/>
                              </a:rPr>
                              <m:t>𝑔𝑟𝑒𝑒𝑛</m:t>
                            </m:r>
                          </m:sub>
                        </m:sSub>
                        <m:r>
                          <a:rPr lang="en-US" altLang="ja-JP" sz="14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ja-JP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ja-JP" sz="1400" i="1">
                                <a:latin typeface="Cambria Math" panose="02040503050406030204" pitchFamily="18" charset="0"/>
                              </a:rPr>
                              <m:t>𝑏𝑙𝑢𝑒</m:t>
                            </m:r>
                          </m:sub>
                        </m:sSub>
                        <m:r>
                          <a:rPr lang="en-US" altLang="ja-JP" sz="1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altLang="ja-JP" sz="1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ja-JP" sz="1400" i="1">
                        <a:latin typeface="Cambria Math" panose="02040503050406030204" pitchFamily="18" charset="0"/>
                      </a:rPr>
                      <m:t>𝐺𝐸</m:t>
                    </m:r>
                  </m:oMath>
                </a14:m>
                <a:endParaRPr kumimoji="1" lang="en-US" altLang="ja-JP" dirty="0" smtClean="0"/>
              </a:p>
              <a:p>
                <a:pPr lvl="1"/>
                <a:endParaRPr lang="en-US" altLang="ja-JP" dirty="0"/>
              </a:p>
              <a:p>
                <a:r>
                  <a:rPr lang="ja-JP" altLang="en-US" dirty="0" smtClean="0"/>
                  <a:t>これらはすべて，環境中の全特徴量の</a:t>
                </a:r>
                <a:endParaRPr lang="en-US" altLang="ja-JP" dirty="0" smtClean="0"/>
              </a:p>
              <a:p>
                <a:pPr marL="109728" indent="0">
                  <a:buNone/>
                </a:pPr>
                <a:r>
                  <a:rPr kumimoji="1" lang="ja-JP" altLang="en-US" dirty="0" smtClean="0">
                    <a:solidFill>
                      <a:srgbClr val="FF0000"/>
                    </a:solidFill>
                  </a:rPr>
                  <a:t>線形和</a:t>
                </a:r>
                <a:r>
                  <a:rPr kumimoji="1" lang="ja-JP" altLang="en-US" dirty="0" smtClean="0"/>
                  <a:t>で表されて</a:t>
                </a:r>
                <a:r>
                  <a:rPr lang="ja-JP" altLang="en-US" dirty="0" smtClean="0"/>
                  <a:t>いる．</a:t>
                </a:r>
                <a:endParaRPr lang="en-US" altLang="ja-JP" dirty="0" smtClean="0"/>
              </a:p>
              <a:p>
                <a:pPr marL="109728" indent="0">
                  <a:buNone/>
                </a:pPr>
                <a:r>
                  <a:rPr kumimoji="1" lang="ja-JP" altLang="en-US" dirty="0"/>
                  <a:t>　</a:t>
                </a:r>
                <a:r>
                  <a:rPr kumimoji="1" lang="ja-JP" altLang="en-US" dirty="0" smtClean="0"/>
                  <a:t>　→</a:t>
                </a:r>
                <a:r>
                  <a:rPr kumimoji="1" lang="ja-JP" altLang="en-US" dirty="0" smtClean="0">
                    <a:solidFill>
                      <a:srgbClr val="FF0000"/>
                    </a:solidFill>
                  </a:rPr>
                  <a:t>連立方程式</a:t>
                </a:r>
                <a:r>
                  <a:rPr kumimoji="1" lang="ja-JP" altLang="en-US" dirty="0" smtClean="0"/>
                  <a:t>で推定可能</a:t>
                </a:r>
                <a:endParaRPr kumimoji="1" lang="en-US" altLang="ja-JP" dirty="0"/>
              </a:p>
              <a:p>
                <a:endParaRPr kumimoji="1" lang="en-US" altLang="ja-JP" dirty="0" smtClean="0"/>
              </a:p>
            </p:txBody>
          </p:sp>
        </mc:Choice>
        <mc:Fallback xmlns="">
          <p:sp>
            <p:nvSpPr>
              <p:cNvPr id="2" name="コンテンツ プレースホルダー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74" t="-1091" b="-48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線形</a:t>
            </a:r>
            <a:r>
              <a:rPr lang="ja-JP" altLang="en-US" dirty="0"/>
              <a:t>代数</a:t>
            </a:r>
            <a:r>
              <a:rPr lang="ja-JP" altLang="en-US" dirty="0" smtClean="0"/>
              <a:t>を用いた学習</a:t>
            </a:r>
            <a:r>
              <a:rPr lang="ja-JP" altLang="en-US" dirty="0"/>
              <a:t>モデル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D5BBC35B-A44B-4119-B8DA-DE9E3DFADA20}" type="slidenum">
              <a:rPr kumimoji="0" lang="en-US" smtClean="0"/>
              <a:pPr eaLnBrk="1" latinLnBrk="0" hangingPunct="1"/>
              <a:t>6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9764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kumimoji="1" lang="ja-JP" altLang="en-US" dirty="0" smtClean="0"/>
                  <a:t>例：時計回りに赤，緑，青と並べる</a:t>
                </a:r>
                <a:endParaRPr lang="en-US" altLang="ja-JP" dirty="0"/>
              </a:p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ja-JP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kumimoji="1"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kumimoji="1"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𝑟𝑒𝑑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ja-JP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kumimoji="1"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kumimoji="1"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𝑟𝑒𝑑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kumimoji="1" lang="en-US" altLang="ja-JP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kumimoji="1" lang="en-US" altLang="ja-JP" sz="2400" i="0" smtClean="0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kumimoji="1" lang="en-US" altLang="ja-JP" sz="2400" i="0" smtClean="0">
                                        <a:latin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altLang="ja-JP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ja-JP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num>
                                      <m:den>
                                        <m:r>
                                          <a:rPr lang="en-US" altLang="ja-JP" sz="2400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</m:e>
                                </m:func>
                              </m:e>
                              <m:e>
                                <m:r>
                                  <a:rPr kumimoji="1" lang="en-US" altLang="ja-JP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kumimoji="1"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kumimoji="1" lang="en-US" altLang="ja-JP" sz="2400" b="0" i="0" smtClean="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altLang="ja-JP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ja-JP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num>
                                      <m:den>
                                        <m:r>
                                          <a:rPr lang="en-US" altLang="ja-JP" sz="2400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</m:e>
                                </m:func>
                              </m:e>
                            </m:mr>
                            <m:mr>
                              <m:e>
                                <m:func>
                                  <m:funcPr>
                                    <m:ctrlPr>
                                      <a:rPr kumimoji="1" lang="en-US" altLang="ja-JP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kumimoji="1" lang="en-US" altLang="ja-JP" sz="2400" i="0" smtClean="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f>
                                      <m:fPr>
                                        <m:ctrlPr>
                                          <a:rPr kumimoji="1" lang="en-US" altLang="ja-JP" sz="2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ja-JP" sz="240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num>
                                      <m:den>
                                        <m:r>
                                          <a:rPr kumimoji="1" lang="en-US" altLang="ja-JP" sz="24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kumimoji="1" lang="en-US" altLang="ja-JP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kumimoji="1" lang="en-US" altLang="ja-JP" sz="2400" i="0" smtClean="0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altLang="ja-JP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ja-JP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num>
                                      <m:den>
                                        <m:r>
                                          <a:rPr lang="en-US" altLang="ja-JP" sz="2400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</m:e>
                                </m:func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𝑔𝑟𝑒𝑒𝑛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altLang="ja-JP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ja-JP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𝑏𝑙𝑢𝑒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𝑔𝑟𝑒𝑒𝑛</m:t>
                                    </m:r>
                                  </m:sub>
                                </m:sSub>
                                <m:r>
                                  <a:rPr lang="en-US" altLang="ja-JP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ja-JP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𝑏𝑙𝑢𝑒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𝑏𝑙𝑢𝑒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𝑏𝑙𝑢𝑒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en-US" altLang="ja-JP" sz="2400" dirty="0" smtClean="0"/>
              </a:p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7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ja-JP" sz="17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sz="17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sSub>
                                  <m:sSubPr>
                                    <m:ctrlP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𝑔𝑟𝑒𝑒𝑛</m:t>
                                    </m:r>
                                  </m:sub>
                                </m:sSub>
                                <m:r>
                                  <a:rPr lang="en-US" altLang="ja-JP" sz="17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ad>
                                      <m:radPr>
                                        <m:degHide m:val="on"/>
                                        <m:ctrlPr>
                                          <a:rPr lang="en-US" altLang="ja-JP" sz="17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altLang="ja-JP" sz="1700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</m:rad>
                                  </m:num>
                                  <m:den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sSub>
                                  <m:sSubPr>
                                    <m:ctrlP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𝑔𝑟𝑒𝑒𝑛</m:t>
                                    </m:r>
                                  </m:sub>
                                </m:sSub>
                                <m:r>
                                  <a:rPr lang="en-US" altLang="ja-JP" sz="17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sSub>
                                  <m:sSubPr>
                                    <m:ctrlP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𝑏𝑙𝑢𝑒</m:t>
                                    </m:r>
                                  </m:sub>
                                </m:sSub>
                                <m:r>
                                  <a:rPr lang="en-US" altLang="ja-JP" sz="17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ad>
                                      <m:radPr>
                                        <m:degHide m:val="on"/>
                                        <m:ctrlPr>
                                          <a:rPr lang="en-US" altLang="ja-JP" sz="17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altLang="ja-JP" sz="1700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</m:rad>
                                  </m:num>
                                  <m:den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sSub>
                                  <m:sSubPr>
                                    <m:ctrlP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𝑏𝑙𝑢𝑒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kumimoji="1" lang="en-US" altLang="ja-JP" sz="17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ad>
                                      <m:radPr>
                                        <m:degHide m:val="on"/>
                                        <m:ctrlPr>
                                          <a:rPr lang="en-US" altLang="ja-JP" sz="17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altLang="ja-JP" sz="1700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</m:rad>
                                  </m:num>
                                  <m:den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sSub>
                                  <m:sSubPr>
                                    <m:ctrlP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𝑔𝑟𝑒𝑒𝑛</m:t>
                                    </m:r>
                                  </m:sub>
                                </m:sSub>
                                <m:r>
                                  <a:rPr lang="en-US" altLang="ja-JP" sz="17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sSub>
                                  <m:sSubPr>
                                    <m:ctrlP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𝑔𝑟𝑒𝑒𝑛</m:t>
                                    </m:r>
                                  </m:sub>
                                </m:sSub>
                                <m:r>
                                  <a:rPr lang="en-US" altLang="ja-JP" sz="17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ad>
                                      <m:radPr>
                                        <m:degHide m:val="on"/>
                                        <m:ctrlPr>
                                          <a:rPr lang="en-US" altLang="ja-JP" sz="17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altLang="ja-JP" sz="1700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</m:rad>
                                  </m:num>
                                  <m:den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sSub>
                                  <m:sSubPr>
                                    <m:ctrlP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𝑏𝑙𝑢𝑒</m:t>
                                    </m:r>
                                  </m:sub>
                                </m:sSub>
                                <m:r>
                                  <a:rPr lang="en-US" altLang="ja-JP" sz="17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sSub>
                                  <m:sSubPr>
                                    <m:ctrlP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𝑏𝑙𝑢𝑒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en-US" altLang="ja-JP" sz="1700" dirty="0" smtClean="0"/>
              </a:p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7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ja-JP" sz="17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sz="17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en-US" altLang="ja-JP" sz="17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f>
                                        <m:fPr>
                                          <m:ctrlP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  <m:e>
                                      <m:f>
                                        <m:fPr>
                                          <m:ctrlP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ad>
                                            <m:radPr>
                                              <m:degHide m:val="on"/>
                                              <m:ctrlPr>
                                                <a:rPr kumimoji="1" lang="en-US" altLang="ja-JP" sz="17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radPr>
                                            <m:deg/>
                                            <m:e>
                                              <m:r>
                                                <a:rPr kumimoji="1" lang="en-US" altLang="ja-JP" sz="17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e>
                                          </m:rad>
                                        </m:num>
                                        <m:den>
                                          <m: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en-US" altLang="ja-JP" sz="17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f>
                                        <m:fPr>
                                          <m:ctrlP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  <m:e>
                                      <m:r>
                                        <a:rPr kumimoji="1" lang="en-US" altLang="ja-JP" sz="17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ad>
                                            <m:radPr>
                                              <m:degHide m:val="on"/>
                                              <m:ctrlPr>
                                                <a:rPr kumimoji="1" lang="en-US" altLang="ja-JP" sz="17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radPr>
                                            <m:deg/>
                                            <m:e>
                                              <m:r>
                                                <a:rPr kumimoji="1" lang="en-US" altLang="ja-JP" sz="17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e>
                                          </m:rad>
                                        </m:num>
                                        <m:den>
                                          <m: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en-US" altLang="ja-JP" sz="17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kumimoji="1" lang="en-US" altLang="ja-JP" sz="17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ad>
                                            <m:radPr>
                                              <m:degHide m:val="on"/>
                                              <m:ctrlPr>
                                                <a:rPr kumimoji="1" lang="en-US" altLang="ja-JP" sz="17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radPr>
                                            <m:deg/>
                                            <m:e>
                                              <m:r>
                                                <a:rPr kumimoji="1" lang="en-US" altLang="ja-JP" sz="17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e>
                                          </m:rad>
                                        </m:num>
                                        <m:den>
                                          <m: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  <m:e>
                                      <m:f>
                                        <m:fPr>
                                          <m:ctrlP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en-US" altLang="ja-JP" sz="17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f>
                                        <m:fPr>
                                          <m:ctrlP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ad>
                                            <m:radPr>
                                              <m:degHide m:val="on"/>
                                              <m:ctrlPr>
                                                <a:rPr kumimoji="1" lang="en-US" altLang="ja-JP" sz="17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radPr>
                                            <m:deg/>
                                            <m:e>
                                              <m:r>
                                                <a:rPr kumimoji="1" lang="en-US" altLang="ja-JP" sz="17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e>
                                          </m:rad>
                                        </m:num>
                                        <m:den>
                                          <m: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  <m:e>
                                      <m:f>
                                        <m:fPr>
                                          <m:ctrlP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kumimoji="1" lang="en-US" altLang="ja-JP" sz="17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sz="17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en-US" altLang="ja-JP" sz="17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  <m:t>𝑔𝑟𝑒𝑒𝑛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  <m:t>𝑔𝑟𝑒𝑒𝑛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en-US" altLang="ja-JP" sz="17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  <m:t>𝑏𝑙𝑢𝑒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  <m:t>𝑏𝑙𝑢𝑒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en-US" altLang="ja-JP" sz="1700" dirty="0"/>
              </a:p>
              <a:p>
                <a:endParaRPr kumimoji="1" lang="en-US" altLang="ja-JP" sz="2400" dirty="0" smtClean="0"/>
              </a:p>
            </p:txBody>
          </p:sp>
        </mc:Choice>
        <mc:Fallback xmlns="">
          <p:sp>
            <p:nvSpPr>
              <p:cNvPr id="2" name="コンテンツ プレースホルダー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1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線形</a:t>
            </a:r>
            <a:r>
              <a:rPr lang="ja-JP" altLang="en-US" dirty="0"/>
              <a:t>代数</a:t>
            </a:r>
            <a:r>
              <a:rPr lang="ja-JP" altLang="en-US" dirty="0" smtClean="0"/>
              <a:t>を用いた学習モデル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89238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804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5193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ビジネス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ユーザー定義 2">
      <a:majorFont>
        <a:latin typeface="ＭＳ Ｐゴシック"/>
        <a:ea typeface="ＭＳ Ｐゴシック"/>
        <a:cs typeface=""/>
      </a:majorFont>
      <a:minorFont>
        <a:latin typeface="ＭＳ Ｐゴシック"/>
        <a:ea typeface="ＭＳ Ｐゴシック"/>
        <a:cs typeface="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130000" t="-95000" r="40000" b="21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ディスカッション用テンプレート.potx" id="{12A35EAA-6BC9-4F93-95E1-8BE386309242}" vid="{5CEE4BE6-EBAF-479F-A495-657B108E54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D74775A4-D71E-40D2-B07D-B4F5E3D3A6D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652</Words>
  <Application>Microsoft Office PowerPoint</Application>
  <PresentationFormat>画面に合わせる (4:3)</PresentationFormat>
  <Paragraphs>214</Paragraphs>
  <Slides>36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36</vt:i4>
      </vt:variant>
    </vt:vector>
  </HeadingPairs>
  <TitlesOfParts>
    <vt:vector size="43" baseType="lpstr">
      <vt:lpstr>ＭＳ Ｐゴシック</vt:lpstr>
      <vt:lpstr>Calibri</vt:lpstr>
      <vt:lpstr>Cambria Math</vt:lpstr>
      <vt:lpstr>Verdana</vt:lpstr>
      <vt:lpstr>Wingdings 2</vt:lpstr>
      <vt:lpstr>Wingdings 3</vt:lpstr>
      <vt:lpstr>ビジネス</vt:lpstr>
      <vt:lpstr>Discussion</vt:lpstr>
      <vt:lpstr>近況報告</vt:lpstr>
      <vt:lpstr>研究構想</vt:lpstr>
      <vt:lpstr>PowerPoint プレゼンテーション</vt:lpstr>
      <vt:lpstr>線形代数を用いた学習モデル</vt:lpstr>
      <vt:lpstr>線形代数を用いた学習モデル</vt:lpstr>
      <vt:lpstr>線形代数を用いた学習モデル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教示誤差の影響</vt:lpstr>
      <vt:lpstr>今後の展望</vt:lpstr>
      <vt:lpstr>2016/ 3/ 8 ～ 2016/ 3/23</vt:lpstr>
      <vt:lpstr>線形代数モデルについて</vt:lpstr>
      <vt:lpstr>再現誤差の収束性</vt:lpstr>
      <vt:lpstr>再現誤差の収束性</vt:lpstr>
      <vt:lpstr>学習フロー</vt:lpstr>
      <vt:lpstr>うまくいかない理由</vt:lpstr>
      <vt:lpstr>修正した学習フロー</vt:lpstr>
      <vt:lpstr>結果</vt:lpstr>
      <vt:lpstr>今後の展望</vt:lpstr>
      <vt:lpstr>～2016/ 4/25</vt:lpstr>
      <vt:lpstr>最急降下法</vt:lpstr>
      <vt:lpstr>実験</vt:lpstr>
      <vt:lpstr>結果</vt:lpstr>
      <vt:lpstr>実験</vt:lpstr>
      <vt:lpstr>PowerPoint プレゼンテーション</vt:lpstr>
      <vt:lpstr>PowerPoint プレゼンテーション</vt:lpstr>
      <vt:lpstr>～2016/ 5/19</vt:lpstr>
      <vt:lpstr>実験結果</vt:lpstr>
      <vt:lpstr>今後の展望</vt:lpstr>
      <vt:lpstr>近況報告</vt:lpstr>
      <vt:lpstr>疑似3次元</vt:lpstr>
      <vt:lpstr>連立方程式</vt:lpstr>
      <vt:lpstr>今後の展望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dcterms:created xsi:type="dcterms:W3CDTF">2016-03-04T08:06:54Z</dcterms:created>
  <dcterms:modified xsi:type="dcterms:W3CDTF">2016-06-09T07:59:39Z</dcterms:modified>
  <cp:category/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TC101671239990</vt:lpwstr>
  </property>
</Properties>
</file>