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72" r:id="rId8"/>
    <p:sldId id="273" r:id="rId9"/>
    <p:sldId id="274" r:id="rId10"/>
    <p:sldId id="264" r:id="rId11"/>
    <p:sldId id="283" r:id="rId12"/>
    <p:sldId id="275" r:id="rId13"/>
    <p:sldId id="276" r:id="rId14"/>
    <p:sldId id="265" r:id="rId15"/>
    <p:sldId id="266" r:id="rId16"/>
    <p:sldId id="278" r:id="rId17"/>
    <p:sldId id="277" r:id="rId18"/>
    <p:sldId id="279" r:id="rId19"/>
    <p:sldId id="282" r:id="rId20"/>
    <p:sldId id="267" r:id="rId21"/>
    <p:sldId id="268" r:id="rId22"/>
    <p:sldId id="280" r:id="rId23"/>
    <p:sldId id="269" r:id="rId24"/>
    <p:sldId id="270" r:id="rId25"/>
    <p:sldId id="281" r:id="rId26"/>
    <p:sldId id="271"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115" d="100"/>
          <a:sy n="115" d="100"/>
        </p:scale>
        <p:origin x="151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69159080"/>
        <c:axId val="269153984"/>
      </c:scatterChart>
      <c:valAx>
        <c:axId val="2691590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9153984"/>
        <c:crosses val="autoZero"/>
        <c:crossBetween val="midCat"/>
      </c:valAx>
      <c:valAx>
        <c:axId val="269153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9159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69157512"/>
        <c:axId val="269157904"/>
      </c:scatterChart>
      <c:valAx>
        <c:axId val="269157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9157904"/>
        <c:crosses val="autoZero"/>
        <c:crossBetween val="midCat"/>
      </c:valAx>
      <c:valAx>
        <c:axId val="269157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endParaRPr lang="en-US" altLang="ja-JP"/>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91575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69154768"/>
        <c:axId val="268114728"/>
      </c:scatterChart>
      <c:valAx>
        <c:axId val="2691547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8114728"/>
        <c:crosses val="autoZero"/>
        <c:crossBetween val="midCat"/>
      </c:valAx>
      <c:valAx>
        <c:axId val="268114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91547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336023392"/>
        <c:axId val="336019864"/>
      </c:scatterChart>
      <c:valAx>
        <c:axId val="336023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6019864"/>
        <c:crosses val="autoZero"/>
        <c:crossBetween val="midCat"/>
      </c:valAx>
      <c:valAx>
        <c:axId val="336019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60233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336026136"/>
        <c:axId val="336014768"/>
      </c:scatterChart>
      <c:valAx>
        <c:axId val="336026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6014768"/>
        <c:crosses val="autoZero"/>
        <c:crossBetween val="midCat"/>
      </c:valAx>
      <c:valAx>
        <c:axId val="336014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60261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336023784"/>
        <c:axId val="336020648"/>
      </c:scatterChart>
      <c:valAx>
        <c:axId val="3360237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6020648"/>
        <c:crosses val="autoZero"/>
        <c:crossBetween val="midCat"/>
      </c:valAx>
      <c:valAx>
        <c:axId val="336020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60237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336022216"/>
        <c:axId val="336017120"/>
      </c:lineChart>
      <c:catAx>
        <c:axId val="336022216"/>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overlay val="0"/>
        </c:title>
        <c:numFmt formatCode="General" sourceLinked="1"/>
        <c:majorTickMark val="out"/>
        <c:minorTickMark val="none"/>
        <c:tickLblPos val="nextTo"/>
        <c:crossAx val="336017120"/>
        <c:crosses val="autoZero"/>
        <c:auto val="1"/>
        <c:lblAlgn val="ctr"/>
        <c:lblOffset val="100"/>
        <c:noMultiLvlLbl val="0"/>
      </c:catAx>
      <c:valAx>
        <c:axId val="336017120"/>
        <c:scaling>
          <c:orientation val="minMax"/>
        </c:scaling>
        <c:delete val="0"/>
        <c:axPos val="l"/>
        <c:majorGridlines/>
        <c:title>
          <c:tx>
            <c:rich>
              <a:bodyPr rot="-5400000" vert="horz"/>
              <a:lstStyle/>
              <a:p>
                <a:pPr>
                  <a:defRPr/>
                </a:pPr>
                <a:r>
                  <a:rPr lang="ja-JP" altLang="en-US"/>
                  <a:t>成功率</a:t>
                </a:r>
              </a:p>
            </c:rich>
          </c:tx>
          <c:overlay val="0"/>
        </c:title>
        <c:numFmt formatCode="General" sourceLinked="1"/>
        <c:majorTickMark val="out"/>
        <c:minorTickMark val="none"/>
        <c:tickLblPos val="nextTo"/>
        <c:crossAx val="336022216"/>
        <c:crosses val="autoZero"/>
        <c:crossBetween val="between"/>
      </c:valAx>
    </c:plotArea>
    <c:legend>
      <c:legendPos val="r"/>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1/19/2016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1/19/2016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1/19/2016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人の教示動作から</a:t>
            </a:r>
            <a:r>
              <a:rPr lang="ja-JP" altLang="en-US" dirty="0" smtClean="0"/>
              <a:t>の</a:t>
            </a:r>
            <a:r>
              <a:rPr lang="en-US" altLang="ja-JP" dirty="0" smtClean="0"/>
              <a:t/>
            </a:r>
            <a:br>
              <a:rPr lang="en-US" altLang="ja-JP" dirty="0" smtClean="0"/>
            </a:br>
            <a:r>
              <a:rPr lang="ja-JP" altLang="en-US" dirty="0"/>
              <a:t>動作意図理解</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実験環境</a:t>
            </a:r>
            <a:endParaRPr lang="en-US" altLang="ja-JP" dirty="0" smtClean="0"/>
          </a:p>
          <a:p>
            <a:pPr lvl="1"/>
            <a:r>
              <a:rPr lang="en-US" altLang="ja-JP" dirty="0" smtClean="0"/>
              <a:t>20</a:t>
            </a:r>
            <a:r>
              <a:rPr lang="ja-JP" altLang="en-US" dirty="0" smtClean="0"/>
              <a:t>物体長</a:t>
            </a:r>
            <a:r>
              <a:rPr lang="en-US" altLang="ja-JP" dirty="0" smtClean="0"/>
              <a:t>×20</a:t>
            </a:r>
            <a:r>
              <a:rPr lang="ja-JP" altLang="en-US" dirty="0" smtClean="0"/>
              <a:t>物体長</a:t>
            </a:r>
            <a:endParaRPr lang="en-US" altLang="ja-JP" dirty="0" smtClean="0"/>
          </a:p>
          <a:p>
            <a:pPr lvl="2"/>
            <a:r>
              <a:rPr lang="en-US" altLang="ja-JP" dirty="0" smtClean="0"/>
              <a:t>(200</a:t>
            </a:r>
            <a:r>
              <a:rPr lang="ja-JP" altLang="en-US" dirty="0" smtClean="0"/>
              <a:t>単位長</a:t>
            </a:r>
            <a:r>
              <a:rPr lang="en-US" altLang="ja-JP" dirty="0" smtClean="0"/>
              <a:t>×200</a:t>
            </a:r>
            <a:r>
              <a:rPr lang="ja-JP" altLang="en-US" dirty="0" smtClean="0"/>
              <a:t>単位長</a:t>
            </a:r>
            <a:r>
              <a:rPr lang="en-US" altLang="ja-JP" dirty="0" smtClean="0"/>
              <a:t>)</a:t>
            </a:r>
          </a:p>
          <a:p>
            <a:pPr lvl="1"/>
            <a:r>
              <a:rPr lang="ja-JP" altLang="en-US" dirty="0" smtClean="0"/>
              <a:t>トラジェクタ</a:t>
            </a:r>
            <a:r>
              <a:rPr lang="en-US" altLang="ja-JP" dirty="0" smtClean="0"/>
              <a:t>(</a:t>
            </a:r>
            <a:r>
              <a:rPr lang="ja-JP" altLang="en-US" dirty="0" smtClean="0"/>
              <a:t>赤い物体</a:t>
            </a:r>
            <a:r>
              <a:rPr lang="en-US" altLang="ja-JP" dirty="0" smtClean="0"/>
              <a:t>)</a:t>
            </a:r>
          </a:p>
          <a:p>
            <a:pPr lvl="1"/>
            <a:r>
              <a:rPr lang="ja-JP" altLang="en-US" dirty="0" smtClean="0"/>
              <a:t>オブジェクト</a:t>
            </a:r>
            <a:r>
              <a:rPr lang="en-US" altLang="ja-JP" dirty="0" smtClean="0"/>
              <a:t>(</a:t>
            </a:r>
            <a:r>
              <a:rPr lang="ja-JP" altLang="en-US" dirty="0" smtClean="0"/>
              <a:t>青、黄、緑、橙</a:t>
            </a:r>
            <a:r>
              <a:rPr lang="en-US" altLang="ja-JP" dirty="0" smtClean="0"/>
              <a:t>)</a:t>
            </a:r>
          </a:p>
          <a:p>
            <a:pPr lvl="1"/>
            <a:r>
              <a:rPr lang="ja-JP" altLang="en-US" dirty="0"/>
              <a:t>各位置</a:t>
            </a:r>
            <a:r>
              <a:rPr lang="ja-JP" altLang="en-US" dirty="0" smtClean="0"/>
              <a:t>はランダムに決定</a:t>
            </a:r>
            <a:endParaRPr lang="en-US" altLang="ja-JP" dirty="0" smtClean="0"/>
          </a:p>
          <a:p>
            <a:pPr lvl="1"/>
            <a:r>
              <a:rPr lang="ja-JP" altLang="en-US" dirty="0"/>
              <a:t>青</a:t>
            </a:r>
            <a:r>
              <a:rPr lang="ja-JP" altLang="en-US" dirty="0" smtClean="0"/>
              <a:t>と黄は常に４物体長の距離で　　　　　　　　　　　　　　　　　縦並びまたは横並び</a:t>
            </a:r>
            <a:endParaRPr lang="en-US" altLang="ja-JP" dirty="0" smtClean="0"/>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332656"/>
            <a:ext cx="3147200" cy="314096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3531642"/>
            <a:ext cx="3142442" cy="3130009"/>
          </a:xfrm>
          <a:prstGeom prst="rect">
            <a:avLst/>
          </a:prstGeom>
        </p:spPr>
      </p:pic>
    </p:spTree>
    <p:extLst>
      <p:ext uri="{BB962C8B-B14F-4D97-AF65-F5344CB8AC3E}">
        <p14:creationId xmlns:p14="http://schemas.microsoft.com/office/powerpoint/2010/main" val="16664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135807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317489931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08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62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359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ja-JP" altLang="en-US" dirty="0"/>
              <a:t>間</a:t>
            </a:r>
            <a:r>
              <a:rPr lang="ja-JP" altLang="en-US" dirty="0" smtClean="0"/>
              <a:t>に生じた再現誤差の差</a:t>
            </a:r>
            <a:endParaRPr lang="en-US" altLang="ja-JP" dirty="0" smtClean="0"/>
          </a:p>
          <a:p>
            <a:pPr lvl="1"/>
            <a:r>
              <a:rPr kumimoji="1" lang="ja-JP" altLang="en-US" dirty="0" smtClean="0"/>
              <a:t>１</a:t>
            </a:r>
            <a:endParaRPr kumimoji="1" lang="en-US" altLang="ja-JP" dirty="0" smtClean="0"/>
          </a:p>
          <a:p>
            <a:pPr lvl="1"/>
            <a:r>
              <a:rPr lang="ja-JP" altLang="en-US" dirty="0" smtClean="0"/>
              <a:t>２</a:t>
            </a:r>
            <a:endParaRPr lang="en-US" altLang="ja-JP" dirty="0" smtClean="0"/>
          </a:p>
          <a:p>
            <a:pPr lvl="1"/>
            <a:r>
              <a:rPr kumimoji="1" lang="ja-JP" altLang="en-US" dirty="0" smtClean="0"/>
              <a:t>３</a:t>
            </a:r>
            <a:endParaRPr kumimoji="1" lang="en-US" altLang="ja-JP" dirty="0" smtClean="0"/>
          </a:p>
          <a:p>
            <a:r>
              <a:rPr lang="ja-JP" altLang="en-US" dirty="0"/>
              <a:t>全体的</a:t>
            </a:r>
            <a:r>
              <a:rPr lang="ja-JP" altLang="en-US" dirty="0" smtClean="0"/>
              <a:t>な再現精度</a:t>
            </a:r>
            <a:endParaRPr lang="en-US" altLang="ja-JP" dirty="0" smtClean="0"/>
          </a:p>
          <a:p>
            <a:pPr lvl="1"/>
            <a:r>
              <a:rPr lang="en-US" altLang="ja-JP" dirty="0" smtClean="0"/>
              <a:t>1</a:t>
            </a:r>
          </a:p>
          <a:p>
            <a:pPr lvl="1"/>
            <a:r>
              <a:rPr lang="en-US" altLang="ja-JP" dirty="0" smtClean="0"/>
              <a:t>2</a:t>
            </a:r>
          </a:p>
          <a:p>
            <a:pPr lvl="1"/>
            <a:r>
              <a:rPr lang="en-US" altLang="ja-JP" dirty="0" smtClean="0"/>
              <a:t>3</a:t>
            </a:r>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a:t>考察</a:t>
            </a:r>
            <a:endParaRPr kumimoji="1" lang="ja-JP" altLang="en-US" dirty="0"/>
          </a:p>
        </p:txBody>
      </p:sp>
    </p:spTree>
    <p:extLst>
      <p:ext uri="{BB962C8B-B14F-4D97-AF65-F5344CB8AC3E}">
        <p14:creationId xmlns:p14="http://schemas.microsoft.com/office/powerpoint/2010/main" val="164177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a:t>
            </a:r>
            <a:r>
              <a:rPr lang="ja-JP" altLang="en-US" dirty="0" smtClean="0"/>
              <a:t>する</a:t>
            </a:r>
            <a:endParaRPr lang="en-US" altLang="ja-JP" dirty="0" smtClean="0"/>
          </a:p>
          <a:p>
            <a:r>
              <a:rPr kumimoji="1" lang="ja-JP" altLang="en-US" dirty="0" smtClean="0"/>
              <a:t>動作を指示したとき、動作意図を考慮した目標位置（ゴール）を予測させたい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学習済みの</a:t>
            </a:r>
            <a:r>
              <a:rPr kumimoji="1" lang="en-US" altLang="ja-JP" dirty="0" smtClean="0"/>
              <a:t>6</a:t>
            </a:r>
            <a:r>
              <a:rPr kumimoji="1" lang="ja-JP" altLang="en-US" dirty="0" err="1" smtClean="0"/>
              <a:t>つの</a:t>
            </a:r>
            <a:r>
              <a:rPr kumimoji="1" lang="ja-JP" altLang="en-US" dirty="0" smtClean="0"/>
              <a:t>動作のうち、例示動作がどれであるか識別する実験を行った。</a:t>
            </a:r>
            <a:endParaRPr kumimoji="1" lang="en-US" altLang="ja-JP" dirty="0" smtClean="0"/>
          </a:p>
          <a:p>
            <a:r>
              <a:rPr kumimoji="1" lang="ja-JP" altLang="en-US" dirty="0" smtClean="0"/>
              <a:t>教示動作（学習データ）はガウス誤差の分散</a:t>
            </a:r>
            <a:r>
              <a:rPr kumimoji="1" lang="en-US" altLang="ja-JP" dirty="0" smtClean="0"/>
              <a:t>2</a:t>
            </a:r>
            <a:r>
              <a:rPr kumimoji="1" lang="ja-JP" altLang="en-US" dirty="0" smtClean="0"/>
              <a:t>で、　　各動作</a:t>
            </a:r>
            <a:r>
              <a:rPr kumimoji="1" lang="en-US" altLang="ja-JP" dirty="0" smtClean="0"/>
              <a:t>30</a:t>
            </a:r>
            <a:r>
              <a:rPr kumimoji="1" lang="ja-JP" altLang="en-US" dirty="0" smtClean="0"/>
              <a:t>回分ずつ与えた</a:t>
            </a:r>
            <a:endParaRPr kumimoji="1" lang="en-US" altLang="ja-JP" dirty="0" smtClean="0"/>
          </a:p>
          <a:p>
            <a:r>
              <a:rPr lang="ja-JP" altLang="en-US" dirty="0" smtClean="0"/>
              <a:t>例示動作（テストデータ）はガウス誤差の分散</a:t>
            </a:r>
            <a:r>
              <a:rPr lang="en-US" altLang="ja-JP" dirty="0" smtClean="0"/>
              <a:t>10</a:t>
            </a:r>
            <a:r>
              <a:rPr lang="ja-JP" altLang="en-US" dirty="0" smtClean="0"/>
              <a:t>で、各動作</a:t>
            </a:r>
            <a:r>
              <a:rPr lang="en-US" altLang="ja-JP" dirty="0" smtClean="0"/>
              <a:t>100</a:t>
            </a:r>
            <a:r>
              <a:rPr lang="ja-JP" altLang="en-US" dirty="0" smtClean="0"/>
              <a:t>回分ずつ行った</a:t>
            </a:r>
            <a:endParaRPr lang="en-US" altLang="ja-JP" dirty="0" smtClean="0"/>
          </a:p>
          <a:p>
            <a:r>
              <a:rPr lang="ja-JP" altLang="en-US" dirty="0" smtClean="0"/>
              <a:t>各例示動作</a:t>
            </a:r>
            <a:r>
              <a:rPr lang="ja-JP" altLang="en-US" dirty="0"/>
              <a:t>で</a:t>
            </a:r>
            <a:r>
              <a:rPr lang="ja-JP" altLang="en-US" dirty="0" smtClean="0"/>
              <a:t>、尤もらしい動作上位</a:t>
            </a:r>
            <a:r>
              <a:rPr lang="en-US" altLang="ja-JP" dirty="0" smtClean="0"/>
              <a:t>3</a:t>
            </a:r>
            <a:r>
              <a:rPr lang="ja-JP" altLang="en-US" dirty="0" err="1" smtClean="0"/>
              <a:t>つを</a:t>
            </a:r>
            <a:r>
              <a:rPr lang="ja-JP" altLang="en-US" dirty="0" smtClean="0"/>
              <a:t>求めた</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508266021"/>
              </p:ext>
            </p:extLst>
          </p:nvPr>
        </p:nvGraphicFramePr>
        <p:xfrm>
          <a:off x="683566" y="1417639"/>
          <a:ext cx="7560841" cy="4099592"/>
        </p:xfrm>
        <a:graphic>
          <a:graphicData uri="http://schemas.openxmlformats.org/drawingml/2006/table">
            <a:tbl>
              <a:tblPr>
                <a:tableStyleId>{5C22544A-7EE6-4342-B048-85BDC9FD1C3A}</a:tableStyleId>
              </a:tblPr>
              <a:tblGrid>
                <a:gridCol w="4339823"/>
                <a:gridCol w="1681770"/>
                <a:gridCol w="1539248"/>
              </a:tblGrid>
              <a:tr h="585656">
                <a:tc>
                  <a:txBody>
                    <a:bodyPr/>
                    <a:lstStyle/>
                    <a:p>
                      <a:pPr algn="l" fontAlgn="b"/>
                      <a:r>
                        <a:rPr lang="ja-JP" altLang="en-US" sz="2000" u="none" strike="noStrike" dirty="0">
                          <a:effectLst/>
                        </a:rPr>
                        <a:t>動作名</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ja-JP" altLang="en-US" sz="2000" u="none" strike="noStrike" dirty="0">
                          <a:effectLst/>
                        </a:rPr>
                        <a:t>誤識別回数</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ja-JP" altLang="en-US" sz="2000" u="none" strike="noStrike" dirty="0">
                          <a:effectLst/>
                        </a:rPr>
                        <a:t>成功率</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赤を中央に移動する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1</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赤を青の右に動かす</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0.99</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赤を橙に近づける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赤を緑から遠ざける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0.98</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等間隔に赤、黄、青と並べる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a:effectLst/>
                        </a:rPr>
                        <a:t>時計回りに赤、緑、青と並べる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5</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0.95</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bl>
          </a:graphicData>
        </a:graphic>
      </p:graphicFrame>
    </p:spTree>
    <p:extLst>
      <p:ext uri="{BB962C8B-B14F-4D97-AF65-F5344CB8AC3E}">
        <p14:creationId xmlns:p14="http://schemas.microsoft.com/office/powerpoint/2010/main" val="675615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259632" y="5301208"/>
            <a:ext cx="2706190" cy="646331"/>
          </a:xfrm>
          <a:prstGeom prst="rect">
            <a:avLst/>
          </a:prstGeom>
          <a:noFill/>
        </p:spPr>
        <p:txBody>
          <a:bodyPr wrap="none" rtlCol="0">
            <a:spAutoFit/>
          </a:bodyPr>
          <a:lstStyle/>
          <a:p>
            <a:r>
              <a:rPr kumimoji="1" lang="ja-JP" altLang="en-US" dirty="0" smtClean="0"/>
              <a:t>正答：赤を緑から遠ざける</a:t>
            </a:r>
            <a:endParaRPr kumimoji="1" lang="en-US" altLang="ja-JP" dirty="0" smtClean="0"/>
          </a:p>
          <a:p>
            <a:r>
              <a:rPr kumimoji="1" lang="ja-JP" altLang="en-US" dirty="0" smtClean="0"/>
              <a:t>誤答：赤を橙に近づける</a:t>
            </a:r>
            <a:endParaRPr kumimoji="1" lang="ja-JP" altLang="en-US" dirty="0"/>
          </a:p>
        </p:txBody>
      </p:sp>
      <p:sp>
        <p:nvSpPr>
          <p:cNvPr id="7" name="テキスト ボックス 6"/>
          <p:cNvSpPr txBox="1"/>
          <p:nvPr/>
        </p:nvSpPr>
        <p:spPr>
          <a:xfrm>
            <a:off x="4764592" y="5301207"/>
            <a:ext cx="3680816" cy="646331"/>
          </a:xfrm>
          <a:prstGeom prst="rect">
            <a:avLst/>
          </a:prstGeom>
          <a:noFill/>
        </p:spPr>
        <p:txBody>
          <a:bodyPr wrap="none" rtlCol="0">
            <a:spAutoFit/>
          </a:bodyPr>
          <a:lstStyle/>
          <a:p>
            <a:r>
              <a:rPr kumimoji="1" lang="ja-JP" altLang="en-US" dirty="0" smtClean="0"/>
              <a:t>正答：赤を青の右に動かす</a:t>
            </a:r>
            <a:endParaRPr kumimoji="1" lang="en-US" altLang="ja-JP" dirty="0" smtClean="0"/>
          </a:p>
          <a:p>
            <a:r>
              <a:rPr kumimoji="1" lang="ja-JP" altLang="en-US" dirty="0" smtClean="0"/>
              <a:t>誤答：時計回りに赤、緑、青と並べる</a:t>
            </a:r>
            <a:endParaRPr kumimoji="1" lang="ja-JP" altLang="en-US" dirty="0"/>
          </a:p>
        </p:txBody>
      </p:sp>
    </p:spTree>
    <p:extLst>
      <p:ext uri="{BB962C8B-B14F-4D97-AF65-F5344CB8AC3E}">
        <p14:creationId xmlns:p14="http://schemas.microsoft.com/office/powerpoint/2010/main" val="98044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識別</a:t>
            </a:r>
            <a:r>
              <a:rPr lang="ja-JP" altLang="en-US" dirty="0"/>
              <a:t>精度</a:t>
            </a:r>
            <a:r>
              <a:rPr lang="ja-JP" altLang="en-US" dirty="0" smtClean="0"/>
              <a:t>が高すぎる</a:t>
            </a:r>
            <a:endParaRPr lang="en-US" altLang="ja-JP" dirty="0" smtClean="0"/>
          </a:p>
          <a:p>
            <a:pPr lvl="1"/>
            <a:r>
              <a:rPr lang="en-US" altLang="ja-JP" dirty="0" smtClean="0"/>
              <a:t>1. </a:t>
            </a:r>
            <a:r>
              <a:rPr lang="ja-JP" altLang="en-US" dirty="0" smtClean="0"/>
              <a:t>学習しているのが</a:t>
            </a:r>
            <a:r>
              <a:rPr lang="en-US" altLang="ja-JP" dirty="0" smtClean="0"/>
              <a:t>6</a:t>
            </a:r>
            <a:r>
              <a:rPr lang="ja-JP" altLang="en-US" dirty="0" smtClean="0"/>
              <a:t>動作のみ</a:t>
            </a:r>
            <a:endParaRPr lang="en-US" altLang="ja-JP" dirty="0" smtClean="0"/>
          </a:p>
          <a:p>
            <a:pPr lvl="1"/>
            <a:r>
              <a:rPr lang="en-US" altLang="ja-JP" dirty="0" smtClean="0"/>
              <a:t>2. </a:t>
            </a:r>
            <a:r>
              <a:rPr lang="ja-JP" altLang="en-US" dirty="0" smtClean="0"/>
              <a:t>「どの動作でもない」とする閾値を設定する必要がある</a:t>
            </a:r>
            <a:endParaRPr lang="en-US" altLang="ja-JP" dirty="0" smtClean="0"/>
          </a:p>
          <a:p>
            <a:pPr lvl="1"/>
            <a:r>
              <a:rPr lang="en-US" altLang="ja-JP" dirty="0" smtClean="0"/>
              <a:t>3. </a:t>
            </a:r>
          </a:p>
          <a:p>
            <a:r>
              <a:rPr lang="ja-JP" altLang="en-US" dirty="0" smtClean="0"/>
              <a:t>「時計回りに赤、緑、青と並べる」の識別精度が低い</a:t>
            </a:r>
            <a:endParaRPr lang="en-US" altLang="ja-JP" dirty="0" smtClean="0"/>
          </a:p>
          <a:p>
            <a:pPr lvl="1"/>
            <a:r>
              <a:rPr lang="en-US" altLang="ja-JP" dirty="0" smtClean="0"/>
              <a:t>1. </a:t>
            </a:r>
            <a:r>
              <a:rPr lang="ja-JP" altLang="en-US" dirty="0" smtClean="0"/>
              <a:t>生成した教示動作に問題？</a:t>
            </a:r>
            <a:endParaRPr lang="en-US" altLang="ja-JP" dirty="0" smtClean="0"/>
          </a:p>
          <a:p>
            <a:pPr lvl="1"/>
            <a:r>
              <a:rPr lang="en-US" altLang="ja-JP" dirty="0" smtClean="0"/>
              <a:t>2. </a:t>
            </a:r>
          </a:p>
          <a:p>
            <a:pPr lvl="1"/>
            <a:r>
              <a:rPr lang="en-US" altLang="ja-JP" dirty="0"/>
              <a:t>3</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教示動作から教示者の動作意図を読み取り、動作意図を考慮した動作再現を行うことを目指した</a:t>
            </a:r>
            <a:endParaRPr kumimoji="1" lang="en-US" altLang="ja-JP" dirty="0" smtClean="0"/>
          </a:p>
          <a:p>
            <a:r>
              <a:rPr lang="ja-JP" altLang="en-US" dirty="0" smtClean="0"/>
              <a:t>先行</a:t>
            </a:r>
            <a:r>
              <a:rPr lang="ja-JP" altLang="en-US" dirty="0"/>
              <a:t>研究</a:t>
            </a:r>
            <a:r>
              <a:rPr lang="ja-JP" altLang="en-US" dirty="0" smtClean="0"/>
              <a:t>の</a:t>
            </a:r>
            <a:r>
              <a:rPr lang="ja-JP" altLang="en-US" dirty="0"/>
              <a:t>手法</a:t>
            </a:r>
            <a:r>
              <a:rPr lang="ja-JP" altLang="en-US" dirty="0" smtClean="0"/>
              <a:t>では実現できなかった、複数のオブジェクトの位置を考慮した動作の学習、再現が行えていることを示した</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動作プリミティブ列で学習し、より高度な動作の認識</a:t>
            </a:r>
            <a:endParaRPr lang="en-US" altLang="ja-JP" dirty="0" smtClean="0"/>
          </a:p>
          <a:p>
            <a:pPr lvl="1"/>
            <a:r>
              <a:rPr lang="ja-JP" altLang="en-US" dirty="0" smtClean="0"/>
              <a:t>探索範囲の限定、共同注意</a:t>
            </a:r>
            <a:endParaRPr lang="en-US" altLang="ja-JP" dirty="0"/>
          </a:p>
          <a:p>
            <a:pPr lvl="1"/>
            <a:r>
              <a:rPr lang="ja-JP" altLang="en-US" dirty="0" smtClean="0"/>
              <a:t>ガウスモデル</a:t>
            </a:r>
            <a:r>
              <a:rPr lang="ja-JP" altLang="en-US" dirty="0"/>
              <a:t>以外</a:t>
            </a:r>
            <a:r>
              <a:rPr lang="ja-JP" altLang="en-US" dirty="0" smtClean="0"/>
              <a:t>のモデル</a:t>
            </a:r>
            <a:endParaRPr lang="en-US" altLang="ja-JP" dirty="0"/>
          </a:p>
          <a:p>
            <a:r>
              <a:rPr kumimoji="1" lang="ja-JP" altLang="en-US" dirty="0" smtClean="0"/>
              <a:t>より一般的に</a:t>
            </a:r>
            <a:endParaRPr kumimoji="1" lang="en-US" altLang="ja-JP" dirty="0" smtClean="0"/>
          </a:p>
          <a:p>
            <a:pPr lvl="1"/>
            <a:r>
              <a:rPr lang="ja-JP" altLang="en-US" dirty="0" smtClean="0"/>
              <a:t>位置以外の特徴量を用いた学習、再現（参照点としてもトラジェクタとしても）</a:t>
            </a:r>
            <a:endParaRPr lang="en-US" altLang="ja-JP" dirty="0" smtClean="0"/>
          </a:p>
          <a:p>
            <a:pPr lvl="1"/>
            <a:r>
              <a:rPr lang="ja-JP" altLang="en-US" dirty="0" smtClean="0"/>
              <a:t>解が一意に決まらない動作の学習</a:t>
            </a:r>
            <a:endParaRPr lang="en-US" altLang="ja-JP" dirty="0" smtClean="0"/>
          </a:p>
          <a:p>
            <a:r>
              <a:rPr kumimoji="1" lang="ja-JP" altLang="en-US" dirty="0" smtClean="0"/>
              <a:t>より便利に</a:t>
            </a:r>
            <a:endParaRPr kumimoji="1" lang="en-US" altLang="ja-JP" dirty="0" smtClean="0"/>
          </a:p>
          <a:p>
            <a:pPr lvl="1"/>
            <a:r>
              <a:rPr lang="ja-JP" altLang="en-US" dirty="0" smtClean="0"/>
              <a:t>誤った教示動作を無視</a:t>
            </a:r>
            <a:endParaRPr lang="en-US" altLang="ja-JP" dirty="0" smtClean="0"/>
          </a:p>
          <a:p>
            <a:pPr lvl="1"/>
            <a:r>
              <a:rPr lang="ja-JP" altLang="en-US" dirty="0" smtClean="0"/>
              <a:t>文法</a:t>
            </a:r>
            <a:r>
              <a:rPr lang="ja-JP" altLang="en-US" dirty="0"/>
              <a:t>知識</a:t>
            </a:r>
            <a:r>
              <a:rPr lang="ja-JP" altLang="en-US" dirty="0" smtClean="0"/>
              <a:t>を併用</a:t>
            </a:r>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将来研究</a:t>
            </a:r>
            <a:endParaRPr kumimoji="1" lang="ja-JP" altLang="en-US" dirty="0"/>
          </a:p>
        </p:txBody>
      </p:sp>
    </p:spTree>
    <p:extLst>
      <p:ext uri="{BB962C8B-B14F-4D97-AF65-F5344CB8AC3E}">
        <p14:creationId xmlns:p14="http://schemas.microsoft.com/office/powerpoint/2010/main" val="177024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en-US" altLang="ja-JP" sz="1600" dirty="0"/>
              <a:t>[1]</a:t>
            </a:r>
            <a:r>
              <a:rPr lang="ja-JP" altLang="en-US" sz="1600" dirty="0"/>
              <a:t>中岡慎一郎</a:t>
            </a:r>
            <a:r>
              <a:rPr lang="en-US" altLang="ja-JP" sz="1600" dirty="0"/>
              <a:t>, et al. "</a:t>
            </a:r>
            <a:r>
              <a:rPr lang="ja-JP" altLang="en-US" sz="1600" dirty="0"/>
              <a:t>シンボリックな動作記述を用いた舞踊動作模倣ロボットの実現</a:t>
            </a:r>
            <a:r>
              <a:rPr lang="en-US" altLang="ja-JP" sz="1600" dirty="0"/>
              <a:t>." </a:t>
            </a:r>
            <a:r>
              <a:rPr lang="ja-JP" altLang="en-US" sz="1600" i="1" dirty="0"/>
              <a:t>電子情報通信学会技術研究報告</a:t>
            </a:r>
            <a:r>
              <a:rPr lang="en-US" altLang="ja-JP" sz="1600" i="1" dirty="0"/>
              <a:t>. PRMU </a:t>
            </a:r>
            <a:r>
              <a:rPr lang="ja-JP" altLang="en-US" sz="1600" i="1" dirty="0"/>
              <a:t>パターン認識・メディア理解</a:t>
            </a:r>
            <a:r>
              <a:rPr lang="ja-JP" altLang="en-US" sz="1600" dirty="0"/>
              <a:t> </a:t>
            </a:r>
            <a:r>
              <a:rPr lang="en-US" altLang="ja-JP" sz="1600" dirty="0"/>
              <a:t>103.390 (2003): 55-60</a:t>
            </a:r>
            <a:r>
              <a:rPr lang="en-US" altLang="ja-JP" sz="1600" dirty="0" smtClean="0"/>
              <a:t>.</a:t>
            </a:r>
            <a:endParaRPr lang="en-US" altLang="ja-JP" sz="1600" dirty="0"/>
          </a:p>
          <a:p>
            <a:r>
              <a:rPr lang="en-US" altLang="ja-JP" sz="1600" dirty="0"/>
              <a:t>[2]</a:t>
            </a:r>
            <a:r>
              <a:rPr lang="en-US" altLang="ja-JP" sz="1600" dirty="0" err="1"/>
              <a:t>Schaal</a:t>
            </a:r>
            <a:r>
              <a:rPr lang="en-US" altLang="ja-JP" sz="1600" dirty="0"/>
              <a:t>, Stefan. "Dynamic movement primitives-a framework for motor control in humans and humanoid robotics." </a:t>
            </a:r>
            <a:r>
              <a:rPr lang="en-US" altLang="ja-JP" sz="1600" i="1" dirty="0"/>
              <a:t>Adaptive Motion of Animals and Machines</a:t>
            </a:r>
            <a:r>
              <a:rPr lang="en-US" altLang="ja-JP" sz="1600" dirty="0"/>
              <a:t>. Springer Tokyo, 2006. 261-280.</a:t>
            </a:r>
          </a:p>
          <a:p>
            <a:r>
              <a:rPr lang="en-US" altLang="ja-JP" sz="1600" dirty="0"/>
              <a:t>[3]</a:t>
            </a:r>
            <a:r>
              <a:rPr lang="ja-JP" altLang="en-US" sz="1600" dirty="0"/>
              <a:t>杉浦孔明</a:t>
            </a:r>
            <a:r>
              <a:rPr lang="en-US" altLang="ja-JP" sz="1600" dirty="0"/>
              <a:t>, et al. "Learning, generation and recognition of motions by reference-point-dependent probabilistic models." </a:t>
            </a:r>
            <a:r>
              <a:rPr lang="en-US" altLang="ja-JP" sz="1600" i="1" dirty="0"/>
              <a:t>Advanced Robotics</a:t>
            </a:r>
            <a:r>
              <a:rPr lang="en-US" altLang="ja-JP" sz="1600" dirty="0"/>
              <a:t> 25.6-7 (2011): 825-848</a:t>
            </a:r>
            <a:r>
              <a:rPr lang="en-US" altLang="ja-JP" sz="1600" dirty="0" smtClean="0"/>
              <a:t>.</a:t>
            </a:r>
            <a:endParaRPr lang="en-US" altLang="ja-JP" sz="1600" dirty="0"/>
          </a:p>
          <a:p>
            <a:r>
              <a:rPr lang="en-US" altLang="ja-JP" sz="1600" dirty="0"/>
              <a:t>[4]Dong, </a:t>
            </a:r>
            <a:r>
              <a:rPr lang="en-US" altLang="ja-JP" sz="1600" dirty="0" err="1"/>
              <a:t>Shuonan</a:t>
            </a:r>
            <a:r>
              <a:rPr lang="en-US" altLang="ja-JP" sz="1600" dirty="0"/>
              <a:t>, and Brian Williams. "Learning and recognition of hybrid manipulation motions in variable environments using probabilistic flow tubes." </a:t>
            </a:r>
            <a:r>
              <a:rPr lang="en-US" altLang="ja-JP" sz="1600" i="1" dirty="0"/>
              <a:t>International Journal of Social Robotics</a:t>
            </a:r>
            <a:r>
              <a:rPr lang="en-US" altLang="ja-JP" sz="1600" dirty="0"/>
              <a:t> 4.4 (2012): 357-368</a:t>
            </a:r>
            <a:r>
              <a:rPr lang="en-US" altLang="ja-JP" sz="1600" dirty="0" smtClean="0"/>
              <a:t>.</a:t>
            </a:r>
            <a:endParaRPr lang="en-US" altLang="ja-JP" sz="1600"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研究背景　に、「コップを取って」の動作の学習と再現の図を載せる</a:t>
            </a:r>
            <a:endParaRPr kumimoji="1" lang="en-US" altLang="ja-JP" dirty="0" smtClean="0"/>
          </a:p>
          <a:p>
            <a:r>
              <a:rPr kumimoji="1" lang="ja-JP" altLang="en-US" dirty="0" smtClean="0"/>
              <a:t>関連研究　に、関連研究の論文の図を載せる</a:t>
            </a:r>
            <a:endParaRPr kumimoji="1" lang="en-US" altLang="ja-JP" dirty="0" smtClean="0"/>
          </a:p>
          <a:p>
            <a:r>
              <a:rPr lang="ja-JP" altLang="en-US" dirty="0" smtClean="0"/>
              <a:t>提案手法　に、参照点と、参照点に対する決定方法の説明用の図を載せる（</a:t>
            </a:r>
            <a:r>
              <a:rPr lang="en-US" altLang="ja-JP" dirty="0" smtClean="0"/>
              <a:t>3</a:t>
            </a:r>
            <a:r>
              <a:rPr lang="ja-JP" altLang="en-US" dirty="0" smtClean="0"/>
              <a:t>ページ分）</a:t>
            </a:r>
            <a:endParaRPr lang="en-US" altLang="ja-JP" dirty="0" smtClean="0"/>
          </a:p>
          <a:p>
            <a:r>
              <a:rPr lang="ja-JP" altLang="en-US" dirty="0" smtClean="0"/>
              <a:t>学習過程、再現過程、識別過程の説明をフローチャートにする。</a:t>
            </a:r>
            <a:r>
              <a:rPr lang="ja-JP" altLang="en-US" dirty="0"/>
              <a:t>図</a:t>
            </a:r>
            <a:r>
              <a:rPr lang="ja-JP" altLang="en-US" dirty="0" smtClean="0"/>
              <a:t>も載せる</a:t>
            </a:r>
            <a:endParaRPr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28857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847</TotalTime>
  <Words>1611</Words>
  <Application>Microsoft Office PowerPoint</Application>
  <PresentationFormat>画面に合わせる (4:3)</PresentationFormat>
  <Paragraphs>206</Paragraphs>
  <Slides>27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ＭＳ Ｐゴシック</vt:lpstr>
      <vt:lpstr>Cambria Math</vt:lpstr>
      <vt:lpstr>Lucida Sans Unicode</vt:lpstr>
      <vt:lpstr>Verdana</vt:lpstr>
      <vt:lpstr>Wingdings 2</vt:lpstr>
      <vt:lpstr>Wingdings 3</vt:lpstr>
      <vt:lpstr>ビジネス</vt:lpstr>
      <vt:lpstr>人の教示動作からの 動作意図理解</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実験条件</vt:lpstr>
      <vt:lpstr>動作再現実験</vt:lpstr>
      <vt:lpstr>結果</vt:lpstr>
      <vt:lpstr>結果</vt:lpstr>
      <vt:lpstr>結果</vt:lpstr>
      <vt:lpstr>結果</vt:lpstr>
      <vt:lpstr>考察</vt:lpstr>
      <vt:lpstr>動作識別実験</vt:lpstr>
      <vt:lpstr>結果</vt:lpstr>
      <vt:lpstr>結果</vt:lpstr>
      <vt:lpstr>考察</vt:lpstr>
      <vt:lpstr>まとめ</vt:lpstr>
      <vt:lpstr>将来研究</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46</cp:revision>
  <dcterms:created xsi:type="dcterms:W3CDTF">2016-01-16T07:10:55Z</dcterms:created>
  <dcterms:modified xsi:type="dcterms:W3CDTF">2016-01-19T05:59:55Z</dcterms:modified>
</cp:coreProperties>
</file>