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5" r:id="rId3"/>
    <p:sldId id="308" r:id="rId4"/>
    <p:sldId id="309" r:id="rId5"/>
    <p:sldId id="318" r:id="rId6"/>
    <p:sldId id="311" r:id="rId7"/>
    <p:sldId id="296" r:id="rId8"/>
    <p:sldId id="295" r:id="rId9"/>
    <p:sldId id="298" r:id="rId10"/>
    <p:sldId id="299" r:id="rId11"/>
    <p:sldId id="300" r:id="rId12"/>
    <p:sldId id="301" r:id="rId13"/>
    <p:sldId id="302" r:id="rId14"/>
    <p:sldId id="293" r:id="rId15"/>
    <p:sldId id="314" r:id="rId16"/>
    <p:sldId id="305" r:id="rId17"/>
    <p:sldId id="310" r:id="rId18"/>
    <p:sldId id="312" r:id="rId19"/>
    <p:sldId id="319" r:id="rId20"/>
    <p:sldId id="316" r:id="rId21"/>
    <p:sldId id="317" r:id="rId22"/>
    <p:sldId id="313" r:id="rId23"/>
    <p:sldId id="276" r:id="rId24"/>
    <p:sldId id="266" r:id="rId25"/>
    <p:sldId id="278" r:id="rId26"/>
    <p:sldId id="277" r:id="rId27"/>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ext uri="{19B8F6BF-5375-455C-9EA6-DF929625EA0E}">
        <p15:presenceInfo xmlns:p15="http://schemas.microsoft.com/office/powerpoint/2012/main" userId="6b06b5a5c16551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3" d="2"/>
        <a:sy n="3" d="2"/>
      </p:scale>
      <p:origin x="0" y="0"/>
    </p:cViewPr>
  </p:notesTextViewPr>
  <p:notesViewPr>
    <p:cSldViewPr>
      <p:cViewPr varScale="1">
        <p:scale>
          <a:sx n="81" d="100"/>
          <a:sy n="81" d="100"/>
        </p:scale>
        <p:origin x="3990"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spPr>
            <a:ln>
              <a:solidFill>
                <a:schemeClr val="bg2">
                  <a:lumMod val="50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spPr>
            <a:ln>
              <a:solidFill>
                <a:srgbClr val="FFC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spPr>
            <a:ln>
              <a:solidFill>
                <a:schemeClr val="bg2">
                  <a:lumMod val="25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spPr>
            <a:ln>
              <a:solidFill>
                <a:srgbClr val="FFFF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spPr>
            <a:ln>
              <a:solidFill>
                <a:srgbClr val="FF0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spPr>
            <a:ln>
              <a:solidFill>
                <a:srgbClr val="00B05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59374256"/>
        <c:axId val="259369160"/>
      </c:lineChart>
      <c:catAx>
        <c:axId val="259374256"/>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259369160"/>
        <c:crosses val="autoZero"/>
        <c:auto val="1"/>
        <c:lblAlgn val="ctr"/>
        <c:lblOffset val="100"/>
        <c:noMultiLvlLbl val="0"/>
      </c:catAx>
      <c:valAx>
        <c:axId val="259369160"/>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259374256"/>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59370728"/>
        <c:axId val="259376216"/>
      </c:scatterChart>
      <c:valAx>
        <c:axId val="259370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6216"/>
        <c:crosses val="autoZero"/>
        <c:crossBetween val="midCat"/>
      </c:valAx>
      <c:valAx>
        <c:axId val="259376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07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59373472"/>
        <c:axId val="259376608"/>
      </c:scatterChart>
      <c:valAx>
        <c:axId val="259373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6608"/>
        <c:crosses val="autoZero"/>
        <c:crossBetween val="midCat"/>
      </c:valAx>
      <c:valAx>
        <c:axId val="259376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34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59377392"/>
        <c:axId val="259368376"/>
      </c:scatterChart>
      <c:valAx>
        <c:axId val="259377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68376"/>
        <c:crosses val="autoZero"/>
        <c:crossBetween val="midCat"/>
      </c:valAx>
      <c:valAx>
        <c:axId val="25936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73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59380920"/>
        <c:axId val="259377784"/>
      </c:scatterChart>
      <c:valAx>
        <c:axId val="2593809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7784"/>
        <c:crosses val="autoZero"/>
        <c:crossBetween val="midCat"/>
      </c:valAx>
      <c:valAx>
        <c:axId val="25937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809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59378960"/>
        <c:axId val="257408976"/>
      </c:scatterChart>
      <c:valAx>
        <c:axId val="259378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7408976"/>
        <c:crosses val="autoZero"/>
        <c:crossBetween val="midCat"/>
      </c:valAx>
      <c:valAx>
        <c:axId val="257408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3789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257411328"/>
        <c:axId val="258490968"/>
      </c:scatterChart>
      <c:valAx>
        <c:axId val="257411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490968"/>
        <c:crosses val="autoZero"/>
        <c:crossBetween val="midCat"/>
      </c:valAx>
      <c:valAx>
        <c:axId val="258490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74113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8D508F80-DEE2-41BE-A4A3-1B195CA7AB3B}" type="datetimeFigureOut">
              <a:rPr kumimoji="1" lang="ja-JP" altLang="en-US" smtClean="0"/>
              <a:t>2016/2/13</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D55186C6-0596-4342-A876-D353F596A09A}" type="slidenum">
              <a:rPr kumimoji="1" lang="ja-JP" altLang="en-US" smtClean="0"/>
              <a:t>‹#›</a:t>
            </a:fld>
            <a:endParaRPr kumimoji="1" lang="ja-JP" altLang="en-US"/>
          </a:p>
        </p:txBody>
      </p:sp>
    </p:spTree>
    <p:extLst>
      <p:ext uri="{BB962C8B-B14F-4D97-AF65-F5344CB8AC3E}">
        <p14:creationId xmlns:p14="http://schemas.microsoft.com/office/powerpoint/2010/main" val="273354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2016/2/13</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それでは，「一つ以上の参照点を考慮した物体移動動作の学習と再現に関する研究」というタイトルで，わたくし情報工学科</a:t>
            </a:r>
            <a:r>
              <a:rPr lang="en-US" altLang="ja-JP" dirty="0"/>
              <a:t>4</a:t>
            </a:r>
            <a:r>
              <a:rPr lang="ja-JP" altLang="en-US" dirty="0"/>
              <a:t>年の菰田が発表いたします．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次に，事前に学習させた複数の動作のうち，次に見せる動作がどの動作であるかを識別する実験を行いました．</a:t>
            </a:r>
          </a:p>
          <a:p>
            <a:r>
              <a:rPr lang="ja-JP" altLang="en-US" dirty="0"/>
              <a:t>識別対象は先ほどと同様の</a:t>
            </a:r>
            <a:r>
              <a:rPr lang="en-US" altLang="ja-JP" dirty="0"/>
              <a:t>6</a:t>
            </a:r>
            <a:r>
              <a:rPr lang="ja-JP" altLang="en-US" dirty="0"/>
              <a:t>動作に加え，学習していないランダムな動作でも行いました．</a:t>
            </a:r>
            <a:r>
              <a:rPr lang="ja-JP" altLang="en-US" dirty="0" smtClean="0"/>
              <a:t>例示された動作が学習済みの動作であると判断した場合はその動作名，未学習</a:t>
            </a:r>
            <a:r>
              <a:rPr lang="ja-JP" altLang="en-US" dirty="0"/>
              <a:t>動作で</a:t>
            </a:r>
            <a:r>
              <a:rPr lang="ja-JP" altLang="en-US" dirty="0" smtClean="0"/>
              <a:t>あると判断した場合は未学習であると</a:t>
            </a:r>
            <a:r>
              <a:rPr lang="ja-JP" altLang="en-US" dirty="0"/>
              <a:t>回答し，その正答率を求めました</a:t>
            </a:r>
            <a:r>
              <a:rPr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10</a:t>
            </a:fld>
            <a:endParaRPr kumimoji="1" lang="ja-JP" altLang="en-US"/>
          </a:p>
        </p:txBody>
      </p:sp>
    </p:spTree>
    <p:extLst>
      <p:ext uri="{BB962C8B-B14F-4D97-AF65-F5344CB8AC3E}">
        <p14:creationId xmlns:p14="http://schemas.microsoft.com/office/powerpoint/2010/main" val="217767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11</a:t>
            </a:fld>
            <a:endParaRPr kumimoji="1" lang="ja-JP" altLang="en-US"/>
          </a:p>
        </p:txBody>
      </p:sp>
    </p:spTree>
    <p:extLst>
      <p:ext uri="{BB962C8B-B14F-4D97-AF65-F5344CB8AC3E}">
        <p14:creationId xmlns:p14="http://schemas.microsoft.com/office/powerpoint/2010/main" val="480213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12</a:t>
            </a:fld>
            <a:endParaRPr kumimoji="1" lang="ja-JP" altLang="en-US"/>
          </a:p>
        </p:txBody>
      </p:sp>
    </p:spTree>
    <p:extLst>
      <p:ext uri="{BB962C8B-B14F-4D97-AF65-F5344CB8AC3E}">
        <p14:creationId xmlns:p14="http://schemas.microsoft.com/office/powerpoint/2010/main" val="1604272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a:t>
            </a:r>
            <a:r>
              <a:rPr lang="ja-JP" altLang="en-US" dirty="0" smtClean="0"/>
              <a:t>で発表を終わります．</a:t>
            </a:r>
            <a:endParaRPr lang="en-US" altLang="ja-JP" dirty="0" smtClean="0"/>
          </a:p>
          <a:p>
            <a:r>
              <a:rPr kumimoji="1" lang="ja-JP" altLang="en-US" dirty="0" smtClean="0"/>
              <a:t>ご</a:t>
            </a:r>
            <a:r>
              <a:rPr kumimoji="1" lang="ja-JP" altLang="en-US" dirty="0"/>
              <a:t>清聴</a:t>
            </a:r>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13</a:t>
            </a:fld>
            <a:endParaRPr kumimoji="1" lang="ja-JP" altLang="en-US"/>
          </a:p>
        </p:txBody>
      </p:sp>
    </p:spTree>
    <p:extLst>
      <p:ext uri="{BB962C8B-B14F-4D97-AF65-F5344CB8AC3E}">
        <p14:creationId xmlns:p14="http://schemas.microsoft.com/office/powerpoint/2010/main" val="122799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3090" y="4778722"/>
            <a:ext cx="5439410" cy="3909864"/>
          </a:xfrm>
        </p:spPr>
        <p:txBody>
          <a:bodyPr/>
          <a:lstStyle/>
          <a:p>
            <a:r>
              <a:rPr kumimoji="1" lang="ja-JP" altLang="en-US" dirty="0" smtClean="0"/>
              <a:t>想定される質問</a:t>
            </a:r>
            <a:endParaRPr kumimoji="1" lang="en-US" altLang="ja-JP" dirty="0" smtClean="0"/>
          </a:p>
          <a:p>
            <a:r>
              <a:rPr lang="ja-JP" altLang="en-US" dirty="0" smtClean="0"/>
              <a:t>・重心位置の中には，どの物体が重心位置に対してどこにいるかという情報が入っていないが，問題はないか</a:t>
            </a:r>
            <a:endParaRPr lang="en-US" altLang="ja-JP" dirty="0" smtClean="0"/>
          </a:p>
          <a:p>
            <a:r>
              <a:rPr lang="ja-JP" altLang="en-US" dirty="0"/>
              <a:t>→</a:t>
            </a:r>
            <a:r>
              <a:rPr kumimoji="1" lang="ja-JP" altLang="en-US" dirty="0" smtClean="0"/>
              <a:t>重心位置という参照点に対する位置情報は「変位」として学習します．それは参照点ではなく座標系の置き方に対応させます．そのため提案手法では，重心位置に対する他物体の位置を考慮した座標系を新たに採用しています．</a:t>
            </a:r>
            <a:endParaRPr kumimoji="1" lang="en-US" altLang="ja-JP" dirty="0" smtClean="0"/>
          </a:p>
          <a:p>
            <a:r>
              <a:rPr lang="ja-JP" altLang="en-US"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14</a:t>
            </a:fld>
            <a:endParaRPr kumimoji="1" lang="ja-JP" altLang="en-US"/>
          </a:p>
        </p:txBody>
      </p:sp>
    </p:spTree>
    <p:extLst>
      <p:ext uri="{BB962C8B-B14F-4D97-AF65-F5344CB8AC3E}">
        <p14:creationId xmlns:p14="http://schemas.microsoft.com/office/powerpoint/2010/main" val="2626861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15</a:t>
            </a:fld>
            <a:endParaRPr kumimoji="1" lang="ja-JP" altLang="en-US"/>
          </a:p>
        </p:txBody>
      </p:sp>
    </p:spTree>
    <p:extLst>
      <p:ext uri="{BB962C8B-B14F-4D97-AF65-F5344CB8AC3E}">
        <p14:creationId xmlns:p14="http://schemas.microsoft.com/office/powerpoint/2010/main" val="2894146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16</a:t>
            </a:fld>
            <a:endParaRPr kumimoji="1" lang="ja-JP" altLang="en-US"/>
          </a:p>
        </p:txBody>
      </p:sp>
    </p:spTree>
    <p:extLst>
      <p:ext uri="{BB962C8B-B14F-4D97-AF65-F5344CB8AC3E}">
        <p14:creationId xmlns:p14="http://schemas.microsoft.com/office/powerpoint/2010/main" val="344961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17</a:t>
            </a:fld>
            <a:endParaRPr kumimoji="1" lang="ja-JP" altLang="en-US"/>
          </a:p>
        </p:txBody>
      </p:sp>
    </p:spTree>
    <p:extLst>
      <p:ext uri="{BB962C8B-B14F-4D97-AF65-F5344CB8AC3E}">
        <p14:creationId xmlns:p14="http://schemas.microsoft.com/office/powerpoint/2010/main" val="136890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18</a:t>
            </a:fld>
            <a:endParaRPr kumimoji="1" lang="ja-JP" altLang="en-US"/>
          </a:p>
        </p:txBody>
      </p:sp>
    </p:spTree>
    <p:extLst>
      <p:ext uri="{BB962C8B-B14F-4D97-AF65-F5344CB8AC3E}">
        <p14:creationId xmlns:p14="http://schemas.microsoft.com/office/powerpoint/2010/main" val="67872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19</a:t>
            </a:fld>
            <a:endParaRPr kumimoji="1" lang="ja-JP" altLang="en-US"/>
          </a:p>
        </p:txBody>
      </p:sp>
    </p:spTree>
    <p:extLst>
      <p:ext uri="{BB962C8B-B14F-4D97-AF65-F5344CB8AC3E}">
        <p14:creationId xmlns:p14="http://schemas.microsoft.com/office/powerpoint/2010/main" val="297127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近年のロボット技術の発展に伴い，人間の生活環境で活動できる汎用ロボットの実現が期待されるようになりました．</a:t>
            </a:r>
          </a:p>
          <a:p>
            <a:r>
              <a:rPr lang="ja-JP" altLang="en-US" dirty="0"/>
              <a:t>そのようなロボットには，人間が目の前で動作を見せるだけでその動作を学習し，再現できるような能力が備わっていることが望ましく，近年，その実現を目標としたさまざまな研究が行われています．</a:t>
            </a:r>
          </a:p>
          <a:p>
            <a:r>
              <a:rPr lang="ja-JP" altLang="en-US" dirty="0"/>
              <a:t>教示された動作から学習しなければならない項目として，「何をしたか」の学習と，「どうやってしたか」の学習の二つがあげられます．</a:t>
            </a:r>
          </a:p>
          <a:p>
            <a:r>
              <a:rPr lang="ja-JP" altLang="en-US" dirty="0"/>
              <a:t>例えば，飲食店で働くロボットに「お冷を運ぶ」動作を学習させることを考えます．教示動作として，「お冷ください」といった客の前に水の入ったコップを持って行く動作を見せたとき</a:t>
            </a:r>
            <a:r>
              <a:rPr lang="ja-JP" altLang="en-US" dirty="0" smtClean="0"/>
              <a:t>，結果として客の左にコップが置かれていますが，「</a:t>
            </a:r>
            <a:r>
              <a:rPr lang="ja-JP" altLang="en-US" dirty="0"/>
              <a:t>客</a:t>
            </a:r>
            <a:r>
              <a:rPr lang="ja-JP" altLang="en-US" dirty="0" smtClean="0"/>
              <a:t>の</a:t>
            </a:r>
            <a:r>
              <a:rPr lang="ja-JP" altLang="en-US" dirty="0"/>
              <a:t>左</a:t>
            </a:r>
            <a:r>
              <a:rPr lang="ja-JP" altLang="en-US" dirty="0" smtClean="0"/>
              <a:t>が</a:t>
            </a:r>
            <a:r>
              <a:rPr lang="ja-JP" altLang="en-US" dirty="0"/>
              <a:t>最終位置なのか</a:t>
            </a:r>
            <a:r>
              <a:rPr lang="ja-JP" altLang="en-US" dirty="0" smtClean="0"/>
              <a:t>」</a:t>
            </a:r>
            <a:r>
              <a:rPr lang="ja-JP" altLang="en-US" dirty="0"/>
              <a:t> </a:t>
            </a:r>
            <a:r>
              <a:rPr lang="ja-JP" altLang="en-US" dirty="0" smtClean="0"/>
              <a:t>「</a:t>
            </a:r>
            <a:r>
              <a:rPr lang="ja-JP" altLang="en-US" dirty="0"/>
              <a:t>左</a:t>
            </a:r>
            <a:r>
              <a:rPr lang="ja-JP" altLang="en-US" dirty="0" smtClean="0"/>
              <a:t>であることは</a:t>
            </a:r>
            <a:r>
              <a:rPr lang="ja-JP" altLang="en-US" dirty="0"/>
              <a:t>重要</a:t>
            </a:r>
            <a:r>
              <a:rPr lang="ja-JP" altLang="en-US" dirty="0" smtClean="0"/>
              <a:t>なのか，近くにおけばいいのか」 「</a:t>
            </a:r>
            <a:r>
              <a:rPr lang="ja-JP" altLang="en-US" dirty="0"/>
              <a:t>テーブル</a:t>
            </a:r>
            <a:r>
              <a:rPr lang="ja-JP" altLang="en-US" dirty="0" smtClean="0"/>
              <a:t>の手前であることは重要なのか」など，動作が「</a:t>
            </a:r>
            <a:r>
              <a:rPr lang="ja-JP" altLang="en-US" dirty="0"/>
              <a:t>最終的に達成すべき項目」を学習するのが「何をしたのか」の学習，「障害物であるテーブルの位置に対してこのような軌道で回避している」など，「項目の達成の仕方」を学習するのが「どうやってしたか」の学習ということになります．</a:t>
            </a:r>
          </a:p>
          <a:p>
            <a:r>
              <a:rPr lang="ja-JP" altLang="en-US" dirty="0"/>
              <a:t>「どうやってしたか」の学習に関するアプローチとして，</a:t>
            </a:r>
            <a:r>
              <a:rPr lang="en-US" altLang="ja-JP" dirty="0"/>
              <a:t>GPS</a:t>
            </a:r>
            <a:r>
              <a:rPr lang="ja-JP" altLang="en-US" dirty="0"/>
              <a:t>（一般問題解決）や模倣学習といったものが挙げられます．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405617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動作再現</a:t>
            </a:r>
            <a:r>
              <a:rPr lang="ja-JP" altLang="en-US" dirty="0"/>
              <a:t>実験</a:t>
            </a:r>
            <a:r>
              <a:rPr lang="ja-JP" altLang="en-US" dirty="0" smtClean="0"/>
              <a:t>において，動作ごとに正答率の遷移に違いが生じた理由について説明いたします．</a:t>
            </a:r>
            <a:endParaRPr lang="en-US" altLang="ja-JP" dirty="0" smtClean="0"/>
          </a:p>
          <a:p>
            <a:r>
              <a:rPr kumimoji="1" lang="ja-JP" altLang="en-US" dirty="0" smtClean="0"/>
              <a:t>まず先ほど，目標位置の学習を参照点の学習と変位の学習に分けて行うと説明しました．このうち変位はそれぞれ異なる座標系であると説明したのですが，より正確には座標系に加えて正規化関数の有無という違いを与えています．</a:t>
            </a:r>
            <a:endParaRPr kumimoji="1" lang="en-US" altLang="ja-JP" dirty="0" smtClean="0"/>
          </a:p>
          <a:p>
            <a:r>
              <a:rPr lang="ja-JP" altLang="en-US" dirty="0"/>
              <a:t>正規化</a:t>
            </a:r>
            <a:r>
              <a:rPr lang="ja-JP" altLang="en-US" dirty="0" smtClean="0"/>
              <a:t>というのは言葉通りベクトル長をそろえる関数なのですが，その関数の有無に依る変位の違いを付ける必要がある理由を説明します．</a:t>
            </a:r>
            <a:endParaRPr lang="en-US" altLang="ja-JP" dirty="0" smtClean="0"/>
          </a:p>
          <a:p>
            <a:r>
              <a:rPr kumimoji="1" lang="ja-JP" altLang="en-US" dirty="0" smtClean="0"/>
              <a:t>学習する動作の中には，「青の右」のように参照点に対する位置を指定するものと，「橙の近く」のように参照点に対してトラジェクタ位置の変化率を指定するものがあります．前者は最終位置ベクトルそのままが重要であるのに対し，後者は初期位置に対する最終位置ベクトルの大きさの比率が重要になるため，初期位置ベクトルの対する正規化をかけたほうが適切に学習できると考えられます．</a:t>
            </a:r>
            <a:endParaRPr kumimoji="1" lang="en-US" altLang="ja-JP" dirty="0" smtClean="0"/>
          </a:p>
          <a:p>
            <a:r>
              <a:rPr lang="ja-JP" altLang="en-US" dirty="0" smtClean="0"/>
              <a:t>その正規化</a:t>
            </a:r>
            <a:r>
              <a:rPr lang="ja-JP" altLang="en-US" dirty="0"/>
              <a:t>関数</a:t>
            </a:r>
            <a:r>
              <a:rPr lang="ja-JP" altLang="en-US" dirty="0" smtClean="0"/>
              <a:t>の</a:t>
            </a:r>
            <a:r>
              <a:rPr lang="ja-JP" altLang="en-US" dirty="0"/>
              <a:t>中</a:t>
            </a:r>
            <a:r>
              <a:rPr lang="ja-JP" altLang="en-US" dirty="0" smtClean="0"/>
              <a:t>に正規化長というパラメータが存在し，その値によって変位ごとに学習のしやすさが変化することで，動作ごとの学習精度の違いが生じています．</a:t>
            </a:r>
            <a:endParaRPr lang="en-US" altLang="ja-JP" dirty="0" smtClean="0"/>
          </a:p>
          <a:p>
            <a:endParaRPr kumimoji="1" lang="en-US" altLang="ja-JP" dirty="0"/>
          </a:p>
          <a:p>
            <a:r>
              <a:rPr lang="ja-JP" altLang="en-US" dirty="0" smtClean="0"/>
              <a:t>具体的に説明すると，正規化長が大きな値ほど，正規化関数を持たない変位の動作を学習しやすく，正規化長が小さな値ほど，正規化関数を持つ変位の動作が学習しやすくなっています．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20</a:t>
            </a:fld>
            <a:endParaRPr kumimoji="1" lang="ja-JP" altLang="en-US"/>
          </a:p>
        </p:txBody>
      </p:sp>
    </p:spTree>
    <p:extLst>
      <p:ext uri="{BB962C8B-B14F-4D97-AF65-F5344CB8AC3E}">
        <p14:creationId xmlns:p14="http://schemas.microsoft.com/office/powerpoint/2010/main" val="305222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こちらはその正規化長というパラメータを変化させながら書く動作の正答率を求めた結果になります・これが先ほどの</a:t>
            </a:r>
            <a:r>
              <a:rPr kumimoji="1" lang="en-US" altLang="ja-JP" dirty="0" smtClean="0"/>
              <a:t>6</a:t>
            </a:r>
            <a:r>
              <a:rPr kumimoji="1" lang="ja-JP" altLang="en-US" dirty="0" smtClean="0"/>
              <a:t>動作の結果，これらはそのうち同一の変位，つまり座標系で学習されていると期待される動作になります．このように動作によって，すなわち座標系によって，正規化長が大きいほうが学習しやすい動作とそうでない動作が</a:t>
            </a:r>
            <a:r>
              <a:rPr lang="ja-JP" altLang="en-US" dirty="0"/>
              <a:t>存在</a:t>
            </a:r>
            <a:r>
              <a:rPr kumimoji="1" lang="ja-JP" altLang="en-US" dirty="0" smtClean="0"/>
              <a:t>することが分かります．</a:t>
            </a:r>
            <a:endParaRPr kumimoji="1" lang="en-US" altLang="ja-JP" dirty="0" smtClean="0"/>
          </a:p>
          <a:p>
            <a:r>
              <a:rPr lang="ja-JP" altLang="en-US" dirty="0" smtClean="0"/>
              <a:t>先ほど見せた動作再現実験，学習データの精度と正答率の関係に関する実験では，この上がる動作と下がる動作の境界の正規化長を用いて学習を行いました．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21</a:t>
            </a:fld>
            <a:endParaRPr kumimoji="1" lang="ja-JP" altLang="en-US"/>
          </a:p>
        </p:txBody>
      </p:sp>
    </p:spTree>
    <p:extLst>
      <p:ext uri="{BB962C8B-B14F-4D97-AF65-F5344CB8AC3E}">
        <p14:creationId xmlns:p14="http://schemas.microsoft.com/office/powerpoint/2010/main" val="107528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これらは識別に失敗した例になります</a:t>
            </a:r>
            <a:r>
              <a:rPr lang="ja-JP" altLang="en-US" dirty="0" smtClean="0"/>
              <a:t>．矢印は例示動作のトラジェクタの目標位置を指しています．</a:t>
            </a:r>
            <a:endParaRPr lang="en-US" altLang="ja-JP" dirty="0" smtClean="0"/>
          </a:p>
          <a:p>
            <a:endParaRPr lang="en-US" altLang="ja-JP" dirty="0"/>
          </a:p>
          <a:p>
            <a:r>
              <a:rPr lang="ja-JP" altLang="en-US" dirty="0"/>
              <a:t>左</a:t>
            </a:r>
            <a:r>
              <a:rPr lang="ja-JP" altLang="en-US" dirty="0" smtClean="0"/>
              <a:t>は赤を橙に近づけるという動作を，黄色の右に動かす動作だと誤って識別したものです．</a:t>
            </a:r>
            <a:r>
              <a:rPr lang="ja-JP" altLang="en-US" dirty="0"/>
              <a:t>このように識別に失敗した動作はどれも人間にとっても識別が難しいものとなっていました．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22</a:t>
            </a:fld>
            <a:endParaRPr kumimoji="1" lang="ja-JP" altLang="en-US"/>
          </a:p>
        </p:txBody>
      </p:sp>
    </p:spTree>
    <p:extLst>
      <p:ext uri="{BB962C8B-B14F-4D97-AF65-F5344CB8AC3E}">
        <p14:creationId xmlns:p14="http://schemas.microsoft.com/office/powerpoint/2010/main" val="1722647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23</a:t>
            </a:fld>
            <a:endParaRPr kumimoji="1" lang="ja-JP" altLang="en-US"/>
          </a:p>
        </p:txBody>
      </p:sp>
    </p:spTree>
    <p:extLst>
      <p:ext uri="{BB962C8B-B14F-4D97-AF65-F5344CB8AC3E}">
        <p14:creationId xmlns:p14="http://schemas.microsoft.com/office/powerpoint/2010/main" val="228706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が，本研究では「何をしたか」の学習について，すなわち，教示された物体移動動作の目標位置がどのように決定するのかを学習し，再現する手法に焦点を当てて研究を行いました．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3</a:t>
            </a:fld>
            <a:endParaRPr kumimoji="1" lang="ja-JP" altLang="en-US"/>
          </a:p>
        </p:txBody>
      </p:sp>
    </p:spTree>
    <p:extLst>
      <p:ext uri="{BB962C8B-B14F-4D97-AF65-F5344CB8AC3E}">
        <p14:creationId xmlns:p14="http://schemas.microsoft.com/office/powerpoint/2010/main" val="179300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目標位置の決定法の学習に関する関連研究では，目標位置を基準となる参照点と，</a:t>
            </a:r>
            <a:r>
              <a:rPr lang="ja-JP" altLang="en-US" dirty="0" smtClean="0"/>
              <a:t>参照点に対する変位</a:t>
            </a:r>
            <a:r>
              <a:rPr lang="ja-JP" altLang="en-US" dirty="0"/>
              <a:t>の対として学習する手法が提案されています．</a:t>
            </a:r>
          </a:p>
          <a:p>
            <a:r>
              <a:rPr lang="ja-JP" altLang="en-US" dirty="0"/>
              <a:t>例えば先ほどの例では，「お冷を運ぶ」という動作に対して，「客」が参照点，「近く」が変位であり，この二つを組み合わせた「客の近く」というのが目標位置であると学習します．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4</a:t>
            </a:fld>
            <a:endParaRPr kumimoji="1" lang="ja-JP" altLang="en-US"/>
          </a:p>
        </p:txBody>
      </p:sp>
    </p:spTree>
    <p:extLst>
      <p:ext uri="{BB962C8B-B14F-4D97-AF65-F5344CB8AC3E}">
        <p14:creationId xmlns:p14="http://schemas.microsoft.com/office/powerpoint/2010/main" val="426791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は環境中のそれぞれの物体の位置を参照点の候補とし，変位の候補として数種類の座標系を設定し，教示動作を最もよく表す参照点と座標系の対を探索することで動作を学習していますが，この手法だと動作の目標位置決定に二つ以上の物体の位置を考慮することができず，複数の物体の相対的な位置関係を考慮した動作の学習ができないことが問題として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5</a:t>
            </a:fld>
            <a:endParaRPr kumimoji="1" lang="ja-JP" altLang="en-US"/>
          </a:p>
        </p:txBody>
      </p:sp>
    </p:spTree>
    <p:extLst>
      <p:ext uri="{BB962C8B-B14F-4D97-AF65-F5344CB8AC3E}">
        <p14:creationId xmlns:p14="http://schemas.microsoft.com/office/powerpoint/2010/main" val="53679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a:t>
            </a:r>
            <a:r>
              <a:rPr lang="ja-JP" altLang="en-US" dirty="0"/>
              <a:t>問題</a:t>
            </a:r>
            <a:r>
              <a:rPr lang="ja-JP" altLang="en-US" dirty="0" smtClean="0"/>
              <a:t>を</a:t>
            </a:r>
            <a:r>
              <a:rPr lang="ja-JP" altLang="en-US" dirty="0"/>
              <a:t>解決</a:t>
            </a:r>
            <a:r>
              <a:rPr lang="ja-JP" altLang="en-US" dirty="0" smtClean="0"/>
              <a:t>するため，提案</a:t>
            </a:r>
            <a:r>
              <a:rPr lang="ja-JP" altLang="en-US" dirty="0"/>
              <a:t>手法では参照点の候補に，新たに二つ以上の物体間の重心位置を</a:t>
            </a:r>
            <a:r>
              <a:rPr lang="ja-JP" altLang="en-US" dirty="0" smtClean="0"/>
              <a:t>採用しました．その理由は，重心位置には複数の物体の位置に関する情報が含まれていると判断し，重心位置を参照点とすることでそれ</a:t>
            </a:r>
            <a:r>
              <a:rPr lang="ja-JP" altLang="en-US" dirty="0"/>
              <a:t>ら</a:t>
            </a:r>
            <a:r>
              <a:rPr lang="ja-JP" altLang="en-US" dirty="0" smtClean="0"/>
              <a:t>の相対位置を考慮できると考えたためです．</a:t>
            </a:r>
            <a:endParaRPr lang="en-US" altLang="ja-JP" dirty="0"/>
          </a:p>
          <a:p>
            <a:r>
              <a:rPr lang="ja-JP" altLang="en-US" dirty="0" smtClean="0"/>
              <a:t>また</a:t>
            </a:r>
            <a:r>
              <a:rPr lang="ja-JP" altLang="en-US" dirty="0"/>
              <a:t>それ</a:t>
            </a:r>
            <a:r>
              <a:rPr lang="ja-JP" altLang="en-US" dirty="0" smtClean="0"/>
              <a:t>に</a:t>
            </a:r>
            <a:r>
              <a:rPr lang="ja-JP" altLang="en-US" dirty="0"/>
              <a:t>伴</a:t>
            </a:r>
            <a:r>
              <a:rPr lang="ja-JP" altLang="en-US" dirty="0" smtClean="0"/>
              <a:t>い，</a:t>
            </a:r>
            <a:r>
              <a:rPr lang="ja-JP" altLang="en-US" dirty="0"/>
              <a:t>座標系の種類も追加しました．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6</a:t>
            </a:fld>
            <a:endParaRPr kumimoji="1" lang="ja-JP" altLang="en-US"/>
          </a:p>
        </p:txBody>
      </p:sp>
    </p:spTree>
    <p:extLst>
      <p:ext uri="{BB962C8B-B14F-4D97-AF65-F5344CB8AC3E}">
        <p14:creationId xmlns:p14="http://schemas.microsoft.com/office/powerpoint/2010/main" val="141506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提案手法の有効性を検証するため，提案</a:t>
            </a:r>
            <a:r>
              <a:rPr lang="ja-JP" altLang="en-US" dirty="0"/>
              <a:t>手法を</a:t>
            </a:r>
            <a:r>
              <a:rPr lang="ja-JP" altLang="en-US" dirty="0" smtClean="0"/>
              <a:t>用いた，動作</a:t>
            </a:r>
            <a:r>
              <a:rPr lang="ja-JP" altLang="en-US" dirty="0"/>
              <a:t>の再現と識別の実験を行いました．実験環境はこのように</a:t>
            </a:r>
            <a:r>
              <a:rPr lang="ja-JP" altLang="en-US" dirty="0" smtClean="0"/>
              <a:t>なっており，</a:t>
            </a:r>
            <a:r>
              <a:rPr lang="ja-JP" altLang="en-US" dirty="0"/>
              <a:t>被</a:t>
            </a:r>
            <a:r>
              <a:rPr lang="ja-JP" altLang="en-US" dirty="0" smtClean="0"/>
              <a:t>移動物体，トラジェクタである赤い物体と，位置決定に関わる４つの他物体が存在する環境を想定しました．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7</a:t>
            </a:fld>
            <a:endParaRPr kumimoji="1" lang="ja-JP" altLang="en-US"/>
          </a:p>
        </p:txBody>
      </p:sp>
    </p:spTree>
    <p:extLst>
      <p:ext uri="{BB962C8B-B14F-4D97-AF65-F5344CB8AC3E}">
        <p14:creationId xmlns:p14="http://schemas.microsoft.com/office/powerpoint/2010/main" val="133423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まず，学習させた動作を再現させる実験を行いました．</a:t>
            </a:r>
          </a:p>
          <a:p>
            <a:r>
              <a:rPr lang="ja-JP" altLang="en-US" dirty="0"/>
              <a:t>実験に使用したのはこの</a:t>
            </a:r>
            <a:r>
              <a:rPr lang="en-US" altLang="ja-JP" dirty="0" smtClean="0"/>
              <a:t>6</a:t>
            </a:r>
            <a:r>
              <a:rPr lang="ja-JP" altLang="en-US" dirty="0" err="1" smtClean="0"/>
              <a:t>つの</a:t>
            </a:r>
            <a:r>
              <a:rPr lang="ja-JP" altLang="en-US" dirty="0" smtClean="0"/>
              <a:t>動作</a:t>
            </a:r>
            <a:r>
              <a:rPr lang="ja-JP" altLang="en-US" dirty="0"/>
              <a:t>です．特に</a:t>
            </a:r>
            <a:r>
              <a:rPr lang="ja-JP" altLang="en-US" dirty="0" smtClean="0"/>
              <a:t>５番</a:t>
            </a:r>
            <a:r>
              <a:rPr lang="ja-JP" altLang="en-US" dirty="0"/>
              <a:t>目</a:t>
            </a:r>
            <a:r>
              <a:rPr lang="ja-JP" altLang="en-US" dirty="0" smtClean="0"/>
              <a:t>の</a:t>
            </a:r>
            <a:r>
              <a:rPr lang="ja-JP" altLang="en-US" dirty="0"/>
              <a:t>等間隔に並べるものと，</a:t>
            </a:r>
            <a:r>
              <a:rPr lang="ja-JP" altLang="en-US" dirty="0" smtClean="0"/>
              <a:t>６番目の</a:t>
            </a:r>
            <a:r>
              <a:rPr lang="ja-JP" altLang="en-US" dirty="0"/>
              <a:t>時計回りに並べるものは二つ以上の物体位置を考慮しなければ学習</a:t>
            </a:r>
            <a:r>
              <a:rPr lang="ja-JP" altLang="en-US" dirty="0" smtClean="0"/>
              <a:t>できず，既存手法では学習できないと考えられる動作となります．</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8</a:t>
            </a:fld>
            <a:endParaRPr kumimoji="1" lang="ja-JP" altLang="en-US"/>
          </a:p>
        </p:txBody>
      </p:sp>
    </p:spTree>
    <p:extLst>
      <p:ext uri="{BB962C8B-B14F-4D97-AF65-F5344CB8AC3E}">
        <p14:creationId xmlns:p14="http://schemas.microsoft.com/office/powerpoint/2010/main" val="24545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こちらが</a:t>
            </a:r>
            <a:r>
              <a:rPr lang="ja-JP" altLang="en-US" dirty="0"/>
              <a:t>実験</a:t>
            </a:r>
            <a:r>
              <a:rPr lang="ja-JP" altLang="en-US" dirty="0" smtClean="0"/>
              <a:t>の</a:t>
            </a:r>
            <a:r>
              <a:rPr lang="ja-JP" altLang="en-US" dirty="0"/>
              <a:t>結果</a:t>
            </a:r>
            <a:r>
              <a:rPr lang="ja-JP" altLang="en-US" dirty="0" smtClean="0"/>
              <a:t>となります．</a:t>
            </a:r>
            <a:endParaRPr lang="en-US" altLang="ja-JP" dirty="0" smtClean="0"/>
          </a:p>
          <a:p>
            <a:r>
              <a:rPr lang="ja-JP" altLang="en-US" dirty="0" smtClean="0"/>
              <a:t>縦軸が動作</a:t>
            </a:r>
            <a:r>
              <a:rPr lang="ja-JP" altLang="en-US" dirty="0"/>
              <a:t>再現の成功率を表します</a:t>
            </a:r>
            <a:r>
              <a:rPr lang="ja-JP" altLang="en-US" dirty="0" smtClean="0"/>
              <a:t>．横軸は学習時の誤差，すなわち学習データの精度を表しており，横軸の値が小さいほど正確なデータを用いて学習した結果ということになります．この</a:t>
            </a:r>
            <a:r>
              <a:rPr lang="ja-JP" altLang="en-US" dirty="0"/>
              <a:t>結果から，</a:t>
            </a:r>
            <a:r>
              <a:rPr lang="ja-JP" altLang="en-US" dirty="0" smtClean="0"/>
              <a:t>５番，６番を</a:t>
            </a:r>
            <a:r>
              <a:rPr lang="ja-JP" altLang="en-US" dirty="0"/>
              <a:t>含むすべての動作において，十分に正確な教示動作を用いることで学習，再現が適切に行えていることが</a:t>
            </a:r>
            <a:r>
              <a:rPr lang="ja-JP" altLang="en-US" dirty="0" smtClean="0"/>
              <a:t>分かり，複数の物体間の相対的な位置関係を考慮した動作が学習できていることが分かります．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9</a:t>
            </a:fld>
            <a:endParaRPr kumimoji="1" lang="ja-JP" altLang="en-US"/>
          </a:p>
        </p:txBody>
      </p:sp>
    </p:spTree>
    <p:extLst>
      <p:ext uri="{BB962C8B-B14F-4D97-AF65-F5344CB8AC3E}">
        <p14:creationId xmlns:p14="http://schemas.microsoft.com/office/powerpoint/2010/main" val="1797552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4463C0E5-457C-4513-8C1C-025256A137F1}" type="datetime1">
              <a:rPr lang="en-US" altLang="ja-JP" smtClean="0"/>
              <a:t>2/14/2016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4C9CD75D-04D3-498D-ACF1-80C524D4E63B}"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8950065E-238E-409E-9270-3A9664E4C63E}"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BDFFEAB8-1D05-4BA0-90BE-63B39E106799}"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CE7B34FA-09DD-4A47-9735-247CA3024E9F}"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9D05BF4C-DEB4-4977-8A9B-CC50ECBA4E9F}" type="datetime1">
              <a:rPr lang="en-US" altLang="ja-JP" smtClean="0"/>
              <a:t>2/14/2016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C320BBEA-3E2A-47B2-8201-D82DEE2CBBF7}" type="datetime1">
              <a:rPr lang="en-US" altLang="ja-JP" smtClean="0"/>
              <a:t>2/14/2016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12D60F1-EDB7-4BD4-A808-8A27C615ECA2}" type="datetime1">
              <a:rPr lang="en-US" altLang="ja-JP" smtClean="0"/>
              <a:t>2/14/2016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40BB621-0E4A-4B8F-A783-C56E519F9D8A}" type="datetime1">
              <a:rPr lang="en-US" altLang="ja-JP" smtClean="0"/>
              <a:t>2/14/2016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EAF854B2-5991-45D7-ADA7-F39AFDA83319}" type="datetime1">
              <a:rPr lang="en-US" altLang="ja-JP" smtClean="0"/>
              <a:t>2/14/2016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24D0F043-8751-4F24-9CD1-625DE4BFE452}" type="datetime1">
              <a:rPr lang="en-US" altLang="ja-JP" smtClean="0"/>
              <a:t>2/14/2016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31777943-B817-4EC4-B063-7F8CD68A7E62}" type="datetime1">
              <a:rPr lang="en-US" altLang="ja-JP" smtClean="0"/>
              <a:t>2/14/2016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4.jpe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
        <p:nvSpPr>
          <p:cNvPr id="5" name="スライド番号プレースホルダー 4"/>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smtClean="0"/>
              <a:t>時間変化を伴う動作の</a:t>
            </a:r>
            <a:r>
              <a:rPr lang="ja-JP" altLang="en-US" dirty="0" smtClean="0"/>
              <a:t>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17</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5" dur="1000" fill="hold"/>
                                        <p:tgtEl>
                                          <p:spTgt spid="45"/>
                                        </p:tgtEl>
                                        <p:attrNameLst>
                                          <p:attrName>ppt_x</p:attrName>
                                          <p:attrName>ppt_y</p:attrName>
                                        </p:attrNameLst>
                                      </p:cBhvr>
                                      <p:rCtr x="-5035" y="268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4" dur="1000" fill="hold"/>
                                        <p:tgtEl>
                                          <p:spTgt spid="56"/>
                                        </p:tgtEl>
                                        <p:attrNameLst>
                                          <p:attrName>ppt_x</p:attrName>
                                          <p:attrName>ppt_y</p:attrName>
                                        </p:attrNameLst>
                                      </p:cBhvr>
                                      <p:rCtr x="4462" y="474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2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20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78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6168"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5" dur="1000" fill="hold"/>
                                        <p:tgtEl>
                                          <p:spTgt spid="45"/>
                                        </p:tgtEl>
                                        <p:attrNameLst>
                                          <p:attrName>ppt_x</p:attrName>
                                          <p:attrName>ppt_y</p:attrName>
                                        </p:attrNameLst>
                                      </p:cBhvr>
                                      <p:rCtr x="-920" y="-886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4" dur="1000" fill="hold"/>
                                        <p:tgtEl>
                                          <p:spTgt spid="56"/>
                                        </p:tgtEl>
                                        <p:attrNameLst>
                                          <p:attrName>ppt_x</p:attrName>
                                          <p:attrName>ppt_y</p:attrName>
                                        </p:attrNameLst>
                                      </p:cBhvr>
                                      <p:rCtr x="-3559" y="731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19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062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12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274" y="863328"/>
            <a:ext cx="9126646" cy="5544616"/>
          </a:xfrm>
        </p:spPr>
      </p:pic>
      <p:sp>
        <p:nvSpPr>
          <p:cNvPr id="3" name="スライド番号プレースホルダー 2"/>
          <p:cNvSpPr>
            <a:spLocks noGrp="1"/>
          </p:cNvSpPr>
          <p:nvPr>
            <p:ph type="sldNum" sz="quarter" idx="12"/>
          </p:nvPr>
        </p:nvSpPr>
        <p:spPr/>
        <p:txBody>
          <a:bodyPr/>
          <a:lstStyle/>
          <a:p>
            <a:fld id="{D5BBC35B-A44B-4119-B8DA-DE9E3DFADA20}" type="slidenum">
              <a:rPr lang="en-US" smtClean="0"/>
              <a:pPr/>
              <a:t>19</a:t>
            </a:fld>
            <a:endParaRPr 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38466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92865"/>
            <a:ext cx="3816424" cy="44150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92865"/>
            <a:ext cx="3816424" cy="4415079"/>
          </a:xfrm>
          <a:prstGeom prst="rect">
            <a:avLst/>
          </a:prstGeom>
        </p:spPr>
      </p:pic>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a:t>空間</a:t>
            </a:r>
            <a:r>
              <a:rPr lang="ja-JP" altLang="en-US" dirty="0" smtClean="0"/>
              <a:t>上の特定位置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lang="ja-JP" altLang="en-US" dirty="0" smtClean="0"/>
              <a:t>できな</a:t>
            </a:r>
            <a:r>
              <a:rPr lang="ja-JP" altLang="en-US" dirty="0"/>
              <a:t>い</a:t>
            </a:r>
            <a:endParaRPr kumimoji="1" lang="ja-JP" altLang="en-US" dirty="0"/>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a:t>空間</a:t>
            </a:r>
            <a:r>
              <a:rPr lang="ja-JP" altLang="en-US" dirty="0" smtClean="0"/>
              <a:t>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a:solidFill>
                  <a:srgbClr val="FF0000"/>
                </a:solidFill>
              </a:rPr>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kumimoji="1" lang="ja-JP" altLang="en-US" dirty="0"/>
              <a:t>可能</a:t>
            </a:r>
            <a:r>
              <a:rPr kumimoji="1" lang="ja-JP" altLang="en-US" dirty="0" smtClean="0"/>
              <a:t>に</a:t>
            </a:r>
            <a:endParaRPr kumimoji="1" lang="ja-JP" altLang="en-US" dirty="0"/>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cxnSp>
        <p:nvCxnSpPr>
          <p:cNvPr id="7" name="曲線コネクタ 6"/>
          <p:cNvCxnSpPr/>
          <p:nvPr/>
        </p:nvCxnSpPr>
        <p:spPr>
          <a:xfrm>
            <a:off x="3131840" y="2492896"/>
            <a:ext cx="3816424" cy="1368152"/>
          </a:xfrm>
          <a:prstGeom prst="curvedConnector3">
            <a:avLst>
              <a:gd name="adj1" fmla="val 7373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
        <p:nvSpPr>
          <p:cNvPr id="6" name="右中かっこ 5"/>
          <p:cNvSpPr/>
          <p:nvPr/>
        </p:nvSpPr>
        <p:spPr>
          <a:xfrm>
            <a:off x="5292080" y="1988840"/>
            <a:ext cx="360040" cy="1440160"/>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a:off x="5292080" y="3492690"/>
            <a:ext cx="360040" cy="728398"/>
          </a:xfrm>
          <a:prstGeom prst="righ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5841099" y="2424641"/>
            <a:ext cx="2448272" cy="707886"/>
          </a:xfrm>
          <a:prstGeom prst="rect">
            <a:avLst/>
          </a:prstGeom>
          <a:noFill/>
        </p:spPr>
        <p:txBody>
          <a:bodyPr wrap="square" rtlCol="0">
            <a:spAutoFit/>
          </a:bodyPr>
          <a:lstStyle/>
          <a:p>
            <a:r>
              <a:rPr kumimoji="1" lang="ja-JP" altLang="en-US" sz="2000" dirty="0" smtClean="0"/>
              <a:t>従来</a:t>
            </a:r>
            <a:r>
              <a:rPr kumimoji="1" lang="ja-JP" altLang="en-US" sz="2000" dirty="0"/>
              <a:t>手法</a:t>
            </a:r>
            <a:r>
              <a:rPr kumimoji="1" lang="ja-JP" altLang="en-US" sz="2000" dirty="0" smtClean="0"/>
              <a:t>で</a:t>
            </a:r>
            <a:endParaRPr kumimoji="1" lang="en-US" altLang="ja-JP" sz="2000" dirty="0" smtClean="0"/>
          </a:p>
          <a:p>
            <a:r>
              <a:rPr kumimoji="1" lang="ja-JP" altLang="en-US" sz="2000" dirty="0" smtClean="0"/>
              <a:t>学習</a:t>
            </a:r>
            <a:r>
              <a:rPr kumimoji="1" lang="ja-JP" altLang="en-US" sz="2000" dirty="0"/>
              <a:t>可能</a:t>
            </a:r>
          </a:p>
        </p:txBody>
      </p:sp>
      <p:sp>
        <p:nvSpPr>
          <p:cNvPr id="9" name="テキスト ボックス 8"/>
          <p:cNvSpPr txBox="1"/>
          <p:nvPr/>
        </p:nvSpPr>
        <p:spPr>
          <a:xfrm>
            <a:off x="5841099" y="3502946"/>
            <a:ext cx="3360912" cy="707886"/>
          </a:xfrm>
          <a:prstGeom prst="rect">
            <a:avLst/>
          </a:prstGeom>
          <a:noFill/>
        </p:spPr>
        <p:txBody>
          <a:bodyPr wrap="square" rtlCol="0">
            <a:spAutoFit/>
          </a:bodyPr>
          <a:lstStyle/>
          <a:p>
            <a:r>
              <a:rPr kumimoji="1" lang="ja-JP" altLang="en-US" sz="2000" b="1" dirty="0" smtClean="0">
                <a:solidFill>
                  <a:srgbClr val="FF0000"/>
                </a:solidFill>
              </a:rPr>
              <a:t>従来手法では</a:t>
            </a:r>
            <a:endParaRPr kumimoji="1" lang="en-US" altLang="ja-JP" sz="2000" b="1" dirty="0" smtClean="0">
              <a:solidFill>
                <a:srgbClr val="FF0000"/>
              </a:solidFill>
            </a:endParaRPr>
          </a:p>
          <a:p>
            <a:r>
              <a:rPr kumimoji="1" lang="ja-JP" altLang="en-US" sz="2000" b="1" dirty="0" smtClean="0">
                <a:solidFill>
                  <a:srgbClr val="FF0000"/>
                </a:solidFill>
              </a:rPr>
              <a:t>学習</a:t>
            </a:r>
            <a:r>
              <a:rPr kumimoji="1" lang="ja-JP" altLang="en-US" sz="2000" b="1" dirty="0">
                <a:solidFill>
                  <a:srgbClr val="FF0000"/>
                </a:solidFill>
              </a:rPr>
              <a:t>不可能</a:t>
            </a:r>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82519117"/>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4"/>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4005</TotalTime>
  <Words>2911</Words>
  <Application>Microsoft Office PowerPoint</Application>
  <PresentationFormat>画面に合わせる (4:3)</PresentationFormat>
  <Paragraphs>302</Paragraphs>
  <Slides>26</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Calibri</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　[Sugiura , 2011]</vt:lpstr>
      <vt:lpstr>関連研究</vt:lpstr>
      <vt:lpstr>提案手法</vt:lpstr>
      <vt:lpstr>実験</vt:lpstr>
      <vt:lpstr>動作再現実験</vt:lpstr>
      <vt:lpstr>結果</vt:lpstr>
      <vt:lpstr>動作識別実験</vt:lpstr>
      <vt:lpstr>結果</vt:lpstr>
      <vt:lpstr>今後の課題</vt:lpstr>
      <vt:lpstr>参考文献</vt:lpstr>
      <vt:lpstr>PowerPoint プレゼンテーション</vt:lpstr>
      <vt:lpstr>appendix</vt:lpstr>
      <vt:lpstr>関連研究</vt:lpstr>
      <vt:lpstr>例: 丸を四角に近づける</vt:lpstr>
      <vt:lpstr>例: 等間隔に丸,四角,三角と並べる</vt:lpstr>
      <vt:lpstr>PowerPoint プレゼンテーション</vt:lpstr>
      <vt:lpstr>動作再現実験追記</vt:lpstr>
      <vt:lpstr>動作再現実験追記</vt:lpstr>
      <vt:lpstr>結果</vt:lpstr>
      <vt:lpstr>実験条件</vt:lpstr>
      <vt:lpstr>結果</vt:lpstr>
      <vt:lpstr>結果</vt:lpstr>
      <vt:lpstr>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188</cp:revision>
  <cp:lastPrinted>2016-02-12T06:02:29Z</cp:lastPrinted>
  <dcterms:created xsi:type="dcterms:W3CDTF">2016-01-16T07:10:55Z</dcterms:created>
  <dcterms:modified xsi:type="dcterms:W3CDTF">2016-02-14T02:20:36Z</dcterms:modified>
</cp:coreProperties>
</file>