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84" autoAdjust="0"/>
  </p:normalViewPr>
  <p:slideViewPr>
    <p:cSldViewPr>
      <p:cViewPr varScale="1">
        <p:scale>
          <a:sx n="76" d="100"/>
          <a:sy n="76" d="100"/>
        </p:scale>
        <p:origin x="2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150696"/>
        <c:axId val="249848432"/>
      </c:lineChart>
      <c:catAx>
        <c:axId val="197150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48432"/>
        <c:crosses val="autoZero"/>
        <c:auto val="1"/>
        <c:lblAlgn val="ctr"/>
        <c:lblOffset val="100"/>
        <c:noMultiLvlLbl val="0"/>
      </c:catAx>
      <c:valAx>
        <c:axId val="24984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7150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9847256"/>
        <c:axId val="249850000"/>
      </c:lineChart>
      <c:catAx>
        <c:axId val="249847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50000"/>
        <c:crosses val="autoZero"/>
        <c:auto val="1"/>
        <c:lblAlgn val="ctr"/>
        <c:lblOffset val="100"/>
        <c:noMultiLvlLbl val="0"/>
      </c:catAx>
      <c:valAx>
        <c:axId val="24985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4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008880"/>
        <c:axId val="251004176"/>
      </c:lineChart>
      <c:catAx>
        <c:axId val="251008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04176"/>
        <c:crosses val="autoZero"/>
        <c:auto val="1"/>
        <c:lblAlgn val="ctr"/>
        <c:lblOffset val="100"/>
        <c:noMultiLvlLbl val="0"/>
      </c:catAx>
      <c:valAx>
        <c:axId val="2510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0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012016"/>
        <c:axId val="251015544"/>
      </c:lineChart>
      <c:catAx>
        <c:axId val="2510120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15544"/>
        <c:crosses val="autoZero"/>
        <c:auto val="1"/>
        <c:lblAlgn val="ctr"/>
        <c:lblOffset val="100"/>
        <c:noMultiLvlLbl val="0"/>
      </c:catAx>
      <c:valAx>
        <c:axId val="251015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1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533632"/>
        <c:axId val="335537944"/>
      </c:lineChart>
      <c:catAx>
        <c:axId val="33553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35537944"/>
        <c:crosses val="autoZero"/>
        <c:auto val="1"/>
        <c:lblAlgn val="ctr"/>
        <c:lblOffset val="100"/>
        <c:noMultiLvlLbl val="0"/>
      </c:catAx>
      <c:valAx>
        <c:axId val="33553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3553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9784208"/>
        <c:axId val="439786952"/>
      </c:lineChart>
      <c:catAx>
        <c:axId val="43978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9786952"/>
        <c:crosses val="autoZero"/>
        <c:auto val="1"/>
        <c:lblAlgn val="ctr"/>
        <c:lblOffset val="100"/>
        <c:noMultiLvlLbl val="0"/>
      </c:catAx>
      <c:valAx>
        <c:axId val="439786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978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2016/5/19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2016年5月19日(木)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2016年5月19日(木)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2016年5月19日(木)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>
            <a:extLst/>
          </a:lstStyle>
          <a:p>
            <a:fld id="{227FEF5B-F2CC-4EC5-8F1F-29A8BF9EFFA9}" type="datetime2">
              <a:rPr lang="ja-JP" altLang="en-US"/>
              <a:pPr/>
              <a:t>2016年5月19日(木)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>
            <a:extLst/>
          </a:lstStyle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ja-JP" altLang="en-US"/>
              <a:pPr/>
              <a:t>2016年5月19日(木)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ja-JP" altLang="en-US"/>
              <a:pPr/>
              <a:t>2016年5月19日(木)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ja-JP" altLang="en-US"/>
              <a:pPr/>
              <a:t>2016年5月19日(木)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ja-JP" altLang="en-US"/>
              <a:pPr/>
              <a:t>2016年5月19日(木)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ja-JP" altLang="en-US"/>
              <a:pPr/>
              <a:t>2016年5月19日(木)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ja-JP" altLang="en-US"/>
              <a:pPr/>
              <a:t>2016年5月19日(木)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2016年5月19日(木)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2016年5月19日(木)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学習データが少ない時の近似法について考察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特徴</a:t>
            </a:r>
            <a:r>
              <a:rPr kumimoji="1" lang="ja-JP" altLang="en-US"/>
              <a:t>量</a:t>
            </a:r>
            <a:r>
              <a:rPr kumimoji="1" lang="ja-JP" altLang="en-US" smtClean="0"/>
              <a:t>の</a:t>
            </a:r>
            <a:r>
              <a:rPr kumimoji="1" lang="ja-JP" altLang="en-US"/>
              <a:t>組み合</a:t>
            </a:r>
            <a:r>
              <a:rPr kumimoji="1" lang="ja-JP" altLang="en-US" smtClean="0"/>
              <a:t>わせ</a:t>
            </a:r>
            <a:endParaRPr kumimoji="1" lang="en-US" altLang="ja-JP" dirty="0" smtClean="0"/>
          </a:p>
          <a:p>
            <a:r>
              <a:rPr lang="en-US" altLang="ja-JP" dirty="0" smtClean="0"/>
              <a:t>SOINN</a:t>
            </a:r>
            <a:r>
              <a:rPr lang="ja-JP" altLang="en-US" dirty="0" smtClean="0"/>
              <a:t>が有効な時とそうでない時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遺伝的</a:t>
            </a:r>
            <a:r>
              <a:rPr lang="ja-JP" altLang="en-US" dirty="0" smtClean="0"/>
              <a:t>アルゴリズムの試用</a:t>
            </a:r>
            <a:endParaRPr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充分なデータが存在する場合，</a:t>
            </a:r>
            <a:r>
              <a:rPr kumimoji="1" lang="en-US" altLang="ja-JP" dirty="0" smtClean="0"/>
              <a:t>SOINN+</a:t>
            </a:r>
            <a:r>
              <a:rPr kumimoji="1" lang="ja-JP" altLang="en-US" dirty="0" smtClean="0"/>
              <a:t>連立方程式の手法が成功</a:t>
            </a:r>
            <a:endParaRPr kumimoji="1" lang="en-US" altLang="ja-JP" dirty="0" smtClean="0"/>
          </a:p>
          <a:p>
            <a:r>
              <a:rPr lang="ja-JP" altLang="en-US" dirty="0"/>
              <a:t>データが少ない</a:t>
            </a:r>
            <a:r>
              <a:rPr lang="ja-JP" altLang="en-US" dirty="0" smtClean="0"/>
              <a:t>場合（連立方程式が解けない場合）の推定手法として，最急降下法を試用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 smtClean="0"/>
              <a:t>急降下法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充分なデータの場合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/>
                <a:gridCol w="3420380"/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充分なデータがある場合，最急降下法は連立方程式より正確な学習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を網羅的に使えているからと考えられる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/>
              <a:t>経過時間は</a:t>
            </a:r>
            <a:r>
              <a:rPr kumimoji="1" lang="ja-JP" altLang="en-US" dirty="0" smtClean="0"/>
              <a:t>圧倒</a:t>
            </a:r>
            <a:r>
              <a:rPr lang="ja-JP" altLang="en-US" dirty="0"/>
              <a:t>的</a:t>
            </a:r>
            <a:r>
              <a:rPr lang="ja-JP" altLang="en-US" dirty="0" smtClean="0"/>
              <a:t>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充分なデータがない場合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上手くいかない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局所解に収束？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計算に時間がかかって</a:t>
            </a:r>
            <a:r>
              <a:rPr kumimoji="1" lang="ja-JP" altLang="en-US" dirty="0" smtClean="0"/>
              <a:t>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smtClean="0"/>
              <a:t>検証実験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閾値以下になるまで初期値を変更して繰り返し実験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データ量を</a:t>
            </a:r>
            <a:r>
              <a:rPr lang="ja-JP" altLang="en-US" dirty="0" smtClean="0"/>
              <a:t>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r>
              <a:rPr lang="ja-JP" altLang="en-US" dirty="0" smtClean="0"/>
              <a:t>画像</a:t>
            </a:r>
            <a:r>
              <a:rPr lang="ja-JP" altLang="en-US" dirty="0"/>
              <a:t>処理</a:t>
            </a:r>
            <a:r>
              <a:rPr lang="ja-JP" altLang="en-US" dirty="0" smtClean="0"/>
              <a:t>としての応用</a:t>
            </a:r>
            <a:endParaRPr kumimoji="1" lang="en-US" altLang="ja-JP" dirty="0" smtClean="0"/>
          </a:p>
          <a:p>
            <a:r>
              <a:rPr lang="ja-JP" altLang="en-US" dirty="0" smtClean="0"/>
              <a:t>機械学習演習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ＣＮＮ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バックプロパゲーション</a:t>
            </a:r>
            <a:endParaRPr kumimoji="1" lang="en-US" altLang="ja-JP" dirty="0" smtClean="0"/>
          </a:p>
          <a:p>
            <a:r>
              <a:rPr lang="en-US" altLang="ja-JP" dirty="0" smtClean="0"/>
              <a:t>C++</a:t>
            </a:r>
            <a:r>
              <a:rPr lang="ja-JP" altLang="en-US" dirty="0" smtClean="0"/>
              <a:t>演習</a:t>
            </a:r>
            <a:endParaRPr lang="en-US" altLang="ja-JP" dirty="0" smtClean="0"/>
          </a:p>
          <a:p>
            <a:r>
              <a:rPr kumimoji="1" lang="en-US" altLang="ja-JP" dirty="0" err="1" smtClean="0"/>
              <a:t>kinect</a:t>
            </a:r>
            <a:r>
              <a:rPr kumimoji="1" lang="ja-JP" altLang="en-US" dirty="0" smtClean="0"/>
              <a:t>準備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のライブラリを発見</a:t>
            </a:r>
            <a:endParaRPr lang="en-US" altLang="ja-JP" dirty="0" smtClean="0"/>
          </a:p>
          <a:p>
            <a:pPr lvl="1"/>
            <a:r>
              <a:rPr lang="ja-JP" altLang="en-US" dirty="0"/>
              <a:t>チュートリアル</a:t>
            </a:r>
            <a:r>
              <a:rPr lang="ja-JP" altLang="en-US" dirty="0" smtClean="0"/>
              <a:t>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収束は </a:t>
            </a:r>
            <a:r>
              <a:rPr kumimoji="1" lang="en-US" altLang="ja-JP" dirty="0" smtClean="0"/>
              <a:t>50 </a:t>
            </a:r>
            <a:r>
              <a:rPr kumimoji="1" lang="ja-JP" altLang="en-US" dirty="0" smtClean="0"/>
              <a:t>前後</a:t>
            </a:r>
            <a:endParaRPr kumimoji="1" lang="en-US" altLang="ja-JP" dirty="0" smtClean="0"/>
          </a:p>
          <a:p>
            <a:r>
              <a:rPr lang="ja-JP" altLang="en-US" dirty="0" smtClean="0"/>
              <a:t>特徴</a:t>
            </a:r>
            <a:r>
              <a:rPr lang="ja-JP" altLang="en-US" dirty="0"/>
              <a:t>量</a:t>
            </a:r>
            <a:r>
              <a:rPr lang="ja-JP" altLang="en-US" dirty="0" smtClean="0"/>
              <a:t>を増やして実験を始める</a:t>
            </a:r>
            <a:endParaRPr lang="en-US" altLang="ja-JP" dirty="0" smtClean="0"/>
          </a:p>
          <a:p>
            <a:pPr lvl="1"/>
            <a:r>
              <a:rPr lang="en-US" altLang="ja-JP" dirty="0"/>
              <a:t>3</a:t>
            </a:r>
            <a:r>
              <a:rPr lang="ja-JP" altLang="en-US" dirty="0" smtClean="0"/>
              <a:t>次元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実験データも取る</a:t>
            </a:r>
            <a:endParaRPr lang="en-US" altLang="ja-JP" dirty="0" smtClean="0"/>
          </a:p>
          <a:p>
            <a:pPr lvl="1"/>
            <a:r>
              <a:rPr lang="ja-JP" altLang="en-US" smtClean="0"/>
              <a:t>連立方程式，ＧＡ，卒論手法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585</Words>
  <Application>Microsoft Office PowerPoint</Application>
  <PresentationFormat>画面に合わせる (4:3)</PresentationFormat>
  <Paragraphs>196</Paragraphs>
  <Slides>32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9" baseType="lpstr"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2016-05-19T08:15:20Z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