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2" r:id="rId6"/>
    <p:sldId id="263" r:id="rId7"/>
    <p:sldId id="272" r:id="rId8"/>
    <p:sldId id="273" r:id="rId9"/>
    <p:sldId id="274" r:id="rId10"/>
    <p:sldId id="264" r:id="rId11"/>
    <p:sldId id="275" r:id="rId12"/>
    <p:sldId id="265" r:id="rId13"/>
    <p:sldId id="266" r:id="rId14"/>
    <p:sldId id="267" r:id="rId15"/>
    <p:sldId id="268" r:id="rId16"/>
    <p:sldId id="269" r:id="rId17"/>
    <p:sldId id="270"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78" y="-8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マスター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ー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1/17/2016</a:t>
            </a:fld>
            <a:endParaRPr lang="en-US" dirty="0">
              <a:solidFill>
                <a:srgbClr val="FFFFFF"/>
              </a:solidFill>
            </a:endParaRPr>
          </a:p>
        </p:txBody>
      </p:sp>
      <p:sp>
        <p:nvSpPr>
          <p:cNvPr id="19" name="フッター プレースホルダー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スライド番号プレースホルダー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1/17/2016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1/17/2016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1/17/2016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タイトル 6"/>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1/17/2016</a:t>
            </a:fld>
            <a:endParaRPr lang="en-US"/>
          </a:p>
        </p:txBody>
      </p:sp>
      <p:sp>
        <p:nvSpPr>
          <p:cNvPr id="5" name="フッター プレースホルダー 4"/>
          <p:cNvSpPr>
            <a:spLocks noGrp="1"/>
          </p:cNvSpPr>
          <p:nvPr>
            <p:ph type="ftr" sz="quarter" idx="11"/>
          </p:nvPr>
        </p:nvSpPr>
        <p:spPr/>
        <p:txBody>
          <a:bodyPr/>
          <a:lstStyle>
            <a:extLst/>
          </a:lstStyle>
          <a:p>
            <a:endParaRPr kumimoji="0" lang="en-US"/>
          </a:p>
        </p:txBody>
      </p:sp>
      <p:sp>
        <p:nvSpPr>
          <p:cNvPr id="6" name="スライド番号プレースホルダー 5"/>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1/17/2016</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8" name="タイトル 7"/>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1/17/2016</a:t>
            </a:fld>
            <a:endParaRPr lang="en-US"/>
          </a:p>
        </p:txBody>
      </p:sp>
      <p:sp>
        <p:nvSpPr>
          <p:cNvPr id="8" name="フッター プレースホルダー 7"/>
          <p:cNvSpPr>
            <a:spLocks noGrp="1"/>
          </p:cNvSpPr>
          <p:nvPr>
            <p:ph type="ftr" sz="quarter" idx="11"/>
          </p:nvPr>
        </p:nvSpPr>
        <p:spPr/>
        <p:txBody>
          <a:bodyPr/>
          <a:lstStyle>
            <a:extLst/>
          </a:lstStyle>
          <a:p>
            <a:endParaRPr kumimoji="0" lang="en-US"/>
          </a:p>
        </p:txBody>
      </p:sp>
      <p:sp>
        <p:nvSpPr>
          <p:cNvPr id="9" name="スライド番号プレースホルダー 8"/>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1/17/2016</a:t>
            </a:fld>
            <a:endParaRPr lang="en-US"/>
          </a:p>
        </p:txBody>
      </p:sp>
      <p:sp>
        <p:nvSpPr>
          <p:cNvPr id="4" name="フッター プレースホルダー 3"/>
          <p:cNvSpPr>
            <a:spLocks noGrp="1"/>
          </p:cNvSpPr>
          <p:nvPr>
            <p:ph type="ftr" sz="quarter" idx="11"/>
          </p:nvPr>
        </p:nvSpPr>
        <p:spPr/>
        <p:txBody>
          <a:bodyPr/>
          <a:lstStyle>
            <a:extLst/>
          </a:lstStyle>
          <a:p>
            <a:endParaRPr kumimoji="0" lang="en-US"/>
          </a:p>
        </p:txBody>
      </p:sp>
      <p:sp>
        <p:nvSpPr>
          <p:cNvPr id="5" name="スライド番号プレースホルダー 4"/>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
        <p:nvSpPr>
          <p:cNvPr id="6" name="タイトル 5"/>
          <p:cNvSpPr>
            <a:spLocks noGrp="1"/>
          </p:cNvSpPr>
          <p:nvPr>
            <p:ph type="title"/>
          </p:nvPr>
        </p:nvSpPr>
        <p:spPr/>
        <p:txBody>
          <a:bodyPr rtlCol="0"/>
          <a:lstStyle>
            <a:extLst/>
          </a:lstStyle>
          <a:p>
            <a:r>
              <a:rPr kumimoji="0" lang="ja-JP" altLang="en-US" smtClean="0"/>
              <a:t>マスター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extLst/>
          </a:lstStyle>
          <a:p>
            <a:pPr eaLnBrk="1" latinLnBrk="0" hangingPunct="1"/>
            <a:fld id="{544213AF-26F6-41FA-8D85-E2C5388D6E58}" type="datetimeFigureOut">
              <a:rPr lang="en-US" smtClean="0"/>
              <a:pPr eaLnBrk="1" latinLnBrk="0" hangingPunct="1"/>
              <a:t>1/17/2016</a:t>
            </a:fld>
            <a:endParaRPr lang="en-US"/>
          </a:p>
        </p:txBody>
      </p:sp>
      <p:sp>
        <p:nvSpPr>
          <p:cNvPr id="3" name="フッター プレースホルダー 2"/>
          <p:cNvSpPr>
            <a:spLocks noGrp="1"/>
          </p:cNvSpPr>
          <p:nvPr>
            <p:ph type="ftr" sz="quarter" idx="11"/>
          </p:nvPr>
        </p:nvSpPr>
        <p:spPr/>
        <p:txBody>
          <a:bodyPr/>
          <a:lstStyle>
            <a:extLst/>
          </a:lstStyle>
          <a:p>
            <a:endParaRPr kumimoji="0" lang="en-US"/>
          </a:p>
        </p:txBody>
      </p:sp>
      <p:sp>
        <p:nvSpPr>
          <p:cNvPr id="4" name="スライド番号プレースホルダー 3"/>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727032" y="6407944"/>
            <a:ext cx="1920240" cy="365760"/>
          </a:xfrm>
        </p:spPr>
        <p:txBody>
          <a:bodyPr/>
          <a:lstStyle>
            <a:extLst/>
          </a:lstStyle>
          <a:p>
            <a:pPr eaLnBrk="1" latinLnBrk="0" hangingPunct="1"/>
            <a:fld id="{544213AF-26F6-41FA-8D85-E2C5388D6E58}" type="datetimeFigureOut">
              <a:rPr lang="en-US" smtClean="0"/>
              <a:pPr eaLnBrk="1" latinLnBrk="0" hangingPunct="1"/>
              <a:t>1/17/2016</a:t>
            </a:fld>
            <a:endParaRPr lang="en-US"/>
          </a:p>
        </p:txBody>
      </p:sp>
      <p:sp>
        <p:nvSpPr>
          <p:cNvPr id="6" name="フッター プレースホルダー 5"/>
          <p:cNvSpPr>
            <a:spLocks noGrp="1"/>
          </p:cNvSpPr>
          <p:nvPr>
            <p:ph type="ftr" sz="quarter" idx="11"/>
          </p:nvPr>
        </p:nvSpPr>
        <p:spPr/>
        <p:txBody>
          <a:bodyPr/>
          <a:lstStyle>
            <a:extLst/>
          </a:lstStyle>
          <a:p>
            <a:endParaRPr kumimoji="0" lang="en-US"/>
          </a:p>
        </p:txBody>
      </p:sp>
      <p:sp>
        <p:nvSpPr>
          <p:cNvPr id="7" name="スライド番号プレースホルダー 6"/>
          <p:cNvSpPr>
            <a:spLocks noGrp="1"/>
          </p:cNvSpPr>
          <p:nvPr>
            <p:ph type="sldNum" sz="quarter" idx="12"/>
          </p:nvPr>
        </p:nvSpPr>
        <p:spPr/>
        <p:txBody>
          <a:bodyPr/>
          <a:lstStyle>
            <a:extLst/>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テキスト プレースホルダー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マスター テキストの書式設定</a:t>
            </a:r>
          </a:p>
        </p:txBody>
      </p:sp>
      <p:sp>
        <p:nvSpPr>
          <p:cNvPr id="3" name="図プレースホルダー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ー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1/17/2016</a:t>
            </a:fld>
            <a:endParaRPr lang="en-US">
              <a:solidFill>
                <a:schemeClr val="tx1"/>
              </a:solidFill>
            </a:endParaRPr>
          </a:p>
        </p:txBody>
      </p:sp>
      <p:sp>
        <p:nvSpPr>
          <p:cNvPr id="6" name="フッター プレースホルダー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スライド番号プレースホルダー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マスター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ー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マスター タイトルの書式設定</a:t>
            </a:r>
            <a:endParaRPr kumimoji="0" lang="en-US"/>
          </a:p>
        </p:txBody>
      </p:sp>
      <p:sp>
        <p:nvSpPr>
          <p:cNvPr id="30" name="テキスト プレースホルダー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ー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1/17/2016</a:t>
            </a:fld>
            <a:endParaRPr lang="en-US" sz="1000" dirty="0">
              <a:solidFill>
                <a:schemeClr val="tx1"/>
              </a:solidFill>
            </a:endParaRPr>
          </a:p>
        </p:txBody>
      </p:sp>
      <p:sp>
        <p:nvSpPr>
          <p:cNvPr id="22" name="フッター プレースホルダー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スライド番号プレースホルダー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人の教示動作から</a:t>
            </a:r>
            <a:r>
              <a:rPr lang="ja-JP" altLang="en-US" dirty="0" smtClean="0"/>
              <a:t>の</a:t>
            </a:r>
            <a:r>
              <a:rPr lang="en-US" altLang="ja-JP" dirty="0" smtClean="0"/>
              <a:t/>
            </a:r>
            <a:br>
              <a:rPr lang="en-US" altLang="ja-JP" dirty="0" smtClean="0"/>
            </a:br>
            <a:r>
              <a:rPr lang="ja-JP" altLang="en-US" dirty="0"/>
              <a:t>動作意図理解</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12_06181 </a:t>
            </a:r>
            <a:r>
              <a:rPr kumimoji="1" lang="ja-JP" altLang="en-US" dirty="0" smtClean="0"/>
              <a:t>菰田　徹也</a:t>
            </a:r>
            <a:endParaRPr kumimoji="1" lang="ja-JP" altLang="en-US" dirty="0"/>
          </a:p>
        </p:txBody>
      </p:sp>
    </p:spTree>
    <p:extLst>
      <p:ext uri="{BB962C8B-B14F-4D97-AF65-F5344CB8AC3E}">
        <p14:creationId xmlns:p14="http://schemas.microsoft.com/office/powerpoint/2010/main" val="1741554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ja-JP" altLang="en-US" dirty="0"/>
              <a:t>実験環境は</a:t>
            </a:r>
            <a:r>
              <a:rPr lang="en-US" altLang="ja-JP" dirty="0"/>
              <a:t>2</a:t>
            </a:r>
            <a:r>
              <a:rPr lang="ja-JP" altLang="en-US" dirty="0"/>
              <a:t>次元の有限な</a:t>
            </a:r>
            <a:r>
              <a:rPr lang="ja-JP" altLang="en-US" dirty="0" smtClean="0"/>
              <a:t>擬似連続空間</a:t>
            </a:r>
            <a:endParaRPr lang="en-US" altLang="ja-JP" dirty="0"/>
          </a:p>
          <a:p>
            <a:r>
              <a:rPr lang="ja-JP" altLang="en-US" dirty="0" smtClean="0"/>
              <a:t>被</a:t>
            </a:r>
            <a:r>
              <a:rPr lang="ja-JP" altLang="en-US" dirty="0"/>
              <a:t>動作対象であるトラジェクタと、参照点となりうる少量の物体が</a:t>
            </a:r>
            <a:r>
              <a:rPr lang="ja-JP" altLang="en-US" dirty="0" smtClean="0"/>
              <a:t>存在</a:t>
            </a:r>
            <a:endParaRPr lang="en-US" altLang="ja-JP" dirty="0" smtClean="0"/>
          </a:p>
          <a:p>
            <a:r>
              <a:rPr lang="ja-JP" altLang="en-US" dirty="0" smtClean="0"/>
              <a:t>コンピュータ</a:t>
            </a:r>
            <a:r>
              <a:rPr lang="ja-JP" altLang="en-US" dirty="0"/>
              <a:t>に</a:t>
            </a:r>
            <a:r>
              <a:rPr lang="ja-JP" altLang="en-US"/>
              <a:t>とって</a:t>
            </a:r>
            <a:r>
              <a:rPr lang="ja-JP" altLang="en-US" smtClean="0"/>
              <a:t>、空間</a:t>
            </a:r>
            <a:r>
              <a:rPr lang="ja-JP" altLang="en-US" dirty="0"/>
              <a:t>の範囲、トラジェクタや物体の数、位置、観点の種類は既知で教示者と認識を</a:t>
            </a:r>
            <a:r>
              <a:rPr lang="ja-JP" altLang="en-US" dirty="0" smtClean="0"/>
              <a:t>共有</a:t>
            </a:r>
            <a:endParaRPr lang="en-US" altLang="ja-JP" dirty="0"/>
          </a:p>
          <a:p>
            <a:r>
              <a:rPr lang="ja-JP" altLang="en-US" dirty="0" smtClean="0"/>
              <a:t>各動作</a:t>
            </a:r>
            <a:r>
              <a:rPr lang="ja-JP" altLang="en-US" dirty="0"/>
              <a:t>における観点については</a:t>
            </a:r>
            <a:r>
              <a:rPr lang="ja-JP" altLang="en-US" dirty="0" smtClean="0"/>
              <a:t>未知</a:t>
            </a:r>
            <a:endParaRPr lang="en-US" altLang="ja-JP" dirty="0"/>
          </a:p>
          <a:p>
            <a:r>
              <a:rPr lang="ja-JP" altLang="en-US" dirty="0" smtClean="0"/>
              <a:t>その</a:t>
            </a:r>
            <a:r>
              <a:rPr lang="ja-JP" altLang="en-US" dirty="0"/>
              <a:t>観点を</a:t>
            </a:r>
            <a:r>
              <a:rPr lang="ja-JP" altLang="en-US" dirty="0" smtClean="0"/>
              <a:t>教示</a:t>
            </a:r>
            <a:r>
              <a:rPr lang="ja-JP" altLang="en-US" dirty="0"/>
              <a:t>動作から獲得し、動作の再現と識別を行うことを目標と</a:t>
            </a:r>
            <a:r>
              <a:rPr lang="ja-JP" altLang="en-US" dirty="0" smtClean="0"/>
              <a:t>する</a:t>
            </a:r>
            <a:endParaRPr lang="ja-JP" altLang="en-US" dirty="0"/>
          </a:p>
        </p:txBody>
      </p:sp>
      <p:sp>
        <p:nvSpPr>
          <p:cNvPr id="3" name="タイトル 2"/>
          <p:cNvSpPr>
            <a:spLocks noGrp="1"/>
          </p:cNvSpPr>
          <p:nvPr>
            <p:ph type="title"/>
          </p:nvPr>
        </p:nvSpPr>
        <p:spPr/>
        <p:txBody>
          <a:bodyPr/>
          <a:lstStyle/>
          <a:p>
            <a:r>
              <a:rPr kumimoji="1" lang="ja-JP" altLang="en-US" dirty="0" smtClean="0"/>
              <a:t>実験条件</a:t>
            </a:r>
            <a:endParaRPr kumimoji="1" lang="ja-JP" altLang="en-US" dirty="0"/>
          </a:p>
        </p:txBody>
      </p:sp>
    </p:spTree>
    <p:extLst>
      <p:ext uri="{BB962C8B-B14F-4D97-AF65-F5344CB8AC3E}">
        <p14:creationId xmlns:p14="http://schemas.microsoft.com/office/powerpoint/2010/main" val="733837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a:t>実験に使用する動作は以下の</a:t>
            </a:r>
            <a:r>
              <a:rPr lang="en-US" altLang="ja-JP" dirty="0"/>
              <a:t>6</a:t>
            </a:r>
            <a:r>
              <a:rPr lang="ja-JP" altLang="en-US" dirty="0"/>
              <a:t>種類とする。</a:t>
            </a:r>
          </a:p>
          <a:p>
            <a:pPr lvl="1"/>
            <a:r>
              <a:rPr lang="en-US" altLang="ja-JP" dirty="0"/>
              <a:t>1.</a:t>
            </a:r>
            <a:r>
              <a:rPr lang="ja-JP" altLang="en-US" dirty="0"/>
              <a:t>赤を中央に移動する</a:t>
            </a:r>
          </a:p>
          <a:p>
            <a:pPr lvl="1"/>
            <a:r>
              <a:rPr lang="en-US" altLang="ja-JP" dirty="0"/>
              <a:t>2.</a:t>
            </a:r>
            <a:r>
              <a:rPr lang="ja-JP" altLang="en-US" dirty="0"/>
              <a:t>赤を青の右に移動する</a:t>
            </a:r>
          </a:p>
          <a:p>
            <a:pPr lvl="1"/>
            <a:r>
              <a:rPr lang="en-US" altLang="ja-JP" dirty="0"/>
              <a:t>3.</a:t>
            </a:r>
            <a:r>
              <a:rPr lang="ja-JP" altLang="en-US" dirty="0"/>
              <a:t>赤を橙に近づける</a:t>
            </a:r>
          </a:p>
          <a:p>
            <a:pPr lvl="1"/>
            <a:r>
              <a:rPr lang="en-US" altLang="ja-JP" dirty="0"/>
              <a:t>4.</a:t>
            </a:r>
            <a:r>
              <a:rPr lang="ja-JP" altLang="en-US" dirty="0"/>
              <a:t>赤を緑から遠ざける</a:t>
            </a:r>
          </a:p>
          <a:p>
            <a:pPr lvl="1"/>
            <a:r>
              <a:rPr lang="en-US" altLang="ja-JP" dirty="0"/>
              <a:t>5.</a:t>
            </a:r>
            <a:r>
              <a:rPr lang="ja-JP" altLang="en-US" dirty="0"/>
              <a:t>等間隔に赤、黄、青と並べる</a:t>
            </a:r>
          </a:p>
          <a:p>
            <a:pPr lvl="1"/>
            <a:r>
              <a:rPr lang="en-US" altLang="ja-JP" dirty="0"/>
              <a:t>6.</a:t>
            </a:r>
            <a:r>
              <a:rPr lang="ja-JP" altLang="en-US" dirty="0"/>
              <a:t>時計回りに赤、緑、青と並べる</a:t>
            </a:r>
          </a:p>
          <a:p>
            <a:endParaRPr kumimoji="1" lang="ja-JP" altLang="en-US" dirty="0"/>
          </a:p>
        </p:txBody>
      </p:sp>
      <p:sp>
        <p:nvSpPr>
          <p:cNvPr id="3" name="タイトル 2"/>
          <p:cNvSpPr>
            <a:spLocks noGrp="1"/>
          </p:cNvSpPr>
          <p:nvPr>
            <p:ph type="title"/>
          </p:nvPr>
        </p:nvSpPr>
        <p:spPr/>
        <p:txBody>
          <a:bodyPr/>
          <a:lstStyle/>
          <a:p>
            <a:r>
              <a:rPr lang="ja-JP" altLang="en-US" dirty="0"/>
              <a:t>実験条件</a:t>
            </a:r>
            <a:endParaRPr kumimoji="1" lang="ja-JP" altLang="en-US" dirty="0"/>
          </a:p>
        </p:txBody>
      </p:sp>
    </p:spTree>
    <p:extLst>
      <p:ext uri="{BB962C8B-B14F-4D97-AF65-F5344CB8AC3E}">
        <p14:creationId xmlns:p14="http://schemas.microsoft.com/office/powerpoint/2010/main" val="427094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r>
              <a:rPr kumimoji="1" lang="ja-JP" altLang="en-US" dirty="0" smtClean="0"/>
              <a:t>動作再現実験</a:t>
            </a:r>
            <a:endParaRPr kumimoji="1" lang="ja-JP" altLang="en-US" dirty="0"/>
          </a:p>
        </p:txBody>
      </p:sp>
    </p:spTree>
    <p:extLst>
      <p:ext uri="{BB962C8B-B14F-4D97-AF65-F5344CB8AC3E}">
        <p14:creationId xmlns:p14="http://schemas.microsoft.com/office/powerpoint/2010/main" val="604403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normAutofit/>
          </a:bodyPr>
          <a:lstStyle/>
          <a:p>
            <a:r>
              <a:rPr kumimoji="1" lang="ja-JP" altLang="en-US" dirty="0" smtClean="0"/>
              <a:t>結果</a:t>
            </a:r>
            <a:endParaRPr kumimoji="1" lang="ja-JP" altLang="en-US" dirty="0"/>
          </a:p>
        </p:txBody>
      </p:sp>
    </p:spTree>
    <p:extLst>
      <p:ext uri="{BB962C8B-B14F-4D97-AF65-F5344CB8AC3E}">
        <p14:creationId xmlns:p14="http://schemas.microsoft.com/office/powerpoint/2010/main" val="2913576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normAutofit/>
          </a:bodyPr>
          <a:lstStyle/>
          <a:p>
            <a:r>
              <a:rPr kumimoji="1" lang="ja-JP" altLang="en-US" dirty="0" smtClean="0"/>
              <a:t>動作識別実験</a:t>
            </a:r>
            <a:endParaRPr kumimoji="1" lang="ja-JP" altLang="en-US" dirty="0"/>
          </a:p>
        </p:txBody>
      </p:sp>
    </p:spTree>
    <p:extLst>
      <p:ext uri="{BB962C8B-B14F-4D97-AF65-F5344CB8AC3E}">
        <p14:creationId xmlns:p14="http://schemas.microsoft.com/office/powerpoint/2010/main" val="3711453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r>
              <a:rPr kumimoji="1" lang="ja-JP" altLang="en-US" dirty="0" smtClean="0"/>
              <a:t>結果</a:t>
            </a:r>
            <a:endParaRPr kumimoji="1" lang="ja-JP" altLang="en-US" dirty="0"/>
          </a:p>
        </p:txBody>
      </p:sp>
    </p:spTree>
    <p:extLst>
      <p:ext uri="{BB962C8B-B14F-4D97-AF65-F5344CB8AC3E}">
        <p14:creationId xmlns:p14="http://schemas.microsoft.com/office/powerpoint/2010/main" val="675615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r>
              <a:rPr kumimoji="1" lang="ja-JP" altLang="en-US" dirty="0" smtClean="0"/>
              <a:t>考察</a:t>
            </a:r>
            <a:endParaRPr kumimoji="1" lang="ja-JP" altLang="en-US" dirty="0"/>
          </a:p>
        </p:txBody>
      </p:sp>
    </p:spTree>
    <p:extLst>
      <p:ext uri="{BB962C8B-B14F-4D97-AF65-F5344CB8AC3E}">
        <p14:creationId xmlns:p14="http://schemas.microsoft.com/office/powerpoint/2010/main" val="417831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r>
              <a:rPr kumimoji="1" lang="ja-JP" altLang="en-US" dirty="0" smtClean="0"/>
              <a:t>まとめ</a:t>
            </a:r>
            <a:endParaRPr kumimoji="1" lang="ja-JP" altLang="en-US" dirty="0"/>
          </a:p>
        </p:txBody>
      </p:sp>
    </p:spTree>
    <p:extLst>
      <p:ext uri="{BB962C8B-B14F-4D97-AF65-F5344CB8AC3E}">
        <p14:creationId xmlns:p14="http://schemas.microsoft.com/office/powerpoint/2010/main" val="1400991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タイトル 2"/>
          <p:cNvSpPr>
            <a:spLocks noGrp="1"/>
          </p:cNvSpPr>
          <p:nvPr>
            <p:ph type="title"/>
          </p:nvPr>
        </p:nvSpPr>
        <p:spPr/>
        <p:txBody>
          <a:bodyPr/>
          <a:lstStyle/>
          <a:p>
            <a:r>
              <a:rPr kumimoji="1" lang="ja-JP" altLang="en-US" dirty="0" smtClean="0"/>
              <a:t>参考文献</a:t>
            </a:r>
            <a:endParaRPr kumimoji="1" lang="ja-JP" altLang="en-US" dirty="0"/>
          </a:p>
        </p:txBody>
      </p:sp>
    </p:spTree>
    <p:extLst>
      <p:ext uri="{BB962C8B-B14F-4D97-AF65-F5344CB8AC3E}">
        <p14:creationId xmlns:p14="http://schemas.microsoft.com/office/powerpoint/2010/main" val="2787684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a:t>人間の生活環境</a:t>
            </a:r>
            <a:r>
              <a:rPr lang="ja-JP" altLang="en-US" dirty="0" smtClean="0"/>
              <a:t>で活躍する汎用ロボットの実現が期待されている</a:t>
            </a:r>
            <a:endParaRPr lang="en-US" altLang="ja-JP" dirty="0" smtClean="0"/>
          </a:p>
          <a:p>
            <a:r>
              <a:rPr kumimoji="1" lang="ja-JP" altLang="en-US" dirty="0"/>
              <a:t>汎用ロボット</a:t>
            </a:r>
            <a:r>
              <a:rPr kumimoji="1" lang="ja-JP" altLang="en-US" dirty="0" smtClean="0"/>
              <a:t>の実現には、人間とのインタラクションを通じて動作を学習する能力が必要</a:t>
            </a:r>
            <a:endParaRPr kumimoji="1" lang="en-US" altLang="ja-JP" dirty="0" smtClean="0"/>
          </a:p>
          <a:p>
            <a:r>
              <a:rPr lang="ja-JP" altLang="en-US" dirty="0"/>
              <a:t>人間</a:t>
            </a:r>
            <a:r>
              <a:rPr lang="ja-JP" altLang="en-US" dirty="0" smtClean="0"/>
              <a:t>のまねをするだけでは、動作を学習したことにはならない</a:t>
            </a:r>
            <a:endParaRPr lang="en-US" altLang="ja-JP" dirty="0" smtClean="0"/>
          </a:p>
          <a:p>
            <a:pPr lvl="1"/>
            <a:r>
              <a:rPr lang="ja-JP" altLang="en-US" dirty="0" smtClean="0"/>
              <a:t>例：「コップを渡して」という動作はコップの位置と人の位置が重要であること</a:t>
            </a:r>
            <a:endParaRPr lang="en-US" altLang="ja-JP" dirty="0"/>
          </a:p>
          <a:p>
            <a:r>
              <a:rPr kumimoji="1" lang="ja-JP" altLang="en-US" dirty="0" smtClean="0"/>
              <a:t>「教示動作」という明示情報から「動作意図」という暗示情報を取得したい</a:t>
            </a:r>
            <a:endParaRPr kumimoji="1" lang="en-US" altLang="ja-JP" dirty="0" smtClean="0"/>
          </a:p>
        </p:txBody>
      </p:sp>
      <p:sp>
        <p:nvSpPr>
          <p:cNvPr id="3" name="タイトル 2"/>
          <p:cNvSpPr>
            <a:spLocks noGrp="1"/>
          </p:cNvSpPr>
          <p:nvPr>
            <p:ph type="title"/>
          </p:nvPr>
        </p:nvSpPr>
        <p:spPr/>
        <p:txBody>
          <a:bodyPr/>
          <a:lstStyle/>
          <a:p>
            <a:r>
              <a:rPr lang="ja-JP" altLang="en-US" dirty="0"/>
              <a:t>研究背景</a:t>
            </a:r>
            <a:endParaRPr kumimoji="1" lang="ja-JP" altLang="en-US" dirty="0"/>
          </a:p>
        </p:txBody>
      </p:sp>
    </p:spTree>
    <p:extLst>
      <p:ext uri="{BB962C8B-B14F-4D97-AF65-F5344CB8AC3E}">
        <p14:creationId xmlns:p14="http://schemas.microsoft.com/office/powerpoint/2010/main" val="3006591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dirty="0"/>
          </a:p>
        </p:txBody>
      </p:sp>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Tree>
    <p:extLst>
      <p:ext uri="{BB962C8B-B14F-4D97-AF65-F5344CB8AC3E}">
        <p14:creationId xmlns:p14="http://schemas.microsoft.com/office/powerpoint/2010/main" val="4046455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smtClean="0"/>
              <a:t>動作</a:t>
            </a:r>
            <a:r>
              <a:rPr lang="en-US" altLang="ja-JP" dirty="0" smtClean="0"/>
              <a:t>	</a:t>
            </a:r>
            <a:r>
              <a:rPr lang="ja-JP" altLang="en-US" dirty="0" smtClean="0"/>
              <a:t>：初期状態と終了状態の対</a:t>
            </a:r>
            <a:endParaRPr lang="en-US" altLang="ja-JP" dirty="0" smtClean="0"/>
          </a:p>
          <a:p>
            <a:r>
              <a:rPr kumimoji="1" lang="ja-JP" altLang="en-US" dirty="0" smtClean="0"/>
              <a:t>観点</a:t>
            </a:r>
            <a:r>
              <a:rPr kumimoji="1" lang="en-US" altLang="ja-JP" dirty="0" smtClean="0"/>
              <a:t>	</a:t>
            </a:r>
            <a:r>
              <a:rPr kumimoji="1" lang="ja-JP" altLang="en-US" dirty="0" smtClean="0"/>
              <a:t>：動作時に</a:t>
            </a:r>
            <a:endParaRPr kumimoji="1" lang="en-US" altLang="ja-JP" dirty="0" smtClean="0"/>
          </a:p>
          <a:p>
            <a:pPr lvl="1"/>
            <a:r>
              <a:rPr lang="ja-JP" altLang="en-US" dirty="0" smtClean="0"/>
              <a:t>観点　</a:t>
            </a:r>
            <a:r>
              <a:rPr lang="en-US" altLang="ja-JP" dirty="0" smtClean="0"/>
              <a:t>=</a:t>
            </a:r>
            <a:r>
              <a:rPr lang="ja-JP" altLang="en-US" dirty="0" smtClean="0"/>
              <a:t>　参照点　＋　参照点に対する位置決定方法</a:t>
            </a:r>
            <a:endParaRPr lang="en-US" altLang="ja-JP" dirty="0" smtClean="0"/>
          </a:p>
          <a:p>
            <a:r>
              <a:rPr lang="ja-JP" altLang="en-US" dirty="0" smtClean="0"/>
              <a:t>参照点</a:t>
            </a:r>
            <a:r>
              <a:rPr lang="en-US" altLang="ja-JP" dirty="0" smtClean="0"/>
              <a:t>	</a:t>
            </a:r>
            <a:r>
              <a:rPr lang="ja-JP" altLang="en-US" dirty="0" smtClean="0"/>
              <a:t>：位置決定の基準となる点</a:t>
            </a:r>
            <a:endParaRPr lang="en-US" altLang="ja-JP" dirty="0" smtClean="0"/>
          </a:p>
          <a:p>
            <a:pPr lvl="1"/>
            <a:r>
              <a:rPr lang="ja-JP" altLang="en-US" dirty="0" smtClean="0"/>
              <a:t>オブジェクトの位置、画面中央、トラジェクタの位置など</a:t>
            </a:r>
            <a:endParaRPr lang="en-US" altLang="ja-JP" dirty="0"/>
          </a:p>
          <a:p>
            <a:endParaRPr kumimoji="1" lang="ja-JP" altLang="en-US" dirty="0"/>
          </a:p>
        </p:txBody>
      </p:sp>
      <p:sp>
        <p:nvSpPr>
          <p:cNvPr id="3" name="タイトル 2"/>
          <p:cNvSpPr>
            <a:spLocks noGrp="1"/>
          </p:cNvSpPr>
          <p:nvPr>
            <p:ph type="title"/>
          </p:nvPr>
        </p:nvSpPr>
        <p:spPr/>
        <p:txBody>
          <a:bodyPr>
            <a:normAutofit/>
          </a:bodyPr>
          <a:lstStyle/>
          <a:p>
            <a:r>
              <a:rPr kumimoji="1" lang="ja-JP" altLang="en-US" dirty="0" smtClean="0"/>
              <a:t>提案手法</a:t>
            </a:r>
            <a:endParaRPr kumimoji="1" lang="ja-JP" altLang="en-US" dirty="0"/>
          </a:p>
        </p:txBody>
      </p:sp>
    </p:spTree>
    <p:extLst>
      <p:ext uri="{BB962C8B-B14F-4D97-AF65-F5344CB8AC3E}">
        <p14:creationId xmlns:p14="http://schemas.microsoft.com/office/powerpoint/2010/main" val="142490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p:cNvSpPr>
                <a:spLocks noGrp="1"/>
              </p:cNvSpPr>
              <p:nvPr>
                <p:ph idx="1"/>
              </p:nvPr>
            </p:nvSpPr>
            <p:spPr/>
            <p:txBody>
              <a:bodyPr/>
              <a:lstStyle/>
              <a:p>
                <a:r>
                  <a:rPr lang="ja-JP" altLang="en-US" dirty="0" smtClean="0"/>
                  <a:t>トラジェクタの遷移は以下に大別</a:t>
                </a:r>
                <a:endParaRPr lang="en-US" altLang="ja-JP" dirty="0" smtClean="0"/>
              </a:p>
              <a:p>
                <a:pPr lvl="1"/>
                <a:r>
                  <a:rPr lang="en-US" altLang="ja-JP" dirty="0" smtClean="0"/>
                  <a:t>1.</a:t>
                </a:r>
                <a:r>
                  <a:rPr lang="ja-JP" altLang="en-US" dirty="0" smtClean="0"/>
                  <a:t>初期</a:t>
                </a:r>
                <a:r>
                  <a:rPr lang="ja-JP" altLang="en-US" dirty="0"/>
                  <a:t>状態に関わらず、トラジェクタの初期位置に対して一定の</a:t>
                </a:r>
                <a:r>
                  <a:rPr lang="ja-JP" altLang="en-US" dirty="0" smtClean="0"/>
                  <a:t>遷移</a:t>
                </a:r>
                <a:endParaRPr lang="ja-JP" altLang="en-US" dirty="0"/>
              </a:p>
              <a:p>
                <a:pPr lvl="1"/>
                <a:r>
                  <a:rPr lang="en-US" altLang="ja-JP" dirty="0" smtClean="0"/>
                  <a:t>2.</a:t>
                </a:r>
                <a:r>
                  <a:rPr lang="ja-JP" altLang="en-US" dirty="0" smtClean="0"/>
                  <a:t>初期</a:t>
                </a:r>
                <a:r>
                  <a:rPr lang="ja-JP" altLang="en-US" dirty="0"/>
                  <a:t>状態に関わらず、空間上の特定の位置に</a:t>
                </a:r>
                <a:r>
                  <a:rPr lang="ja-JP" altLang="en-US" dirty="0" smtClean="0"/>
                  <a:t>遷移</a:t>
                </a:r>
                <a:endParaRPr lang="ja-JP" altLang="en-US" dirty="0"/>
              </a:p>
              <a:p>
                <a:pPr lvl="1"/>
                <a:r>
                  <a:rPr lang="en-US" altLang="ja-JP" dirty="0" smtClean="0"/>
                  <a:t>3.1</a:t>
                </a:r>
                <a:r>
                  <a:rPr lang="ja-JP" altLang="en-US" dirty="0"/>
                  <a:t>つ以上の物体の位置や相対</a:t>
                </a:r>
                <a:r>
                  <a:rPr lang="ja-JP" altLang="en-US" dirty="0" smtClean="0"/>
                  <a:t>位置</a:t>
                </a:r>
                <a:r>
                  <a:rPr lang="en-US" altLang="ja-JP" dirty="0" smtClean="0"/>
                  <a:t>(</a:t>
                </a:r>
                <a:r>
                  <a:rPr lang="ja-JP" altLang="en-US" dirty="0" smtClean="0"/>
                  <a:t>参照点</a:t>
                </a:r>
                <a:r>
                  <a:rPr lang="en-US" altLang="ja-JP" dirty="0" smtClean="0"/>
                  <a:t>)</a:t>
                </a:r>
                <a:r>
                  <a:rPr lang="ja-JP" altLang="en-US" dirty="0" smtClean="0"/>
                  <a:t>に</a:t>
                </a:r>
                <a:r>
                  <a:rPr lang="ja-JP" altLang="en-US" dirty="0"/>
                  <a:t>応じて</a:t>
                </a:r>
                <a:r>
                  <a:rPr lang="ja-JP" altLang="en-US" dirty="0" smtClean="0"/>
                  <a:t>遷移先</a:t>
                </a:r>
                <a:r>
                  <a:rPr lang="ja-JP" altLang="en-US" dirty="0"/>
                  <a:t>が</a:t>
                </a:r>
                <a:r>
                  <a:rPr lang="ja-JP" altLang="en-US" dirty="0" smtClean="0"/>
                  <a:t>変化</a:t>
                </a:r>
                <a:endParaRPr lang="en-US" altLang="ja-JP" dirty="0" smtClean="0"/>
              </a:p>
              <a:p>
                <a:r>
                  <a:rPr lang="en-US" altLang="ja-JP" dirty="0" smtClean="0"/>
                  <a:t>1</a:t>
                </a:r>
                <a:r>
                  <a:rPr lang="ja-JP" altLang="en-US" dirty="0"/>
                  <a:t>はトラジェクタの初期位置を</a:t>
                </a:r>
                <a:r>
                  <a:rPr lang="ja-JP" altLang="en-US" dirty="0" smtClean="0"/>
                  <a:t>、</a:t>
                </a:r>
                <a:r>
                  <a:rPr lang="en-US" altLang="ja-JP" dirty="0" smtClean="0"/>
                  <a:t>2</a:t>
                </a:r>
                <a:r>
                  <a:rPr lang="ja-JP" altLang="en-US" dirty="0"/>
                  <a:t>は画面中央を参照点に含めることで、</a:t>
                </a:r>
                <a:r>
                  <a:rPr lang="en-US" altLang="ja-JP" dirty="0"/>
                  <a:t>3</a:t>
                </a:r>
                <a:r>
                  <a:rPr lang="ja-JP" altLang="en-US" dirty="0"/>
                  <a:t>の特殊な事例として</a:t>
                </a:r>
                <a:r>
                  <a:rPr lang="ja-JP" altLang="en-US" dirty="0" smtClean="0"/>
                  <a:t>実現可能</a:t>
                </a:r>
                <a:endParaRPr lang="en-US" altLang="ja-JP" dirty="0" smtClean="0"/>
              </a:p>
              <a:p>
                <a:r>
                  <a:rPr lang="ja-JP" altLang="en-US" dirty="0"/>
                  <a:t>環境中の</a:t>
                </a:r>
                <a:r>
                  <a:rPr lang="ja-JP" altLang="en-US" dirty="0" smtClean="0"/>
                  <a:t>物体</a:t>
                </a:r>
                <a:r>
                  <a:rPr lang="en-US" altLang="ja-JP" dirty="0" smtClean="0"/>
                  <a:t>n</a:t>
                </a:r>
                <a:r>
                  <a:rPr lang="ja-JP" altLang="en-US" dirty="0" smtClean="0"/>
                  <a:t>個に対し、</a:t>
                </a:r>
                <a14:m>
                  <m:oMath xmlns:m="http://schemas.openxmlformats.org/officeDocument/2006/math">
                    <m:sSup>
                      <m:sSupPr>
                        <m:ctrlPr>
                          <a:rPr lang="en-US" altLang="ja-JP" i="1" smtClean="0">
                            <a:latin typeface="Cambria Math"/>
                          </a:rPr>
                        </m:ctrlPr>
                      </m:sSupPr>
                      <m:e>
                        <m:r>
                          <a:rPr lang="en-US" altLang="ja-JP" b="0" i="1" smtClean="0">
                            <a:latin typeface="Cambria Math"/>
                          </a:rPr>
                          <m:t>2</m:t>
                        </m:r>
                      </m:e>
                      <m:sup>
                        <m:r>
                          <a:rPr lang="en-US" altLang="ja-JP" b="0" i="1" smtClean="0">
                            <a:latin typeface="Cambria Math"/>
                          </a:rPr>
                          <m:t>𝑛</m:t>
                        </m:r>
                      </m:sup>
                    </m:sSup>
                  </m:oMath>
                </a14:m>
                <a:r>
                  <a:rPr lang="ja-JP" altLang="en-US" dirty="0" smtClean="0"/>
                  <a:t>個の参照点</a:t>
                </a:r>
                <a:endParaRPr lang="en-US" altLang="ja-JP" dirty="0" smtClean="0"/>
              </a:p>
              <a:p>
                <a:endParaRPr lang="en-US" altLang="ja-JP" dirty="0"/>
              </a:p>
              <a:p>
                <a:endParaRPr lang="en-US" altLang="ja-JP" dirty="0"/>
              </a:p>
            </p:txBody>
          </p:sp>
        </mc:Choice>
        <mc:Fallback>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1">
                <a:blip r:embed="rId2"/>
                <a:stretch>
                  <a:fillRect t="-2022" r="-667"/>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spTree>
    <p:extLst>
      <p:ext uri="{BB962C8B-B14F-4D97-AF65-F5344CB8AC3E}">
        <p14:creationId xmlns:p14="http://schemas.microsoft.com/office/powerpoint/2010/main" val="2405915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p:cNvSpPr>
                <a:spLocks noGrp="1"/>
              </p:cNvSpPr>
              <p:nvPr>
                <p:ph idx="1"/>
              </p:nvPr>
            </p:nvSpPr>
            <p:spPr/>
            <p:txBody>
              <a:bodyPr/>
              <a:lstStyle/>
              <a:p>
                <a:r>
                  <a:rPr lang="ja-JP" altLang="en-US" dirty="0" smtClean="0"/>
                  <a:t>参照点に対する位置決定は以下に大別</a:t>
                </a:r>
                <a:endParaRPr lang="en-US" altLang="ja-JP" dirty="0" smtClean="0"/>
              </a:p>
              <a:p>
                <a:pPr lvl="1"/>
                <a:r>
                  <a:rPr lang="en-US" altLang="ja-JP" dirty="0" smtClean="0"/>
                  <a:t>1.</a:t>
                </a:r>
                <a:r>
                  <a:rPr lang="ja-JP" altLang="en-US" dirty="0" smtClean="0"/>
                  <a:t>参照点</a:t>
                </a:r>
                <a:r>
                  <a:rPr lang="ja-JP" altLang="en-US" dirty="0"/>
                  <a:t>を原点とし、常に一定の相対位置に</a:t>
                </a:r>
                <a:r>
                  <a:rPr lang="ja-JP" altLang="en-US" dirty="0" smtClean="0"/>
                  <a:t>遷移</a:t>
                </a:r>
                <a:endParaRPr lang="ja-JP" altLang="en-US" dirty="0"/>
              </a:p>
              <a:p>
                <a:pPr lvl="1"/>
                <a:r>
                  <a:rPr lang="en-US" altLang="ja-JP" dirty="0" smtClean="0"/>
                  <a:t>2.</a:t>
                </a:r>
                <a:r>
                  <a:rPr lang="ja-JP" altLang="en-US" dirty="0" smtClean="0"/>
                  <a:t>トラジェクタ</a:t>
                </a:r>
                <a:r>
                  <a:rPr lang="ja-JP" altLang="en-US" dirty="0"/>
                  <a:t>の初期位置に応じて遷移先が</a:t>
                </a:r>
                <a:r>
                  <a:rPr lang="ja-JP" altLang="en-US" dirty="0" smtClean="0"/>
                  <a:t>変化</a:t>
                </a:r>
                <a:endParaRPr lang="ja-JP" altLang="en-US" dirty="0"/>
              </a:p>
              <a:p>
                <a:pPr lvl="1"/>
                <a:r>
                  <a:rPr lang="en-US" altLang="ja-JP" dirty="0"/>
                  <a:t>3</a:t>
                </a:r>
                <a:r>
                  <a:rPr lang="en-US" altLang="ja-JP" dirty="0" smtClean="0"/>
                  <a:t>.</a:t>
                </a:r>
                <a:r>
                  <a:rPr lang="ja-JP" altLang="en-US" dirty="0" smtClean="0"/>
                  <a:t>複数</a:t>
                </a:r>
                <a:r>
                  <a:rPr lang="ja-JP" altLang="en-US" dirty="0"/>
                  <a:t>の物体の位置関係に応じて遷移先が</a:t>
                </a:r>
                <a:r>
                  <a:rPr lang="ja-JP" altLang="en-US" dirty="0" smtClean="0"/>
                  <a:t>変化</a:t>
                </a:r>
                <a:endParaRPr lang="en-US" altLang="ja-JP" dirty="0" smtClean="0"/>
              </a:p>
              <a:p>
                <a:pPr lvl="1"/>
                <a:endParaRPr lang="en-US" altLang="ja-JP" dirty="0"/>
              </a:p>
              <a:p>
                <a:r>
                  <a:rPr lang="ja-JP" altLang="en-US" dirty="0" smtClean="0"/>
                  <a:t>これらは適切な座標系を充てることで実現</a:t>
                </a:r>
                <a:endParaRPr lang="en-US" altLang="ja-JP" dirty="0" smtClean="0"/>
              </a:p>
              <a:p>
                <a:r>
                  <a:rPr lang="ja-JP" altLang="en-US" dirty="0"/>
                  <a:t>観点の</a:t>
                </a:r>
                <a:r>
                  <a:rPr lang="ja-JP" altLang="en-US" dirty="0" smtClean="0"/>
                  <a:t>数　</a:t>
                </a:r>
                <a:r>
                  <a:rPr lang="en-US" altLang="ja-JP" dirty="0" smtClean="0"/>
                  <a:t>= </a:t>
                </a:r>
                <a:r>
                  <a:rPr lang="ja-JP" altLang="en-US" dirty="0" smtClean="0"/>
                  <a:t>参照点の数</a:t>
                </a:r>
                <a14:m>
                  <m:oMath xmlns:m="http://schemas.openxmlformats.org/officeDocument/2006/math">
                    <m:sSup>
                      <m:sSupPr>
                        <m:ctrlPr>
                          <a:rPr lang="en-US" altLang="ja-JP" i="1" smtClean="0">
                            <a:latin typeface="Cambria Math"/>
                          </a:rPr>
                        </m:ctrlPr>
                      </m:sSupPr>
                      <m:e>
                        <m:r>
                          <a:rPr lang="en-US" altLang="ja-JP" b="0" i="1" smtClean="0">
                            <a:latin typeface="Cambria Math"/>
                          </a:rPr>
                          <m:t>2</m:t>
                        </m:r>
                      </m:e>
                      <m:sup>
                        <m:r>
                          <a:rPr lang="en-US" altLang="ja-JP" b="0" i="1" smtClean="0">
                            <a:latin typeface="Cambria Math"/>
                          </a:rPr>
                          <m:t>𝑛</m:t>
                        </m:r>
                      </m:sup>
                    </m:sSup>
                  </m:oMath>
                </a14:m>
                <a:r>
                  <a:rPr lang="en-US" altLang="ja-JP" dirty="0" smtClean="0"/>
                  <a:t> × </a:t>
                </a:r>
                <a:r>
                  <a:rPr lang="ja-JP" altLang="en-US" dirty="0" smtClean="0"/>
                  <a:t>座標系の数 </a:t>
                </a:r>
                <a:r>
                  <a:rPr lang="en-US" altLang="ja-JP" dirty="0" smtClean="0"/>
                  <a:t>3</a:t>
                </a:r>
              </a:p>
              <a:p>
                <a:r>
                  <a:rPr lang="ja-JP" altLang="en-US" dirty="0" smtClean="0"/>
                  <a:t>各観点に学習モデルを割り当てる</a:t>
                </a:r>
                <a:endParaRPr lang="en-US" altLang="ja-JP" dirty="0"/>
              </a:p>
              <a:p>
                <a:endParaRPr lang="ja-JP" altLang="en-US" dirty="0"/>
              </a:p>
              <a:p>
                <a:pPr lvl="1"/>
                <a:endParaRPr kumimoji="1" lang="ja-JP" altLang="en-US" dirty="0"/>
              </a:p>
            </p:txBody>
          </p:sp>
        </mc:Choice>
        <mc:Fallback>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1">
                <a:blip r:embed="rId2"/>
                <a:stretch>
                  <a:fillRect t="-2022"/>
                </a:stretch>
              </a:blipFill>
            </p:spPr>
            <p:txBody>
              <a:bodyPr/>
              <a:lstStyle/>
              <a:p>
                <a:r>
                  <a:rPr lang="ja-JP" altLang="en-US">
                    <a:noFill/>
                  </a:rPr>
                  <a:t> </a:t>
                </a:r>
              </a:p>
            </p:txBody>
          </p:sp>
        </mc:Fallback>
      </mc:AlternateContent>
      <p:sp>
        <p:nvSpPr>
          <p:cNvPr id="3" name="タイトル 2"/>
          <p:cNvSpPr>
            <a:spLocks noGrp="1"/>
          </p:cNvSpPr>
          <p:nvPr>
            <p:ph type="title"/>
          </p:nvPr>
        </p:nvSpPr>
        <p:spPr/>
        <p:txBody>
          <a:bodyPr/>
          <a:lstStyle/>
          <a:p>
            <a:r>
              <a:rPr kumimoji="1" lang="ja-JP" altLang="en-US" dirty="0" smtClean="0"/>
              <a:t>提案手法</a:t>
            </a:r>
            <a:endParaRPr kumimoji="1" lang="ja-JP" altLang="en-US" dirty="0"/>
          </a:p>
        </p:txBody>
      </p:sp>
    </p:spTree>
    <p:extLst>
      <p:ext uri="{BB962C8B-B14F-4D97-AF65-F5344CB8AC3E}">
        <p14:creationId xmlns:p14="http://schemas.microsoft.com/office/powerpoint/2010/main" val="320447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kumimoji="1" lang="ja-JP" altLang="en-US" dirty="0" smtClean="0"/>
              <a:t>観点の推定（学習過程）</a:t>
            </a:r>
            <a:endParaRPr kumimoji="1" lang="en-US" altLang="ja-JP" dirty="0" smtClean="0"/>
          </a:p>
          <a:p>
            <a:r>
              <a:rPr lang="en-US" altLang="ja-JP" dirty="0"/>
              <a:t>m</a:t>
            </a:r>
            <a:r>
              <a:rPr lang="ja-JP" altLang="en-US" dirty="0"/>
              <a:t>回の教示動作が与えられた時、各観点で以下の手順でモデルのパラメータを更新する。</a:t>
            </a:r>
          </a:p>
          <a:p>
            <a:pPr lvl="1"/>
            <a:r>
              <a:rPr lang="en-US" altLang="ja-JP" dirty="0" smtClean="0"/>
              <a:t>1.</a:t>
            </a:r>
            <a:r>
              <a:rPr lang="ja-JP" altLang="en-US" dirty="0" smtClean="0"/>
              <a:t>最終</a:t>
            </a:r>
            <a:r>
              <a:rPr lang="ja-JP" altLang="en-US" dirty="0"/>
              <a:t>位置の、参照点を原点とした相対位置を</a:t>
            </a:r>
            <a:r>
              <a:rPr lang="ja-JP" altLang="en-US" dirty="0" smtClean="0"/>
              <a:t>求める</a:t>
            </a:r>
            <a:endParaRPr lang="ja-JP" altLang="en-US" dirty="0"/>
          </a:p>
          <a:p>
            <a:pPr lvl="1"/>
            <a:r>
              <a:rPr lang="en-US" altLang="ja-JP" dirty="0" smtClean="0"/>
              <a:t>2.</a:t>
            </a:r>
            <a:r>
              <a:rPr lang="ja-JP" altLang="en-US" dirty="0" smtClean="0"/>
              <a:t>座標</a:t>
            </a:r>
            <a:r>
              <a:rPr lang="ja-JP" altLang="en-US" dirty="0"/>
              <a:t>系に応じて相対位置を座標</a:t>
            </a:r>
            <a:r>
              <a:rPr lang="ja-JP" altLang="en-US" dirty="0" smtClean="0"/>
              <a:t>変換</a:t>
            </a:r>
            <a:endParaRPr lang="ja-JP" altLang="en-US" dirty="0"/>
          </a:p>
          <a:p>
            <a:pPr lvl="1"/>
            <a:r>
              <a:rPr lang="en-US" altLang="ja-JP" dirty="0" smtClean="0"/>
              <a:t>3.</a:t>
            </a:r>
            <a:r>
              <a:rPr lang="ja-JP" altLang="en-US" dirty="0" smtClean="0"/>
              <a:t>座標</a:t>
            </a:r>
            <a:r>
              <a:rPr lang="ja-JP" altLang="en-US" dirty="0"/>
              <a:t>系に応じて相対位置を</a:t>
            </a:r>
            <a:r>
              <a:rPr lang="ja-JP" altLang="en-US" dirty="0" smtClean="0"/>
              <a:t>正規化</a:t>
            </a:r>
            <a:endParaRPr lang="ja-JP" altLang="en-US" dirty="0"/>
          </a:p>
          <a:p>
            <a:pPr lvl="1"/>
            <a:r>
              <a:rPr lang="en-US" altLang="ja-JP" dirty="0" smtClean="0"/>
              <a:t>4.3</a:t>
            </a:r>
            <a:r>
              <a:rPr lang="ja-JP" altLang="en-US" dirty="0"/>
              <a:t>で求めたベクトルを用いて以下のよう</a:t>
            </a:r>
            <a:r>
              <a:rPr lang="ja-JP" altLang="en-US" dirty="0" smtClean="0"/>
              <a:t>にモデル</a:t>
            </a:r>
            <a:r>
              <a:rPr lang="ja-JP" altLang="en-US" dirty="0"/>
              <a:t>を</a:t>
            </a:r>
            <a:r>
              <a:rPr lang="ja-JP" altLang="en-US" dirty="0" smtClean="0"/>
              <a:t>更新</a:t>
            </a:r>
            <a:endParaRPr lang="ja-JP" altLang="en-US" dirty="0"/>
          </a:p>
          <a:p>
            <a:pPr lvl="2"/>
            <a:r>
              <a:rPr lang="ja-JP" altLang="en-US" dirty="0"/>
              <a:t>（更新式）</a:t>
            </a:r>
          </a:p>
          <a:p>
            <a:pPr lvl="1"/>
            <a:r>
              <a:rPr lang="en-US" altLang="ja-JP" dirty="0" smtClean="0"/>
              <a:t>5.3</a:t>
            </a:r>
            <a:r>
              <a:rPr lang="ja-JP" altLang="en-US" dirty="0" smtClean="0"/>
              <a:t>で求めたベクトルと学習したモデルを用いて以下のように尤度を更新</a:t>
            </a:r>
            <a:endParaRPr lang="en-US" altLang="ja-JP" dirty="0" smtClean="0"/>
          </a:p>
          <a:p>
            <a:pPr lvl="2"/>
            <a:r>
              <a:rPr kumimoji="1" lang="ja-JP" altLang="en-US" dirty="0" smtClean="0"/>
              <a:t>（更新式）</a:t>
            </a:r>
            <a:endParaRPr kumimoji="1" lang="en-US" altLang="ja-JP" dirty="0" smtClean="0"/>
          </a:p>
          <a:p>
            <a:pPr lvl="1"/>
            <a:endParaRPr kumimoji="1" lang="ja-JP" altLang="en-US" dirty="0"/>
          </a:p>
        </p:txBody>
      </p:sp>
      <p:sp>
        <p:nvSpPr>
          <p:cNvPr id="3" name="タイトル 2"/>
          <p:cNvSpPr>
            <a:spLocks noGrp="1"/>
          </p:cNvSpPr>
          <p:nvPr>
            <p:ph type="title"/>
          </p:nvPr>
        </p:nvSpPr>
        <p:spPr/>
        <p:txBody>
          <a:bodyPr/>
          <a:lstStyle/>
          <a:p>
            <a:r>
              <a:rPr lang="ja-JP" altLang="en-US" dirty="0"/>
              <a:t>提案手法</a:t>
            </a:r>
            <a:endParaRPr kumimoji="1" lang="ja-JP" altLang="en-US" dirty="0"/>
          </a:p>
        </p:txBody>
      </p:sp>
    </p:spTree>
    <p:extLst>
      <p:ext uri="{BB962C8B-B14F-4D97-AF65-F5344CB8AC3E}">
        <p14:creationId xmlns:p14="http://schemas.microsoft.com/office/powerpoint/2010/main" val="997150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a:bodyPr>
          <a:lstStyle/>
          <a:p>
            <a:r>
              <a:rPr lang="ja-JP" altLang="en-US" dirty="0"/>
              <a:t>観点の</a:t>
            </a:r>
            <a:r>
              <a:rPr lang="ja-JP" altLang="en-US" dirty="0" smtClean="0"/>
              <a:t>推定（動作再現過程）</a:t>
            </a:r>
            <a:endParaRPr lang="en-US" altLang="ja-JP" dirty="0" smtClean="0"/>
          </a:p>
          <a:p>
            <a:r>
              <a:rPr lang="ja-JP" altLang="en-US" dirty="0"/>
              <a:t>教示動作から学習した観点のモデルを用いて、以下の手順で新たに与えられた初期環境から動作の再現を行う</a:t>
            </a:r>
            <a:r>
              <a:rPr lang="ja-JP" altLang="en-US" dirty="0" smtClean="0"/>
              <a:t>。</a:t>
            </a:r>
            <a:endParaRPr lang="ja-JP" altLang="en-US" dirty="0"/>
          </a:p>
          <a:p>
            <a:pPr lvl="1"/>
            <a:r>
              <a:rPr lang="en-US" altLang="ja-JP" dirty="0" smtClean="0"/>
              <a:t>1.</a:t>
            </a:r>
            <a:r>
              <a:rPr lang="ja-JP" altLang="en-US" dirty="0" smtClean="0"/>
              <a:t>全観点</a:t>
            </a:r>
            <a:r>
              <a:rPr lang="ja-JP" altLang="en-US" dirty="0"/>
              <a:t>モデルから、尤度が最大であるモデルを</a:t>
            </a:r>
            <a:r>
              <a:rPr lang="ja-JP" altLang="en-US" dirty="0" smtClean="0"/>
              <a:t>選択</a:t>
            </a:r>
            <a:endParaRPr lang="ja-JP" altLang="en-US" dirty="0"/>
          </a:p>
          <a:p>
            <a:pPr lvl="1"/>
            <a:r>
              <a:rPr lang="en-US" altLang="ja-JP" dirty="0" smtClean="0"/>
              <a:t>2.</a:t>
            </a:r>
            <a:r>
              <a:rPr lang="ja-JP" altLang="en-US" dirty="0" smtClean="0"/>
              <a:t>選択</a:t>
            </a:r>
            <a:r>
              <a:rPr lang="ja-JP" altLang="en-US" dirty="0"/>
              <a:t>したモデルの平均ベクトルを</a:t>
            </a:r>
            <a:r>
              <a:rPr lang="ja-JP" altLang="en-US" dirty="0" smtClean="0"/>
              <a:t>得る</a:t>
            </a:r>
            <a:endParaRPr lang="ja-JP" altLang="en-US" dirty="0"/>
          </a:p>
          <a:p>
            <a:pPr lvl="1"/>
            <a:r>
              <a:rPr lang="en-US" altLang="ja-JP" dirty="0" smtClean="0"/>
              <a:t>3.2</a:t>
            </a:r>
            <a:r>
              <a:rPr lang="ja-JP" altLang="en-US" dirty="0"/>
              <a:t>で取得したベクトルを座標系に応じて</a:t>
            </a:r>
            <a:r>
              <a:rPr lang="ja-JP" altLang="en-US" dirty="0" smtClean="0"/>
              <a:t>逆正規化</a:t>
            </a:r>
            <a:endParaRPr lang="ja-JP" altLang="en-US" dirty="0"/>
          </a:p>
          <a:p>
            <a:pPr lvl="1"/>
            <a:r>
              <a:rPr lang="en-US" altLang="ja-JP" dirty="0" smtClean="0"/>
              <a:t>4.3</a:t>
            </a:r>
            <a:r>
              <a:rPr lang="ja-JP" altLang="en-US" dirty="0"/>
              <a:t>で取得したベクトルを座標系に応じて逆座標</a:t>
            </a:r>
            <a:r>
              <a:rPr lang="ja-JP" altLang="en-US" dirty="0" smtClean="0"/>
              <a:t>変換</a:t>
            </a:r>
            <a:endParaRPr lang="ja-JP" altLang="en-US" dirty="0"/>
          </a:p>
          <a:p>
            <a:pPr lvl="1"/>
            <a:r>
              <a:rPr lang="en-US" altLang="ja-JP" dirty="0" smtClean="0"/>
              <a:t>5.4</a:t>
            </a:r>
            <a:r>
              <a:rPr lang="ja-JP" altLang="en-US" dirty="0"/>
              <a:t>で取得したベクトルを参照点に応じた位置に平行</a:t>
            </a:r>
            <a:r>
              <a:rPr lang="ja-JP" altLang="en-US" dirty="0" smtClean="0"/>
              <a:t>移動</a:t>
            </a:r>
            <a:endParaRPr lang="ja-JP" altLang="en-US" dirty="0"/>
          </a:p>
        </p:txBody>
      </p:sp>
      <p:sp>
        <p:nvSpPr>
          <p:cNvPr id="3" name="タイトル 2"/>
          <p:cNvSpPr>
            <a:spLocks noGrp="1"/>
          </p:cNvSpPr>
          <p:nvPr>
            <p:ph type="title"/>
          </p:nvPr>
        </p:nvSpPr>
        <p:spPr/>
        <p:txBody>
          <a:bodyPr/>
          <a:lstStyle/>
          <a:p>
            <a:r>
              <a:rPr lang="ja-JP" altLang="en-US" dirty="0"/>
              <a:t>提案手法</a:t>
            </a:r>
            <a:endParaRPr kumimoji="1" lang="ja-JP" altLang="en-US" dirty="0"/>
          </a:p>
        </p:txBody>
      </p:sp>
    </p:spTree>
    <p:extLst>
      <p:ext uri="{BB962C8B-B14F-4D97-AF65-F5344CB8AC3E}">
        <p14:creationId xmlns:p14="http://schemas.microsoft.com/office/powerpoint/2010/main" val="2789262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normAutofit fontScale="92500" lnSpcReduction="20000"/>
          </a:bodyPr>
          <a:lstStyle/>
          <a:p>
            <a:r>
              <a:rPr lang="ja-JP" altLang="en-US" dirty="0" smtClean="0"/>
              <a:t>動作識別過程</a:t>
            </a:r>
            <a:endParaRPr lang="ja-JP" altLang="en-US" dirty="0"/>
          </a:p>
          <a:p>
            <a:r>
              <a:rPr lang="ja-JP" altLang="en-US" dirty="0" smtClean="0"/>
              <a:t>以下</a:t>
            </a:r>
            <a:r>
              <a:rPr lang="ja-JP" altLang="en-US" dirty="0"/>
              <a:t>の手順で複数の学習済み動作のうち例示動作がどの動作であるかを識別する動作識別が</a:t>
            </a:r>
            <a:r>
              <a:rPr lang="ja-JP" altLang="en-US" dirty="0" smtClean="0"/>
              <a:t>可能</a:t>
            </a:r>
            <a:endParaRPr lang="ja-JP" altLang="en-US" dirty="0"/>
          </a:p>
          <a:p>
            <a:pPr lvl="1"/>
            <a:r>
              <a:rPr lang="en-US" altLang="ja-JP" dirty="0" smtClean="0"/>
              <a:t>1.</a:t>
            </a:r>
            <a:r>
              <a:rPr lang="ja-JP" altLang="en-US" dirty="0" smtClean="0"/>
              <a:t>各動作</a:t>
            </a:r>
            <a:r>
              <a:rPr lang="ja-JP" altLang="en-US" dirty="0"/>
              <a:t>モデルで以下の</a:t>
            </a:r>
            <a:r>
              <a:rPr lang="en-US" altLang="ja-JP" dirty="0"/>
              <a:t>2〜5</a:t>
            </a:r>
            <a:r>
              <a:rPr lang="ja-JP" altLang="en-US" dirty="0"/>
              <a:t>の処理をおこなう</a:t>
            </a:r>
          </a:p>
          <a:p>
            <a:pPr lvl="1"/>
            <a:r>
              <a:rPr lang="en-US" altLang="ja-JP" dirty="0" smtClean="0"/>
              <a:t>2.</a:t>
            </a:r>
            <a:r>
              <a:rPr lang="ja-JP" altLang="en-US" dirty="0" smtClean="0"/>
              <a:t>例示</a:t>
            </a:r>
            <a:r>
              <a:rPr lang="ja-JP" altLang="en-US" dirty="0"/>
              <a:t>された目標位置の、尤度が最大となる観点における参照点からの相対位置</a:t>
            </a:r>
            <a:r>
              <a:rPr lang="ja-JP" altLang="en-US" dirty="0" smtClean="0"/>
              <a:t>を</a:t>
            </a:r>
            <a:r>
              <a:rPr lang="ja-JP" altLang="en-US" dirty="0"/>
              <a:t>求める</a:t>
            </a:r>
          </a:p>
          <a:p>
            <a:pPr lvl="1"/>
            <a:r>
              <a:rPr lang="en-US" altLang="ja-JP" dirty="0" smtClean="0"/>
              <a:t>3.</a:t>
            </a:r>
            <a:r>
              <a:rPr lang="ja-JP" altLang="en-US" dirty="0" smtClean="0"/>
              <a:t>尤度</a:t>
            </a:r>
            <a:r>
              <a:rPr lang="ja-JP" altLang="en-US" dirty="0"/>
              <a:t>が最大となる観点における座標系に応じて、</a:t>
            </a:r>
            <a:r>
              <a:rPr lang="en-US" altLang="ja-JP" dirty="0"/>
              <a:t>2</a:t>
            </a:r>
            <a:r>
              <a:rPr lang="ja-JP" altLang="en-US" dirty="0"/>
              <a:t>で得たベクトルを座標</a:t>
            </a:r>
            <a:r>
              <a:rPr lang="ja-JP" altLang="en-US" dirty="0" smtClean="0"/>
              <a:t>変換</a:t>
            </a:r>
            <a:endParaRPr lang="ja-JP" altLang="en-US" dirty="0"/>
          </a:p>
          <a:p>
            <a:pPr lvl="1"/>
            <a:r>
              <a:rPr lang="en-US" altLang="ja-JP" dirty="0" smtClean="0"/>
              <a:t>4.</a:t>
            </a:r>
            <a:r>
              <a:rPr lang="ja-JP" altLang="en-US" dirty="0" smtClean="0"/>
              <a:t>尤度</a:t>
            </a:r>
            <a:r>
              <a:rPr lang="ja-JP" altLang="en-US" dirty="0"/>
              <a:t>が最大となる観点における座標系に応じて、</a:t>
            </a:r>
            <a:r>
              <a:rPr lang="en-US" altLang="ja-JP" dirty="0"/>
              <a:t>3</a:t>
            </a:r>
            <a:r>
              <a:rPr lang="ja-JP" altLang="en-US" dirty="0"/>
              <a:t>で得たベクトルを</a:t>
            </a:r>
            <a:r>
              <a:rPr lang="ja-JP" altLang="en-US" dirty="0" smtClean="0"/>
              <a:t>正規化</a:t>
            </a:r>
            <a:endParaRPr lang="ja-JP" altLang="en-US" dirty="0"/>
          </a:p>
          <a:p>
            <a:pPr lvl="1"/>
            <a:r>
              <a:rPr lang="en-US" altLang="ja-JP" dirty="0" smtClean="0"/>
              <a:t>5.4</a:t>
            </a:r>
            <a:r>
              <a:rPr lang="ja-JP" altLang="en-US" dirty="0"/>
              <a:t>で得たベクトルの、その観点における生起確率を求める</a:t>
            </a:r>
          </a:p>
          <a:p>
            <a:pPr lvl="1"/>
            <a:r>
              <a:rPr lang="en-US" altLang="ja-JP" dirty="0" smtClean="0"/>
              <a:t>6.</a:t>
            </a:r>
            <a:r>
              <a:rPr lang="ja-JP" altLang="en-US" dirty="0" smtClean="0"/>
              <a:t>各動作</a:t>
            </a:r>
            <a:r>
              <a:rPr lang="ja-JP" altLang="en-US" dirty="0"/>
              <a:t>モデルで求めた生起確率が最大である動作を例示動作と</a:t>
            </a:r>
            <a:r>
              <a:rPr lang="ja-JP" altLang="en-US" dirty="0" smtClean="0"/>
              <a:t>する</a:t>
            </a:r>
            <a:r>
              <a:rPr lang="ja-JP" altLang="en-US" dirty="0"/>
              <a:t/>
            </a:r>
            <a:br>
              <a:rPr lang="ja-JP" altLang="en-US" dirty="0"/>
            </a:br>
            <a:endParaRPr lang="ja-JP" altLang="en-US" dirty="0"/>
          </a:p>
        </p:txBody>
      </p:sp>
      <p:sp>
        <p:nvSpPr>
          <p:cNvPr id="3" name="タイトル 2"/>
          <p:cNvSpPr>
            <a:spLocks noGrp="1"/>
          </p:cNvSpPr>
          <p:nvPr>
            <p:ph type="title"/>
          </p:nvPr>
        </p:nvSpPr>
        <p:spPr/>
        <p:txBody>
          <a:bodyPr/>
          <a:lstStyle/>
          <a:p>
            <a:r>
              <a:rPr lang="ja-JP" altLang="en-US" dirty="0"/>
              <a:t>提案手法</a:t>
            </a:r>
            <a:endParaRPr kumimoji="1" lang="ja-JP" altLang="en-US" dirty="0"/>
          </a:p>
        </p:txBody>
      </p:sp>
    </p:spTree>
    <p:extLst>
      <p:ext uri="{BB962C8B-B14F-4D97-AF65-F5344CB8AC3E}">
        <p14:creationId xmlns:p14="http://schemas.microsoft.com/office/powerpoint/2010/main" val="87585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711</TotalTime>
  <Words>785</Words>
  <Application>Microsoft Office PowerPoint</Application>
  <PresentationFormat>画面に合わせる (4:3)</PresentationFormat>
  <Paragraphs>79</Paragraphs>
  <Slides>18</Slides>
  <Notes>0</Notes>
  <HiddenSlides>0</HiddenSlides>
  <MMClips>0</MMClips>
  <ScaleCrop>false</ScaleCrop>
  <HeadingPairs>
    <vt:vector size="4" baseType="variant">
      <vt:variant>
        <vt:lpstr>テーマ</vt:lpstr>
      </vt:variant>
      <vt:variant>
        <vt:i4>1</vt:i4>
      </vt:variant>
      <vt:variant>
        <vt:lpstr>スライド タイトル</vt:lpstr>
      </vt:variant>
      <vt:variant>
        <vt:i4>18</vt:i4>
      </vt:variant>
    </vt:vector>
  </HeadingPairs>
  <TitlesOfParts>
    <vt:vector size="19" baseType="lpstr">
      <vt:lpstr>ビジネス</vt:lpstr>
      <vt:lpstr>人の教示動作からの 動作意図理解</vt:lpstr>
      <vt:lpstr>研究背景</vt:lpstr>
      <vt:lpstr>関連研究</vt:lpstr>
      <vt:lpstr>提案手法</vt:lpstr>
      <vt:lpstr>提案手法</vt:lpstr>
      <vt:lpstr>提案手法</vt:lpstr>
      <vt:lpstr>提案手法</vt:lpstr>
      <vt:lpstr>提案手法</vt:lpstr>
      <vt:lpstr>提案手法</vt:lpstr>
      <vt:lpstr>実験条件</vt:lpstr>
      <vt:lpstr>実験条件</vt:lpstr>
      <vt:lpstr>動作再現実験</vt:lpstr>
      <vt:lpstr>結果</vt:lpstr>
      <vt:lpstr>動作識別実験</vt:lpstr>
      <vt:lpstr>結果</vt:lpstr>
      <vt:lpstr>考察</vt:lpstr>
      <vt:lpstr>まとめ</vt:lpstr>
      <vt:lpstr>参考文献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人の教示動作からの 動作意図理解</dc:title>
  <dc:creator>tetsuya</dc:creator>
  <cp:lastModifiedBy>tetsuya</cp:lastModifiedBy>
  <cp:revision>12</cp:revision>
  <dcterms:created xsi:type="dcterms:W3CDTF">2016-01-16T07:10:55Z</dcterms:created>
  <dcterms:modified xsi:type="dcterms:W3CDTF">2016-01-17T15:04:35Z</dcterms:modified>
</cp:coreProperties>
</file>