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47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72" r:id="rId10"/>
    <p:sldId id="273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4" r:id="rId33"/>
    <p:sldId id="293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84" autoAdjust="0"/>
  </p:normalViewPr>
  <p:slideViewPr>
    <p:cSldViewPr>
      <p:cViewPr varScale="1">
        <p:scale>
          <a:sx n="115" d="100"/>
          <a:sy n="115" d="100"/>
        </p:scale>
        <p:origin x="150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git\GitforEclipseTest\IntentionLearning_v2\log\20160310\result2016031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Mat_SOINN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'[result20160310.xlsx]新しいテキスト ドキュメント'!$I$25</c:f>
              <c:strCache>
                <c:ptCount val="1"/>
                <c:pt idx="0">
                  <c:v>再現誤差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'[result20160310.xlsx]新しいテキスト ドキュメント'!$J$24:$Q$24</c:f>
              <c:numCache>
                <c:formatCode>General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</c:numCache>
            </c:numRef>
          </c:cat>
          <c:val>
            <c:numRef>
              <c:f>'[result20160310.xlsx]新しいテキスト ドキュメント'!$J$25:$Q$25</c:f>
              <c:numCache>
                <c:formatCode>General</c:formatCode>
                <c:ptCount val="8"/>
                <c:pt idx="0">
                  <c:v>6.4406081113998676E-2</c:v>
                </c:pt>
                <c:pt idx="1">
                  <c:v>2.1850257353484392E-2</c:v>
                </c:pt>
                <c:pt idx="2">
                  <c:v>5.7376353647367005E-3</c:v>
                </c:pt>
                <c:pt idx="3">
                  <c:v>4.460178648615554E-3</c:v>
                </c:pt>
                <c:pt idx="4">
                  <c:v>2.2581334483683619E-2</c:v>
                </c:pt>
                <c:pt idx="5">
                  <c:v>7.9771349743861953E-3</c:v>
                </c:pt>
                <c:pt idx="6">
                  <c:v>4.0900827223654063E-3</c:v>
                </c:pt>
                <c:pt idx="7">
                  <c:v>1.322856794991054E-3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2-43C3-A95B-F26DF937BC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7150696"/>
        <c:axId val="249848432"/>
      </c:lineChart>
      <c:catAx>
        <c:axId val="197150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学習</a:t>
                </a:r>
                <a:r>
                  <a:rPr lang="ja-JP" altLang="en-US" dirty="0" smtClean="0"/>
                  <a:t>データ数</a:t>
                </a:r>
                <a:r>
                  <a:rPr lang="en-US" altLang="ja-JP" dirty="0" smtClean="0"/>
                  <a:t>[×8</a:t>
                </a:r>
                <a:r>
                  <a:rPr lang="ja-JP" altLang="en-US" dirty="0" smtClean="0"/>
                  <a:t>回教示</a:t>
                </a:r>
                <a:r>
                  <a:rPr lang="en-US" altLang="ja-JP" dirty="0" smtClean="0"/>
                  <a:t>]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9848432"/>
        <c:crosses val="autoZero"/>
        <c:auto val="1"/>
        <c:lblAlgn val="ctr"/>
        <c:lblOffset val="100"/>
        <c:noMultiLvlLbl val="0"/>
      </c:catAx>
      <c:valAx>
        <c:axId val="24984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再現誤差</a:t>
                </a:r>
                <a:endParaRPr lang="en-US" alt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7150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878534513082768E-2"/>
          <c:y val="1.2539999280911804E-2"/>
          <c:w val="0.95419102273232792"/>
          <c:h val="0.9343918224450125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un!$E$2:$E$31</c:f>
              <c:numCache>
                <c:formatCode>General</c:formatCode>
                <c:ptCount val="30"/>
                <c:pt idx="0">
                  <c:v>8907.441272</c:v>
                </c:pt>
                <c:pt idx="1">
                  <c:v>1340.4845680000001</c:v>
                </c:pt>
                <c:pt idx="2">
                  <c:v>635.77784340000005</c:v>
                </c:pt>
                <c:pt idx="3">
                  <c:v>69.078327360000003</c:v>
                </c:pt>
                <c:pt idx="4">
                  <c:v>358.07092970000002</c:v>
                </c:pt>
                <c:pt idx="5">
                  <c:v>21.850893639999999</c:v>
                </c:pt>
                <c:pt idx="6">
                  <c:v>22.262435379999999</c:v>
                </c:pt>
                <c:pt idx="7">
                  <c:v>23.260011930000001</c:v>
                </c:pt>
                <c:pt idx="8">
                  <c:v>23.388065770000001</c:v>
                </c:pt>
                <c:pt idx="9">
                  <c:v>23.573731080000002</c:v>
                </c:pt>
                <c:pt idx="10">
                  <c:v>24.2215445</c:v>
                </c:pt>
                <c:pt idx="11">
                  <c:v>24.941289189999999</c:v>
                </c:pt>
                <c:pt idx="12">
                  <c:v>24.457788010000002</c:v>
                </c:pt>
                <c:pt idx="13">
                  <c:v>24.92032275</c:v>
                </c:pt>
                <c:pt idx="14">
                  <c:v>24.663851399999999</c:v>
                </c:pt>
                <c:pt idx="15">
                  <c:v>24.326968770000001</c:v>
                </c:pt>
                <c:pt idx="16">
                  <c:v>24.50441842</c:v>
                </c:pt>
                <c:pt idx="17">
                  <c:v>24.885922099999998</c:v>
                </c:pt>
                <c:pt idx="18">
                  <c:v>24.550787939999999</c:v>
                </c:pt>
                <c:pt idx="19">
                  <c:v>24.76088163</c:v>
                </c:pt>
                <c:pt idx="20">
                  <c:v>24.475824100000001</c:v>
                </c:pt>
                <c:pt idx="21">
                  <c:v>24.946352050000002</c:v>
                </c:pt>
                <c:pt idx="22">
                  <c:v>24.849844239999999</c:v>
                </c:pt>
                <c:pt idx="23">
                  <c:v>24.919553579999999</c:v>
                </c:pt>
                <c:pt idx="24">
                  <c:v>25.359728090000001</c:v>
                </c:pt>
                <c:pt idx="25">
                  <c:v>25.56167537</c:v>
                </c:pt>
                <c:pt idx="26">
                  <c:v>25.725430630000002</c:v>
                </c:pt>
                <c:pt idx="27">
                  <c:v>25.586020009999999</c:v>
                </c:pt>
                <c:pt idx="28">
                  <c:v>25.363630430000001</c:v>
                </c:pt>
                <c:pt idx="29">
                  <c:v>25.452859480000001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4C-43A5-957A-5A00D95D7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9847256"/>
        <c:axId val="249850000"/>
      </c:lineChart>
      <c:catAx>
        <c:axId val="2498472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9850000"/>
        <c:crosses val="autoZero"/>
        <c:auto val="1"/>
        <c:lblAlgn val="ctr"/>
        <c:lblOffset val="100"/>
        <c:noMultiLvlLbl val="0"/>
      </c:catAx>
      <c:valAx>
        <c:axId val="24985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9847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un!$E$4:$E$31</c:f>
              <c:numCache>
                <c:formatCode>General</c:formatCode>
                <c:ptCount val="28"/>
                <c:pt idx="0">
                  <c:v>635.77784340000005</c:v>
                </c:pt>
                <c:pt idx="1">
                  <c:v>69.078327360000003</c:v>
                </c:pt>
                <c:pt idx="2">
                  <c:v>358.07092970000002</c:v>
                </c:pt>
                <c:pt idx="3">
                  <c:v>21.850893639999999</c:v>
                </c:pt>
                <c:pt idx="4">
                  <c:v>22.262435379999999</c:v>
                </c:pt>
                <c:pt idx="5">
                  <c:v>23.260011930000001</c:v>
                </c:pt>
                <c:pt idx="6">
                  <c:v>23.388065770000001</c:v>
                </c:pt>
                <c:pt idx="7">
                  <c:v>23.573731080000002</c:v>
                </c:pt>
                <c:pt idx="8">
                  <c:v>24.2215445</c:v>
                </c:pt>
                <c:pt idx="9">
                  <c:v>24.941289189999999</c:v>
                </c:pt>
                <c:pt idx="10">
                  <c:v>24.457788010000002</c:v>
                </c:pt>
                <c:pt idx="11">
                  <c:v>24.92032275</c:v>
                </c:pt>
                <c:pt idx="12">
                  <c:v>24.663851399999999</c:v>
                </c:pt>
                <c:pt idx="13">
                  <c:v>24.326968770000001</c:v>
                </c:pt>
                <c:pt idx="14">
                  <c:v>24.50441842</c:v>
                </c:pt>
                <c:pt idx="15">
                  <c:v>24.885922099999998</c:v>
                </c:pt>
                <c:pt idx="16">
                  <c:v>24.550787939999999</c:v>
                </c:pt>
                <c:pt idx="17">
                  <c:v>24.76088163</c:v>
                </c:pt>
                <c:pt idx="18">
                  <c:v>24.475824100000001</c:v>
                </c:pt>
                <c:pt idx="19">
                  <c:v>24.946352050000002</c:v>
                </c:pt>
                <c:pt idx="20">
                  <c:v>24.849844239999999</c:v>
                </c:pt>
                <c:pt idx="21">
                  <c:v>24.919553579999999</c:v>
                </c:pt>
                <c:pt idx="22">
                  <c:v>25.359728090000001</c:v>
                </c:pt>
                <c:pt idx="23">
                  <c:v>25.56167537</c:v>
                </c:pt>
                <c:pt idx="24">
                  <c:v>25.725430630000002</c:v>
                </c:pt>
                <c:pt idx="25">
                  <c:v>25.586020009999999</c:v>
                </c:pt>
                <c:pt idx="26">
                  <c:v>25.363630430000001</c:v>
                </c:pt>
                <c:pt idx="27">
                  <c:v>25.452859480000001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F3-4759-A464-5A4D8A562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1008880"/>
        <c:axId val="251004176"/>
      </c:lineChart>
      <c:catAx>
        <c:axId val="2510088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51004176"/>
        <c:crosses val="autoZero"/>
        <c:auto val="1"/>
        <c:lblAlgn val="ctr"/>
        <c:lblOffset val="100"/>
        <c:noMultiLvlLbl val="0"/>
      </c:catAx>
      <c:valAx>
        <c:axId val="25100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5100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un!$Q$46:$Q$75</c:f>
              <c:numCache>
                <c:formatCode>General</c:formatCode>
                <c:ptCount val="30"/>
                <c:pt idx="0">
                  <c:v>9.9808468179999998</c:v>
                </c:pt>
                <c:pt idx="1">
                  <c:v>9.9999366760000008</c:v>
                </c:pt>
                <c:pt idx="2">
                  <c:v>14.094815240000001</c:v>
                </c:pt>
                <c:pt idx="3">
                  <c:v>18.01806766</c:v>
                </c:pt>
                <c:pt idx="4">
                  <c:v>21.052579529999999</c:v>
                </c:pt>
                <c:pt idx="5">
                  <c:v>21.892537050000001</c:v>
                </c:pt>
                <c:pt idx="6">
                  <c:v>22.455551660000001</c:v>
                </c:pt>
                <c:pt idx="7">
                  <c:v>21.811050399999999</c:v>
                </c:pt>
                <c:pt idx="8">
                  <c:v>22.103694390000001</c:v>
                </c:pt>
                <c:pt idx="9">
                  <c:v>23.546118329999999</c:v>
                </c:pt>
                <c:pt idx="10">
                  <c:v>23.549818720000001</c:v>
                </c:pt>
                <c:pt idx="11">
                  <c:v>23.19288237</c:v>
                </c:pt>
                <c:pt idx="12">
                  <c:v>23.092586010000002</c:v>
                </c:pt>
                <c:pt idx="13">
                  <c:v>23.143302890000001</c:v>
                </c:pt>
                <c:pt idx="14">
                  <c:v>23.801752369999999</c:v>
                </c:pt>
                <c:pt idx="15">
                  <c:v>23.594549669999999</c:v>
                </c:pt>
                <c:pt idx="16">
                  <c:v>24.487661429999999</c:v>
                </c:pt>
                <c:pt idx="17">
                  <c:v>24.300613389999999</c:v>
                </c:pt>
                <c:pt idx="18">
                  <c:v>24.571090590000001</c:v>
                </c:pt>
                <c:pt idx="19">
                  <c:v>24.623350680000001</c:v>
                </c:pt>
                <c:pt idx="20">
                  <c:v>24.474082460000002</c:v>
                </c:pt>
                <c:pt idx="21">
                  <c:v>24.434201739999999</c:v>
                </c:pt>
                <c:pt idx="22">
                  <c:v>24.399923699999999</c:v>
                </c:pt>
                <c:pt idx="23">
                  <c:v>24.289909789999999</c:v>
                </c:pt>
                <c:pt idx="24">
                  <c:v>24.397721310000001</c:v>
                </c:pt>
                <c:pt idx="25">
                  <c:v>24.4674236</c:v>
                </c:pt>
                <c:pt idx="26">
                  <c:v>24.2584099</c:v>
                </c:pt>
                <c:pt idx="27">
                  <c:v>24.445541720000001</c:v>
                </c:pt>
                <c:pt idx="28">
                  <c:v>24.701883250000002</c:v>
                </c:pt>
                <c:pt idx="29">
                  <c:v>24.866121700000001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1A-41E9-84E7-F8723466D0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1012016"/>
        <c:axId val="251015544"/>
      </c:lineChart>
      <c:catAx>
        <c:axId val="2510120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51015544"/>
        <c:crosses val="autoZero"/>
        <c:auto val="1"/>
        <c:lblAlgn val="ctr"/>
        <c:lblOffset val="100"/>
        <c:noMultiLvlLbl val="0"/>
      </c:catAx>
      <c:valAx>
        <c:axId val="251015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51012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Sheet1!$B$1:$B$14</c:f>
              <c:numCache>
                <c:formatCode>General</c:formatCode>
                <c:ptCount val="14"/>
                <c:pt idx="0">
                  <c:v>9.9808468180852508</c:v>
                </c:pt>
                <c:pt idx="1">
                  <c:v>9.9999366757525294</c:v>
                </c:pt>
                <c:pt idx="2">
                  <c:v>14.0948152441304</c:v>
                </c:pt>
                <c:pt idx="3">
                  <c:v>18.018067664526502</c:v>
                </c:pt>
                <c:pt idx="4">
                  <c:v>21.0525795342649</c:v>
                </c:pt>
                <c:pt idx="5">
                  <c:v>21.892537046280498</c:v>
                </c:pt>
                <c:pt idx="6">
                  <c:v>22.455551655025801</c:v>
                </c:pt>
                <c:pt idx="7">
                  <c:v>21.811050395996102</c:v>
                </c:pt>
                <c:pt idx="8">
                  <c:v>22.103694394480399</c:v>
                </c:pt>
                <c:pt idx="9">
                  <c:v>23.546118332736199</c:v>
                </c:pt>
                <c:pt idx="10">
                  <c:v>23.549818715737199</c:v>
                </c:pt>
                <c:pt idx="11">
                  <c:v>23.192882368045701</c:v>
                </c:pt>
                <c:pt idx="12">
                  <c:v>23.092586011193301</c:v>
                </c:pt>
                <c:pt idx="13">
                  <c:v>23.143302893255498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B9-4F4F-936D-A49A0CDF36C2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Sheet1!$C$1:$C$14</c:f>
              <c:numCache>
                <c:formatCode>General</c:formatCode>
                <c:ptCount val="14"/>
                <c:pt idx="0">
                  <c:v>9.9642810013399501</c:v>
                </c:pt>
                <c:pt idx="1">
                  <c:v>10.809221163857099</c:v>
                </c:pt>
                <c:pt idx="2">
                  <c:v>15.385375641543501</c:v>
                </c:pt>
                <c:pt idx="3">
                  <c:v>18.223711625508098</c:v>
                </c:pt>
                <c:pt idx="4">
                  <c:v>18.0585486881035</c:v>
                </c:pt>
                <c:pt idx="5">
                  <c:v>20.627102442644201</c:v>
                </c:pt>
                <c:pt idx="6">
                  <c:v>21.130594410311001</c:v>
                </c:pt>
                <c:pt idx="7">
                  <c:v>21.1848592820274</c:v>
                </c:pt>
                <c:pt idx="8">
                  <c:v>21.587606847261899</c:v>
                </c:pt>
                <c:pt idx="9">
                  <c:v>21.627895988500399</c:v>
                </c:pt>
                <c:pt idx="10">
                  <c:v>22.548196035899601</c:v>
                </c:pt>
                <c:pt idx="11">
                  <c:v>23.1196785246057</c:v>
                </c:pt>
                <c:pt idx="12">
                  <c:v>23.155021457826201</c:v>
                </c:pt>
                <c:pt idx="13">
                  <c:v>23.1379861501429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B9-4F4F-936D-A49A0CDF36C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Sheet1!$D$1:$D$14</c:f>
              <c:numCache>
                <c:formatCode>General</c:formatCode>
                <c:ptCount val="14"/>
                <c:pt idx="0">
                  <c:v>8907.4412717013201</c:v>
                </c:pt>
                <c:pt idx="1">
                  <c:v>1340.4845676140801</c:v>
                </c:pt>
                <c:pt idx="2">
                  <c:v>635.77784343089695</c:v>
                </c:pt>
                <c:pt idx="3">
                  <c:v>69.078327358568004</c:v>
                </c:pt>
                <c:pt idx="4">
                  <c:v>358.07092968542401</c:v>
                </c:pt>
                <c:pt idx="5">
                  <c:v>21.850893644150599</c:v>
                </c:pt>
                <c:pt idx="6">
                  <c:v>22.2624353809505</c:v>
                </c:pt>
                <c:pt idx="7">
                  <c:v>23.260011934432502</c:v>
                </c:pt>
                <c:pt idx="8">
                  <c:v>23.388065766633201</c:v>
                </c:pt>
                <c:pt idx="9">
                  <c:v>23.573731078826398</c:v>
                </c:pt>
                <c:pt idx="10">
                  <c:v>24.221544496856499</c:v>
                </c:pt>
                <c:pt idx="11">
                  <c:v>24.941289186497698</c:v>
                </c:pt>
                <c:pt idx="12">
                  <c:v>24.4577880119928</c:v>
                </c:pt>
                <c:pt idx="13">
                  <c:v>24.9203227450793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B9-4F4F-936D-A49A0CDF36C2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Sheet1!$E$1:$E$14</c:f>
              <c:numCache>
                <c:formatCode>General</c:formatCode>
                <c:ptCount val="14"/>
                <c:pt idx="0">
                  <c:v>5705.1488057880997</c:v>
                </c:pt>
                <c:pt idx="1">
                  <c:v>1077.62578942962</c:v>
                </c:pt>
                <c:pt idx="2">
                  <c:v>75.420769308324296</c:v>
                </c:pt>
                <c:pt idx="3">
                  <c:v>18.891066442678099</c:v>
                </c:pt>
                <c:pt idx="4">
                  <c:v>19.6332175364109</c:v>
                </c:pt>
                <c:pt idx="5">
                  <c:v>19.007316044773699</c:v>
                </c:pt>
                <c:pt idx="6">
                  <c:v>20.543056344725699</c:v>
                </c:pt>
                <c:pt idx="7">
                  <c:v>19.4936641078741</c:v>
                </c:pt>
                <c:pt idx="8">
                  <c:v>19.739175148677901</c:v>
                </c:pt>
                <c:pt idx="9">
                  <c:v>19.453302901449302</c:v>
                </c:pt>
                <c:pt idx="10">
                  <c:v>20.749603764755999</c:v>
                </c:pt>
                <c:pt idx="11">
                  <c:v>21.137696221047701</c:v>
                </c:pt>
                <c:pt idx="12">
                  <c:v>21.034581314535298</c:v>
                </c:pt>
                <c:pt idx="13">
                  <c:v>21.041929739568801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B9-4F4F-936D-A49A0CDF36C2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Sheet1!$F$1:$F$14</c:f>
              <c:numCache>
                <c:formatCode>General</c:formatCode>
                <c:ptCount val="14"/>
                <c:pt idx="0">
                  <c:v>5969.7989331575</c:v>
                </c:pt>
                <c:pt idx="1">
                  <c:v>3728.4560284415902</c:v>
                </c:pt>
                <c:pt idx="2">
                  <c:v>109.105581796672</c:v>
                </c:pt>
                <c:pt idx="3">
                  <c:v>16.710466399850201</c:v>
                </c:pt>
                <c:pt idx="4">
                  <c:v>16.437684944980202</c:v>
                </c:pt>
                <c:pt idx="5">
                  <c:v>19.005861145226699</c:v>
                </c:pt>
                <c:pt idx="6">
                  <c:v>18.955100651083701</c:v>
                </c:pt>
                <c:pt idx="7">
                  <c:v>19.924555729279898</c:v>
                </c:pt>
                <c:pt idx="8">
                  <c:v>19.927204008161201</c:v>
                </c:pt>
                <c:pt idx="9">
                  <c:v>20.411961416194099</c:v>
                </c:pt>
                <c:pt idx="10">
                  <c:v>20.892028769513502</c:v>
                </c:pt>
                <c:pt idx="11">
                  <c:v>21.611219833379501</c:v>
                </c:pt>
                <c:pt idx="12">
                  <c:v>21.229242067293399</c:v>
                </c:pt>
                <c:pt idx="13">
                  <c:v>21.128746105360801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9B9-4F4F-936D-A49A0CDF36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5533632"/>
        <c:axId val="335537944"/>
      </c:lineChart>
      <c:catAx>
        <c:axId val="335533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35537944"/>
        <c:crosses val="autoZero"/>
        <c:auto val="1"/>
        <c:lblAlgn val="ctr"/>
        <c:lblOffset val="100"/>
        <c:noMultiLvlLbl val="0"/>
      </c:catAx>
      <c:valAx>
        <c:axId val="335537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35533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9.9999366757525294</c:v>
                </c:pt>
                <c:pt idx="1">
                  <c:v>14.0948152441304</c:v>
                </c:pt>
                <c:pt idx="2">
                  <c:v>18.018067664526502</c:v>
                </c:pt>
                <c:pt idx="3">
                  <c:v>21.0525795342649</c:v>
                </c:pt>
                <c:pt idx="4">
                  <c:v>21.892537046280498</c:v>
                </c:pt>
                <c:pt idx="5">
                  <c:v>22.455551655025801</c:v>
                </c:pt>
                <c:pt idx="6">
                  <c:v>21.811050395996102</c:v>
                </c:pt>
                <c:pt idx="7">
                  <c:v>22.103694394480399</c:v>
                </c:pt>
                <c:pt idx="8">
                  <c:v>23.546118332736199</c:v>
                </c:pt>
                <c:pt idx="9">
                  <c:v>23.549818715737199</c:v>
                </c:pt>
                <c:pt idx="10">
                  <c:v>23.192882368045701</c:v>
                </c:pt>
                <c:pt idx="11">
                  <c:v>23.092586011193301</c:v>
                </c:pt>
                <c:pt idx="12">
                  <c:v>23.143302893255498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3A-4BCC-BDDF-013CB63604E6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10.809221163857099</c:v>
                </c:pt>
                <c:pt idx="1">
                  <c:v>15.385375641543501</c:v>
                </c:pt>
                <c:pt idx="2">
                  <c:v>18.223711625508098</c:v>
                </c:pt>
                <c:pt idx="3">
                  <c:v>18.0585486881035</c:v>
                </c:pt>
                <c:pt idx="4">
                  <c:v>20.627102442644201</c:v>
                </c:pt>
                <c:pt idx="5">
                  <c:v>21.130594410311001</c:v>
                </c:pt>
                <c:pt idx="6">
                  <c:v>21.1848592820274</c:v>
                </c:pt>
                <c:pt idx="7">
                  <c:v>21.587606847261899</c:v>
                </c:pt>
                <c:pt idx="8">
                  <c:v>21.627895988500399</c:v>
                </c:pt>
                <c:pt idx="9">
                  <c:v>22.548196035899601</c:v>
                </c:pt>
                <c:pt idx="10">
                  <c:v>23.1196785246057</c:v>
                </c:pt>
                <c:pt idx="11">
                  <c:v>23.155021457826201</c:v>
                </c:pt>
                <c:pt idx="12">
                  <c:v>23.1379861501429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3A-4BCC-BDDF-013CB63604E6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1340.4845676140801</c:v>
                </c:pt>
                <c:pt idx="1">
                  <c:v>635.77784343089695</c:v>
                </c:pt>
                <c:pt idx="2">
                  <c:v>69.078327358568004</c:v>
                </c:pt>
                <c:pt idx="3">
                  <c:v>358.07092968542401</c:v>
                </c:pt>
                <c:pt idx="4">
                  <c:v>21.850893644150599</c:v>
                </c:pt>
                <c:pt idx="5">
                  <c:v>22.2624353809505</c:v>
                </c:pt>
                <c:pt idx="6">
                  <c:v>23.260011934432502</c:v>
                </c:pt>
                <c:pt idx="7">
                  <c:v>23.388065766633201</c:v>
                </c:pt>
                <c:pt idx="8">
                  <c:v>23.573731078826398</c:v>
                </c:pt>
                <c:pt idx="9">
                  <c:v>24.221544496856499</c:v>
                </c:pt>
                <c:pt idx="10">
                  <c:v>24.941289186497698</c:v>
                </c:pt>
                <c:pt idx="11">
                  <c:v>24.4577880119928</c:v>
                </c:pt>
                <c:pt idx="12">
                  <c:v>24.9203227450793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3A-4BCC-BDDF-013CB63604E6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1077.62578942962</c:v>
                </c:pt>
                <c:pt idx="1">
                  <c:v>75.420769308324296</c:v>
                </c:pt>
                <c:pt idx="2">
                  <c:v>18.891066442678099</c:v>
                </c:pt>
                <c:pt idx="3">
                  <c:v>19.6332175364109</c:v>
                </c:pt>
                <c:pt idx="4">
                  <c:v>19.007316044773699</c:v>
                </c:pt>
                <c:pt idx="5">
                  <c:v>20.543056344725699</c:v>
                </c:pt>
                <c:pt idx="6">
                  <c:v>19.4936641078741</c:v>
                </c:pt>
                <c:pt idx="7">
                  <c:v>19.739175148677901</c:v>
                </c:pt>
                <c:pt idx="8">
                  <c:v>19.453302901449302</c:v>
                </c:pt>
                <c:pt idx="9">
                  <c:v>20.749603764755999</c:v>
                </c:pt>
                <c:pt idx="10">
                  <c:v>21.137696221047701</c:v>
                </c:pt>
                <c:pt idx="11">
                  <c:v>21.034581314535298</c:v>
                </c:pt>
                <c:pt idx="12">
                  <c:v>21.041929739568801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F3A-4BCC-BDDF-013CB63604E6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3728.4560284415902</c:v>
                </c:pt>
                <c:pt idx="1">
                  <c:v>109.105581796672</c:v>
                </c:pt>
                <c:pt idx="2">
                  <c:v>16.710466399850201</c:v>
                </c:pt>
                <c:pt idx="3">
                  <c:v>16.437684944980202</c:v>
                </c:pt>
                <c:pt idx="4">
                  <c:v>19.005861145226699</c:v>
                </c:pt>
                <c:pt idx="5">
                  <c:v>18.955100651083701</c:v>
                </c:pt>
                <c:pt idx="6">
                  <c:v>19.924555729279898</c:v>
                </c:pt>
                <c:pt idx="7">
                  <c:v>19.927204008161201</c:v>
                </c:pt>
                <c:pt idx="8">
                  <c:v>20.411961416194099</c:v>
                </c:pt>
                <c:pt idx="9">
                  <c:v>20.892028769513502</c:v>
                </c:pt>
                <c:pt idx="10">
                  <c:v>21.611219833379501</c:v>
                </c:pt>
                <c:pt idx="11">
                  <c:v>21.229242067293399</c:v>
                </c:pt>
                <c:pt idx="12">
                  <c:v>21.128746105360801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F3A-4BCC-BDDF-013CB6360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9784208"/>
        <c:axId val="439786952"/>
      </c:lineChart>
      <c:catAx>
        <c:axId val="43978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39786952"/>
        <c:crosses val="autoZero"/>
        <c:auto val="1"/>
        <c:lblAlgn val="ctr"/>
        <c:lblOffset val="100"/>
        <c:noMultiLvlLbl val="0"/>
      </c:catAx>
      <c:valAx>
        <c:axId val="439786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39784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橙に近づける</a:t>
            </a:r>
            <a:r>
              <a:rPr lang="en-US" altLang="ja-JP"/>
              <a:t>(3</a:t>
            </a:r>
            <a:r>
              <a:rPr lang="ja-JP" altLang="en-US"/>
              <a:t>次元</a:t>
            </a:r>
            <a:r>
              <a:rPr lang="en-US" altLang="ja-JP"/>
              <a:t>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10792.425908311199</c:v>
                </c:pt>
                <c:pt idx="1">
                  <c:v>721.278409229918</c:v>
                </c:pt>
                <c:pt idx="2">
                  <c:v>222.48786654297999</c:v>
                </c:pt>
                <c:pt idx="3">
                  <c:v>159.75961419712999</c:v>
                </c:pt>
                <c:pt idx="4">
                  <c:v>20.927684121379599</c:v>
                </c:pt>
                <c:pt idx="5">
                  <c:v>19.977423578956198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8A-40AC-A129-E79480812BD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5966.5589315726102</c:v>
                </c:pt>
                <c:pt idx="1">
                  <c:v>2955.68652502235</c:v>
                </c:pt>
                <c:pt idx="2">
                  <c:v>560.86624365822797</c:v>
                </c:pt>
                <c:pt idx="3">
                  <c:v>20.1042206027013</c:v>
                </c:pt>
                <c:pt idx="4">
                  <c:v>20.4010720680951</c:v>
                </c:pt>
                <c:pt idx="5">
                  <c:v>21.6269089360318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8A-40AC-A129-E79480812B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0948879"/>
        <c:axId val="480945551"/>
      </c:lineChart>
      <c:catAx>
        <c:axId val="480948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80945551"/>
        <c:crosses val="autoZero"/>
        <c:auto val="1"/>
        <c:lblAlgn val="ctr"/>
        <c:lblOffset val="100"/>
        <c:noMultiLvlLbl val="0"/>
      </c:catAx>
      <c:valAx>
        <c:axId val="480945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80948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橙に近づける</a:t>
            </a:r>
            <a:r>
              <a:rPr lang="en-US" altLang="ja-JP"/>
              <a:t>(3</a:t>
            </a:r>
            <a:r>
              <a:rPr lang="ja-JP" altLang="en-US"/>
              <a:t>次元</a:t>
            </a:r>
            <a:r>
              <a:rPr lang="en-US" altLang="ja-JP"/>
              <a:t>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result_Mat_SOINN!$A$5:$A$14</c:f>
              <c:numCache>
                <c:formatCode>General</c:formatCode>
                <c:ptCount val="10"/>
                <c:pt idx="0">
                  <c:v>0.31008618961951601</c:v>
                </c:pt>
                <c:pt idx="1">
                  <c:v>5.4389819157993804</c:v>
                </c:pt>
                <c:pt idx="2">
                  <c:v>12.884885168558901</c:v>
                </c:pt>
                <c:pt idx="3">
                  <c:v>13.6319892948493</c:v>
                </c:pt>
                <c:pt idx="4">
                  <c:v>14.9803568384005</c:v>
                </c:pt>
                <c:pt idx="5">
                  <c:v>17.154400900036801</c:v>
                </c:pt>
                <c:pt idx="6">
                  <c:v>17.796238403821299</c:v>
                </c:pt>
                <c:pt idx="7">
                  <c:v>18.0215203576529</c:v>
                </c:pt>
                <c:pt idx="8">
                  <c:v>18.6620207096752</c:v>
                </c:pt>
                <c:pt idx="9">
                  <c:v>19.510978250666401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78-4B23-B61C-E40AE225D9CB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result_Mat_SOINN!$B$5:$B$14</c:f>
              <c:numCache>
                <c:formatCode>General</c:formatCode>
                <c:ptCount val="10"/>
                <c:pt idx="0">
                  <c:v>1.19190275300517</c:v>
                </c:pt>
                <c:pt idx="1">
                  <c:v>5.9589484457963096</c:v>
                </c:pt>
                <c:pt idx="2">
                  <c:v>9.1067098609133108</c:v>
                </c:pt>
                <c:pt idx="3">
                  <c:v>14.017482432733001</c:v>
                </c:pt>
                <c:pt idx="4">
                  <c:v>15.6734845631371</c:v>
                </c:pt>
                <c:pt idx="5">
                  <c:v>16.991070644393901</c:v>
                </c:pt>
                <c:pt idx="6">
                  <c:v>19.1746176658061</c:v>
                </c:pt>
                <c:pt idx="7">
                  <c:v>20.647999285550402</c:v>
                </c:pt>
                <c:pt idx="8">
                  <c:v>21.1290288881879</c:v>
                </c:pt>
                <c:pt idx="9">
                  <c:v>21.645371065811599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78-4B23-B61C-E40AE225D9CB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result_Mat_SOINN!$C$5:$C$14</c:f>
              <c:numCache>
                <c:formatCode>General</c:formatCode>
                <c:ptCount val="10"/>
                <c:pt idx="0">
                  <c:v>0.244690607422238</c:v>
                </c:pt>
                <c:pt idx="1">
                  <c:v>8.9251898236613805</c:v>
                </c:pt>
                <c:pt idx="2">
                  <c:v>11.561892118222399</c:v>
                </c:pt>
                <c:pt idx="3">
                  <c:v>13.9512715539956</c:v>
                </c:pt>
                <c:pt idx="4">
                  <c:v>17.242193648322399</c:v>
                </c:pt>
                <c:pt idx="5">
                  <c:v>17.697052432859302</c:v>
                </c:pt>
                <c:pt idx="6">
                  <c:v>19.738824838527599</c:v>
                </c:pt>
                <c:pt idx="7">
                  <c:v>19.882010605228299</c:v>
                </c:pt>
                <c:pt idx="8">
                  <c:v>18.836671463923601</c:v>
                </c:pt>
                <c:pt idx="9">
                  <c:v>19.7791543698428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78-4B23-B61C-E40AE225D9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3700303"/>
        <c:axId val="2093701551"/>
      </c:lineChart>
      <c:catAx>
        <c:axId val="2093700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93701551"/>
        <c:crosses val="autoZero"/>
        <c:auto val="1"/>
        <c:lblAlgn val="ctr"/>
        <c:lblOffset val="100"/>
        <c:noMultiLvlLbl val="0"/>
      </c:catAx>
      <c:valAx>
        <c:axId val="2093701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93700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800"/>
              <a:t>NbO</a:t>
            </a:r>
            <a:r>
              <a:rPr lang="en-US" altLang="ja-JP" sz="1800" baseline="0"/>
              <a:t> 2D</a:t>
            </a:r>
            <a:endParaRPr lang="ja-JP" altLang="en-US" sz="18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result_EM_3D_NbO!$A$2:$A$11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result_EM_3D_NbO!$B$2:$B$11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8.3333333333333329E-2</c:v>
                </c:pt>
                <c:pt idx="3">
                  <c:v>0.16666666666666666</c:v>
                </c:pt>
                <c:pt idx="4">
                  <c:v>0.41666666666666669</c:v>
                </c:pt>
                <c:pt idx="5">
                  <c:v>0.41666666666666669</c:v>
                </c:pt>
                <c:pt idx="6">
                  <c:v>0.66666666666666663</c:v>
                </c:pt>
                <c:pt idx="7">
                  <c:v>0.83333333333333337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77-47EC-B3D4-6929463950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7167136"/>
        <c:axId val="2077165472"/>
      </c:lineChart>
      <c:catAx>
        <c:axId val="2077167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data</a:t>
                </a:r>
                <a:endParaRPr lang="ja-JP" altLang="en-US" sz="20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77165472"/>
        <c:crosses val="autoZero"/>
        <c:auto val="1"/>
        <c:lblAlgn val="ctr"/>
        <c:lblOffset val="100"/>
        <c:noMultiLvlLbl val="0"/>
      </c:catAx>
      <c:valAx>
        <c:axId val="207716547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success</a:t>
                </a:r>
                <a:r>
                  <a:rPr lang="en-US" altLang="ja-JP" sz="2000" baseline="0"/>
                  <a:t> rate</a:t>
                </a:r>
                <a:endParaRPr lang="ja-JP" altLang="en-US" sz="20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7716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kumimoji="1" lang="ja-JP" sz="1200"/>
            </a:lvl1pPr>
          </a:lstStyle>
          <a:p>
            <a:fld id="{3842907C-D0AA-4C58-9F94-58B40AD65B29}" type="datetimeFigureOut">
              <a:rPr lang="ja-JP" altLang="en-US"/>
              <a:pPr/>
              <a:t>2016/6/23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kumimoji="1" lang="ja-JP" sz="1200"/>
            </a:lvl1pPr>
          </a:lstStyle>
          <a:p>
            <a:fld id="{1D76769E-C829-4283-B80E-CB90D995C291}" type="slidenum">
              <a:rPr/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44908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kumimoji="1" lang="ja-JP" smtClean="0"/>
              <a:pPr/>
              <a:t>1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95165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9778-11A0-4F28-8F6C-5BBB2705C65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70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kumimoji="1" lang="ja-JP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kumimoji="1" lang="ja-JP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/>
          </a:p>
        </p:txBody>
      </p:sp>
      <p:grpSp>
        <p:nvGrpSpPr>
          <p:cNvPr id="2" name="Group 14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kumimoji="1" lang="ja-JP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ja-JP" altLang="en-US"/>
              <a:pPr/>
              <a:t>2016年6月23日(木)</a:t>
            </a:fld>
            <a:endParaRPr kumimoji="1" lang="ja-JP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‹#›</a:t>
            </a:fld>
            <a:endParaRPr kumimoji="1" 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2016年6月23日(木)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2016年6月23日(木)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5030019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07944"/>
            <a:ext cx="1920240" cy="365760"/>
          </a:xfrm>
        </p:spPr>
        <p:txBody>
          <a:bodyPr/>
          <a:lstStyle/>
          <a:p>
            <a:fld id="{227FEF5B-F2CC-4EC5-8F1F-29A8BF9EFFA9}" type="datetime2">
              <a:rPr lang="ja-JP" altLang="en-US"/>
              <a:pPr/>
              <a:t>2016年6月23日(木)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9912" y="6407946"/>
            <a:ext cx="2350681" cy="365125"/>
          </a:xfrm>
        </p:spPr>
        <p:txBody>
          <a:bodyPr/>
          <a:lstStyle/>
          <a:p>
            <a:endParaRPr kumimoji="1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1999" y="6407946"/>
            <a:ext cx="911033" cy="365125"/>
          </a:xfrm>
        </p:spPr>
        <p:txBody>
          <a:bodyPr/>
          <a:lstStyle>
            <a:lvl1pPr>
              <a:defRPr sz="1600"/>
            </a:lvl1pPr>
            <a:extLst/>
          </a:lstStyle>
          <a:p>
            <a:fld id="{BC410EEA-824F-4D46-AFE7-60426C8C06B0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rtlCol="0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kumimoji="1" lang="ja-JP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kumimoji="1" lang="ja-JP" sz="2300">
                <a:solidFill>
                  <a:schemeClr val="tx1"/>
                </a:solidFill>
              </a:defRPr>
            </a:lvl1pPr>
            <a:lvl2pPr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09C1-563D-4D9C-B702-B64C84A5A174}" type="datetime2">
              <a:rPr lang="ja-JP" altLang="en-US"/>
              <a:pPr/>
              <a:t>2016年6月23日(木)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03D9-A6EB-41FB-BF22-3F49E470997E}" type="datetime2">
              <a:rPr lang="ja-JP" altLang="en-US"/>
              <a:pPr/>
              <a:t>2016年6月23日(木)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kumimoji="1" lang="ja-JP"/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2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72432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0534-5698-4F62-9CFE-5DE61A073E78}" type="datetime2">
              <a:rPr lang="ja-JP" altLang="en-US"/>
              <a:pPr/>
              <a:t>2016年6月23日(木)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rPr lang="ja-JP" altLang="en-US"/>
              <a:pPr/>
              <a:t>2016年6月23日(木)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142-29B2-49CC-BCC6-A3AD70B4960E}" type="datetime2">
              <a:rPr lang="ja-JP" altLang="en-US"/>
              <a:pPr/>
              <a:t>2016年6月23日(木)</a:t>
            </a:fld>
            <a:endParaRPr kumimoji="1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kumimoji="1" lang="ja-JP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kumimoji="1" lang="ja-JP" sz="1600"/>
            </a:lvl1pPr>
            <a:lvl2pPr>
              <a:buNone/>
              <a:defRPr kumimoji="1" lang="ja-JP" sz="1200"/>
            </a:lvl2pPr>
            <a:lvl3pPr>
              <a:buNone/>
              <a:defRPr kumimoji="1" lang="ja-JP" sz="1000"/>
            </a:lvl3pPr>
            <a:lvl4pPr>
              <a:buNone/>
              <a:defRPr kumimoji="1" lang="ja-JP" sz="900"/>
            </a:lvl4pPr>
            <a:lvl5pPr>
              <a:buNone/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kumimoji="1" lang="ja-JP" sz="3200"/>
            </a:lvl1pPr>
            <a:lvl2pPr>
              <a:defRPr kumimoji="1" lang="ja-JP" sz="2800"/>
            </a:lvl2pPr>
            <a:lvl3pPr>
              <a:defRPr kumimoji="1" lang="ja-JP" sz="2400"/>
            </a:lvl3pPr>
            <a:lvl4pPr>
              <a:defRPr kumimoji="1" lang="ja-JP" sz="2000"/>
            </a:lvl4pPr>
            <a:lvl5pPr>
              <a:defRPr kumimoji="1" lang="ja-JP" sz="20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86C4691-4882-40A8-AF62-8CF6A18D40B2}" type="datetime2">
              <a:rPr lang="ja-JP" altLang="en-US"/>
              <a:pPr/>
              <a:t>2016年6月23日(木)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kumimoji="1" lang="ja-JP" sz="1400"/>
            </a:lvl1pPr>
            <a:lvl2pPr>
              <a:defRPr kumimoji="1" lang="ja-JP" sz="1200"/>
            </a:lvl2pPr>
            <a:lvl3pPr>
              <a:defRPr kumimoji="1" lang="ja-JP" sz="1000"/>
            </a:lvl3pPr>
            <a:lvl4pPr>
              <a:defRPr kumimoji="1" lang="ja-JP" sz="900"/>
            </a:lvl4pPr>
            <a:lvl5pPr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kumimoji="1" lang="ja-JP" sz="3200"/>
            </a:lvl1pPr>
            <a:extLst/>
          </a:lstStyle>
          <a:p>
            <a:r>
              <a:rPr kumimoji="1" lang="ja-JP" altLang="en-US" smtClean="0"/>
              <a:t>図を追加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ja-JP" altLang="en-US"/>
              <a:pPr/>
              <a:t>2016年6月23日(木)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kumimoji="1" lang="ja-JP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1" lang="ja-JP"/>
              <a:t>マスタ タイトルの書式設定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  <a:p>
            <a:pPr lvl="5"/>
            <a:r>
              <a:rPr kumimoji="1" lang="ja-JP"/>
              <a:t>第 6 レベル</a:t>
            </a:r>
          </a:p>
          <a:p>
            <a:pPr lvl="6"/>
            <a:r>
              <a:rPr kumimoji="1" lang="ja-JP"/>
              <a:t>第 7 レベル</a:t>
            </a:r>
          </a:p>
          <a:p>
            <a:pPr lvl="7"/>
            <a:r>
              <a:rPr kumimoji="1" lang="ja-JP"/>
              <a:t>第 8 レベル</a:t>
            </a:r>
          </a:p>
          <a:p>
            <a:pPr lvl="8"/>
            <a:r>
              <a:rPr kumimoji="1" lang="ja-JP"/>
              <a:t>第 9 レベル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ja-JP" altLang="en-US"/>
              <a:pPr/>
              <a:t>2016年6月23日(木)</a:t>
            </a:fld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kumimoji="1" lang="ja-JP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kumimoji="1" lang="ja-JP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lang="ja-JP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lang="ja-JP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1752603"/>
            <a:ext cx="8153400" cy="1829761"/>
          </a:xfrm>
        </p:spPr>
        <p:txBody>
          <a:bodyPr/>
          <a:lstStyle/>
          <a:p>
            <a:r>
              <a:rPr kumimoji="1" lang="en-US" altLang="ja-JP" dirty="0" smtClean="0"/>
              <a:t>Discussion</a:t>
            </a:r>
            <a:endParaRPr kumimoji="1" lang="ja-JP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菰田</a:t>
            </a:r>
            <a:endParaRPr kumimoji="1" 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下矢印 6"/>
          <p:cNvSpPr/>
          <p:nvPr/>
        </p:nvSpPr>
        <p:spPr>
          <a:xfrm>
            <a:off x="4283968" y="4293096"/>
            <a:ext cx="57606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6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:endParaRPr lang="ja-JP" altLang="en-US" dirty="0"/>
              </a:p>
              <a:p>
                <a:r>
                  <a:rPr kumimoji="1" lang="ja-JP" altLang="en-US" dirty="0" smtClean="0"/>
                  <a:t>問題点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教示データ数 </a:t>
                </a:r>
                <a:r>
                  <a:rPr lang="en-US" altLang="ja-JP" dirty="0" smtClean="0"/>
                  <a:t>&gt; </a:t>
                </a:r>
                <a:r>
                  <a:rPr lang="ja-JP" altLang="en-US" dirty="0" smtClean="0"/>
                  <a:t>特徴量数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教示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の影響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31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教示誤差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,</a:t>
                </a:r>
                <a:r>
                  <a:rPr kumimoji="1" lang="ja-JP" altLang="en-US" dirty="0" smtClean="0"/>
                  <a:t>再現誤差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dirty="0" smtClean="0"/>
                  <a:t>はこのような関係がある</a:t>
                </a:r>
                <a:endParaRPr kumimoji="1"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ja-JP" b="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altLang="ja-JP" dirty="0" smtClean="0"/>
              </a:p>
              <a:p>
                <a:pPr marL="109728" indent="0">
                  <a:buNone/>
                </a:pPr>
                <a:r>
                  <a:rPr lang="en-US" altLang="ja-JP" dirty="0" smtClean="0"/>
                  <a:t>				</a:t>
                </a:r>
                <a:r>
                  <a:rPr lang="ja-JP" altLang="en-US" dirty="0" smtClean="0"/>
                  <a:t>↓</a:t>
                </a:r>
                <a:endParaRPr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altLang="ja-JP" dirty="0"/>
              </a:p>
              <a:p>
                <a:r>
                  <a:rPr kumimoji="1" lang="ja-JP" altLang="en-US" dirty="0" smtClean="0"/>
                  <a:t>分かったこと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再現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は既知の教示データと未知の教示誤差の積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教示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が十分小さければ再現誤差も小さい</a:t>
                </a:r>
                <a:endParaRPr lang="en-US" altLang="ja-JP" dirty="0" smtClean="0"/>
              </a:p>
              <a:p>
                <a:pPr marL="393192" lvl="1" indent="0">
                  <a:buNone/>
                </a:pPr>
                <a:r>
                  <a:rPr kumimoji="1" lang="en-US" altLang="ja-JP" dirty="0" smtClean="0"/>
                  <a:t>	</a:t>
                </a:r>
                <a:r>
                  <a:rPr kumimoji="1" lang="ja-JP" altLang="en-US" dirty="0" smtClean="0"/>
                  <a:t>→有効な手法である</a:t>
                </a:r>
                <a:endParaRPr kumimoji="1"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教示</a:t>
            </a:r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影響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4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線形代数モデルの考察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教示</a:t>
            </a:r>
            <a:r>
              <a:rPr lang="ja-JP" altLang="en-US" dirty="0"/>
              <a:t>誤差</a:t>
            </a:r>
            <a:r>
              <a:rPr lang="ja-JP" altLang="en-US" dirty="0" smtClean="0"/>
              <a:t>と再現誤差の関係性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形態素解析を利用した動作学習</a:t>
            </a:r>
            <a:endParaRPr lang="en-US" altLang="ja-JP" dirty="0" smtClean="0"/>
          </a:p>
          <a:p>
            <a:r>
              <a:rPr lang="ja-JP" altLang="en-US" dirty="0"/>
              <a:t>関連</a:t>
            </a:r>
            <a:r>
              <a:rPr kumimoji="1" lang="ja-JP" altLang="en-US" dirty="0" smtClean="0"/>
              <a:t>研究サーベイ</a:t>
            </a:r>
            <a:endParaRPr kumimoji="1" lang="en-US" altLang="ja-JP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02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線形代数モデルでの実験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方程式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を併用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3/ 8 </a:t>
            </a:r>
            <a:r>
              <a:rPr kumimoji="1" lang="ja-JP" altLang="en-US" dirty="0" smtClean="0"/>
              <a:t>～ </a:t>
            </a:r>
            <a:r>
              <a:rPr kumimoji="1" lang="en-US" altLang="ja-JP" dirty="0" smtClean="0"/>
              <a:t>2016/ 3/23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5424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再現誤差と教示誤差の関係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en-US" altLang="ja-JP" dirty="0" smtClean="0"/>
              </a:p>
              <a:p>
                <a:r>
                  <a:rPr kumimoji="1" lang="ja-JP" altLang="en-US" dirty="0" smtClean="0"/>
                  <a:t>教示誤差の定義</a:t>
                </a:r>
                <a:endParaRPr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 smtClean="0"/>
                  <a:t>再現誤差は平均を取るとゼロになるか？</a:t>
                </a:r>
                <a:endParaRPr kumimoji="1"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   ???</m:t>
                      </m:r>
                    </m:oMath>
                  </m:oMathPara>
                </a14:m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endParaRPr kumimoji="1" lang="en-US" altLang="ja-JP" dirty="0" smtClean="0"/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692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手</a:t>
                </a:r>
                <a:r>
                  <a:rPr lang="ja-JP" altLang="en-US" dirty="0"/>
                  <a:t>計算</a:t>
                </a:r>
                <a:r>
                  <a:rPr lang="ja-JP" altLang="en-US" dirty="0" smtClean="0"/>
                  <a:t>ではわからなかったので実験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	:</a:t>
                </a:r>
                <a:r>
                  <a:rPr kumimoji="1" lang="ja-JP" altLang="en-US" dirty="0" smtClean="0"/>
                  <a:t>教示データ（</a:t>
                </a:r>
                <a:r>
                  <a:rPr kumimoji="1" lang="en-US" altLang="ja-JP" dirty="0" smtClean="0"/>
                  <a:t>8</a:t>
                </a:r>
                <a:r>
                  <a:rPr kumimoji="1" lang="ja-JP" altLang="en-US" dirty="0" smtClean="0"/>
                  <a:t>次元，各要素</a:t>
                </a:r>
                <a:r>
                  <a:rPr kumimoji="1" lang="en-US" altLang="ja-JP" dirty="0" smtClean="0"/>
                  <a:t>0</a:t>
                </a:r>
                <a:r>
                  <a:rPr kumimoji="1" lang="ja-JP" altLang="en-US" dirty="0" smtClean="0"/>
                  <a:t>～</a:t>
                </a:r>
                <a:r>
                  <a:rPr kumimoji="1" lang="en-US" altLang="ja-JP" dirty="0" smtClean="0"/>
                  <a:t>200</a:t>
                </a:r>
                <a:r>
                  <a:rPr kumimoji="1" lang="ja-JP" altLang="en-US" dirty="0" smtClean="0"/>
                  <a:t>のランダムな整数</a:t>
                </a:r>
                <a:r>
                  <a:rPr kumimoji="1" lang="en-US" altLang="ja-JP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:</a:t>
                </a:r>
                <a:r>
                  <a:rPr kumimoji="1" lang="ja-JP" altLang="en-US" dirty="0" smtClean="0"/>
                  <a:t>教示誤差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ガウス分布に従う</a:t>
                </a:r>
                <a:r>
                  <a:rPr kumimoji="1" lang="en-US" altLang="ja-JP" dirty="0" smtClean="0"/>
                  <a:t>)</a:t>
                </a:r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 smtClean="0"/>
                  <a:t>データ量と再現誤差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ja-JP" altLang="en-US" dirty="0" smtClean="0"/>
                  <a:t>のノルムの平均をグラフ化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</a:t>
            </a:r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収束性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9581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</a:t>
            </a:r>
            <a:r>
              <a:rPr lang="ja-JP" altLang="en-US" dirty="0"/>
              <a:t>誤差</a:t>
            </a:r>
            <a:r>
              <a:rPr lang="ja-JP" altLang="en-US" dirty="0" smtClean="0"/>
              <a:t>の収束性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223025"/>
              </p:ext>
            </p:extLst>
          </p:nvPr>
        </p:nvGraphicFramePr>
        <p:xfrm>
          <a:off x="470958" y="2276872"/>
          <a:ext cx="8229600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57200" y="1187624"/>
            <a:ext cx="8507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/>
              <a:t>再現誤差にも平均に対する収束性</a:t>
            </a:r>
            <a:endParaRPr kumimoji="1" lang="en-US" altLang="ja-JP" sz="2800" dirty="0"/>
          </a:p>
          <a:p>
            <a:pPr lvl="1"/>
            <a:r>
              <a:rPr kumimoji="1" lang="ja-JP" altLang="en-US" sz="2800" dirty="0"/>
              <a:t>平均を取る方法は妥当であると考えられる</a:t>
            </a:r>
          </a:p>
        </p:txBody>
      </p:sp>
    </p:spTree>
    <p:extLst>
      <p:ext uri="{BB962C8B-B14F-4D97-AF65-F5344CB8AC3E}">
        <p14:creationId xmlns:p14="http://schemas.microsoft.com/office/powerpoint/2010/main" val="3754408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学習</a:t>
            </a:r>
            <a:r>
              <a:rPr lang="ja-JP" altLang="en-US" dirty="0"/>
              <a:t>フロ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/>
                  <a:t>教示データ</a:t>
                </a:r>
                <a:r>
                  <a:rPr kumimoji="1" lang="en-US" altLang="ja-JP" sz="1600" dirty="0" smtClean="0"/>
                  <a:t>dim</a:t>
                </a:r>
                <a:r>
                  <a:rPr kumimoji="1" lang="ja-JP" altLang="en-US" sz="1600" dirty="0" smtClean="0"/>
                  <a:t>個を選択し，</a:t>
                </a:r>
                <a:endParaRPr kumimoji="1" lang="en-US" altLang="ja-JP" sz="1600" dirty="0" smtClean="0"/>
              </a:p>
              <a:p>
                <a:pPr algn="ctr"/>
                <a:r>
                  <a:rPr kumimoji="1" lang="ja-JP" altLang="en-US" sz="1600" dirty="0" smtClean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 smtClean="0"/>
                  <a:t>,</a:t>
                </a:r>
                <a:r>
                  <a:rPr kumimoji="1" lang="ja-JP" altLang="en-US" sz="1600" dirty="0" smtClean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を作る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 正則？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</m:oMath>
                  </m:oMathPara>
                </a14:m>
                <a:endParaRPr kumimoji="1" lang="en-US" altLang="ja-JP" sz="16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en-US" altLang="ja-JP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/ 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 b="-5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:r>
                  <a:rPr kumimoji="1" lang="en-US" altLang="ja-JP" sz="1600" dirty="0" smtClean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2"/>
            <a:endCxn id="9" idx="1"/>
          </p:cNvCxnSpPr>
          <p:nvPr/>
        </p:nvCxnSpPr>
        <p:spPr>
          <a:xfrm flipH="1">
            <a:off x="6699952" y="5454430"/>
            <a:ext cx="13654" cy="41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1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まれに出現する外れ値に大きな影響を受けている</a:t>
            </a:r>
            <a:endParaRPr kumimoji="1" lang="en-US" altLang="ja-JP" dirty="0" smtClean="0"/>
          </a:p>
          <a:p>
            <a:r>
              <a:rPr lang="ja-JP" altLang="en-US" dirty="0" smtClean="0"/>
              <a:t>大きな</a:t>
            </a:r>
            <a:r>
              <a:rPr lang="ja-JP" altLang="en-US" dirty="0"/>
              <a:t>外れ値</a:t>
            </a:r>
            <a:r>
              <a:rPr lang="ja-JP" altLang="en-US" dirty="0" smtClean="0"/>
              <a:t>はまれであり，それ以外を用いた平均ならうまく学習できる</a:t>
            </a:r>
            <a:endParaRPr lang="en-US" altLang="ja-JP" dirty="0" smtClean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を用いて外れ値を取り除けばうまく行く？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うまくいかない</a:t>
            </a:r>
            <a:r>
              <a:rPr lang="ja-JP" altLang="en-US" dirty="0"/>
              <a:t>理由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763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研究構想について</a:t>
            </a:r>
            <a:endParaRPr kumimoji="1" lang="en-US" altLang="ja-JP" dirty="0" smtClean="0"/>
          </a:p>
          <a:p>
            <a:r>
              <a:rPr lang="ja-JP" altLang="en-US" dirty="0" smtClean="0"/>
              <a:t>線形代数を用いた学習モデル</a:t>
            </a:r>
            <a:endParaRPr lang="en-US" altLang="ja-JP" dirty="0" smtClean="0"/>
          </a:p>
          <a:p>
            <a:r>
              <a:rPr kumimoji="1" lang="ja-JP" altLang="en-US" dirty="0" smtClean="0"/>
              <a:t>形態素解析ライブラリの試用</a:t>
            </a:r>
            <a:endParaRPr kumimoji="1" lang="en-US" altLang="ja-JP" dirty="0" smtClean="0"/>
          </a:p>
          <a:p>
            <a:r>
              <a:rPr lang="en-US" altLang="ja-JP" dirty="0" smtClean="0"/>
              <a:t>Kinect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31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修正した学習フロー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/>
                  <a:t>教示データ</a:t>
                </a:r>
                <a:r>
                  <a:rPr kumimoji="1" lang="en-US" altLang="ja-JP" sz="1600" dirty="0" smtClean="0"/>
                  <a:t>dim</a:t>
                </a:r>
                <a:r>
                  <a:rPr kumimoji="1" lang="ja-JP" altLang="en-US" sz="1600" dirty="0" smtClean="0"/>
                  <a:t>個を選択し，</a:t>
                </a:r>
                <a:endParaRPr kumimoji="1" lang="en-US" altLang="ja-JP" sz="1600" dirty="0" smtClean="0"/>
              </a:p>
              <a:p>
                <a:pPr algn="ctr"/>
                <a:r>
                  <a:rPr kumimoji="1" lang="ja-JP" altLang="en-US" sz="1600" dirty="0" smtClean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 smtClean="0"/>
                  <a:t>,</a:t>
                </a:r>
                <a:r>
                  <a:rPr kumimoji="1" lang="ja-JP" altLang="en-US" sz="1600" dirty="0" smtClean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を作る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 正則？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i="1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kumimoji="1" lang="en-US" altLang="ja-JP" sz="1600" i="1" dirty="0" smtClean="0">
                    <a:latin typeface="Cambria Math" panose="02040503050406030204" pitchFamily="18" charset="0"/>
                  </a:rPr>
                  <a:t>OINN.inputSignal(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kumimoji="1" lang="en-US" altLang="ja-JP" sz="1600" i="1" dirty="0" smtClean="0">
                    <a:latin typeface="Cambria Math" panose="02040503050406030204" pitchFamily="18" charset="0"/>
                  </a:rPr>
                  <a:t>)</a:t>
                </a:r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:r>
                  <a:rPr kumimoji="1" lang="en-US" altLang="ja-JP" sz="1600" dirty="0" smtClean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𝑆𝑂𝐼𝑁𝑁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𝑔𝑒𝑡𝑁𝑜𝑑𝑒𝑀𝑒𝑎𝑛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2"/>
            <a:endCxn id="9" idx="1"/>
          </p:cNvCxnSpPr>
          <p:nvPr/>
        </p:nvCxnSpPr>
        <p:spPr>
          <a:xfrm>
            <a:off x="6713606" y="5454430"/>
            <a:ext cx="0" cy="36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623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/>
              <a:t>SOINN</a:t>
            </a:r>
            <a:r>
              <a:rPr lang="ja-JP" altLang="en-US" sz="2400" dirty="0" smtClean="0"/>
              <a:t>で外れ値を除去することでうまく学習できている</a:t>
            </a:r>
            <a:endParaRPr kumimoji="1" lang="ja-JP" altLang="en-US" sz="24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275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学習データが少ない時の近似法について考察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主成分分析</a:t>
            </a:r>
            <a:endParaRPr lang="en-US" altLang="ja-JP" dirty="0" smtClean="0"/>
          </a:p>
          <a:p>
            <a:pPr lvl="1"/>
            <a:r>
              <a:rPr kumimoji="1" lang="ja-JP" altLang="en-US" smtClean="0"/>
              <a:t>特徴</a:t>
            </a:r>
            <a:r>
              <a:rPr kumimoji="1" lang="ja-JP" altLang="en-US"/>
              <a:t>量</a:t>
            </a:r>
            <a:r>
              <a:rPr kumimoji="1" lang="ja-JP" altLang="en-US" smtClean="0"/>
              <a:t>の</a:t>
            </a:r>
            <a:r>
              <a:rPr kumimoji="1" lang="ja-JP" altLang="en-US"/>
              <a:t>組み合</a:t>
            </a:r>
            <a:r>
              <a:rPr kumimoji="1" lang="ja-JP" altLang="en-US" smtClean="0"/>
              <a:t>わせ</a:t>
            </a:r>
            <a:endParaRPr kumimoji="1" lang="en-US" altLang="ja-JP" dirty="0" smtClean="0"/>
          </a:p>
          <a:p>
            <a:r>
              <a:rPr lang="en-US" altLang="ja-JP" dirty="0" smtClean="0"/>
              <a:t>SOINN</a:t>
            </a:r>
            <a:r>
              <a:rPr lang="ja-JP" altLang="en-US" dirty="0" smtClean="0"/>
              <a:t>が有効な時とそうでない時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8482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遺伝的</a:t>
            </a:r>
            <a:r>
              <a:rPr lang="ja-JP" altLang="en-US" dirty="0" smtClean="0"/>
              <a:t>アルゴリズムの試用</a:t>
            </a:r>
            <a:endParaRPr lang="en-US" altLang="ja-JP" dirty="0" smtClean="0"/>
          </a:p>
          <a:p>
            <a:pPr lvl="1"/>
            <a:r>
              <a:rPr lang="ja-JP" altLang="en-US" dirty="0"/>
              <a:t>最</a:t>
            </a:r>
            <a:r>
              <a:rPr lang="ja-JP" altLang="en-US" dirty="0" smtClean="0"/>
              <a:t>急降下法を試用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～</a:t>
            </a:r>
            <a:r>
              <a:rPr lang="en-US" altLang="ja-JP" dirty="0" smtClean="0"/>
              <a:t>2016/ 4/25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101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充分なデータが存在する場合，</a:t>
            </a:r>
            <a:r>
              <a:rPr kumimoji="1" lang="en-US" altLang="ja-JP" dirty="0" smtClean="0"/>
              <a:t>SOINN+</a:t>
            </a:r>
            <a:r>
              <a:rPr kumimoji="1" lang="ja-JP" altLang="en-US" dirty="0" smtClean="0"/>
              <a:t>連立方程式の手法が成功</a:t>
            </a:r>
            <a:endParaRPr kumimoji="1" lang="en-US" altLang="ja-JP" dirty="0" smtClean="0"/>
          </a:p>
          <a:p>
            <a:r>
              <a:rPr lang="ja-JP" altLang="en-US" dirty="0"/>
              <a:t>データが少ない</a:t>
            </a:r>
            <a:r>
              <a:rPr lang="ja-JP" altLang="en-US" dirty="0" smtClean="0"/>
              <a:t>場合（連立方程式が解けない場合）の推定手法として，最急降下法を試用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</a:t>
            </a:r>
            <a:r>
              <a:rPr kumimoji="1" lang="ja-JP" altLang="en-US" dirty="0" smtClean="0"/>
              <a:t>急降下法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2313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充分なデータの場合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35183"/>
              </p:ext>
            </p:extLst>
          </p:nvPr>
        </p:nvGraphicFramePr>
        <p:xfrm>
          <a:off x="1115616" y="1916830"/>
          <a:ext cx="6840760" cy="3802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閾値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学習時間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7514.861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12181.88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17934.34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0.1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∞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979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充分なデータがある場合，最急降下法は連立方程式より正確な学習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データ</a:t>
            </a:r>
            <a:r>
              <a:rPr lang="ja-JP" altLang="en-US" dirty="0" smtClean="0"/>
              <a:t>を網羅的に使えているからと考えられる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kumimoji="1" lang="ja-JP" altLang="en-US" dirty="0"/>
              <a:t>経過時間は</a:t>
            </a:r>
            <a:r>
              <a:rPr kumimoji="1" lang="ja-JP" altLang="en-US" dirty="0" smtClean="0"/>
              <a:t>圧倒</a:t>
            </a:r>
            <a:r>
              <a:rPr lang="ja-JP" altLang="en-US" dirty="0"/>
              <a:t>的</a:t>
            </a:r>
            <a:r>
              <a:rPr lang="ja-JP" altLang="en-US" dirty="0" smtClean="0"/>
              <a:t>に連立方程式のほうが良い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4811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充分なデータがない場合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上手くいかない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局所解に収束？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計算に時間がかかって</a:t>
            </a:r>
            <a:r>
              <a:rPr kumimoji="1" lang="ja-JP" altLang="en-US" dirty="0" smtClean="0"/>
              <a:t>いる？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smtClean="0"/>
              <a:t>検証実験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閾値以下になるまで初期値を変更して繰り返し実験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データ量を</a:t>
            </a:r>
            <a:r>
              <a:rPr lang="ja-JP" altLang="en-US" dirty="0" smtClean="0"/>
              <a:t>変えて実験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0099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499173"/>
              </p:ext>
            </p:extLst>
          </p:nvPr>
        </p:nvGraphicFramePr>
        <p:xfrm>
          <a:off x="755576" y="332656"/>
          <a:ext cx="7211913" cy="2997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547072"/>
              </p:ext>
            </p:extLst>
          </p:nvPr>
        </p:nvGraphicFramePr>
        <p:xfrm>
          <a:off x="755576" y="3329980"/>
          <a:ext cx="7211913" cy="3442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5958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760971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90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卒業研究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物体移動動作</a:t>
            </a:r>
            <a:r>
              <a:rPr lang="ja-JP" altLang="en-US" dirty="0" smtClean="0"/>
              <a:t>の目標位置と</a:t>
            </a:r>
            <a:r>
              <a:rPr lang="ja-JP" altLang="en-US" dirty="0" smtClean="0">
                <a:solidFill>
                  <a:srgbClr val="FF0000"/>
                </a:solidFill>
              </a:rPr>
              <a:t>他の物体との相対位置</a:t>
            </a:r>
            <a:r>
              <a:rPr lang="ja-JP" altLang="en-US" dirty="0" smtClean="0"/>
              <a:t>を推定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kumimoji="1" lang="ja-JP" altLang="en-US" dirty="0" smtClean="0"/>
              <a:t>夢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言って聞かせたり，見せるだけで，様々な動作を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気を利かせつつ</a:t>
            </a:r>
            <a:r>
              <a:rPr lang="ja-JP" altLang="en-US" dirty="0" smtClean="0"/>
              <a:t>学習してくれる汎用ロボット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</a:t>
            </a:r>
            <a:r>
              <a:rPr lang="ja-JP" altLang="en-US" dirty="0"/>
              <a:t>構想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667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初期値を変え</a:t>
            </a:r>
            <a:r>
              <a:rPr lang="ja-JP" altLang="en-US" dirty="0"/>
              <a:t>て</a:t>
            </a:r>
            <a:r>
              <a:rPr kumimoji="1" lang="ja-JP" altLang="en-US" dirty="0" smtClean="0"/>
              <a:t>実験</a:t>
            </a:r>
            <a:endParaRPr kumimoji="1" lang="en-US" altLang="ja-JP" dirty="0" smtClean="0"/>
          </a:p>
          <a:p>
            <a:r>
              <a:rPr lang="ja-JP" altLang="en-US" dirty="0" smtClean="0"/>
              <a:t>画像</a:t>
            </a:r>
            <a:r>
              <a:rPr lang="ja-JP" altLang="en-US" dirty="0"/>
              <a:t>処理</a:t>
            </a:r>
            <a:r>
              <a:rPr lang="ja-JP" altLang="en-US" dirty="0" smtClean="0"/>
              <a:t>としての応用</a:t>
            </a:r>
            <a:endParaRPr kumimoji="1" lang="en-US" altLang="ja-JP" dirty="0" smtClean="0"/>
          </a:p>
          <a:p>
            <a:r>
              <a:rPr lang="ja-JP" altLang="en-US" dirty="0" smtClean="0"/>
              <a:t>機械学習演習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ＣＮＮ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バックプロパゲーション</a:t>
            </a:r>
            <a:endParaRPr kumimoji="1" lang="en-US" altLang="ja-JP" dirty="0" smtClean="0"/>
          </a:p>
          <a:p>
            <a:r>
              <a:rPr lang="en-US" altLang="ja-JP" dirty="0" smtClean="0"/>
              <a:t>C++</a:t>
            </a:r>
            <a:r>
              <a:rPr lang="ja-JP" altLang="en-US" dirty="0" smtClean="0"/>
              <a:t>演習</a:t>
            </a:r>
            <a:endParaRPr lang="en-US" altLang="ja-JP" dirty="0" smtClean="0"/>
          </a:p>
          <a:p>
            <a:r>
              <a:rPr kumimoji="1" lang="en-US" altLang="ja-JP" dirty="0" err="1" smtClean="0"/>
              <a:t>kinect</a:t>
            </a:r>
            <a:r>
              <a:rPr kumimoji="1" lang="ja-JP" altLang="en-US" dirty="0" smtClean="0"/>
              <a:t>準備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Java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kinect</a:t>
            </a:r>
            <a:r>
              <a:rPr lang="ja-JP" altLang="en-US" dirty="0" smtClean="0"/>
              <a:t>のライブラリを発見</a:t>
            </a:r>
            <a:endParaRPr lang="en-US" altLang="ja-JP" dirty="0" smtClean="0"/>
          </a:p>
          <a:p>
            <a:pPr lvl="1"/>
            <a:r>
              <a:rPr lang="ja-JP" altLang="en-US" dirty="0"/>
              <a:t>チュートリアル</a:t>
            </a:r>
            <a:r>
              <a:rPr lang="ja-JP" altLang="en-US" dirty="0" smtClean="0"/>
              <a:t>を読んでいる最中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2016/ 5/19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0461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実験結果</a:t>
            </a:r>
            <a:endParaRPr kumimoji="1" lang="ja-JP" altLang="en-US" dirty="0"/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513398"/>
              </p:ext>
            </p:extLst>
          </p:nvPr>
        </p:nvGraphicFramePr>
        <p:xfrm>
          <a:off x="474588" y="908721"/>
          <a:ext cx="8229600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455713"/>
              </p:ext>
            </p:extLst>
          </p:nvPr>
        </p:nvGraphicFramePr>
        <p:xfrm>
          <a:off x="457200" y="3880718"/>
          <a:ext cx="82122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7755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収束は </a:t>
            </a:r>
            <a:r>
              <a:rPr kumimoji="1" lang="en-US" altLang="ja-JP" dirty="0" smtClean="0"/>
              <a:t>50 </a:t>
            </a:r>
            <a:r>
              <a:rPr kumimoji="1" lang="ja-JP" altLang="en-US" dirty="0" smtClean="0"/>
              <a:t>前後</a:t>
            </a:r>
            <a:endParaRPr kumimoji="1" lang="en-US" altLang="ja-JP" dirty="0" smtClean="0"/>
          </a:p>
          <a:p>
            <a:r>
              <a:rPr lang="ja-JP" altLang="en-US" dirty="0" smtClean="0"/>
              <a:t>特徴</a:t>
            </a:r>
            <a:r>
              <a:rPr lang="ja-JP" altLang="en-US" dirty="0"/>
              <a:t>量</a:t>
            </a:r>
            <a:r>
              <a:rPr lang="ja-JP" altLang="en-US" dirty="0" smtClean="0"/>
              <a:t>を増やして実験を始める</a:t>
            </a:r>
            <a:endParaRPr lang="en-US" altLang="ja-JP" dirty="0" smtClean="0"/>
          </a:p>
          <a:p>
            <a:pPr lvl="1"/>
            <a:r>
              <a:rPr lang="en-US" altLang="ja-JP" dirty="0"/>
              <a:t>3</a:t>
            </a:r>
            <a:r>
              <a:rPr lang="ja-JP" altLang="en-US" dirty="0" smtClean="0"/>
              <a:t>次元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向き</a:t>
            </a:r>
            <a:endParaRPr lang="en-US" altLang="ja-JP" dirty="0" smtClean="0"/>
          </a:p>
          <a:p>
            <a:r>
              <a:rPr lang="ja-JP" altLang="en-US" dirty="0" smtClean="0"/>
              <a:t>ほかの</a:t>
            </a:r>
            <a:r>
              <a:rPr lang="ja-JP" altLang="en-US" dirty="0"/>
              <a:t>手法</a:t>
            </a:r>
            <a:r>
              <a:rPr lang="ja-JP" altLang="en-US" dirty="0" smtClean="0"/>
              <a:t>の実験データも取る</a:t>
            </a:r>
            <a:endParaRPr lang="en-US" altLang="ja-JP" dirty="0" smtClean="0"/>
          </a:p>
          <a:p>
            <a:pPr lvl="1"/>
            <a:r>
              <a:rPr lang="ja-JP" altLang="en-US" smtClean="0"/>
              <a:t>連立方程式，ＧＡ，卒論手法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smtClean="0"/>
              <a:t>CNN</a:t>
            </a:r>
            <a:r>
              <a:rPr lang="ja-JP" altLang="en-US" dirty="0" smtClean="0"/>
              <a:t>学習の演習</a:t>
            </a:r>
            <a:endParaRPr lang="en-US" altLang="ja-JP" dirty="0" smtClean="0"/>
          </a:p>
          <a:p>
            <a:r>
              <a:rPr lang="en-US" altLang="ja-JP" dirty="0" smtClean="0"/>
              <a:t>HIRO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HiroControl.cpp</a:t>
            </a:r>
            <a:r>
              <a:rPr lang="ja-JP" altLang="en-US" dirty="0"/>
              <a:t> </a:t>
            </a:r>
            <a:r>
              <a:rPr lang="ja-JP" altLang="en-US" dirty="0" smtClean="0"/>
              <a:t>試用</a:t>
            </a:r>
            <a:endParaRPr lang="en-US" altLang="ja-JP" dirty="0" smtClean="0"/>
          </a:p>
          <a:p>
            <a:r>
              <a:rPr lang="en-US" altLang="ja-JP" dirty="0" err="1" smtClean="0"/>
              <a:t>kinect</a:t>
            </a:r>
            <a:r>
              <a:rPr lang="ja-JP" altLang="en-US" dirty="0" smtClean="0"/>
              <a:t>のチュートリアル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1392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1Q</a:t>
            </a:r>
            <a:r>
              <a:rPr lang="ja-JP" altLang="en-US" dirty="0" smtClean="0"/>
              <a:t>課題終了</a:t>
            </a:r>
            <a:endParaRPr lang="en-US" altLang="ja-JP" dirty="0" smtClean="0"/>
          </a:p>
          <a:p>
            <a:r>
              <a:rPr lang="ja-JP" altLang="en-US" dirty="0" smtClean="0"/>
              <a:t>疑似</a:t>
            </a:r>
            <a:r>
              <a:rPr lang="en-US" altLang="ja-JP" dirty="0" smtClean="0"/>
              <a:t>3</a:t>
            </a:r>
            <a:r>
              <a:rPr lang="ja-JP" altLang="en-US" dirty="0" smtClean="0"/>
              <a:t>次元で実験</a:t>
            </a:r>
            <a:endParaRPr lang="en-US" altLang="ja-JP" dirty="0" smtClean="0"/>
          </a:p>
          <a:p>
            <a:r>
              <a:rPr kumimoji="1" lang="ja-JP" altLang="en-US" dirty="0" smtClean="0"/>
              <a:t>連立方程式型と比較</a:t>
            </a:r>
            <a:endParaRPr kumimoji="1" lang="en-US" altLang="ja-JP" dirty="0" smtClean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8876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疑似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次元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038781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4882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連立</a:t>
            </a:r>
            <a:r>
              <a:rPr lang="ja-JP" altLang="en-US" dirty="0"/>
              <a:t>方程式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967767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641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特徴量を増やして実験を始める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向き</a:t>
            </a:r>
            <a:endParaRPr lang="en-US" altLang="ja-JP" dirty="0" smtClean="0"/>
          </a:p>
          <a:p>
            <a:r>
              <a:rPr lang="ja-JP" altLang="en-US" dirty="0" smtClean="0"/>
              <a:t>ほかの</a:t>
            </a:r>
            <a:r>
              <a:rPr lang="ja-JP" altLang="en-US" dirty="0"/>
              <a:t>手法</a:t>
            </a:r>
            <a:r>
              <a:rPr lang="ja-JP" altLang="en-US" dirty="0" smtClean="0"/>
              <a:t>の実験データも取る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ＧＡ，卒論手法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smtClean="0"/>
              <a:t>CNN</a:t>
            </a:r>
            <a:r>
              <a:rPr lang="ja-JP" altLang="en-US" dirty="0" smtClean="0"/>
              <a:t>学習の演習</a:t>
            </a:r>
            <a:endParaRPr lang="en-US" altLang="ja-JP" dirty="0" smtClean="0"/>
          </a:p>
          <a:p>
            <a:r>
              <a:rPr lang="en-US" altLang="ja-JP" dirty="0" smtClean="0"/>
              <a:t>HIRO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HiroControl.cpp</a:t>
            </a:r>
            <a:r>
              <a:rPr lang="ja-JP" altLang="en-US" dirty="0"/>
              <a:t> </a:t>
            </a:r>
            <a:r>
              <a:rPr lang="ja-JP" altLang="en-US" dirty="0" smtClean="0"/>
              <a:t>試用</a:t>
            </a:r>
            <a:endParaRPr lang="en-US" altLang="ja-JP" dirty="0" smtClean="0"/>
          </a:p>
          <a:p>
            <a:r>
              <a:rPr lang="en-US" altLang="ja-JP" dirty="0" err="1" smtClean="0"/>
              <a:t>kinect</a:t>
            </a:r>
            <a:r>
              <a:rPr lang="ja-JP" altLang="en-US" dirty="0" smtClean="0"/>
              <a:t>のチュートリアル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603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ゼミ用の実験準備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汎化</a:t>
            </a:r>
            <a:r>
              <a:rPr lang="ja-JP" altLang="en-US" dirty="0"/>
              <a:t>誤差</a:t>
            </a:r>
            <a:r>
              <a:rPr lang="ja-JP" altLang="en-US" dirty="0" smtClean="0"/>
              <a:t>の実験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手法の問題点の考察</a:t>
            </a:r>
            <a:r>
              <a:rPr kumimoji="1" lang="en-US" altLang="ja-JP" dirty="0" smtClean="0"/>
              <a:t>	</a:t>
            </a:r>
          </a:p>
          <a:p>
            <a:pPr lvl="2"/>
            <a:r>
              <a:rPr lang="ja-JP" altLang="en-US" dirty="0" smtClean="0"/>
              <a:t>連立型</a:t>
            </a:r>
            <a:r>
              <a:rPr lang="ja-JP" altLang="en-US" smtClean="0"/>
              <a:t>の</a:t>
            </a:r>
            <a:r>
              <a:rPr lang="ja-JP" altLang="en-US" smtClean="0"/>
              <a:t>不具合</a:t>
            </a:r>
            <a:r>
              <a:rPr lang="ja-JP" altLang="en-US" smtClean="0"/>
              <a:t>と問題点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6/23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2078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卒論手法との比較実験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時間</a:t>
            </a:r>
            <a:r>
              <a:rPr lang="ja-JP" altLang="en-US" dirty="0" smtClean="0"/>
              <a:t>がなくて（＋面倒くさがって）完全な比較実験ではない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卒論手法が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データで動作した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</a:t>
            </a:r>
            <a:r>
              <a:rPr kumimoji="1" lang="ja-JP" altLang="en-US" dirty="0" smtClean="0"/>
              <a:t>新手法ではどのくらいのデータ量が必要であるか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卒論手法はデータ量に殆ど依存しない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→新手法の精度とデータ量の関係は？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実験回数</a:t>
            </a:r>
            <a:r>
              <a:rPr kumimoji="1" lang="en-US" altLang="ja-JP" dirty="0" smtClean="0"/>
              <a:t>13</a:t>
            </a:r>
            <a:r>
              <a:rPr kumimoji="1" lang="ja-JP" altLang="en-US" dirty="0" smtClean="0"/>
              <a:t>回のうちの成功率でグラフ化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→“再現成功”の基準は？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最</a:t>
            </a:r>
            <a:r>
              <a:rPr lang="ja-JP" altLang="en-US" dirty="0" smtClean="0"/>
              <a:t>急降下法を用いて実験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→連立型を使わない理由は後述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ゼミ用の実験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27591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80</a:t>
            </a:r>
            <a:r>
              <a:rPr lang="ja-JP" altLang="en-US" dirty="0" smtClean="0"/>
              <a:t>データ程度でようやく高い再現率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卒論</a:t>
            </a:r>
            <a:r>
              <a:rPr lang="ja-JP" altLang="en-US" dirty="0"/>
              <a:t>手法</a:t>
            </a:r>
            <a:r>
              <a:rPr lang="ja-JP" altLang="en-US" dirty="0" smtClean="0"/>
              <a:t>と同程度の精度になるには</a:t>
            </a:r>
            <a:r>
              <a:rPr lang="en-US" altLang="ja-JP" dirty="0" smtClean="0"/>
              <a:t>90</a:t>
            </a:r>
            <a:r>
              <a:rPr lang="ja-JP" altLang="en-US" dirty="0" smtClean="0"/>
              <a:t>データ以上必要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ゼミ</a:t>
            </a:r>
            <a:r>
              <a:rPr lang="ja-JP" altLang="en-US" dirty="0"/>
              <a:t>用</a:t>
            </a:r>
            <a:r>
              <a:rPr lang="ja-JP" altLang="en-US" dirty="0" smtClean="0"/>
              <a:t>の</a:t>
            </a:r>
            <a:r>
              <a:rPr lang="ja-JP" altLang="en-US" dirty="0"/>
              <a:t>実験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858357"/>
              </p:ext>
            </p:extLst>
          </p:nvPr>
        </p:nvGraphicFramePr>
        <p:xfrm>
          <a:off x="1043607" y="2564904"/>
          <a:ext cx="7056785" cy="4175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08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764893" y="188640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汎用ロボット</a:t>
            </a:r>
            <a:endParaRPr kumimoji="1" lang="en-US" altLang="ja-JP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93692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複雑</a:t>
            </a:r>
            <a:r>
              <a:rPr kumimoji="1" lang="ja-JP" altLang="en-US" dirty="0" smtClean="0"/>
              <a:t>な</a:t>
            </a:r>
            <a:r>
              <a:rPr kumimoji="1" lang="ja-JP" altLang="en-US" dirty="0"/>
              <a:t>動作</a:t>
            </a:r>
            <a:r>
              <a:rPr kumimoji="1" lang="ja-JP" altLang="en-US" dirty="0" smtClean="0"/>
              <a:t>が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扱</a:t>
            </a:r>
            <a:r>
              <a:rPr kumimoji="1" lang="ja-JP" altLang="en-US" dirty="0" smtClean="0"/>
              <a:t>える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3160938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効率よく学習ができる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6228184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不要な情報を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見分</a:t>
            </a:r>
            <a:r>
              <a:rPr kumimoji="1" lang="ja-JP" altLang="en-US" dirty="0" smtClean="0"/>
              <a:t>けられる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6" idx="0"/>
            <a:endCxn id="4" idx="2"/>
          </p:cNvCxnSpPr>
          <p:nvPr/>
        </p:nvCxnSpPr>
        <p:spPr>
          <a:xfrm flipV="1">
            <a:off x="1497848" y="692696"/>
            <a:ext cx="3067245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7" idx="0"/>
            <a:endCxn id="4" idx="2"/>
          </p:cNvCxnSpPr>
          <p:nvPr/>
        </p:nvCxnSpPr>
        <p:spPr>
          <a:xfrm flipH="1" flipV="1">
            <a:off x="4565093" y="692696"/>
            <a:ext cx="1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0"/>
            <a:endCxn id="4" idx="2"/>
          </p:cNvCxnSpPr>
          <p:nvPr/>
        </p:nvCxnSpPr>
        <p:spPr>
          <a:xfrm flipH="1" flipV="1">
            <a:off x="4565093" y="692696"/>
            <a:ext cx="3067247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9369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 anchorCtr="0"/>
          <a:lstStyle/>
          <a:p>
            <a:pPr algn="ctr"/>
            <a:r>
              <a:rPr kumimoji="1" lang="ja-JP" altLang="en-US" dirty="0"/>
              <a:t>連続</a:t>
            </a:r>
            <a:r>
              <a:rPr kumimoji="1" lang="ja-JP" altLang="en-US" dirty="0" smtClean="0"/>
              <a:t>で</a:t>
            </a:r>
            <a:r>
              <a:rPr kumimoji="1" lang="ja-JP" altLang="en-US" dirty="0"/>
              <a:t>動的</a:t>
            </a:r>
            <a:r>
              <a:rPr kumimoji="1" lang="ja-JP" altLang="en-US" dirty="0" smtClean="0"/>
              <a:t>な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動作</a:t>
            </a:r>
            <a:r>
              <a:rPr kumimoji="1" lang="ja-JP" altLang="en-US" dirty="0" smtClean="0"/>
              <a:t>の</a:t>
            </a:r>
            <a:r>
              <a:rPr kumimoji="1" lang="ja-JP" altLang="en-US" dirty="0"/>
              <a:t>学習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107270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多様な特徴量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2051720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動作プリミティブの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系列の学習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3160938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能動学習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413995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注目する環境の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指定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511896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タスク類似性</a:t>
            </a:r>
            <a:endParaRPr kumimoji="1" lang="ja-JP" altLang="en-US" dirty="0"/>
          </a:p>
        </p:txBody>
      </p:sp>
      <p:sp>
        <p:nvSpPr>
          <p:cNvPr id="21" name="角丸四角形 20"/>
          <p:cNvSpPr/>
          <p:nvPr/>
        </p:nvSpPr>
        <p:spPr>
          <a:xfrm>
            <a:off x="6415111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誤教示排除</a:t>
            </a:r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7751446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探索範囲制限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15" idx="0"/>
            <a:endCxn id="6" idx="2"/>
          </p:cNvCxnSpPr>
          <p:nvPr/>
        </p:nvCxnSpPr>
        <p:spPr>
          <a:xfrm flipV="1">
            <a:off x="51883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6" idx="0"/>
            <a:endCxn id="6" idx="2"/>
          </p:cNvCxnSpPr>
          <p:nvPr/>
        </p:nvCxnSpPr>
        <p:spPr>
          <a:xfrm flipV="1">
            <a:off x="1497848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17" idx="0"/>
            <a:endCxn id="6" idx="2"/>
          </p:cNvCxnSpPr>
          <p:nvPr/>
        </p:nvCxnSpPr>
        <p:spPr>
          <a:xfrm flipH="1" flipV="1">
            <a:off x="1497848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8" idx="0"/>
            <a:endCxn id="7" idx="2"/>
          </p:cNvCxnSpPr>
          <p:nvPr/>
        </p:nvCxnSpPr>
        <p:spPr>
          <a:xfrm flipV="1">
            <a:off x="3586080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19" idx="0"/>
            <a:endCxn id="7" idx="2"/>
          </p:cNvCxnSpPr>
          <p:nvPr/>
        </p:nvCxnSpPr>
        <p:spPr>
          <a:xfrm flipV="1">
            <a:off x="4565094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0" idx="0"/>
            <a:endCxn id="7" idx="2"/>
          </p:cNvCxnSpPr>
          <p:nvPr/>
        </p:nvCxnSpPr>
        <p:spPr>
          <a:xfrm flipH="1" flipV="1">
            <a:off x="456509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1" idx="0"/>
            <a:endCxn id="8" idx="2"/>
          </p:cNvCxnSpPr>
          <p:nvPr/>
        </p:nvCxnSpPr>
        <p:spPr>
          <a:xfrm flipV="1">
            <a:off x="6948264" y="2132856"/>
            <a:ext cx="684076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2" idx="0"/>
            <a:endCxn id="8" idx="2"/>
          </p:cNvCxnSpPr>
          <p:nvPr/>
        </p:nvCxnSpPr>
        <p:spPr>
          <a:xfrm flipH="1" flipV="1">
            <a:off x="7632340" y="2132856"/>
            <a:ext cx="652259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2764893" y="6237312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現状</a:t>
            </a:r>
            <a:endParaRPr kumimoji="1" lang="en-US" altLang="ja-JP" dirty="0" smtClean="0"/>
          </a:p>
        </p:txBody>
      </p:sp>
      <p:cxnSp>
        <p:nvCxnSpPr>
          <p:cNvPr id="60" name="直線矢印コネクタ 59"/>
          <p:cNvCxnSpPr>
            <a:stCxn id="78" idx="0"/>
            <a:endCxn id="15" idx="2"/>
          </p:cNvCxnSpPr>
          <p:nvPr/>
        </p:nvCxnSpPr>
        <p:spPr>
          <a:xfrm flipH="1" flipV="1">
            <a:off x="518834" y="4941168"/>
            <a:ext cx="4046259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78" idx="0"/>
            <a:endCxn id="21" idx="2"/>
          </p:cNvCxnSpPr>
          <p:nvPr/>
        </p:nvCxnSpPr>
        <p:spPr>
          <a:xfrm flipV="1">
            <a:off x="4565093" y="4938378"/>
            <a:ext cx="2383171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78" idx="0"/>
            <a:endCxn id="16" idx="2"/>
          </p:cNvCxnSpPr>
          <p:nvPr/>
        </p:nvCxnSpPr>
        <p:spPr>
          <a:xfrm flipH="1" flipV="1">
            <a:off x="1497848" y="4941168"/>
            <a:ext cx="306724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78" idx="0"/>
            <a:endCxn id="17" idx="2"/>
          </p:cNvCxnSpPr>
          <p:nvPr/>
        </p:nvCxnSpPr>
        <p:spPr>
          <a:xfrm flipH="1" flipV="1">
            <a:off x="2476862" y="4941168"/>
            <a:ext cx="208823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78" idx="0"/>
            <a:endCxn id="18" idx="2"/>
          </p:cNvCxnSpPr>
          <p:nvPr/>
        </p:nvCxnSpPr>
        <p:spPr>
          <a:xfrm flipH="1" flipV="1">
            <a:off x="3586080" y="4941168"/>
            <a:ext cx="979013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78" idx="0"/>
            <a:endCxn id="19" idx="2"/>
          </p:cNvCxnSpPr>
          <p:nvPr/>
        </p:nvCxnSpPr>
        <p:spPr>
          <a:xfrm flipV="1">
            <a:off x="4565093" y="4941168"/>
            <a:ext cx="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78" idx="0"/>
            <a:endCxn id="20" idx="2"/>
          </p:cNvCxnSpPr>
          <p:nvPr/>
        </p:nvCxnSpPr>
        <p:spPr>
          <a:xfrm flipV="1">
            <a:off x="4565093" y="4941168"/>
            <a:ext cx="97901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8" idx="0"/>
            <a:endCxn id="22" idx="2"/>
          </p:cNvCxnSpPr>
          <p:nvPr/>
        </p:nvCxnSpPr>
        <p:spPr>
          <a:xfrm flipV="1">
            <a:off x="4565093" y="4938378"/>
            <a:ext cx="3719506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/>
          <p:cNvSpPr/>
          <p:nvPr/>
        </p:nvSpPr>
        <p:spPr>
          <a:xfrm>
            <a:off x="4383738" y="5715421"/>
            <a:ext cx="362710" cy="287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雲 58"/>
          <p:cNvSpPr/>
          <p:nvPr/>
        </p:nvSpPr>
        <p:spPr>
          <a:xfrm>
            <a:off x="475013" y="5196554"/>
            <a:ext cx="8180160" cy="864096"/>
          </a:xfrm>
          <a:prstGeom prst="cloud">
            <a:avLst/>
          </a:prstGeom>
          <a:solidFill>
            <a:schemeClr val="bg1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　　　　？？？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6" name="下矢印 95"/>
          <p:cNvSpPr/>
          <p:nvPr/>
        </p:nvSpPr>
        <p:spPr>
          <a:xfrm rot="10800000">
            <a:off x="4341461" y="5818797"/>
            <a:ext cx="447264" cy="3608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8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“卒論手法が優れていて，新手法が劣っている”？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そもそも，扱おうとしているタスクが違う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2</a:t>
            </a:r>
            <a:r>
              <a:rPr lang="ja-JP" altLang="en-US" dirty="0" smtClean="0"/>
              <a:t>次元回転なし</a:t>
            </a:r>
            <a:r>
              <a:rPr lang="ja-JP" altLang="en-US" dirty="0"/>
              <a:t>　</a:t>
            </a:r>
            <a:r>
              <a:rPr lang="ja-JP" altLang="en-US" dirty="0" smtClean="0"/>
              <a:t>→　</a:t>
            </a:r>
            <a:r>
              <a:rPr lang="en-US" altLang="ja-JP" dirty="0" smtClean="0"/>
              <a:t>3</a:t>
            </a:r>
            <a:r>
              <a:rPr lang="ja-JP" altLang="en-US" dirty="0" smtClean="0"/>
              <a:t>次元回転あり など多様な特徴量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現状の新手法はただの計算基盤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“気が利く”処理は一切行っていない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</a:t>
            </a:r>
            <a:r>
              <a:rPr lang="ja-JP" altLang="en-US" dirty="0" smtClean="0"/>
              <a:t>からの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241" y="3429000"/>
            <a:ext cx="5285517" cy="2613319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691680" y="5517232"/>
            <a:ext cx="5688632" cy="648072"/>
          </a:xfrm>
          <a:prstGeom prst="rect">
            <a:avLst/>
          </a:prstGeom>
          <a:noFill/>
          <a:ln w="31750" cmpd="sng">
            <a:solidFill>
              <a:srgbClr val="FF0000"/>
            </a:solidFill>
          </a:ln>
          <a:effectLst>
            <a:outerShdw blurRad="50800" dist="25400" dir="5400000" algn="ctr" rotWithShape="0">
              <a:schemeClr val="tx1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727683" y="4176000"/>
            <a:ext cx="5688632" cy="648072"/>
          </a:xfrm>
          <a:prstGeom prst="rect">
            <a:avLst/>
          </a:prstGeom>
          <a:noFill/>
          <a:ln w="31750" cmpd="sng">
            <a:solidFill>
              <a:srgbClr val="00B0F0"/>
            </a:solidFill>
          </a:ln>
          <a:effectLst>
            <a:outerShdw blurRad="50800" dist="25400" dir="5400000" algn="ctr" rotWithShape="0">
              <a:schemeClr val="tx1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740352" y="56612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達成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740352" y="431537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0205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前回まで：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連立型のほうが早いしデータ量少なくて済むし精度は同程度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→以降は連立型を</a:t>
            </a:r>
            <a:r>
              <a:rPr kumimoji="1" lang="ja-JP" altLang="en-US" dirty="0" smtClean="0"/>
              <a:t>使用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ゼミ</a:t>
            </a:r>
            <a:r>
              <a:rPr lang="ja-JP" altLang="en-US" dirty="0"/>
              <a:t>準備中</a:t>
            </a:r>
            <a:r>
              <a:rPr lang="ja-JP" altLang="en-US" dirty="0" smtClean="0"/>
              <a:t>に連立型の不具合と問題点が発覚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ja-JP" altLang="en-US" dirty="0" smtClean="0"/>
              <a:t>→急遽 最急降下法で実験</a:t>
            </a:r>
            <a:endParaRPr kumimoji="1" lang="en-US" altLang="ja-JP" dirty="0"/>
          </a:p>
          <a:p>
            <a:pPr lvl="1"/>
            <a:r>
              <a:rPr lang="ja-JP" altLang="en-US" dirty="0" smtClean="0"/>
              <a:t>不具合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：初期データ量は </a:t>
            </a:r>
            <a:r>
              <a:rPr lang="en-US" altLang="ja-JP" dirty="0" smtClean="0"/>
              <a:t>10</a:t>
            </a:r>
            <a:r>
              <a:rPr lang="ja-JP" altLang="en-US" dirty="0" smtClean="0"/>
              <a:t>以上 必要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20</a:t>
            </a:r>
            <a:r>
              <a:rPr kumimoji="1" lang="ja-JP" altLang="en-US" dirty="0" smtClean="0"/>
              <a:t>にするとうまくいかなかった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</a:t>
            </a:r>
            <a:r>
              <a:rPr lang="ja-JP" altLang="en-US" dirty="0" smtClean="0"/>
              <a:t>→“ぴったり</a:t>
            </a:r>
            <a:r>
              <a:rPr lang="en-US" altLang="ja-JP" dirty="0" smtClean="0"/>
              <a:t>10</a:t>
            </a:r>
            <a:r>
              <a:rPr lang="ja-JP" altLang="en-US" dirty="0" smtClean="0"/>
              <a:t>”でないとうまくいかない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問題点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：</a:t>
            </a:r>
            <a:r>
              <a:rPr lang="ja-JP" altLang="en-US" dirty="0" smtClean="0"/>
              <a:t>一</a:t>
            </a:r>
            <a:r>
              <a:rPr lang="ja-JP" altLang="en-US" dirty="0"/>
              <a:t>次</a:t>
            </a:r>
            <a:r>
              <a:rPr lang="ja-JP" altLang="en-US" dirty="0" smtClean="0"/>
              <a:t>独立な</a:t>
            </a:r>
            <a:r>
              <a:rPr lang="en-US" altLang="ja-JP" dirty="0" smtClean="0"/>
              <a:t>10</a:t>
            </a:r>
            <a:r>
              <a:rPr lang="ja-JP" altLang="en-US" dirty="0" smtClean="0"/>
              <a:t>データが必要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→常に依存関係にある特徴量は？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</a:t>
            </a:r>
            <a:r>
              <a:rPr lang="ja-JP" altLang="en-US" dirty="0" smtClean="0"/>
              <a:t>→卒論手法では問題なかった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問題点</a:t>
            </a:r>
            <a:r>
              <a:rPr lang="ja-JP" altLang="en-US" dirty="0" smtClean="0"/>
              <a:t>の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809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問題点</a:t>
            </a:r>
            <a:r>
              <a:rPr lang="ja-JP" altLang="en-US" dirty="0" smtClean="0"/>
              <a:t>の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60848"/>
            <a:ext cx="2028558" cy="1728192"/>
          </a:xfr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276872"/>
            <a:ext cx="1944216" cy="134352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" y="4221088"/>
            <a:ext cx="2308634" cy="191447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524573"/>
            <a:ext cx="2200155" cy="1610992"/>
          </a:xfrm>
          <a:prstGeom prst="rect">
            <a:avLst/>
          </a:prstGeom>
        </p:spPr>
      </p:pic>
      <p:sp>
        <p:nvSpPr>
          <p:cNvPr id="10" name="右矢印 9"/>
          <p:cNvSpPr/>
          <p:nvPr/>
        </p:nvSpPr>
        <p:spPr>
          <a:xfrm>
            <a:off x="2348108" y="2780928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2384112" y="4962302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4979902" y="3789040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2492896"/>
            <a:ext cx="3456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・緑の位置は関係ない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・青の左？　黄色の左？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→青と黄色が常にこの並びだと</a:t>
            </a:r>
            <a:endParaRPr kumimoji="1"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単純な連立型では解けない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卒論手法は最尤推定なので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“青の左”か“黄色の左”の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どちらかになる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→どっちでも正解なので問題ない</a:t>
            </a:r>
            <a:endParaRPr kumimoji="1" lang="en-US" altLang="ja-JP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9512" y="136719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問題点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83089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“どっちでも問題ない”という前提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常に他方に依存する（情報量を持たない）特徴量を無視した連立型にする必要がある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→主成分分析でうまくいくかも？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→主成分分析は処理時間の短縮にはなっても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　必要データ量の削減にはならない？</a:t>
            </a:r>
            <a:endParaRPr lang="en-US" altLang="ja-JP" dirty="0"/>
          </a:p>
          <a:p>
            <a:pPr lvl="1"/>
            <a:r>
              <a:rPr lang="ja-JP" altLang="en-US" dirty="0" smtClean="0"/>
              <a:t>これは教示者の“意図”を把握できている？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“等間隔で赤，青，黄色”は青と黄色が動かないなら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“赤を青の左”や“黄色の左”でも同じこと</a:t>
            </a:r>
            <a:endParaRPr lang="en-US" altLang="ja-JP" dirty="0"/>
          </a:p>
          <a:p>
            <a:pPr lvl="2"/>
            <a:r>
              <a:rPr lang="ja-JP" altLang="en-US" dirty="0" smtClean="0"/>
              <a:t>人でも区別不可能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→自然な前提とする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手法の問題点の考察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3883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主成分分析による特徴量の削減を試す</a:t>
            </a:r>
            <a:endParaRPr kumimoji="1" lang="en-US" altLang="ja-JP" dirty="0" smtClean="0"/>
          </a:p>
          <a:p>
            <a:r>
              <a:rPr lang="ja-JP" altLang="en-US" dirty="0" smtClean="0"/>
              <a:t>特徴量を増減させて実験してみる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“そもそも特徴量が少ないならデータ量は少なくて済むのか？”を考察</a:t>
            </a:r>
            <a:endParaRPr kumimoji="1" lang="en-US" altLang="ja-JP" dirty="0" smtClean="0"/>
          </a:p>
          <a:p>
            <a:r>
              <a:rPr lang="ja-JP" altLang="en-US" dirty="0" smtClean="0"/>
              <a:t>連立型の不具合（初期データ量依存）を考察，修正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課題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345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従来</a:t>
            </a:r>
            <a:r>
              <a:rPr lang="ja-JP" altLang="en-US" dirty="0" smtClean="0"/>
              <a:t>のモデル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目標位置</a:t>
            </a:r>
            <a:r>
              <a:rPr lang="en-US" altLang="ja-JP" dirty="0" smtClean="0"/>
              <a:t>	</a:t>
            </a:r>
            <a:r>
              <a:rPr lang="ja-JP" altLang="en-US" dirty="0" smtClean="0"/>
              <a:t> </a:t>
            </a:r>
            <a:r>
              <a:rPr lang="en-US" altLang="ja-JP" dirty="0" smtClean="0"/>
              <a:t>= </a:t>
            </a:r>
            <a:r>
              <a:rPr lang="ja-JP" altLang="en-US" dirty="0" smtClean="0"/>
              <a:t>観点 </a:t>
            </a:r>
            <a:r>
              <a:rPr lang="en-US" altLang="ja-JP" dirty="0" smtClean="0"/>
              <a:t>+ </a:t>
            </a:r>
            <a:r>
              <a:rPr lang="ja-JP" altLang="en-US" dirty="0" smtClean="0"/>
              <a:t>初期状態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観点</a:t>
            </a:r>
            <a:r>
              <a:rPr kumimoji="1" lang="en-US" altLang="ja-JP" dirty="0" smtClean="0"/>
              <a:t>	 = </a:t>
            </a:r>
            <a:r>
              <a:rPr kumimoji="1" lang="ja-JP" altLang="en-US" dirty="0" smtClean="0"/>
              <a:t>参照点 </a:t>
            </a:r>
            <a:r>
              <a:rPr kumimoji="1" lang="en-US" altLang="ja-JP" dirty="0" smtClean="0"/>
              <a:t>+ </a:t>
            </a:r>
            <a:r>
              <a:rPr kumimoji="1" lang="ja-JP" altLang="en-US" dirty="0" smtClean="0"/>
              <a:t>座標系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参照点</a:t>
            </a:r>
            <a:r>
              <a:rPr lang="en-US" altLang="ja-JP" dirty="0" smtClean="0"/>
              <a:t>	 = </a:t>
            </a:r>
            <a:r>
              <a:rPr lang="ja-JP" altLang="en-US" dirty="0" smtClean="0"/>
              <a:t>空間位置 </a:t>
            </a:r>
            <a:r>
              <a:rPr lang="en-US" altLang="ja-JP" dirty="0" smtClean="0"/>
              <a:t>+ </a:t>
            </a:r>
            <a:r>
              <a:rPr lang="ja-JP" altLang="en-US" dirty="0" smtClean="0"/>
              <a:t>物体位置 </a:t>
            </a:r>
            <a:r>
              <a:rPr lang="en-US" altLang="ja-JP" dirty="0" smtClean="0"/>
              <a:t>+ </a:t>
            </a:r>
            <a:r>
              <a:rPr lang="ja-JP" altLang="en-US" dirty="0" smtClean="0"/>
              <a:t>重心位置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座標系</a:t>
            </a:r>
            <a:r>
              <a:rPr lang="en-US" altLang="ja-JP" dirty="0" smtClean="0"/>
              <a:t>	 = </a:t>
            </a:r>
            <a:r>
              <a:rPr lang="ja-JP" altLang="en-US" dirty="0" smtClean="0"/>
              <a:t>恒等座標 </a:t>
            </a:r>
            <a:r>
              <a:rPr lang="en-US" altLang="ja-JP" dirty="0" smtClean="0"/>
              <a:t>+ </a:t>
            </a:r>
            <a:r>
              <a:rPr lang="ja-JP" altLang="en-US" dirty="0" smtClean="0"/>
              <a:t>初期位置方向 </a:t>
            </a:r>
            <a:r>
              <a:rPr lang="en-US" altLang="ja-JP" dirty="0" smtClean="0"/>
              <a:t>+ </a:t>
            </a:r>
            <a:r>
              <a:rPr lang="ja-JP" altLang="en-US" dirty="0" smtClean="0"/>
              <a:t>他物体位置方向</a:t>
            </a:r>
            <a:endParaRPr lang="en-US" altLang="ja-JP" dirty="0"/>
          </a:p>
          <a:p>
            <a:r>
              <a:rPr lang="ja-JP" altLang="en-US" dirty="0" smtClean="0"/>
              <a:t>問題点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煩雑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網羅的</a:t>
            </a:r>
            <a:r>
              <a:rPr lang="ja-JP" altLang="en-US" dirty="0" smtClean="0"/>
              <a:t>か疑問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750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各動作において、教示動作は以下のように与えた</a:t>
                </a:r>
                <a:endParaRPr kumimoji="1" lang="en-US" altLang="ja-JP" dirty="0" smtClean="0"/>
              </a:p>
              <a:p>
                <a:pPr lvl="1"/>
                <a:r>
                  <a:rPr kumimoji="1" lang="en-US" altLang="ja-JP" dirty="0" smtClean="0"/>
                  <a:t>1.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+15,</m:t>
                        </m:r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3.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4.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5.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6.</a:t>
                </a:r>
                <a:r>
                  <a:rPr lang="en-US" altLang="ja-JP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  <m:t>𝑏𝑙𝑢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1400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endParaRPr lang="en-US" altLang="ja-JP" dirty="0"/>
              </a:p>
              <a:p>
                <a:r>
                  <a:rPr lang="ja-JP" altLang="en-US" dirty="0" smtClean="0"/>
                  <a:t>これらはすべて，環境中の全特徴量の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線形和</a:t>
                </a:r>
                <a:r>
                  <a:rPr kumimoji="1" lang="ja-JP" altLang="en-US" dirty="0" smtClean="0"/>
                  <a:t>で表されて</a:t>
                </a:r>
                <a:r>
                  <a:rPr lang="ja-JP" altLang="en-US" dirty="0" smtClean="0"/>
                  <a:t>いる．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kumimoji="1" lang="ja-JP" altLang="en-US" dirty="0"/>
                  <a:t>　</a:t>
                </a:r>
                <a:r>
                  <a:rPr kumimoji="1" lang="ja-JP" altLang="en-US" dirty="0" smtClean="0"/>
                  <a:t>　→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連立方程式</a:t>
                </a:r>
                <a:r>
                  <a:rPr kumimoji="1" lang="ja-JP" altLang="en-US" dirty="0" smtClean="0"/>
                  <a:t>で推定可能</a:t>
                </a:r>
                <a:endParaRPr kumimoji="1" lang="en-US" altLang="ja-JP" dirty="0"/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" t="-1091" b="-4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線形</a:t>
            </a:r>
            <a:r>
              <a:rPr lang="ja-JP" altLang="en-US" dirty="0"/>
              <a:t>代数</a:t>
            </a:r>
            <a:r>
              <a:rPr lang="ja-JP" altLang="en-US" dirty="0" smtClean="0"/>
              <a:t>を用いた学習</a:t>
            </a:r>
            <a:r>
              <a:rPr lang="ja-JP" altLang="en-US" dirty="0"/>
              <a:t>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 smtClean="0"/>
                  <a:t>例：時計回りに赤，緑，青と並べる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kumimoji="1" lang="en-US" altLang="ja-JP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24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/>
              </a:p>
              <a:p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線形</a:t>
            </a:r>
            <a:r>
              <a:rPr lang="ja-JP" altLang="en-US" dirty="0"/>
              <a:t>代数</a:t>
            </a:r>
            <a:r>
              <a:rPr lang="ja-JP" altLang="en-US" dirty="0" smtClean="0"/>
              <a:t>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2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19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2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ディスカッション用テンプレート.potx" id="{12A35EAA-6BC9-4F93-95E1-8BE386309242}" vid="{5CEE4BE6-EBAF-479F-A495-657B108E54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4775A4-D71E-40D2-B07D-B4F5E3D3A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884</Words>
  <Application>Microsoft Office PowerPoint</Application>
  <PresentationFormat>画面に合わせる (4:3)</PresentationFormat>
  <Paragraphs>286</Paragraphs>
  <Slides>44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51" baseType="lpstr">
      <vt:lpstr>ＭＳ Ｐゴシック</vt:lpstr>
      <vt:lpstr>Calibri</vt:lpstr>
      <vt:lpstr>Cambria Math</vt:lpstr>
      <vt:lpstr>Verdana</vt:lpstr>
      <vt:lpstr>Wingdings 2</vt:lpstr>
      <vt:lpstr>Wingdings 3</vt:lpstr>
      <vt:lpstr>ビジネス</vt:lpstr>
      <vt:lpstr>Discussion</vt:lpstr>
      <vt:lpstr>近況報告</vt:lpstr>
      <vt:lpstr>研究構想</vt:lpstr>
      <vt:lpstr>PowerPoint プレゼンテーション</vt:lpstr>
      <vt:lpstr>線形代数を用いた学習モデル</vt:lpstr>
      <vt:lpstr>線形代数を用いた学習モデル</vt:lpstr>
      <vt:lpstr>線形代数を用いた学習モデル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教示誤差の影響</vt:lpstr>
      <vt:lpstr>今後の展望</vt:lpstr>
      <vt:lpstr>2016/ 3/ 8 ～ 2016/ 3/23</vt:lpstr>
      <vt:lpstr>線形代数モデルについて</vt:lpstr>
      <vt:lpstr>再現誤差の収束性</vt:lpstr>
      <vt:lpstr>再現誤差の収束性</vt:lpstr>
      <vt:lpstr>学習フロー</vt:lpstr>
      <vt:lpstr>うまくいかない理由</vt:lpstr>
      <vt:lpstr>修正した学習フロー</vt:lpstr>
      <vt:lpstr>結果</vt:lpstr>
      <vt:lpstr>今後の展望</vt:lpstr>
      <vt:lpstr>～2016/ 4/25</vt:lpstr>
      <vt:lpstr>最急降下法</vt:lpstr>
      <vt:lpstr>実験</vt:lpstr>
      <vt:lpstr>結果</vt:lpstr>
      <vt:lpstr>実験</vt:lpstr>
      <vt:lpstr>PowerPoint プレゼンテーション</vt:lpstr>
      <vt:lpstr>PowerPoint プレゼンテーション</vt:lpstr>
      <vt:lpstr>～2016/ 5/19</vt:lpstr>
      <vt:lpstr>実験結果</vt:lpstr>
      <vt:lpstr>今後の展望</vt:lpstr>
      <vt:lpstr>近況報告</vt:lpstr>
      <vt:lpstr>疑似3次元</vt:lpstr>
      <vt:lpstr>連立方程式</vt:lpstr>
      <vt:lpstr>今後の展望</vt:lpstr>
      <vt:lpstr>2016/ 6/23</vt:lpstr>
      <vt:lpstr>ゼミ用の実験</vt:lpstr>
      <vt:lpstr>ゼミ用の実験</vt:lpstr>
      <vt:lpstr>実験からの考察</vt:lpstr>
      <vt:lpstr>手法の問題点の考察</vt:lpstr>
      <vt:lpstr>手法の問題点の考察</vt:lpstr>
      <vt:lpstr>手法の問題点の考察</vt:lpstr>
      <vt:lpstr>今後の課題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2016-03-04T08:06:54Z</dcterms:created>
  <dcterms:modified xsi:type="dcterms:W3CDTF">2016-06-23T04:50:51Z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