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81" r:id="rId11"/>
    <p:sldId id="265" r:id="rId12"/>
    <p:sldId id="267" r:id="rId13"/>
    <p:sldId id="279" r:id="rId14"/>
    <p:sldId id="268" r:id="rId15"/>
    <p:sldId id="270" r:id="rId16"/>
    <p:sldId id="266" r:id="rId17"/>
    <p:sldId id="273" r:id="rId18"/>
    <p:sldId id="274" r:id="rId19"/>
    <p:sldId id="275" r:id="rId20"/>
    <p:sldId id="276" r:id="rId21"/>
    <p:sldId id="277" r:id="rId22"/>
    <p:sldId id="282" r:id="rId23"/>
    <p:sldId id="272" r:id="rId24"/>
    <p:sldId id="27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2017/1/11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3F3E5699-9859-4C4F-803B-003363EE19A9}" type="datetime2">
              <a:rPr lang="ja-JP" altLang="en-US" smtClean="0"/>
              <a:t>2017年1月11日(水)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B4BB-12FF-4F6D-8335-9E038728215F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6024-7D26-401C-8716-7AFB5B25E502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3CC2-AF05-4C21-9B69-4594DDC89621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407312"/>
            <a:ext cx="840632" cy="365760"/>
          </a:xfrm>
        </p:spPr>
        <p:txBody>
          <a:bodyPr/>
          <a:lstStyle>
            <a:lvl1pPr>
              <a:defRPr sz="2000"/>
            </a:lvl1pPr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27DD-7715-4C8B-8EAB-B838DCC6F5B1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6E4F-B866-4DD2-BE6C-CD2596F9F07D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B45F-F92C-4B19-88CE-FAE95638D3DA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F3F-6060-4D5F-BD07-8DCD52769B53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3A87-A860-4529-9C5F-AD2A11F55D8E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3ED7C5A-500B-420B-A797-CAA96632EBF6}" type="datetime2">
              <a:rPr lang="ja-JP" altLang="en-US" smtClean="0"/>
              <a:t>2017年1月11日(水)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8A367512-A212-4F81-BEFF-6FFB1854B911}" type="datetime2">
              <a:rPr lang="ja-JP" altLang="en-US" smtClean="0"/>
              <a:t>2017年1月11日(水)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7F632726-B4C3-4149-AAC7-14FFCF642318}" type="datetime2">
              <a:rPr lang="ja-JP" altLang="en-US" smtClean="0"/>
              <a:t>2017年1月11日(水)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Encoding for human motions by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lang="en-US" altLang="ja-JP" dirty="0"/>
              <a:t>komota</a:t>
            </a:r>
            <a:r>
              <a:rPr lang="ja-JP" altLang="en-US" dirty="0"/>
              <a:t> </a:t>
            </a:r>
            <a:r>
              <a:rPr lang="en-US" altLang="ja-JP" dirty="0" err="1"/>
              <a:t>tetsuya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ja-JP" smtClean="0"/>
              <a:pPr/>
              <a:t>1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Making GUI to 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r>
              <a:rPr lang="en-US" altLang="ja-JP" dirty="0"/>
              <a:t>Smoothing the motion data by TMA</a:t>
            </a:r>
          </a:p>
          <a:p>
            <a:r>
              <a:rPr lang="en-US" altLang="ja-JP" dirty="0"/>
              <a:t>Survey for understanding and coding </a:t>
            </a:r>
            <a:r>
              <a:rPr lang="en-US" altLang="ja-JP" dirty="0" err="1"/>
              <a:t>sHDP</a:t>
            </a:r>
            <a:r>
              <a:rPr lang="en-US" altLang="ja-JP" dirty="0"/>
              <a:t>-HMM</a:t>
            </a:r>
          </a:p>
          <a:p>
            <a:pPr lvl="1"/>
            <a:r>
              <a:rPr lang="en-US" altLang="ja-JP" dirty="0"/>
              <a:t>Chinese Restaurant Process (CRP [4])</a:t>
            </a:r>
          </a:p>
          <a:p>
            <a:pPr lvl="2"/>
            <a:r>
              <a:rPr lang="en-US" altLang="ja-JP" dirty="0"/>
              <a:t>Example of execution of sampling based on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Dirichlet</a:t>
            </a:r>
            <a:r>
              <a:rPr kumimoji="1" lang="en-US" altLang="ja-JP" dirty="0"/>
              <a:t> Process Mixture model (DPM [4])</a:t>
            </a:r>
          </a:p>
          <a:p>
            <a:pPr lvl="2"/>
            <a:r>
              <a:rPr lang="en-US" altLang="ja-JP" dirty="0"/>
              <a:t>Generation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 </a:t>
            </a:r>
            <a:r>
              <a:rPr lang="en-US" altLang="ja-JP" dirty="0"/>
              <a:t>based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 err="1"/>
              <a:t>Dirichlet</a:t>
            </a:r>
            <a:r>
              <a:rPr lang="ja-JP" altLang="en-US" dirty="0"/>
              <a:t> </a:t>
            </a:r>
            <a:r>
              <a:rPr lang="en-US" altLang="ja-JP" dirty="0"/>
              <a:t>Process</a:t>
            </a:r>
          </a:p>
          <a:p>
            <a:pPr lvl="2"/>
            <a:r>
              <a:rPr lang="en-US" altLang="ja-JP" dirty="0"/>
              <a:t>By using this, clustering can be performed without specifying the number of clusters.</a:t>
            </a:r>
            <a:endParaRPr kumimoji="1" lang="en-US" altLang="ja-JP" dirty="0"/>
          </a:p>
          <a:p>
            <a:pPr lvl="1"/>
            <a:r>
              <a:rPr lang="en-US" altLang="ja-JP" dirty="0"/>
              <a:t>Chinese Restaurant Franchise (CRF [5])</a:t>
            </a:r>
          </a:p>
          <a:p>
            <a:pPr lvl="2"/>
            <a:r>
              <a:rPr lang="en-US" altLang="ja-JP" dirty="0"/>
              <a:t>Example of execution of sampling based on 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works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4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96332" y="908720"/>
            <a:ext cx="3611572" cy="2325115"/>
          </a:xfrm>
          <a:prstGeom prst="rect">
            <a:avLst/>
          </a:prstGeom>
          <a:noFill/>
          <a:ln w="31750" cmpd="sng">
            <a:solidFill>
              <a:schemeClr val="accent2"/>
            </a:solidFill>
          </a:ln>
          <a:effectLst>
            <a:outerShdw blurRad="38100" dist="38100" dir="5400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</a:p>
          <a:p>
            <a:pPr lvl="1"/>
            <a:r>
              <a:rPr lang="en-US" altLang="ja-JP" dirty="0"/>
              <a:t>Skeleton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</a:p>
          <a:p>
            <a:pPr marL="393192" lvl="1" indent="0">
              <a:buNone/>
            </a:pPr>
            <a:r>
              <a:rPr lang="en-US" altLang="ja-JP" dirty="0"/>
              <a:t>  7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× 3D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58346"/>
            <a:ext cx="5732258" cy="4018925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52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Smoothing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Motion data is smoothed by Moving Average (MA).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"accuracy" and "precision" are trade-off.</a:t>
            </a:r>
          </a:p>
          <a:p>
            <a:pPr lvl="2"/>
            <a:r>
              <a:rPr kumimoji="1" lang="en-US" altLang="ja-JP" sz="1800" dirty="0"/>
              <a:t>accuracy : </a:t>
            </a:r>
            <a:r>
              <a:rPr lang="en-US" altLang="ja-JP" sz="1800" dirty="0"/>
              <a:t>Closeness to true position.</a:t>
            </a:r>
            <a:endParaRPr kumimoji="1" lang="en-US" altLang="ja-JP" sz="1800" dirty="0"/>
          </a:p>
          <a:p>
            <a:pPr lvl="2"/>
            <a:r>
              <a:rPr lang="en-US" altLang="ja-JP" sz="1800" dirty="0"/>
              <a:t>precision : Closeness to immediately previous/next position.</a:t>
            </a: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4657"/>
            <a:ext cx="7488832" cy="4043678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4479620" cy="4256718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Extended HMM which can be used without specifying the number of hidden states.</a:t>
            </a:r>
          </a:p>
          <a:p>
            <a:r>
              <a:rPr lang="en-US" altLang="ja-JP" dirty="0"/>
              <a:t>Transition function is generated by </a:t>
            </a:r>
            <a:r>
              <a:rPr lang="en-US" altLang="ja-JP" dirty="0" err="1"/>
              <a:t>Dirichlet</a:t>
            </a:r>
            <a:r>
              <a:rPr lang="en-US" altLang="ja-JP" dirty="0"/>
              <a:t> Process.</a:t>
            </a:r>
          </a:p>
          <a:p>
            <a:r>
              <a:rPr lang="en-US" altLang="ja-JP" dirty="0"/>
              <a:t>These atoms mean parameters of </a:t>
            </a:r>
          </a:p>
          <a:p>
            <a:pPr marL="109728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probability distribution function of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 </a:t>
            </a:r>
            <a:r>
              <a:rPr lang="en-US" altLang="ja-JP" dirty="0"/>
              <a:t>outputs.</a:t>
            </a:r>
          </a:p>
          <a:p>
            <a:r>
              <a:rPr lang="en-US" altLang="ja-JP" dirty="0"/>
              <a:t>To share atom in each distribution, </a:t>
            </a:r>
          </a:p>
          <a:p>
            <a:pPr marL="109728" indent="0">
              <a:buNone/>
            </a:pPr>
            <a:r>
              <a:rPr lang="en-US" altLang="ja-JP" dirty="0"/>
              <a:t>  the stochastic process is </a:t>
            </a:r>
          </a:p>
          <a:p>
            <a:pPr marL="109728" indent="0">
              <a:buNone/>
            </a:pPr>
            <a:r>
              <a:rPr lang="en-US" altLang="ja-JP" dirty="0"/>
              <a:t>  constructed hierarchically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08104" y="6381328"/>
            <a:ext cx="288032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60932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Graphical model of HDP-HMM [2]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86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Dirichlet Process (DP)</a:t>
                </a:r>
              </a:p>
              <a:p>
                <a:pPr lvl="1"/>
                <a:r>
                  <a:rPr lang="en-US" altLang="ja-JP" dirty="0"/>
                  <a:t>Probability process to generate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distributions based on        "base measure". </a:t>
                </a:r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Distributions generated by DP are discrete.</a:t>
                </a:r>
              </a:p>
              <a:p>
                <a:pPr lvl="1"/>
                <a:endParaRPr lang="en-US" altLang="ja-JP" dirty="0"/>
              </a:p>
              <a:p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Mixture model (DPM)</a:t>
                </a:r>
              </a:p>
              <a:p>
                <a:pPr lvl="2"/>
                <a:r>
                  <a:rPr lang="en-US" altLang="ja-JP" dirty="0"/>
                  <a:t>Generation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model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based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on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Dirichlet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Process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ja-JP" dirty="0"/>
                  <a:t> outputs already existing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/>
                  <a:t> or pick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.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6" r="-4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Example of DPM</a:t>
            </a:r>
          </a:p>
          <a:p>
            <a:pPr lvl="1"/>
            <a:r>
              <a:rPr lang="en-US" altLang="ja-JP" dirty="0"/>
              <a:t>Clustering of sample data generated by GMM.</a:t>
            </a:r>
          </a:p>
          <a:p>
            <a:pPr lvl="1"/>
            <a:r>
              <a:rPr lang="en-US" altLang="ja-JP" dirty="0"/>
              <a:t>Base measure is "Normal </a:t>
            </a:r>
            <a:r>
              <a:rPr lang="en-US" altLang="ja-JP" dirty="0" err="1"/>
              <a:t>Wishart</a:t>
            </a:r>
            <a:r>
              <a:rPr lang="en-US" altLang="ja-JP" dirty="0"/>
              <a:t> distribution".</a:t>
            </a:r>
          </a:p>
          <a:p>
            <a:pPr lvl="2"/>
            <a:r>
              <a:rPr lang="en-US" altLang="ja-JP" dirty="0"/>
              <a:t>α = 0.5 , β = 0.33</a:t>
            </a:r>
          </a:p>
          <a:p>
            <a:pPr lvl="2"/>
            <a:r>
              <a:rPr lang="en-US" altLang="ja-JP" dirty="0"/>
              <a:t>ν= 15 , S = [[1, 0], [0, 0.1]]</a:t>
            </a:r>
          </a:p>
          <a:p>
            <a:pPr lvl="1"/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3501008"/>
            <a:ext cx="10657184" cy="2664296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5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/>
                  <a:t>To apply DPM to HMM, representation of transition function is needed.</a:t>
                </a:r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distribution is generated from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for each transition</a:t>
                </a:r>
              </a:p>
              <a:p>
                <a:pPr lvl="1"/>
                <a:r>
                  <a:rPr lang="en-US" altLang="ja-JP" dirty="0"/>
                  <a:t>It is necessary to share parameters (output distribution for each state) among the generated distributions</a:t>
                </a:r>
              </a:p>
              <a:p>
                <a:pPr lvl="1"/>
                <a:r>
                  <a:rPr lang="en-US" altLang="ja-JP" dirty="0"/>
                  <a:t>Thus, The base measure needs to be a discrete distribution generated by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process.</a:t>
                </a:r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/>
                  <a:t>Hierarchical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(HDP)</a:t>
                </a:r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which have base measure generated by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process.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4" r="-1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for HMM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980728"/>
            <a:ext cx="8854208" cy="5426583"/>
          </a:xfrm>
        </p:spPr>
        <p:txBody>
          <a:bodyPr/>
          <a:lstStyle/>
          <a:p>
            <a:r>
              <a:rPr kumimoji="1" lang="en-US" altLang="ja-JP" dirty="0"/>
              <a:t>Example of HDP(CRF)</a:t>
            </a:r>
          </a:p>
          <a:p>
            <a:pPr lvl="1"/>
            <a:r>
              <a:rPr lang="en-US" altLang="ja-JP" dirty="0"/>
              <a:t>Base measure is Gaussian distribution.</a:t>
            </a:r>
          </a:p>
          <a:p>
            <a:pPr lvl="2"/>
            <a:r>
              <a:rPr kumimoji="1" lang="en-US" altLang="ja-JP" dirty="0"/>
              <a:t>α=5, γ=1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7" y="2564904"/>
            <a:ext cx="2686542" cy="18722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7" y="2564904"/>
            <a:ext cx="2681187" cy="18722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5" y="4774596"/>
            <a:ext cx="2790205" cy="19292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56337"/>
            <a:ext cx="2782232" cy="19850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68" y="4756337"/>
            <a:ext cx="2758317" cy="194517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7808" y="226839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Base measure 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Global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blipFill>
                <a:blip r:embed="rId7"/>
                <a:stretch>
                  <a:fillRect l="-2368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Local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blipFill>
                <a:blip r:embed="rId8"/>
                <a:stretch>
                  <a:fillRect l="-2105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8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/>
              <a:t>which are able to do task in the human living environment.</a:t>
            </a:r>
          </a:p>
          <a:p>
            <a:r>
              <a:rPr lang="en-US" altLang="ja-JP" dirty="0"/>
              <a:t>General-purpose robots 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It is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</a:t>
            </a:r>
            <a:r>
              <a:rPr lang="en-US" altLang="ja-JP" b="1" dirty="0"/>
              <a:t>just</a:t>
            </a:r>
            <a:r>
              <a:rPr lang="en-US" altLang="ja-JP" dirty="0"/>
              <a:t> “imitation”.</a:t>
            </a:r>
            <a:endParaRPr kumimoji="1" lang="en-US" altLang="ja-JP" dirty="0"/>
          </a:p>
          <a:p>
            <a:r>
              <a:rPr lang="en-US" altLang="ja-JP" dirty="0"/>
              <a:t>The ability to learn the human intentions from the human motions is 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ummarize</a:t>
            </a:r>
          </a:p>
          <a:p>
            <a:pPr lvl="1"/>
            <a:r>
              <a:rPr lang="en-US" altLang="ja-JP" dirty="0"/>
              <a:t>Segmentation of continuous motion is helpful to find important intermediate states.</a:t>
            </a:r>
          </a:p>
          <a:p>
            <a:pPr lvl="1"/>
            <a:r>
              <a:rPr lang="en-US" altLang="ja-JP" dirty="0"/>
              <a:t>Motion data acquired from Kinect can be smoothed by MA.</a:t>
            </a:r>
          </a:p>
          <a:p>
            <a:pPr lvl="1"/>
            <a:r>
              <a:rPr lang="en-US" altLang="ja-JP" dirty="0"/>
              <a:t>the examples show how DPM and HDP work.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What to do next</a:t>
            </a:r>
          </a:p>
          <a:p>
            <a:pPr lvl="1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lvl="2"/>
            <a:r>
              <a:rPr lang="en-US" altLang="ja-JP" dirty="0"/>
              <a:t>Test of learning HDP.</a:t>
            </a:r>
          </a:p>
          <a:p>
            <a:pPr lvl="2"/>
            <a:r>
              <a:rPr lang="en-US" altLang="ja-JP" dirty="0"/>
              <a:t>Apply HDP to HMM</a:t>
            </a:r>
          </a:p>
          <a:p>
            <a:pPr lvl="2"/>
            <a:r>
              <a:rPr kumimoji="1" lang="en-US" altLang="ja-JP" dirty="0"/>
              <a:t>Apply </a:t>
            </a:r>
            <a:r>
              <a:rPr kumimoji="1" lang="en-US" altLang="ja-JP" dirty="0" err="1"/>
              <a:t>sHDP</a:t>
            </a:r>
            <a:r>
              <a:rPr kumimoji="1" lang="en-US" altLang="ja-JP" dirty="0"/>
              <a:t>-HMM to encoding motion.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NPYLM</a:t>
            </a:r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 and what to do next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15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[1] </a:t>
            </a:r>
            <a:r>
              <a:rPr lang="en-US" altLang="ja-JP" dirty="0"/>
              <a:t>Taniguchi, </a:t>
            </a:r>
            <a:r>
              <a:rPr lang="en-US" altLang="ja-JP" dirty="0" err="1"/>
              <a:t>Tadahiro</a:t>
            </a:r>
            <a:r>
              <a:rPr lang="en-US" altLang="ja-JP" dirty="0"/>
              <a:t>, and Shogo </a:t>
            </a:r>
            <a:r>
              <a:rPr lang="en-US" altLang="ja-JP" dirty="0" err="1"/>
              <a:t>Nagasaka</a:t>
            </a:r>
            <a:r>
              <a:rPr lang="en-US" altLang="ja-JP" dirty="0"/>
              <a:t>. "Double articulation analyzer for unsegmented human motion using pitman-</a:t>
            </a:r>
            <a:r>
              <a:rPr lang="en-US" altLang="ja-JP" dirty="0" err="1"/>
              <a:t>yor</a:t>
            </a:r>
            <a:r>
              <a:rPr lang="en-US" altLang="ja-JP" dirty="0"/>
              <a:t> language model and infinite hidden </a:t>
            </a:r>
            <a:r>
              <a:rPr lang="en-US" altLang="ja-JP" dirty="0" err="1"/>
              <a:t>markov</a:t>
            </a:r>
            <a:r>
              <a:rPr lang="en-US" altLang="ja-JP" dirty="0"/>
              <a:t> model." </a:t>
            </a:r>
            <a:r>
              <a:rPr lang="en-US" altLang="ja-JP" i="1" dirty="0"/>
              <a:t>System Integration (SII), 2011 IEEE/SICE International Symposium on</a:t>
            </a:r>
            <a:r>
              <a:rPr lang="en-US" altLang="ja-JP" dirty="0"/>
              <a:t>. IEEE, 2011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r>
              <a:rPr lang="en-US" altLang="ja-JP" dirty="0" smtClean="0"/>
              <a:t>[2]</a:t>
            </a:r>
            <a:r>
              <a:rPr kumimoji="1" lang="en-US" altLang="ja-JP" dirty="0" smtClean="0"/>
              <a:t> </a:t>
            </a:r>
            <a:r>
              <a:rPr lang="en-US" altLang="ja-JP" dirty="0" err="1"/>
              <a:t>Teh</a:t>
            </a:r>
            <a:r>
              <a:rPr lang="en-US" altLang="ja-JP" dirty="0"/>
              <a:t>, Yee </a:t>
            </a:r>
            <a:r>
              <a:rPr lang="en-US" altLang="ja-JP" dirty="0" err="1"/>
              <a:t>Whye</a:t>
            </a:r>
            <a:r>
              <a:rPr lang="en-US" altLang="ja-JP" dirty="0"/>
              <a:t>, and Michael I. Jordan. "Hierarchical Bayesian nonparametric models with applications." </a:t>
            </a:r>
            <a:r>
              <a:rPr lang="en-US" altLang="ja-JP" i="1" dirty="0"/>
              <a:t>Bayesian </a:t>
            </a:r>
            <a:r>
              <a:rPr lang="en-US" altLang="ja-JP" i="1" dirty="0" err="1"/>
              <a:t>nonparametrics</a:t>
            </a:r>
            <a:r>
              <a:rPr lang="en-US" altLang="ja-JP" dirty="0"/>
              <a:t> 1 (2010</a:t>
            </a:r>
            <a:r>
              <a:rPr lang="en-US" altLang="ja-JP" dirty="0" smtClean="0"/>
              <a:t>).</a:t>
            </a:r>
            <a:endParaRPr kumimoji="1" lang="en-US" altLang="ja-JP" dirty="0" smtClean="0"/>
          </a:p>
          <a:p>
            <a:r>
              <a:rPr lang="en-US" altLang="ja-JP" dirty="0" smtClean="0"/>
              <a:t>[3]</a:t>
            </a:r>
            <a:r>
              <a:rPr lang="ja-JP" altLang="en-US" dirty="0"/>
              <a:t>持橋大地</a:t>
            </a:r>
            <a:r>
              <a:rPr lang="en-US" altLang="ja-JP" dirty="0"/>
              <a:t>, </a:t>
            </a:r>
            <a:r>
              <a:rPr lang="ja-JP" altLang="en-US" dirty="0"/>
              <a:t>山田武士</a:t>
            </a:r>
            <a:r>
              <a:rPr lang="en-US" altLang="ja-JP" dirty="0"/>
              <a:t>, and </a:t>
            </a:r>
            <a:r>
              <a:rPr lang="ja-JP" altLang="en-US" dirty="0"/>
              <a:t>上田修功</a:t>
            </a:r>
            <a:r>
              <a:rPr lang="en-US" altLang="ja-JP" dirty="0"/>
              <a:t>. "</a:t>
            </a:r>
            <a:r>
              <a:rPr lang="ja-JP" altLang="en-US" dirty="0"/>
              <a:t>ベイズ階層言語モデルによる教師なし形態素解析</a:t>
            </a:r>
            <a:r>
              <a:rPr lang="en-US" altLang="ja-JP" dirty="0"/>
              <a:t>." </a:t>
            </a:r>
            <a:r>
              <a:rPr lang="ja-JP" altLang="en-US" i="1" dirty="0"/>
              <a:t>情報処理学会研究報告</a:t>
            </a:r>
            <a:r>
              <a:rPr lang="ja-JP" altLang="en-US" dirty="0"/>
              <a:t> </a:t>
            </a:r>
            <a:r>
              <a:rPr lang="en-US" altLang="ja-JP" dirty="0"/>
              <a:t>2009-NL (2009): 190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[4]</a:t>
            </a:r>
            <a:r>
              <a:rPr lang="ja-JP" altLang="en-US" dirty="0"/>
              <a:t>平博順</a:t>
            </a:r>
            <a:r>
              <a:rPr lang="en-US" altLang="ja-JP" dirty="0"/>
              <a:t>. "</a:t>
            </a:r>
            <a:r>
              <a:rPr lang="ja-JP" altLang="en-US" dirty="0"/>
              <a:t>石井健一郎</a:t>
            </a:r>
            <a:r>
              <a:rPr lang="en-US" altLang="ja-JP" dirty="0"/>
              <a:t>, </a:t>
            </a:r>
            <a:r>
              <a:rPr lang="ja-JP" altLang="en-US" dirty="0"/>
              <a:t>上田修功</a:t>
            </a:r>
            <a:r>
              <a:rPr lang="en-US" altLang="ja-JP" dirty="0"/>
              <a:t>, </a:t>
            </a:r>
            <a:r>
              <a:rPr lang="ja-JP" altLang="en-US" dirty="0"/>
              <a:t>続・わかりやすいパターン認識 </a:t>
            </a:r>
            <a:r>
              <a:rPr lang="en-US" altLang="ja-JP" dirty="0"/>
              <a:t>(</a:t>
            </a:r>
            <a:r>
              <a:rPr lang="ja-JP" altLang="en-US" dirty="0"/>
              <a:t>教師なし学習入門</a:t>
            </a:r>
            <a:r>
              <a:rPr lang="en-US" altLang="ja-JP" dirty="0"/>
              <a:t>), pp. 326, </a:t>
            </a:r>
            <a:r>
              <a:rPr lang="ja-JP" altLang="en-US" dirty="0"/>
              <a:t>オーム社</a:t>
            </a:r>
            <a:r>
              <a:rPr lang="en-US" altLang="ja-JP" dirty="0"/>
              <a:t>, 2014." </a:t>
            </a:r>
            <a:r>
              <a:rPr lang="ja-JP" altLang="en-US" i="1" dirty="0"/>
              <a:t>人工知能</a:t>
            </a:r>
            <a:r>
              <a:rPr lang="en-US" altLang="ja-JP" i="1" dirty="0"/>
              <a:t>: </a:t>
            </a:r>
            <a:r>
              <a:rPr lang="ja-JP" altLang="en-US" i="1" dirty="0"/>
              <a:t>人工知能学会誌</a:t>
            </a:r>
            <a:r>
              <a:rPr lang="ja-JP" altLang="en-US" dirty="0"/>
              <a:t> </a:t>
            </a:r>
            <a:r>
              <a:rPr lang="en-US" altLang="ja-JP" dirty="0"/>
              <a:t>30.3 (2015): 404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[5] </a:t>
            </a:r>
            <a:r>
              <a:rPr lang="en-US" altLang="ja-JP" dirty="0" err="1"/>
              <a:t>Takenaka</a:t>
            </a:r>
            <a:r>
              <a:rPr lang="en-US" altLang="ja-JP" dirty="0"/>
              <a:t>, </a:t>
            </a:r>
            <a:r>
              <a:rPr lang="en-US" altLang="ja-JP" dirty="0" err="1"/>
              <a:t>Kazuhito</a:t>
            </a:r>
            <a:r>
              <a:rPr lang="en-US" altLang="ja-JP" dirty="0"/>
              <a:t>, et al. "Contextual scene segmentation of driving behavior based on double articulation analyzer." </a:t>
            </a:r>
            <a:r>
              <a:rPr lang="en-US" altLang="ja-JP" i="1" dirty="0"/>
              <a:t>2012 IEEE/RSJ International Conference on Intelligent Robots and Systems</a:t>
            </a:r>
            <a:r>
              <a:rPr lang="en-US" altLang="ja-JP" dirty="0"/>
              <a:t>. IEEE, 2012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[6] </a:t>
            </a:r>
            <a:r>
              <a:rPr lang="en-US" altLang="ja-JP" dirty="0"/>
              <a:t>Fox, Emily B., et al. "An HDP-HMM for systems with state persistence." </a:t>
            </a:r>
            <a:r>
              <a:rPr lang="en-US" altLang="ja-JP" i="1" dirty="0"/>
              <a:t>Proceedings of the 25th international conference on Machine learning</a:t>
            </a:r>
            <a:r>
              <a:rPr lang="en-US" altLang="ja-JP" dirty="0"/>
              <a:t>. ACM, 2008</a:t>
            </a:r>
            <a:r>
              <a:rPr lang="en-US" altLang="ja-JP" dirty="0" smtClean="0"/>
              <a:t>.</a:t>
            </a:r>
            <a:endParaRPr kumimoji="1" lang="en-US" altLang="ja-JP" dirty="0" smtClean="0"/>
          </a:p>
          <a:p>
            <a:r>
              <a:rPr kumimoji="1" lang="en-US" altLang="ja-JP" dirty="0" smtClean="0"/>
              <a:t>[7</a:t>
            </a:r>
            <a:r>
              <a:rPr lang="en-US" altLang="ja-JP" dirty="0"/>
              <a:t>] Skeletal Joint Smoothing White Paper , https://msdn.microsoft.com/ja-jp/library/jj131429.aspx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9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79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ディリクレ過程の </a:t>
            </a:r>
            <a:r>
              <a:rPr kumimoji="1" lang="en-US" altLang="ja-JP" dirty="0"/>
              <a:t>atom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36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10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7" y="3066274"/>
            <a:ext cx="9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</a:t>
            </a:r>
          </a:p>
          <a:p>
            <a:r>
              <a:rPr kumimoji="1" lang="en-US" altLang="ja-JP" dirty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human 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1763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7" y="450943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Previous method learn only the relationship between initial states and goal states.</a:t>
            </a:r>
          </a:p>
          <a:p>
            <a:r>
              <a:rPr lang="en-US" altLang="ja-JP" dirty="0"/>
              <a:t>So, it</a:t>
            </a:r>
            <a:r>
              <a:rPr lang="ja-JP" altLang="en-US" dirty="0"/>
              <a:t> </a:t>
            </a:r>
            <a:r>
              <a:rPr lang="en-US" altLang="ja-JP" dirty="0"/>
              <a:t>could</a:t>
            </a:r>
            <a:r>
              <a:rPr lang="ja-JP" altLang="en-US" dirty="0"/>
              <a:t> </a:t>
            </a:r>
            <a:r>
              <a:rPr lang="en-US" altLang="ja-JP" dirty="0"/>
              <a:t>not</a:t>
            </a:r>
            <a:r>
              <a:rPr lang="ja-JP" altLang="en-US" dirty="0"/>
              <a:t> </a:t>
            </a:r>
            <a:r>
              <a:rPr lang="en-US" altLang="ja-JP" dirty="0"/>
              <a:t>take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intermediate states.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lang="en-US" altLang="ja-JP" dirty="0"/>
              <a:t> of previous 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3648" y="47805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03649" y="3844404"/>
            <a:ext cx="1098792" cy="5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34644" y="4060428"/>
            <a:ext cx="1629474" cy="13178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/>
          <p:cNvCxnSpPr>
            <a:cxnSpLocks/>
            <a:stCxn id="15" idx="3"/>
            <a:endCxn id="17" idx="1"/>
          </p:cNvCxnSpPr>
          <p:nvPr/>
        </p:nvCxnSpPr>
        <p:spPr>
          <a:xfrm>
            <a:off x="5355826" y="4529351"/>
            <a:ext cx="1520430" cy="1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  <p:pic>
        <p:nvPicPr>
          <p:cNvPr id="37" name="図 36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48460"/>
            <a:ext cx="565422" cy="490869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91" y="384896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If the sequences of states can be used for learning, the method can learn this task as the sequence of relationship. </a:t>
            </a:r>
          </a:p>
          <a:p>
            <a:r>
              <a:rPr lang="en-US" altLang="ja-JP" dirty="0"/>
              <a:t>But, it has to be considered which </a:t>
            </a:r>
            <a:r>
              <a:rPr lang="en-US" altLang="ja-JP" dirty="0" smtClean="0"/>
              <a:t>(i.e. </a:t>
            </a:r>
            <a:r>
              <a:rPr lang="en-US" altLang="ja-JP" dirty="0"/>
              <a:t>when) states are need for learn.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previous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1475656" y="3484364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1080516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2415143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4795152" y="3042644"/>
            <a:ext cx="2441143" cy="24579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5184972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6519599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348460"/>
            <a:ext cx="565422" cy="490869"/>
          </a:xfrm>
          <a:prstGeom prst="rect">
            <a:avLst/>
          </a:prstGeom>
        </p:spPr>
      </p:pic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31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important states means the boundary of motion primitives, and to find them, the motion has to be encoded to the sequence of motion primitives.</a:t>
            </a:r>
          </a:p>
          <a:p>
            <a:endParaRPr lang="en-US" altLang="ja-JP" dirty="0"/>
          </a:p>
          <a:p>
            <a:r>
              <a:rPr lang="en-US" altLang="ja-JP" dirty="0"/>
              <a:t>HMM can encode various time sequential data.</a:t>
            </a:r>
          </a:p>
          <a:p>
            <a:pPr lvl="1"/>
            <a:r>
              <a:rPr lang="en-US" altLang="ja-JP" dirty="0"/>
              <a:t>But when using HMM to encode motion, there are some difficulties.</a:t>
            </a:r>
          </a:p>
          <a:p>
            <a:pPr lvl="2"/>
            <a:r>
              <a:rPr lang="en-US" altLang="ja-JP" dirty="0"/>
              <a:t>the number of hidden states(i.e. kind of motion primitives) is not known in advance.</a:t>
            </a:r>
          </a:p>
          <a:p>
            <a:pPr lvl="2"/>
            <a:r>
              <a:rPr lang="en-US" altLang="ja-JP" dirty="0"/>
              <a:t>Encoding with HMM is not enough to get the motion primitives.</a:t>
            </a:r>
          </a:p>
          <a:p>
            <a:pPr marL="630936" lvl="2" indent="0">
              <a:buNone/>
            </a:pPr>
            <a:r>
              <a:rPr lang="en-US" altLang="ja-JP" dirty="0"/>
              <a:t>(Each states of HMM is too primitive to explain the motion.)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intermediate states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491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Tadahiro</a:t>
            </a:r>
            <a:r>
              <a:rPr lang="en-US" altLang="ja-JP" dirty="0"/>
              <a:t> Taniguchi et al [1] solved that problem by using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 (</a:t>
            </a:r>
            <a:r>
              <a:rPr lang="en-US" altLang="ja-JP" dirty="0" err="1"/>
              <a:t>sHDP</a:t>
            </a:r>
            <a:r>
              <a:rPr lang="en-US" altLang="ja-JP" dirty="0"/>
              <a:t>-HMM [2]) and Nested Pitman-</a:t>
            </a:r>
            <a:r>
              <a:rPr lang="en-US" altLang="ja-JP" dirty="0" err="1"/>
              <a:t>Yor</a:t>
            </a:r>
            <a:r>
              <a:rPr lang="en-US" altLang="ja-JP" dirty="0"/>
              <a:t> Language Model(NPYLM [3]).</a:t>
            </a:r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realizes encoding without to decide the number of hidden states in advance. </a:t>
            </a:r>
          </a:p>
          <a:p>
            <a:pPr lvl="1"/>
            <a:r>
              <a:rPr lang="en-US" altLang="ja-JP" dirty="0"/>
              <a:t>NPYLM realizes parsing the sequence of character to sequence of words without to input dictionary in advance.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intervals of words made by NPYLM mean the boundary of motion primitives, the important interval states.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intermediate states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458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1115</Words>
  <Application>Microsoft Office PowerPoint</Application>
  <PresentationFormat>画面に合わせる (4:3)</PresentationFormat>
  <Paragraphs>188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Encoding for human motions by sticky-Hierarchical Dirichlet Process Hidden Markov Model</vt:lpstr>
      <vt:lpstr>Background</vt:lpstr>
      <vt:lpstr>Background</vt:lpstr>
      <vt:lpstr>Background</vt:lpstr>
      <vt:lpstr>Model</vt:lpstr>
      <vt:lpstr>Problem of previous work</vt:lpstr>
      <vt:lpstr>Problem of previous work</vt:lpstr>
      <vt:lpstr>Finding the important intermediate states</vt:lpstr>
      <vt:lpstr>Finding the important intermediate states</vt:lpstr>
      <vt:lpstr>Outline</vt:lpstr>
      <vt:lpstr>Current works </vt:lpstr>
      <vt:lpstr>Outline</vt:lpstr>
      <vt:lpstr>Obtain and smoothing the motion data</vt:lpstr>
      <vt:lpstr>Obtain and smoothing the motion data</vt:lpstr>
      <vt:lpstr>sHDP-HMM</vt:lpstr>
      <vt:lpstr>DPM</vt:lpstr>
      <vt:lpstr>DPM</vt:lpstr>
      <vt:lpstr>DPM for HMM</vt:lpstr>
      <vt:lpstr>sHDP-HMM</vt:lpstr>
      <vt:lpstr>Conclusion and what to do next</vt:lpstr>
      <vt:lpstr>References</vt:lpstr>
      <vt:lpstr>Appendix</vt:lpstr>
      <vt:lpstr>時系列データの平滑化</vt:lpstr>
      <vt:lpstr>ディリクレ過程の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2017-01-09T04:54:55Z</dcterms:created>
  <dcterms:modified xsi:type="dcterms:W3CDTF">2017-01-11T06:21:40Z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