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2" r:id="rId129"/>
    <p:sldId id="404" r:id="rId130"/>
    <p:sldId id="395" r:id="rId131"/>
    <p:sldId id="396" r:id="rId132"/>
    <p:sldId id="398" r:id="rId133"/>
    <p:sldId id="399" r:id="rId134"/>
    <p:sldId id="397" r:id="rId135"/>
    <p:sldId id="400" r:id="rId136"/>
    <p:sldId id="403" r:id="rId137"/>
    <p:sldId id="401" r:id="rId138"/>
    <p:sldId id="394" r:id="rId139"/>
    <p:sldId id="402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36" d="100"/>
          <a:sy n="136" d="100"/>
        </p:scale>
        <p:origin x="6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14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学習データ数</a:t>
                </a:r>
                <a:r>
                  <a:rPr lang="en-US" altLang="ja-JP" dirty="0"/>
                  <a:t>[×8</a:t>
                </a:r>
                <a:r>
                  <a:rPr lang="ja-JP" altLang="en-US" dirty="0"/>
                  <a:t>回教示</a:t>
                </a:r>
                <a:r>
                  <a:rPr lang="en-US" altLang="ja-JP" dirty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-SOINN </a:t>
            </a:r>
            <a:r>
              <a:rPr lang="ja-JP" altLang="en-US"/>
              <a:t>のパラメータ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SOINNNOCHECKNANODA!$E$3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SOINNNOCHECKNANODA!$F$3:$K$3</c:f>
              <c:numCache>
                <c:formatCode>General</c:formatCode>
                <c:ptCount val="6"/>
                <c:pt idx="0">
                  <c:v>7</c:v>
                </c:pt>
                <c:pt idx="1">
                  <c:v>11</c:v>
                </c:pt>
                <c:pt idx="2">
                  <c:v>16</c:v>
                </c:pt>
                <c:pt idx="3">
                  <c:v>15</c:v>
                </c:pt>
                <c:pt idx="4">
                  <c:v>39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EAB-BF65-8465E53792FC}"/>
            </c:ext>
          </c:extLst>
        </c:ser>
        <c:ser>
          <c:idx val="1"/>
          <c:order val="1"/>
          <c:tx>
            <c:strRef>
              <c:f>SOINNNOCHECKNANODA!$E$4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SOINNNOCHECKNANODA!$F$4:$K$4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22</c:v>
                </c:pt>
                <c:pt idx="3">
                  <c:v>27</c:v>
                </c:pt>
                <c:pt idx="4">
                  <c:v>63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EAB-BF65-8465E53792FC}"/>
            </c:ext>
          </c:extLst>
        </c:ser>
        <c:ser>
          <c:idx val="2"/>
          <c:order val="2"/>
          <c:tx>
            <c:strRef>
              <c:f>SOINNNOCHECKNANODA!$E$5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SOINNNOCHECKNANODA!$F$5:$K$5</c:f>
              <c:numCache>
                <c:formatCode>General</c:formatCode>
                <c:ptCount val="6"/>
                <c:pt idx="0">
                  <c:v>1</c:v>
                </c:pt>
                <c:pt idx="1">
                  <c:v>8</c:v>
                </c:pt>
                <c:pt idx="2">
                  <c:v>13</c:v>
                </c:pt>
                <c:pt idx="3">
                  <c:v>30</c:v>
                </c:pt>
                <c:pt idx="4">
                  <c:v>55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2-4EAB-BF65-8465E53792FC}"/>
            </c:ext>
          </c:extLst>
        </c:ser>
        <c:ser>
          <c:idx val="3"/>
          <c:order val="3"/>
          <c:tx>
            <c:strRef>
              <c:f>SOINNNOCHECKNANODA!$E$6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SOINNNOCHECKNANODA!$F$6:$K$6</c:f>
              <c:numCache>
                <c:formatCode>General</c:formatCode>
                <c:ptCount val="6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20</c:v>
                </c:pt>
                <c:pt idx="4">
                  <c:v>36</c:v>
                </c:pt>
                <c:pt idx="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2-4EAB-BF65-8465E5379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</a:t>
            </a:r>
            <a:r>
              <a:rPr lang="ja-JP" altLang="en-US"/>
              <a:t>時系列データの連結数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SOINNNOCHECKNANODA!$F$2</c:f>
              <c:strCache>
                <c:ptCount val="1"/>
                <c:pt idx="0">
                  <c:v>625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SOINNNOCHECKNANODA!$F$3:$F$6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F10-A931-32ABE900DA17}"/>
            </c:ext>
          </c:extLst>
        </c:ser>
        <c:ser>
          <c:idx val="1"/>
          <c:order val="1"/>
          <c:tx>
            <c:strRef>
              <c:f>SOINNNOCHECKNANODA!$G$2</c:f>
              <c:strCache>
                <c:ptCount val="1"/>
                <c:pt idx="0">
                  <c:v>1250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SOINNNOCHECKNANODA!$G$3:$G$6</c:f>
              <c:numCache>
                <c:formatCode>General</c:formatCode>
                <c:ptCount val="4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8-4F10-A931-32ABE900DA17}"/>
            </c:ext>
          </c:extLst>
        </c:ser>
        <c:ser>
          <c:idx val="2"/>
          <c:order val="2"/>
          <c:tx>
            <c:strRef>
              <c:f>SOINNNOCHECKNANODA!$H$2</c:f>
              <c:strCache>
                <c:ptCount val="1"/>
                <c:pt idx="0">
                  <c:v>2500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SOINNNOCHECKNANODA!$H$3:$H$6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B8-4F10-A931-32ABE900DA17}"/>
            </c:ext>
          </c:extLst>
        </c:ser>
        <c:ser>
          <c:idx val="3"/>
          <c:order val="3"/>
          <c:tx>
            <c:strRef>
              <c:f>SOINNNOCHECKNANODA!$I$2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SOINNNOCHECKNANODA!$I$3:$I$6</c:f>
              <c:numCache>
                <c:formatCode>General</c:formatCode>
                <c:ptCount val="4"/>
                <c:pt idx="0">
                  <c:v>15</c:v>
                </c:pt>
                <c:pt idx="1">
                  <c:v>27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8-4F10-A931-32ABE900DA17}"/>
            </c:ext>
          </c:extLst>
        </c:ser>
        <c:ser>
          <c:idx val="4"/>
          <c:order val="4"/>
          <c:tx>
            <c:strRef>
              <c:f>SOINNNOCHECKNANODA!$J$2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SOINNNOCHECKNANODA!$J$3:$J$6</c:f>
              <c:numCache>
                <c:formatCode>General</c:formatCode>
                <c:ptCount val="4"/>
                <c:pt idx="0">
                  <c:v>39</c:v>
                </c:pt>
                <c:pt idx="1">
                  <c:v>63</c:v>
                </c:pt>
                <c:pt idx="2">
                  <c:v>55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B8-4F10-A931-32ABE900DA17}"/>
            </c:ext>
          </c:extLst>
        </c:ser>
        <c:ser>
          <c:idx val="5"/>
          <c:order val="5"/>
          <c:tx>
            <c:strRef>
              <c:f>SOINNNOCHECKNANODA!$K$2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SOINNNOCHECKNANODA!$K$3:$K$6</c:f>
              <c:numCache>
                <c:formatCode>General</c:formatCode>
                <c:ptCount val="4"/>
                <c:pt idx="0">
                  <c:v>91</c:v>
                </c:pt>
                <c:pt idx="1">
                  <c:v>77</c:v>
                </c:pt>
                <c:pt idx="2">
                  <c:v>83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B8-4F10-A931-32ABE900D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2017/9/5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2017年9月5日(火)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2017年9月5日(火)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菰田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骨格データを取得するための </a:t>
            </a:r>
            <a:r>
              <a:rPr kumimoji="1" lang="en-US" altLang="ja-JP" dirty="0"/>
              <a:t>GUI </a:t>
            </a:r>
            <a:r>
              <a:rPr kumimoji="1" lang="ja-JP" altLang="en-US" dirty="0"/>
              <a:t>は完成</a:t>
            </a:r>
            <a:endParaRPr kumimoji="1" lang="en-US" altLang="ja-JP" dirty="0"/>
          </a:p>
          <a:p>
            <a:r>
              <a:rPr lang="ja-JP" altLang="en-US" dirty="0"/>
              <a:t>深度センサが（なぜか）起動できない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物体位置が取れない</a:t>
            </a:r>
            <a:endParaRPr kumimoji="1" lang="en-US" altLang="ja-JP" dirty="0"/>
          </a:p>
          <a:p>
            <a:r>
              <a:rPr lang="ja-JP" altLang="en-US" dirty="0"/>
              <a:t>とりあえず骨格情報のみで進めてみようと考えている</a:t>
            </a:r>
            <a:endParaRPr lang="en-US" altLang="ja-JP" dirty="0"/>
          </a:p>
          <a:p>
            <a:pPr lvl="1"/>
            <a:r>
              <a:rPr kumimoji="1" lang="ja-JP" altLang="en-US" dirty="0"/>
              <a:t>原理的には物体位置も自然に導入できる（はず）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キネクト実装中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（重要な）</a:t>
            </a:r>
            <a:r>
              <a:rPr kumimoji="1" lang="ja-JP" altLang="en-US" b="1" dirty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/>
              <a:t>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lang="ja-JP" altLang="en-US" dirty="0"/>
              <a:t>途中位置の時系列が分かれば，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NPYLM </a:t>
            </a:r>
            <a:r>
              <a:rPr kumimoji="1" lang="ja-JP" altLang="en-US" dirty="0"/>
              <a:t>は出力素を「</a:t>
            </a:r>
            <a:r>
              <a:rPr kumimoji="1" lang="ja-JP" altLang="en-US" b="1" dirty="0">
                <a:solidFill>
                  <a:srgbClr val="FF0000"/>
                </a:solidFill>
              </a:rPr>
              <a:t>意味</a:t>
            </a:r>
            <a:r>
              <a:rPr kumimoji="1" lang="ja-JP" altLang="en-US" dirty="0"/>
              <a:t>のあるまとまり」にする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→まとまりの境界は「</a:t>
            </a:r>
            <a:r>
              <a:rPr lang="ja-JP" altLang="en-US" b="1" dirty="0">
                <a:solidFill>
                  <a:srgbClr val="FF0000"/>
                </a:solidFill>
              </a:rPr>
              <a:t>意味の境界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境界部分の情報を取得することで，途中状態の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学習が可能かも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可視化してみたら，（案の定）ガタガタ</a:t>
            </a:r>
            <a:endParaRPr kumimoji="1" lang="en-US" altLang="ja-JP" dirty="0"/>
          </a:p>
          <a:p>
            <a:pPr lvl="1"/>
            <a:r>
              <a:rPr lang="ja-JP" altLang="en-US" dirty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SOINN-DP </a:t>
            </a:r>
            <a:r>
              <a:rPr kumimoji="1" lang="ja-JP" altLang="en-US" dirty="0"/>
              <a:t>の考え方をスムージングに利用できない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とりあえず骨格情報のみで進める</a:t>
            </a:r>
            <a:endParaRPr kumimoji="1" lang="en-US" altLang="ja-JP" dirty="0"/>
          </a:p>
          <a:p>
            <a:pPr lvl="1"/>
            <a:r>
              <a:rPr lang="ja-JP" altLang="en-US" dirty="0"/>
              <a:t>深度センサの不具合が解消出来次第物体位置も導入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スムージング手法を試す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HDP-HMM </a:t>
            </a:r>
            <a:r>
              <a:rPr lang="ja-JP" altLang="en-US" dirty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データの平滑化（スムージング）について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/>
                  <a:t>問題点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教示データ数 </a:t>
                </a:r>
                <a:r>
                  <a:rPr lang="en-US" altLang="ja-JP" dirty="0"/>
                  <a:t>&gt; </a:t>
                </a:r>
                <a:r>
                  <a:rPr lang="ja-JP" altLang="en-US" dirty="0"/>
                  <a:t>特徴量数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時系列データは近傍の時間ステップ間で相関あり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SOINN-DP </a:t>
            </a:r>
            <a:r>
              <a:rPr lang="ja-JP" altLang="en-US" dirty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/>
              <a:t>ある種の線形化</a:t>
            </a:r>
            <a:endParaRPr lang="en-US" altLang="ja-JP" dirty="0"/>
          </a:p>
          <a:p>
            <a:pPr lvl="1"/>
            <a:r>
              <a:rPr lang="ja-JP" altLang="en-US" dirty="0"/>
              <a:t>区間の大きさの設定</a:t>
            </a:r>
            <a:endParaRPr lang="en-US" altLang="ja-JP" dirty="0"/>
          </a:p>
          <a:p>
            <a:pPr lvl="1"/>
            <a:r>
              <a:rPr kumimoji="1" lang="ja-JP" altLang="en-US" dirty="0"/>
              <a:t>外れ値の影響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移動平均（</a:t>
            </a:r>
            <a:r>
              <a:rPr kumimoji="1" lang="en-US" altLang="ja-JP" dirty="0"/>
              <a:t>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MA</a:t>
            </a:r>
          </a:p>
          <a:p>
            <a:pPr lvl="1"/>
            <a:r>
              <a:rPr kumimoji="1" lang="en-US" altLang="ja-JP" dirty="0"/>
              <a:t>EMA</a:t>
            </a:r>
          </a:p>
          <a:p>
            <a:pPr lvl="1"/>
            <a:r>
              <a:rPr lang="en-US" altLang="ja-JP" dirty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テスト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手法毎の差異は大きくない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区間が大きいほど滑らか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幾何的特徴はある程度維持</a:t>
            </a:r>
            <a:r>
              <a:rPr kumimoji="1" lang="en-US" altLang="ja-JP" sz="2000" dirty="0"/>
              <a:t>)</a:t>
            </a:r>
          </a:p>
          <a:p>
            <a:pPr lvl="1"/>
            <a:r>
              <a:rPr lang="ja-JP" altLang="en-US" sz="2000" dirty="0"/>
              <a:t>外れ値の影響はほとんど見られない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平滑化</a:t>
            </a:r>
            <a:endParaRPr lang="en-US" altLang="ja-JP" dirty="0"/>
          </a:p>
          <a:p>
            <a:pPr lvl="1"/>
            <a:r>
              <a:rPr kumimoji="1" lang="en-US" altLang="ja-JP" dirty="0"/>
              <a:t>EMA </a:t>
            </a:r>
            <a:r>
              <a:rPr kumimoji="1" lang="ja-JP" altLang="en-US" dirty="0"/>
              <a:t>を使用，パラメータ </a:t>
            </a:r>
            <a:r>
              <a:rPr kumimoji="1" lang="en-US" altLang="ja-JP" dirty="0"/>
              <a:t>α</a:t>
            </a:r>
            <a:r>
              <a:rPr lang="ja-JP" altLang="en-US" dirty="0"/>
              <a:t> を考察 </a:t>
            </a:r>
            <a:r>
              <a:rPr lang="en-US" altLang="ja-JP" dirty="0"/>
              <a:t>(</a:t>
            </a:r>
            <a:r>
              <a:rPr lang="ja-JP" altLang="en-US" dirty="0"/>
              <a:t>簡単に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HDP-HMM</a:t>
            </a:r>
          </a:p>
          <a:p>
            <a:pPr lvl="1"/>
            <a:r>
              <a:rPr lang="en-US" altLang="ja-JP" dirty="0"/>
              <a:t>HMM</a:t>
            </a:r>
          </a:p>
          <a:p>
            <a:pPr lvl="2"/>
            <a:r>
              <a:rPr kumimoji="1" lang="ja-JP" altLang="en-US" dirty="0"/>
              <a:t>学習機構の確認</a:t>
            </a:r>
            <a:endParaRPr kumimoji="1" lang="en-US" altLang="ja-JP" dirty="0"/>
          </a:p>
          <a:p>
            <a:pPr lvl="2"/>
            <a:r>
              <a:rPr lang="ja-JP" altLang="en-US" dirty="0"/>
              <a:t>テスト実行</a:t>
            </a:r>
            <a:endParaRPr lang="en-US" altLang="ja-JP" dirty="0"/>
          </a:p>
          <a:p>
            <a:pPr lvl="1"/>
            <a:r>
              <a:rPr kumimoji="1" lang="en-US" altLang="ja-JP" dirty="0"/>
              <a:t>HDP-HMM</a:t>
            </a:r>
          </a:p>
          <a:p>
            <a:pPr lvl="2"/>
            <a:r>
              <a:rPr lang="ja-JP" altLang="en-US" dirty="0"/>
              <a:t>動作機構の確認</a:t>
            </a:r>
            <a:endParaRPr lang="en-US" altLang="ja-JP" dirty="0"/>
          </a:p>
          <a:p>
            <a:pPr lvl="2"/>
            <a:r>
              <a:rPr lang="ja-JP" altLang="en-US" dirty="0"/>
              <a:t>実装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動作データの収集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必要なアルゴリズムの勉強</a:t>
            </a:r>
            <a:endParaRPr lang="en-US" altLang="ja-JP" dirty="0"/>
          </a:p>
          <a:p>
            <a:pPr lvl="1"/>
            <a:r>
              <a:rPr kumimoji="1" lang="en-US" altLang="ja-JP" dirty="0"/>
              <a:t>HMM</a:t>
            </a:r>
          </a:p>
          <a:p>
            <a:pPr lvl="1"/>
            <a:r>
              <a:rPr lang="en-US" altLang="ja-JP" dirty="0"/>
              <a:t>DP</a:t>
            </a:r>
          </a:p>
          <a:p>
            <a:pPr lvl="1"/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どこまでできるか</a:t>
            </a:r>
            <a:endParaRPr kumimoji="1"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</a:t>
            </a:r>
            <a:r>
              <a:rPr lang="ja-JP" altLang="en-US" dirty="0"/>
              <a:t>の研究？</a:t>
            </a:r>
            <a:endParaRPr lang="en-US" altLang="ja-JP" dirty="0"/>
          </a:p>
          <a:p>
            <a:pPr lvl="1"/>
            <a:r>
              <a:rPr kumimoji="1" lang="ja-JP" altLang="en-US" dirty="0"/>
              <a:t>後半部分に取り掛かる？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DPM </a:t>
            </a:r>
            <a:r>
              <a:rPr kumimoji="1" lang="ja-JP" altLang="en-US" dirty="0"/>
              <a:t>の実装，実験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混合ガウスのデータ生成（テスト用）</a:t>
            </a:r>
            <a:endParaRPr kumimoji="1" lang="en-US" altLang="ja-JP" dirty="0"/>
          </a:p>
          <a:p>
            <a:pPr lvl="1"/>
            <a:r>
              <a:rPr lang="ja-JP" altLang="en-US" dirty="0"/>
              <a:t>ＣＲＰ実装</a:t>
            </a:r>
            <a:endParaRPr lang="en-US" altLang="ja-JP" dirty="0"/>
          </a:p>
          <a:p>
            <a:pPr lvl="1"/>
            <a:r>
              <a:rPr kumimoji="1" lang="ja-JP" altLang="en-US" dirty="0"/>
              <a:t>ＤＰＭ実装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ノンパラメトリックなクラスタリング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 dirty="0"/>
                  <a:t>出力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クラスラベル</a:t>
                </a:r>
                <a:r>
                  <a:rPr kumimoji="1" lang="en-US" altLang="ja-JP" dirty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/>
                  <a:t>	(</a:t>
                </a:r>
                <a:r>
                  <a:rPr lang="ja-JP" altLang="en-US" dirty="0"/>
                  <a:t>各クラスのパラメータ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M</a:t>
                </a:r>
                <a:r>
                  <a:rPr lang="ja-JP" altLang="en-US" dirty="0"/>
                  <a:t>ステップ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V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はこのような関係がある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r>
                  <a:rPr lang="en-US" altLang="ja-JP" dirty="0"/>
                  <a:t>				</a:t>
                </a: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分かったこと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再現誤差は既知の教示データと未知の教示誤差の積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教示誤差が十分小さければ再現誤差も小さい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教示誤差の影響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ギブスサンプリングにより一つずつ更新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DP </a:t>
                </a:r>
                <a:r>
                  <a:rPr kumimoji="1" lang="ja-JP" altLang="en-US" dirty="0"/>
                  <a:t>が交換則を満たす必要あり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ＣＲＰと等価であるため満たされる</a:t>
                </a:r>
                <a:endParaRPr lang="en-US" altLang="ja-JP" dirty="0"/>
              </a:p>
              <a:p>
                <a:pPr marL="393192" lvl="1" indent="0">
                  <a:buNone/>
                </a:pP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CRP(</a:t>
                </a:r>
                <a:r>
                  <a:rPr lang="ja-JP" altLang="en-US" dirty="0"/>
                  <a:t>中華料理店過程，クラスラベルの事前分布</a:t>
                </a:r>
                <a:r>
                  <a:rPr lang="en-US" altLang="ja-JP" dirty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ベイズの定理で展開する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はディリクレ過程における基底測度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共役性，交換則を持つ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各分布が正規分布 </a:t>
                </a:r>
                <a:r>
                  <a:rPr lang="en-US" altLang="ja-JP" dirty="0"/>
                  <a:t>(θ={μ</a:t>
                </a:r>
                <a:r>
                  <a:rPr lang="ja-JP" altLang="en-US" dirty="0" err="1"/>
                  <a:t>，</a:t>
                </a:r>
                <a:r>
                  <a:rPr lang="en-US" altLang="ja-JP" dirty="0"/>
                  <a:t>Σ}) </a:t>
                </a:r>
                <a:r>
                  <a:rPr lang="ja-JP" altLang="en-US" dirty="0"/>
                  <a:t>なら，</a:t>
                </a:r>
                <a:endParaRPr lang="en-US" altLang="ja-JP" dirty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は正規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ウィシャート分布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M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サンプリングを行っているので，スコアは必ずしも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更新されない</a:t>
                </a:r>
                <a:endParaRPr kumimoji="1" lang="en-US" altLang="ja-JP" dirty="0"/>
              </a:p>
              <a:p>
                <a:pPr marL="109728" indent="0">
                  <a:buNone/>
                </a:pPr>
                <a:r>
                  <a:rPr lang="ja-JP" altLang="en-US" dirty="0"/>
                  <a:t>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終了条件を設定する必要がある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閾値を設ける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非更新期間が一定以上続いたら終了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V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CRP</a:t>
            </a:r>
          </a:p>
          <a:p>
            <a:pPr lvl="1"/>
            <a:r>
              <a:rPr lang="ja-JP" altLang="en-US" dirty="0"/>
              <a:t>クラスラベルの事前分布</a:t>
            </a:r>
            <a:endParaRPr lang="en-US" altLang="ja-JP" dirty="0"/>
          </a:p>
          <a:p>
            <a:pPr lvl="1"/>
            <a:r>
              <a:rPr lang="ja-JP" altLang="en-US" dirty="0"/>
              <a:t>実装済み</a:t>
            </a:r>
            <a:endParaRPr lang="en-US" altLang="ja-JP" dirty="0"/>
          </a:p>
          <a:p>
            <a:r>
              <a:rPr kumimoji="1" lang="ja-JP" altLang="en-US" dirty="0"/>
              <a:t>正規</a:t>
            </a:r>
            <a:r>
              <a:rPr kumimoji="1" lang="en-US" altLang="ja-JP" dirty="0"/>
              <a:t>-</a:t>
            </a:r>
            <a:r>
              <a:rPr kumimoji="1" lang="ja-JP" altLang="en-US" dirty="0"/>
              <a:t>ウィシャート分布</a:t>
            </a:r>
            <a:endParaRPr kumimoji="1" lang="en-US" altLang="ja-JP" dirty="0"/>
          </a:p>
          <a:p>
            <a:pPr lvl="1"/>
            <a:r>
              <a:rPr lang="ja-JP" altLang="en-US" dirty="0"/>
              <a:t>パラメータの基底測度</a:t>
            </a:r>
            <a:endParaRPr lang="en-US" altLang="ja-JP" dirty="0"/>
          </a:p>
          <a:p>
            <a:pPr lvl="1"/>
            <a:r>
              <a:rPr lang="en-US" altLang="ja-JP" dirty="0" err="1"/>
              <a:t>scipy</a:t>
            </a:r>
            <a:r>
              <a:rPr lang="en-US" altLang="ja-JP" dirty="0"/>
              <a:t> </a:t>
            </a:r>
            <a:r>
              <a:rPr lang="ja-JP" altLang="en-US" dirty="0"/>
              <a:t>にある</a:t>
            </a:r>
            <a:endParaRPr lang="en-US" altLang="ja-JP" dirty="0"/>
          </a:p>
          <a:p>
            <a:r>
              <a:rPr kumimoji="1" lang="en-US" altLang="ja-JP" dirty="0"/>
              <a:t>DPM</a:t>
            </a:r>
          </a:p>
          <a:p>
            <a:pPr lvl="1"/>
            <a:r>
              <a:rPr lang="ja-JP" altLang="en-US" dirty="0"/>
              <a:t>上記を組み合わせる</a:t>
            </a:r>
            <a:endParaRPr lang="en-US" altLang="ja-JP" dirty="0"/>
          </a:p>
          <a:p>
            <a:pPr lvl="1"/>
            <a:r>
              <a:rPr kumimoji="1" lang="ja-JP" altLang="en-US" dirty="0"/>
              <a:t>今日中に終了予定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 : 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/>
              <a:t>), 5 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/>
              <a:t>HDP</a:t>
            </a:r>
          </a:p>
          <a:p>
            <a:r>
              <a:rPr lang="ja-JP" altLang="en-US" dirty="0"/>
              <a:t>ゼミ準備</a:t>
            </a:r>
            <a:endParaRPr lang="en-US" altLang="ja-JP" dirty="0"/>
          </a:p>
          <a:p>
            <a:pPr lvl="1"/>
            <a:r>
              <a:rPr lang="en-US" altLang="ja-JP" dirty="0"/>
              <a:t>HDP-HMM </a:t>
            </a:r>
            <a:r>
              <a:rPr lang="ja-JP" altLang="en-US" dirty="0"/>
              <a:t>まで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C80B86-1106-4C4E-9BF8-74BC694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符号化を </a:t>
            </a:r>
            <a:r>
              <a:rPr lang="en-US" altLang="ja-JP" dirty="0"/>
              <a:t>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物体移動動作に </a:t>
            </a:r>
            <a:r>
              <a:rPr kumimoji="1" lang="en-US" altLang="ja-JP" dirty="0"/>
              <a:t>SOINN + HPYLM </a:t>
            </a:r>
            <a:r>
              <a:rPr kumimoji="1" lang="ja-JP" altLang="en-US" dirty="0"/>
              <a:t>を適用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最適なパラメータを模索</a:t>
            </a:r>
            <a:endParaRPr kumimoji="1" lang="en-US" altLang="ja-JP" dirty="0"/>
          </a:p>
          <a:p>
            <a:pPr lvl="1"/>
            <a:r>
              <a:rPr lang="ja-JP" altLang="en-US" dirty="0"/>
              <a:t>動的計画法による途中状態のマッチングを考察中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216BB-EC0C-430B-BBA6-DDDC108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464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005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7A22BBE-6648-4C93-9D8C-D5FB53A9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1279525"/>
            <a:ext cx="7055892" cy="5029200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095BEE9B-3C96-4B0F-868F-0D9ECE6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物体移動動作</a:t>
            </a:r>
          </a:p>
        </p:txBody>
      </p:sp>
    </p:spTree>
    <p:extLst>
      <p:ext uri="{BB962C8B-B14F-4D97-AF65-F5344CB8AC3E}">
        <p14:creationId xmlns:p14="http://schemas.microsoft.com/office/powerpoint/2010/main" val="728662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DB05D1-E773-4793-946D-7F9A8646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SOINN </a:t>
            </a:r>
            <a:r>
              <a:rPr lang="ja-JP" altLang="en-US" dirty="0"/>
              <a:t>を用いて符号化</a:t>
            </a:r>
            <a:endParaRPr lang="en-US" altLang="ja-JP" dirty="0"/>
          </a:p>
          <a:p>
            <a:pPr lvl="1"/>
            <a:r>
              <a:rPr kumimoji="1" lang="ja-JP" altLang="en-US" dirty="0"/>
              <a:t>時系列データを指定したステップ数で連結</a:t>
            </a:r>
            <a:endParaRPr kumimoji="1" lang="en-US" altLang="ja-JP" dirty="0"/>
          </a:p>
          <a:p>
            <a:pPr lvl="1"/>
            <a:r>
              <a:rPr lang="ja-JP" altLang="en-US" dirty="0"/>
              <a:t>連結した時系列データを </a:t>
            </a:r>
            <a:r>
              <a:rPr lang="en-US" altLang="ja-JP" dirty="0"/>
              <a:t>SOINN </a:t>
            </a:r>
            <a:r>
              <a:rPr lang="ja-JP" altLang="en-US" dirty="0"/>
              <a:t>で学習</a:t>
            </a:r>
            <a:endParaRPr lang="en-US" altLang="ja-JP" dirty="0"/>
          </a:p>
          <a:p>
            <a:pPr lvl="1"/>
            <a:r>
              <a:rPr kumimoji="1" lang="ja-JP" altLang="en-US" dirty="0"/>
              <a:t>学習したクラスラベルを用いてラベリング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HDP-HMM </a:t>
            </a:r>
            <a:r>
              <a:rPr lang="ja-JP" altLang="en-US" dirty="0"/>
              <a:t>を使うつもりだったが</a:t>
            </a:r>
            <a:r>
              <a:rPr lang="en-US" altLang="ja-JP" dirty="0"/>
              <a:t>,SOINN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実装コスト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オンライン性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F8638F-8477-4E06-AAD3-8A19BBE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符号化について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6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線形代数モデルの考察</a:t>
            </a:r>
            <a:endParaRPr kumimoji="1" lang="en-US" altLang="ja-JP" dirty="0"/>
          </a:p>
          <a:p>
            <a:pPr lvl="1"/>
            <a:r>
              <a:rPr lang="ja-JP" altLang="en-US" dirty="0"/>
              <a:t>教示誤差と再現誤差の関係性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形態素解析を利用した動作学習</a:t>
            </a:r>
            <a:endParaRPr lang="en-US" altLang="ja-JP" dirty="0"/>
          </a:p>
          <a:p>
            <a:r>
              <a:rPr lang="ja-JP" altLang="en-US" dirty="0"/>
              <a:t>関連</a:t>
            </a:r>
            <a:r>
              <a:rPr kumimoji="1" lang="ja-JP" altLang="en-US" dirty="0"/>
              <a:t>研究サーベイ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AA959E-51FF-48B3-914D-FEF5649A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クラスラベル数</a:t>
            </a:r>
            <a:r>
              <a:rPr lang="en-US" altLang="ja-JP" dirty="0"/>
              <a:t>(</a:t>
            </a:r>
            <a:r>
              <a:rPr lang="ja-JP" altLang="en-US" dirty="0"/>
              <a:t>符号数</a:t>
            </a:r>
            <a:r>
              <a:rPr lang="en-US" altLang="ja-JP" dirty="0"/>
              <a:t>)</a:t>
            </a:r>
            <a:r>
              <a:rPr lang="ja-JP" altLang="en-US" dirty="0"/>
              <a:t>はパラメータによって変わる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B20C2B8-BB49-4263-B799-8B8247E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符号化について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575CA0-87D6-4E62-A35F-E2F14C8A3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30871"/>
              </p:ext>
            </p:extLst>
          </p:nvPr>
        </p:nvGraphicFramePr>
        <p:xfrm>
          <a:off x="471340" y="2708920"/>
          <a:ext cx="3740620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FE07EF-F448-47CB-9E0E-95BA4F474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85915"/>
              </p:ext>
            </p:extLst>
          </p:nvPr>
        </p:nvGraphicFramePr>
        <p:xfrm>
          <a:off x="4499992" y="2708920"/>
          <a:ext cx="3960440" cy="389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56370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6F82C8-2568-40D7-AEB6-25E2794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以下の動作でテスト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赤</a:t>
            </a:r>
            <a:r>
              <a:rPr lang="ja-JP" altLang="en-US" dirty="0"/>
              <a:t>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黄色に近づけ，離す</a:t>
            </a:r>
            <a:r>
              <a:rPr kumimoji="1" lang="en-US" altLang="ja-JP" dirty="0"/>
              <a:t>	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青に手を伸ばし，つかむ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黄色に対して赤と反対側で離す</a:t>
            </a:r>
            <a:r>
              <a:rPr kumimoji="1" lang="en-US" altLang="ja-JP" dirty="0"/>
              <a:t>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原点に戻る</a:t>
            </a:r>
            <a:r>
              <a:rPr lang="en-US" altLang="ja-JP" dirty="0"/>
              <a:t>	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lang="ja-JP" altLang="en-US" dirty="0"/>
              <a:t>回分のデータを用いて符号化</a:t>
            </a:r>
            <a:r>
              <a:rPr lang="en-US" altLang="ja-JP" dirty="0"/>
              <a:t>,</a:t>
            </a:r>
            <a:r>
              <a:rPr lang="ja-JP" altLang="en-US" dirty="0"/>
              <a:t>形態素解析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500 </a:t>
            </a:r>
            <a:r>
              <a:rPr kumimoji="1" lang="ja-JP" altLang="en-US" dirty="0"/>
              <a:t>ステップのうち </a:t>
            </a:r>
            <a:r>
              <a:rPr kumimoji="1" lang="en-US" altLang="ja-JP" dirty="0"/>
              <a:t>100, 200, 300, 400 </a:t>
            </a:r>
            <a:r>
              <a:rPr kumimoji="1" lang="ja-JP" altLang="en-US" dirty="0"/>
              <a:t>ステップ付近に</a:t>
            </a:r>
            <a:br>
              <a:rPr lang="en-US" altLang="ja-JP" dirty="0"/>
            </a:br>
            <a:r>
              <a:rPr kumimoji="1" lang="ja-JP" altLang="en-US" dirty="0"/>
              <a:t>解析結果の境界位置が生じてくれれば成功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7ABAE8-BF3A-45C7-AB67-B28A65D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12953499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9AD772E-B3A8-421C-A2A8-3D6F137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調整すべきパラメータは以下の通り</a:t>
            </a:r>
            <a:endParaRPr lang="en-US" altLang="ja-JP" dirty="0"/>
          </a:p>
          <a:p>
            <a:pPr lvl="1"/>
            <a:r>
              <a:rPr kumimoji="1" lang="ja-JP" altLang="en-US" dirty="0"/>
              <a:t>符号化の際に連結する時系列データの連結数</a:t>
            </a:r>
            <a:endParaRPr kumimoji="1" lang="en-US" altLang="ja-JP" dirty="0"/>
          </a:p>
          <a:p>
            <a:pPr lvl="1"/>
            <a:r>
              <a:rPr lang="en-US" altLang="ja-JP" dirty="0"/>
              <a:t>SOINN </a:t>
            </a:r>
            <a:r>
              <a:rPr lang="ja-JP" altLang="en-US" dirty="0"/>
              <a:t>のパラメータ 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HPYLM </a:t>
            </a:r>
            <a:r>
              <a:rPr kumimoji="1" lang="ja-JP" altLang="en-US" dirty="0"/>
              <a:t>の「長い単語」に対するペナルティ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HPYLM</a:t>
            </a:r>
            <a:r>
              <a:rPr kumimoji="1" lang="ja-JP" altLang="en-US" dirty="0"/>
              <a:t> の割引率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の強度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つに</a:t>
            </a:r>
            <a:r>
              <a:rPr kumimoji="1" lang="ja-JP" altLang="en-US" dirty="0"/>
              <a:t>対してグリッドサーチを用いて</a:t>
            </a:r>
            <a:br>
              <a:rPr lang="en-US" altLang="ja-JP" dirty="0"/>
            </a:br>
            <a:r>
              <a:rPr lang="ja-JP" altLang="en-US" dirty="0"/>
              <a:t>最適値を求めた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23506A-CF35-4F99-8EE4-EB119E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9999788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E7E452-2679-4B20-AECD-4E96497E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1620851"/>
            <a:ext cx="3407874" cy="2555906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9EBDECF-6369-4C47-95FE-5C207623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(step = 3)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A3E0A-86F5-4AE3-A8F2-7DCC1CC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1617306"/>
            <a:ext cx="3412602" cy="25594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1B4F70-2CBC-41C0-9F73-34CF6B2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4077072"/>
            <a:ext cx="3412602" cy="25594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DB6ED7-EBA0-4E88-9B38-EEA9919F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4077072"/>
            <a:ext cx="3412602" cy="25594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EE2686-C64A-4787-BDCF-D237221B9183}"/>
              </a:ext>
            </a:extLst>
          </p:cNvPr>
          <p:cNvSpPr txBox="1"/>
          <p:nvPr/>
        </p:nvSpPr>
        <p:spPr>
          <a:xfrm>
            <a:off x="1835696" y="11876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    α = 3				α = 9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/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blipFill>
                <a:blip r:embed="rId6"/>
                <a:stretch>
                  <a:fillRect l="-3980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/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blipFill>
                <a:blip r:embed="rId7"/>
                <a:stretch>
                  <a:fillRect l="-3556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04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CBE0DF3-7D6E-47FB-B69A-24670BB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(α=2500)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A0AAC4-3E28-483D-A5B0-C03FA87C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1729000"/>
            <a:ext cx="3102365" cy="23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1DDEE2-4368-4C35-A49F-509CAE394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1" y="4388107"/>
            <a:ext cx="3102365" cy="23267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FC9BB3-1944-496C-AA70-4E8917014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4388107"/>
            <a:ext cx="3102365" cy="2326774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64A863E0-64EF-4848-BBC2-A26FB261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128212" cy="2346159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750DE-8A41-4FF9-B71F-732F5A44ECA8}"/>
              </a:ext>
            </a:extLst>
          </p:cNvPr>
          <p:cNvSpPr txBox="1"/>
          <p:nvPr/>
        </p:nvSpPr>
        <p:spPr>
          <a:xfrm>
            <a:off x="2006145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step=3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5FF162-C224-46C5-BC4F-69D7FFBDE6CC}"/>
              </a:ext>
            </a:extLst>
          </p:cNvPr>
          <p:cNvSpPr txBox="1"/>
          <p:nvPr/>
        </p:nvSpPr>
        <p:spPr>
          <a:xfrm>
            <a:off x="6088449" y="4196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FED282-D429-49D9-A5D4-0AAC2B8E889B}"/>
              </a:ext>
            </a:extLst>
          </p:cNvPr>
          <p:cNvSpPr txBox="1"/>
          <p:nvPr/>
        </p:nvSpPr>
        <p:spPr>
          <a:xfrm>
            <a:off x="2006145" y="4204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9847B-D125-47F0-A583-8C6A013F4DE9}"/>
              </a:ext>
            </a:extLst>
          </p:cNvPr>
          <p:cNvSpPr txBox="1"/>
          <p:nvPr/>
        </p:nvSpPr>
        <p:spPr>
          <a:xfrm>
            <a:off x="6084168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5974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810533DA-0A71-4914-92AF-41C231F39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704167"/>
            <a:ext cx="5852172" cy="4389129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4858BDA-D2FD-47FE-8467-D82FF84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7813B72-E43C-4BDD-83B0-D8F16196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星が「途中状態」と推定された</a:t>
            </a:r>
            <a:r>
              <a:rPr lang="ja-JP" altLang="en-US" dirty="0"/>
              <a:t>状態</a:t>
            </a:r>
            <a:r>
              <a:rPr lang="en-US" altLang="ja-JP" dirty="0"/>
              <a:t>(</a:t>
            </a:r>
            <a:r>
              <a:rPr lang="ja-JP" altLang="en-US" dirty="0"/>
              <a:t>手の位置のみ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60190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DDDBA4C-DD4E-4D33-A506-3D4E683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符号数が多様になりすぎると境界がうまく作れない</a:t>
            </a:r>
            <a:endParaRPr lang="en-US" altLang="ja-JP" dirty="0"/>
          </a:p>
          <a:p>
            <a:pPr lvl="1"/>
            <a:r>
              <a:rPr lang="ja-JP" altLang="en-US" dirty="0"/>
              <a:t>境界が作れない </a:t>
            </a:r>
            <a:r>
              <a:rPr lang="en-US" altLang="ja-JP" dirty="0"/>
              <a:t>= </a:t>
            </a:r>
            <a:r>
              <a:rPr lang="ja-JP" altLang="en-US" dirty="0"/>
              <a:t>全体を大きな一つの単語と判断</a:t>
            </a:r>
            <a:endParaRPr lang="en-US" altLang="ja-JP" dirty="0"/>
          </a:p>
          <a:p>
            <a:pPr lvl="1"/>
            <a:r>
              <a:rPr lang="ja-JP" altLang="en-US" dirty="0"/>
              <a:t>符号の種類が多すぎると単語の学習が十分できない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動作の後半の途中状態の抽出が</a:t>
            </a:r>
            <a:br>
              <a:rPr lang="en-US" altLang="ja-JP" dirty="0"/>
            </a:br>
            <a:r>
              <a:rPr lang="ja-JP" altLang="en-US" dirty="0"/>
              <a:t>比較的うまくいっていない</a:t>
            </a:r>
            <a:endParaRPr lang="en-US" altLang="ja-JP" dirty="0"/>
          </a:p>
          <a:p>
            <a:pPr lvl="1"/>
            <a:r>
              <a:rPr lang="ja-JP" altLang="en-US" dirty="0"/>
              <a:t>文脈が長くなるため，単語分割の際のペナルティが</a:t>
            </a:r>
            <a:br>
              <a:rPr lang="en-US" altLang="ja-JP" dirty="0"/>
            </a:br>
            <a:r>
              <a:rPr lang="ja-JP" altLang="en-US" dirty="0"/>
              <a:t>大きく反映されている？</a:t>
            </a:r>
            <a:endParaRPr lang="en-US" altLang="ja-JP" dirty="0"/>
          </a:p>
          <a:p>
            <a:pPr lvl="1"/>
            <a:r>
              <a:rPr lang="ja-JP" altLang="en-US" dirty="0"/>
              <a:t>内部パラメータを調整して考察（現在実行中）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9E5987-8C79-4AF7-A075-9047472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39133920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0B4F6-A427-43CC-9EF6-257742FBAF3A}"/>
              </a:ext>
            </a:extLst>
          </p:cNvPr>
          <p:cNvSpPr/>
          <p:nvPr/>
        </p:nvSpPr>
        <p:spPr>
          <a:xfrm>
            <a:off x="96332" y="44624"/>
            <a:ext cx="3539564" cy="676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609D1C4-7BB9-4A33-8B42-E9BB7A093D69}"/>
              </a:ext>
            </a:extLst>
          </p:cNvPr>
          <p:cNvSpPr/>
          <p:nvPr/>
        </p:nvSpPr>
        <p:spPr>
          <a:xfrm>
            <a:off x="3635896" y="2557050"/>
            <a:ext cx="5433288" cy="24524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73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41751CC-1621-4C57-B08D-C756CC1D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残りのパラメータ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割引率</a:t>
            </a:r>
            <a:r>
              <a:rPr kumimoji="1" lang="en-US" altLang="ja-JP" dirty="0"/>
              <a:t>,</a:t>
            </a:r>
            <a:r>
              <a:rPr kumimoji="1" lang="ja-JP" altLang="en-US" dirty="0"/>
              <a:t>強度</a:t>
            </a:r>
            <a:r>
              <a:rPr kumimoji="1"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pPr lvl="1"/>
            <a:r>
              <a:rPr kumimoji="1" lang="ja-JP" altLang="en-US" dirty="0"/>
              <a:t>現在実行中</a:t>
            </a:r>
            <a:endParaRPr kumimoji="1" lang="en-US" altLang="ja-JP" dirty="0"/>
          </a:p>
          <a:p>
            <a:r>
              <a:rPr kumimoji="1" lang="ja-JP" altLang="en-US" dirty="0"/>
              <a:t>共通境界を動的計画法で推定し学習する</a:t>
            </a:r>
            <a:endParaRPr kumimoji="1" lang="en-US" altLang="ja-JP" dirty="0"/>
          </a:p>
          <a:p>
            <a:pPr lvl="1"/>
            <a:r>
              <a:rPr lang="ja-JP" altLang="en-US" dirty="0"/>
              <a:t>手法を模索中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24C5-1EBA-4181-8F47-0AC1545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70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線形代数モデルでの実験</a:t>
            </a:r>
            <a:endParaRPr kumimoji="1" lang="en-US" altLang="ja-JP" dirty="0"/>
          </a:p>
          <a:p>
            <a:pPr lvl="1"/>
            <a:r>
              <a:rPr lang="ja-JP" altLang="en-US" dirty="0"/>
              <a:t>誤差の方程式について</a:t>
            </a:r>
            <a:endParaRPr lang="en-US" altLang="ja-JP" dirty="0"/>
          </a:p>
          <a:p>
            <a:pPr lvl="1"/>
            <a:r>
              <a:rPr kumimoji="1" lang="en-US" altLang="ja-JP" dirty="0"/>
              <a:t>SOINN</a:t>
            </a:r>
            <a:r>
              <a:rPr kumimoji="1" lang="ja-JP" altLang="en-US" dirty="0"/>
              <a:t>を併用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3/ 8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教示誤差の定義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再現誤差は平均を取るとゼロになるか？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線形代数モデルについて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手計算ではわからなかったので実験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	:</a:t>
                </a:r>
                <a:r>
                  <a:rPr kumimoji="1" lang="ja-JP" altLang="en-US" dirty="0"/>
                  <a:t>教示データ（</a:t>
                </a:r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次元，各要素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200</a:t>
                </a:r>
                <a:r>
                  <a:rPr kumimoji="1" lang="ja-JP" altLang="en-US" dirty="0"/>
                  <a:t>のランダムな整数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教示誤差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ガウス分布に従う</a:t>
                </a:r>
                <a:r>
                  <a:rPr kumimoji="1"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のノルムの平均をグラフ化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まれに出現する外れ値に大きな影響を受けている</a:t>
            </a:r>
            <a:endParaRPr kumimoji="1" lang="en-US" altLang="ja-JP" dirty="0"/>
          </a:p>
          <a:p>
            <a:r>
              <a:rPr lang="ja-JP" altLang="en-US" dirty="0"/>
              <a:t>大きな外れ値はまれであり，それ以外を用いた平均ならうまく学習できる</a:t>
            </a:r>
            <a:endParaRPr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を用いて外れ値を取り除けばうまく行く？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うまくいかない理由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研究構想について</a:t>
            </a:r>
            <a:endParaRPr kumimoji="1" lang="en-US" altLang="ja-JP" dirty="0"/>
          </a:p>
          <a:p>
            <a:r>
              <a:rPr lang="ja-JP" altLang="en-US" dirty="0"/>
              <a:t>線形代数を用いた学習モデル</a:t>
            </a:r>
            <a:endParaRPr lang="en-US" altLang="ja-JP" dirty="0"/>
          </a:p>
          <a:p>
            <a:r>
              <a:rPr kumimoji="1" lang="ja-JP" altLang="en-US" dirty="0"/>
              <a:t>形態素解析ライブラリの試用</a:t>
            </a:r>
            <a:endParaRPr kumimoji="1" lang="en-US" altLang="ja-JP" dirty="0"/>
          </a:p>
          <a:p>
            <a:r>
              <a:rPr lang="en-US" altLang="ja-JP" dirty="0"/>
              <a:t>Kinect</a:t>
            </a:r>
            <a:r>
              <a:rPr lang="ja-JP" altLang="en-US" dirty="0"/>
              <a:t>の試用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修正した学習フロー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SOINN</a:t>
            </a:r>
            <a:r>
              <a:rPr lang="ja-JP" altLang="en-US" sz="2400" dirty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学習データが少ない時の近似法について考察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</a:t>
            </a:r>
            <a:endParaRPr lang="en-US" altLang="ja-JP" dirty="0"/>
          </a:p>
          <a:p>
            <a:pPr lvl="1"/>
            <a:r>
              <a:rPr kumimoji="1" lang="ja-JP" altLang="en-US"/>
              <a:t>特徴量の組み合わせ</a:t>
            </a:r>
            <a:endParaRPr kumimoji="1" lang="en-US" altLang="ja-JP" dirty="0"/>
          </a:p>
          <a:p>
            <a:r>
              <a:rPr lang="en-US" altLang="ja-JP" dirty="0"/>
              <a:t>SOINN</a:t>
            </a:r>
            <a:r>
              <a:rPr lang="ja-JP" altLang="en-US" dirty="0"/>
              <a:t>が有効な時とそうでない時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遺伝的アルゴリズムの試用</a:t>
            </a:r>
            <a:endParaRPr lang="en-US" altLang="ja-JP" dirty="0"/>
          </a:p>
          <a:p>
            <a:pPr lvl="1"/>
            <a:r>
              <a:rPr lang="ja-JP" altLang="en-US" dirty="0"/>
              <a:t>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充分なデータが存在する場合，</a:t>
            </a:r>
            <a:r>
              <a:rPr kumimoji="1" lang="en-US" altLang="ja-JP" dirty="0"/>
              <a:t>SOINN+</a:t>
            </a:r>
            <a:r>
              <a:rPr kumimoji="1" lang="ja-JP" altLang="en-US" dirty="0"/>
              <a:t>連立方程式の手法が成功</a:t>
            </a:r>
            <a:endParaRPr kumimoji="1" lang="en-US" altLang="ja-JP" dirty="0"/>
          </a:p>
          <a:p>
            <a:r>
              <a:rPr lang="ja-JP" altLang="en-US" dirty="0"/>
              <a:t>データが少ない場合（連立方程式が解けない場合）の推定手法として，最急降下法を試用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/>
              <a:t>急降下法</a:t>
            </a:r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充分なデータの場合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充分なデータがある場合，最急降下法は連立方程式より正確な学習</a:t>
            </a:r>
            <a:endParaRPr kumimoji="1" lang="en-US" altLang="ja-JP" dirty="0"/>
          </a:p>
          <a:p>
            <a:pPr lvl="1"/>
            <a:r>
              <a:rPr lang="ja-JP" altLang="en-US" dirty="0"/>
              <a:t>データを網羅的に使えているからと考えられる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経過時間は圧倒</a:t>
            </a:r>
            <a:r>
              <a:rPr lang="ja-JP" altLang="en-US" dirty="0"/>
              <a:t>的に連立方程式のほうが良い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充分なデータがない場合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上手くいかない</a:t>
            </a:r>
            <a:endParaRPr kumimoji="1" lang="en-US" altLang="ja-JP" dirty="0"/>
          </a:p>
          <a:p>
            <a:pPr lvl="1"/>
            <a:r>
              <a:rPr lang="ja-JP" altLang="en-US" dirty="0"/>
              <a:t>局所解に収束？</a:t>
            </a:r>
            <a:endParaRPr lang="en-US" altLang="ja-JP" dirty="0"/>
          </a:p>
          <a:p>
            <a:pPr lvl="1"/>
            <a:r>
              <a:rPr kumimoji="1" lang="ja-JP" altLang="en-US" dirty="0"/>
              <a:t>計算に時間がかかっている？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/>
              <a:t>検証実験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閾値以下になるまで初期値を変更して繰り返し実験</a:t>
            </a:r>
            <a:endParaRPr kumimoji="1" lang="en-US" altLang="ja-JP" dirty="0"/>
          </a:p>
          <a:p>
            <a:pPr lvl="1"/>
            <a:r>
              <a:rPr lang="ja-JP" altLang="en-US" dirty="0"/>
              <a:t>データ量を変えて実験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卒業研究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物体移動動作</a:t>
            </a:r>
            <a:r>
              <a:rPr lang="ja-JP" altLang="en-US" dirty="0"/>
              <a:t>の目標位置と</a:t>
            </a:r>
            <a:r>
              <a:rPr lang="ja-JP" altLang="en-US" dirty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言って聞かせたり，見せるだけで，様々な動作を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気を利かせつつ</a:t>
            </a:r>
            <a:r>
              <a:rPr lang="ja-JP" altLang="en-US" dirty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/>
              <a:t>実験</a:t>
            </a:r>
            <a:endParaRPr kumimoji="1" lang="en-US" altLang="ja-JP" dirty="0"/>
          </a:p>
          <a:p>
            <a:r>
              <a:rPr lang="ja-JP" altLang="en-US" dirty="0"/>
              <a:t>画像処理としての応用</a:t>
            </a:r>
            <a:endParaRPr kumimoji="1" lang="en-US" altLang="ja-JP" dirty="0"/>
          </a:p>
          <a:p>
            <a:r>
              <a:rPr lang="ja-JP" altLang="en-US" dirty="0"/>
              <a:t>機械学習演習</a:t>
            </a:r>
            <a:endParaRPr lang="en-US" altLang="ja-JP" dirty="0"/>
          </a:p>
          <a:p>
            <a:pPr lvl="1"/>
            <a:r>
              <a:rPr lang="ja-JP" altLang="en-US" dirty="0"/>
              <a:t>ＣＮＮ</a:t>
            </a:r>
            <a:endParaRPr lang="en-US" altLang="ja-JP" dirty="0"/>
          </a:p>
          <a:p>
            <a:pPr lvl="1"/>
            <a:r>
              <a:rPr kumimoji="1" lang="ja-JP" altLang="en-US" dirty="0"/>
              <a:t>バックプロパゲーション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演習</a:t>
            </a:r>
            <a:endParaRPr lang="en-US" altLang="ja-JP" dirty="0"/>
          </a:p>
          <a:p>
            <a:r>
              <a:rPr kumimoji="1" lang="en-US" altLang="ja-JP" dirty="0" err="1"/>
              <a:t>kinect</a:t>
            </a:r>
            <a:r>
              <a:rPr kumimoji="1" lang="ja-JP" altLang="en-US" dirty="0"/>
              <a:t>準備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kinect</a:t>
            </a:r>
            <a:r>
              <a:rPr lang="ja-JP" altLang="en-US" dirty="0"/>
              <a:t>のライブラリを発見</a:t>
            </a:r>
            <a:endParaRPr lang="en-US" altLang="ja-JP" dirty="0"/>
          </a:p>
          <a:p>
            <a:pPr lvl="1"/>
            <a:r>
              <a:rPr lang="ja-JP" altLang="en-US" dirty="0"/>
              <a:t>チュートリアルを読んでいる最中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収束は </a:t>
            </a:r>
            <a:r>
              <a:rPr kumimoji="1" lang="en-US" altLang="ja-JP" dirty="0"/>
              <a:t>50 </a:t>
            </a:r>
            <a:r>
              <a:rPr kumimoji="1" lang="ja-JP" altLang="en-US" dirty="0"/>
              <a:t>前後</a:t>
            </a:r>
            <a:endParaRPr kumimoji="1" lang="en-US" altLang="ja-JP" dirty="0"/>
          </a:p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/>
              <a:t>連立方程式，ＧＡ，卒論手法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1Q</a:t>
            </a:r>
            <a:r>
              <a:rPr lang="ja-JP" altLang="en-US" dirty="0"/>
              <a:t>課題終了</a:t>
            </a:r>
            <a:endParaRPr lang="en-US" altLang="ja-JP" dirty="0"/>
          </a:p>
          <a:p>
            <a:r>
              <a:rPr lang="ja-JP" altLang="en-US" dirty="0"/>
              <a:t>疑似</a:t>
            </a:r>
            <a:r>
              <a:rPr lang="en-US" altLang="ja-JP" dirty="0"/>
              <a:t>3</a:t>
            </a:r>
            <a:r>
              <a:rPr lang="ja-JP" altLang="en-US" dirty="0"/>
              <a:t>次元で実験</a:t>
            </a:r>
            <a:endParaRPr lang="en-US" altLang="ja-JP" dirty="0"/>
          </a:p>
          <a:p>
            <a:r>
              <a:rPr kumimoji="1" lang="ja-JP" altLang="en-US" dirty="0"/>
              <a:t>連立方程式型と比較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疑似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 dirty="0"/>
              <a:t>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ゼミ用の実験準備</a:t>
            </a:r>
            <a:endParaRPr lang="en-US" altLang="ja-JP" dirty="0"/>
          </a:p>
          <a:p>
            <a:pPr lvl="2"/>
            <a:r>
              <a:rPr lang="ja-JP" altLang="en-US" dirty="0"/>
              <a:t>汎化誤差の実験</a:t>
            </a:r>
            <a:endParaRPr lang="en-US" altLang="ja-JP" dirty="0"/>
          </a:p>
          <a:p>
            <a:pPr lvl="1"/>
            <a:r>
              <a:rPr kumimoji="1" lang="ja-JP" altLang="en-US" dirty="0"/>
              <a:t>手法の問題点の考察</a:t>
            </a:r>
            <a:r>
              <a:rPr kumimoji="1" lang="en-US" altLang="ja-JP" dirty="0"/>
              <a:t>	</a:t>
            </a:r>
          </a:p>
          <a:p>
            <a:pPr lvl="2"/>
            <a:r>
              <a:rPr lang="ja-JP" altLang="en-US" dirty="0"/>
              <a:t>連立型</a:t>
            </a:r>
            <a:r>
              <a:rPr lang="ja-JP" altLang="en-US"/>
              <a:t>の不具合と問題点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卒論手法との比較実験</a:t>
            </a:r>
            <a:endParaRPr kumimoji="1" lang="en-US" altLang="ja-JP" dirty="0"/>
          </a:p>
          <a:p>
            <a:pPr lvl="1"/>
            <a:r>
              <a:rPr lang="ja-JP" altLang="en-US" dirty="0"/>
              <a:t>時間がなくて（＋面倒くさがって）完全な比較実験ではない</a:t>
            </a:r>
            <a:endParaRPr lang="en-US" altLang="ja-JP" dirty="0"/>
          </a:p>
          <a:p>
            <a:pPr lvl="1"/>
            <a:r>
              <a:rPr kumimoji="1" lang="ja-JP" altLang="en-US" dirty="0"/>
              <a:t>卒論手法が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データで動作した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/>
              <a:t>新手法ではどのくらいのデータ量が必要であるか</a:t>
            </a:r>
            <a:endParaRPr kumimoji="1" lang="en-US" altLang="ja-JP" dirty="0"/>
          </a:p>
          <a:p>
            <a:pPr lvl="1"/>
            <a:r>
              <a:rPr lang="ja-JP" altLang="en-US" dirty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→新手法の精度とデータ量の関係は？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実験回数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回のうちの成功率でグラフ化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→“再現成功”の基準は？</a:t>
            </a:r>
            <a:endParaRPr kumimoji="1" lang="en-US" altLang="ja-JP" dirty="0"/>
          </a:p>
          <a:p>
            <a:pPr lvl="1"/>
            <a:r>
              <a:rPr lang="ja-JP" altLang="en-US" dirty="0"/>
              <a:t>最急降下法を用いて実験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→連立型を使わない理由は後述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ゼミ用の実験</a:t>
            </a:r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80</a:t>
            </a:r>
            <a:r>
              <a:rPr lang="ja-JP" altLang="en-US" dirty="0"/>
              <a:t>データ程度でようやく高い再現率</a:t>
            </a:r>
            <a:endParaRPr lang="en-US" altLang="ja-JP" dirty="0"/>
          </a:p>
          <a:p>
            <a:pPr lvl="1"/>
            <a:r>
              <a:rPr lang="ja-JP" altLang="en-US" dirty="0"/>
              <a:t>卒論手法と同程度の精度になるには</a:t>
            </a:r>
            <a:r>
              <a:rPr lang="en-US" altLang="ja-JP" dirty="0"/>
              <a:t>90</a:t>
            </a:r>
            <a:r>
              <a:rPr lang="ja-JP" altLang="en-US" dirty="0"/>
              <a:t>データ以上必要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ゼミ用の実験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汎用ロボット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複雑な動作が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扱える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効率よく学習ができる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不要な情報を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見分けられる</a:t>
            </a:r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連続で動的な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動作の学習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多様な特徴量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動作プリミティブの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系列の学習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能動学習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注目する環境の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タスク類似性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誤教示排除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探索範囲制限</a:t>
            </a:r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？？？</a:t>
            </a: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“卒論手法が優れていて，新手法が劣っている”？</a:t>
            </a:r>
            <a:endParaRPr kumimoji="1" lang="en-US" altLang="ja-JP" dirty="0"/>
          </a:p>
          <a:p>
            <a:pPr lvl="1"/>
            <a:r>
              <a:rPr lang="ja-JP" altLang="en-US" dirty="0"/>
              <a:t>そもそも，扱おうとしているタスクが違う</a:t>
            </a:r>
            <a:endParaRPr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次元回転なし　→　</a:t>
            </a:r>
            <a:r>
              <a:rPr lang="en-US" altLang="ja-JP" dirty="0"/>
              <a:t>3</a:t>
            </a:r>
            <a:r>
              <a:rPr lang="ja-JP" altLang="en-US" dirty="0"/>
              <a:t>次元回転あり など多様な特徴量</a:t>
            </a:r>
            <a:endParaRPr lang="en-US" altLang="ja-JP" dirty="0"/>
          </a:p>
          <a:p>
            <a:pPr lvl="1"/>
            <a:r>
              <a:rPr lang="ja-JP" altLang="en-US" dirty="0"/>
              <a:t>現状の新手法はただの計算基盤</a:t>
            </a:r>
            <a:endParaRPr lang="en-US" altLang="ja-JP" dirty="0"/>
          </a:p>
          <a:p>
            <a:pPr lvl="2"/>
            <a:r>
              <a:rPr lang="ja-JP" altLang="en-US" dirty="0"/>
              <a:t>“気が利く”処理は一切行っていない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実験からの考察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達成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前回まで：</a:t>
            </a:r>
            <a:endParaRPr lang="en-US" altLang="ja-JP" dirty="0"/>
          </a:p>
          <a:p>
            <a:pPr lvl="1"/>
            <a:r>
              <a:rPr lang="ja-JP" altLang="en-US" dirty="0"/>
              <a:t>連立型のほうが早いしデータ量少なくて済むし精度は同程度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→以降は連立型を使用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ゼミ準備中に連立型の不具合と問題点が発覚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20</a:t>
            </a:r>
            <a:r>
              <a:rPr kumimoji="1" lang="ja-JP" altLang="en-US" dirty="0"/>
              <a:t>にするとうまくいかなかった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→常に依存関係にある特徴量は？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・緑の位置は関係ない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・青の左？　黄色の左？</a:t>
            </a:r>
            <a:endParaRPr kumimoji="1" lang="en-US" altLang="ja-JP" dirty="0"/>
          </a:p>
          <a:p>
            <a:r>
              <a:rPr kumimoji="1" lang="ja-JP" altLang="en-US" dirty="0"/>
              <a:t>→青と黄色が常にこの並びだと</a:t>
            </a:r>
            <a:endParaRPr kumimoji="1" lang="en-US" altLang="ja-JP" dirty="0"/>
          </a:p>
          <a:p>
            <a:r>
              <a:rPr kumimoji="1" lang="ja-JP" altLang="en-US" dirty="0"/>
              <a:t>　　単純な連立型では解けない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卒論手法は最尤推定なので</a:t>
            </a:r>
            <a:endParaRPr kumimoji="1" lang="en-US" altLang="ja-JP" dirty="0"/>
          </a:p>
          <a:p>
            <a:r>
              <a:rPr kumimoji="1" lang="ja-JP" altLang="en-US" dirty="0"/>
              <a:t>“青の左”か“黄色の左”の</a:t>
            </a:r>
            <a:endParaRPr kumimoji="1" lang="en-US" altLang="ja-JP" dirty="0"/>
          </a:p>
          <a:p>
            <a:r>
              <a:rPr kumimoji="1" lang="ja-JP" altLang="en-US" dirty="0"/>
              <a:t>どちらかになる</a:t>
            </a:r>
            <a:endParaRPr kumimoji="1" lang="en-US" altLang="ja-JP" dirty="0"/>
          </a:p>
          <a:p>
            <a:r>
              <a:rPr kumimoji="1" lang="ja-JP" altLang="en-US" dirty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“どっちでも問題ない”という前提</a:t>
            </a:r>
            <a:endParaRPr kumimoji="1" lang="en-US" altLang="ja-JP" dirty="0"/>
          </a:p>
          <a:p>
            <a:pPr lvl="1"/>
            <a:r>
              <a:rPr lang="ja-JP" altLang="en-US" dirty="0"/>
              <a:t>常に他方に依存する（情報量を持たない）特徴量を無視した連立型にする必要がある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→主成分分析でうまくいくかも？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→主成分分析は処理時間の短縮にはなっても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/>
              <a:t>これは教示者の“意図”を把握できている？</a:t>
            </a:r>
            <a:endParaRPr lang="en-US" altLang="ja-JP" dirty="0"/>
          </a:p>
          <a:p>
            <a:pPr lvl="2"/>
            <a:r>
              <a:rPr lang="ja-JP" altLang="en-US" dirty="0"/>
              <a:t>“等間隔で赤，青，黄色”は青と黄色が動かないなら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/>
              <a:t>人でも区別不可能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→自然な前提とする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手法の問題点の考察</a:t>
            </a:r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主成分分析による特徴量の削減を試す</a:t>
            </a:r>
            <a:endParaRPr kumimoji="1" lang="en-US" altLang="ja-JP" dirty="0"/>
          </a:p>
          <a:p>
            <a:r>
              <a:rPr lang="ja-JP" altLang="en-US" dirty="0"/>
              <a:t>特徴量を増減させて実験してみる</a:t>
            </a:r>
            <a:endParaRPr lang="en-US" altLang="ja-JP" dirty="0"/>
          </a:p>
          <a:p>
            <a:pPr lvl="1"/>
            <a:r>
              <a:rPr kumimoji="1" lang="ja-JP" altLang="en-US" dirty="0"/>
              <a:t>“そもそも特徴量が少ないならデータ量は少なくて済むのか？”を考察</a:t>
            </a:r>
            <a:endParaRPr kumimoji="1" lang="en-US" altLang="ja-JP" dirty="0"/>
          </a:p>
          <a:p>
            <a:r>
              <a:rPr lang="ja-JP" altLang="en-US" dirty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連立型の不具合，問題点の考察</a:t>
            </a:r>
            <a:endParaRPr lang="en-US" altLang="ja-JP" dirty="0"/>
          </a:p>
          <a:p>
            <a:pPr lvl="2"/>
            <a:r>
              <a:rPr kumimoji="1" lang="ja-JP" altLang="en-US" dirty="0"/>
              <a:t>手法の変更</a:t>
            </a:r>
            <a:endParaRPr kumimoji="1" lang="en-US" altLang="ja-JP" dirty="0"/>
          </a:p>
          <a:p>
            <a:pPr lvl="1"/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前回まで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/>
              <a:t>主な原因</a:t>
            </a:r>
            <a:endParaRPr kumimoji="1" lang="en-US" altLang="ja-JP" dirty="0"/>
          </a:p>
          <a:p>
            <a:pPr lvl="1"/>
            <a:r>
              <a:rPr lang="en-US" altLang="ja-JP" dirty="0"/>
              <a:t>SOINN</a:t>
            </a:r>
            <a:r>
              <a:rPr lang="ja-JP" altLang="en-US" dirty="0" err="1"/>
              <a:t>を適</a:t>
            </a:r>
            <a:r>
              <a:rPr lang="ja-JP" altLang="en-US" dirty="0"/>
              <a:t>切に使用できていなかった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思うようにグラフ形成できていなかった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 </a:t>
            </a:r>
            <a:r>
              <a:rPr kumimoji="1" lang="ja-JP" altLang="en-US" dirty="0"/>
              <a:t>個の特徴量に対して，初期状態と目標状態の対が</a:t>
            </a:r>
            <a:r>
              <a:rPr kumimoji="1" lang="en-US" altLang="ja-JP" dirty="0"/>
              <a:t>N </a:t>
            </a:r>
            <a:r>
              <a:rPr kumimoji="1" lang="ja-JP" altLang="en-US" dirty="0"/>
              <a:t>個あれば連立方程式が解ける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状態対（ログデータ）には誤差が付与している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平均をとることで何とかできる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の孤立ノード除去が役に立つかも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学習中の</a:t>
            </a:r>
            <a:r>
              <a:rPr lang="en-US" altLang="ja-JP" dirty="0"/>
              <a:t>SOINN</a:t>
            </a:r>
            <a:r>
              <a:rPr lang="ja-JP" altLang="en-US" dirty="0"/>
              <a:t>の中身を表示した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→想定した動作をしていない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・孤立ノードが残っている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・クラスが一つになっていない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孤立ノードが残っている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/>
              <a:t>し忘れ．</a:t>
            </a:r>
            <a:endParaRPr lang="en-US" altLang="ja-JP" dirty="0"/>
          </a:p>
          <a:p>
            <a:r>
              <a:rPr kumimoji="1" lang="ja-JP" altLang="en-US" dirty="0"/>
              <a:t>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→にもかかわらず，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番クラスのノード平均を出力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→クラスタリングが目的ではないため，</a:t>
            </a:r>
            <a:r>
              <a:rPr lang="en-US" altLang="ja-JP" dirty="0"/>
              <a:t>remove</a:t>
            </a:r>
            <a:r>
              <a:rPr lang="ja-JP" altLang="en-US" dirty="0"/>
              <a:t>後</a:t>
            </a:r>
            <a:r>
              <a:rPr lang="en-US" altLang="ja-JP" dirty="0"/>
              <a:t>	</a:t>
            </a:r>
            <a:r>
              <a:rPr lang="ja-JP" altLang="en-US" dirty="0"/>
              <a:t>残った全ノードの平均でいいのでは？</a:t>
            </a:r>
            <a:endParaRPr kumimoji="1" lang="en-US" altLang="ja-JP" dirty="0"/>
          </a:p>
          <a:p>
            <a:r>
              <a:rPr kumimoji="1" lang="ja-JP" altLang="en-US" dirty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→外れ値がクラスを形成してしまっている？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 err="1"/>
              <a:t>を無</a:t>
            </a:r>
            <a:r>
              <a:rPr lang="ja-JP" altLang="en-US" dirty="0"/>
              <a:t>限回してみたりしたが，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うまくいかない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従来のモデル</a:t>
            </a:r>
            <a:endParaRPr lang="en-US" altLang="ja-JP" dirty="0"/>
          </a:p>
          <a:p>
            <a:pPr lvl="1"/>
            <a:r>
              <a:rPr lang="ja-JP" altLang="en-US" dirty="0"/>
              <a:t>目標位置</a:t>
            </a: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観点 </a:t>
            </a:r>
            <a:r>
              <a:rPr lang="en-US" altLang="ja-JP" dirty="0"/>
              <a:t>+ </a:t>
            </a:r>
            <a:r>
              <a:rPr lang="ja-JP" altLang="en-US" dirty="0"/>
              <a:t>初期状態</a:t>
            </a:r>
            <a:endParaRPr lang="en-US" altLang="ja-JP" dirty="0"/>
          </a:p>
          <a:p>
            <a:pPr lvl="1"/>
            <a:r>
              <a:rPr kumimoji="1" lang="ja-JP" altLang="en-US" dirty="0"/>
              <a:t>観点</a:t>
            </a:r>
            <a:r>
              <a:rPr kumimoji="1" lang="en-US" altLang="ja-JP" dirty="0"/>
              <a:t>	 = </a:t>
            </a:r>
            <a:r>
              <a:rPr kumimoji="1" lang="ja-JP" altLang="en-US" dirty="0"/>
              <a:t>参照点 </a:t>
            </a:r>
            <a:r>
              <a:rPr kumimoji="1" lang="en-US" altLang="ja-JP" dirty="0"/>
              <a:t>+ </a:t>
            </a:r>
            <a:r>
              <a:rPr kumimoji="1" lang="ja-JP" altLang="en-US" dirty="0"/>
              <a:t>座標系</a:t>
            </a:r>
            <a:endParaRPr kumimoji="1" lang="en-US" altLang="ja-JP" dirty="0"/>
          </a:p>
          <a:p>
            <a:pPr lvl="1"/>
            <a:r>
              <a:rPr lang="ja-JP" altLang="en-US" dirty="0"/>
              <a:t>参照点</a:t>
            </a:r>
            <a:r>
              <a:rPr lang="en-US" altLang="ja-JP" dirty="0"/>
              <a:t>	 = </a:t>
            </a:r>
            <a:r>
              <a:rPr lang="ja-JP" altLang="en-US" dirty="0"/>
              <a:t>空間位置 </a:t>
            </a:r>
            <a:r>
              <a:rPr lang="en-US" altLang="ja-JP" dirty="0"/>
              <a:t>+ </a:t>
            </a:r>
            <a:r>
              <a:rPr lang="ja-JP" altLang="en-US" dirty="0"/>
              <a:t>物体位置 </a:t>
            </a:r>
            <a:r>
              <a:rPr lang="en-US" altLang="ja-JP" dirty="0"/>
              <a:t>+ </a:t>
            </a:r>
            <a:r>
              <a:rPr lang="ja-JP" altLang="en-US" dirty="0"/>
              <a:t>重心位置</a:t>
            </a:r>
            <a:endParaRPr lang="en-US" altLang="ja-JP" dirty="0"/>
          </a:p>
          <a:p>
            <a:pPr lvl="1"/>
            <a:r>
              <a:rPr lang="ja-JP" altLang="en-US" dirty="0"/>
              <a:t>座標系</a:t>
            </a:r>
            <a:r>
              <a:rPr lang="en-US" altLang="ja-JP" dirty="0"/>
              <a:t>	 = </a:t>
            </a:r>
            <a:r>
              <a:rPr lang="ja-JP" altLang="en-US" dirty="0"/>
              <a:t>恒等座標 </a:t>
            </a:r>
            <a:r>
              <a:rPr lang="en-US" altLang="ja-JP" dirty="0"/>
              <a:t>+ </a:t>
            </a:r>
            <a:r>
              <a:rPr lang="ja-JP" altLang="en-US" dirty="0"/>
              <a:t>初期位置方向 </a:t>
            </a:r>
            <a:r>
              <a:rPr lang="en-US" altLang="ja-JP" dirty="0"/>
              <a:t>+ </a:t>
            </a:r>
            <a:r>
              <a:rPr lang="ja-JP" altLang="en-US" dirty="0"/>
              <a:t>他物体位置方向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kumimoji="1" lang="ja-JP" altLang="en-US" dirty="0"/>
              <a:t>煩雑</a:t>
            </a:r>
            <a:endParaRPr kumimoji="1" lang="en-US" altLang="ja-JP" dirty="0"/>
          </a:p>
          <a:p>
            <a:pPr lvl="1"/>
            <a:r>
              <a:rPr lang="ja-JP" altLang="en-US" dirty="0"/>
              <a:t>網羅的か疑問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線形代数を用いた学習モデル</a:t>
            </a:r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うまくいかない理由は何？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全ノード平均ではうまくいかない？</a:t>
            </a:r>
            <a:endParaRPr kumimoji="1" lang="en-US" altLang="ja-JP" dirty="0"/>
          </a:p>
          <a:p>
            <a:pPr lvl="2"/>
            <a:r>
              <a:rPr lang="ja-JP" altLang="en-US" dirty="0"/>
              <a:t>外れ値の除去には成功している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ユークリッド距離ではダメ？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外れ値の除去に失敗している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うまくいかない理由は外れ値の除去ではなく平均？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手作業で外れ値を弾き，適切なデータのみで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学習したうえでの全ノード平均ならうまくいく？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うまくいった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→全ノード平均という手法は問題ない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SOINN</a:t>
            </a:r>
            <a:r>
              <a:rPr lang="ja-JP" altLang="en-US" dirty="0"/>
              <a:t>が外れ値の除去をし切れていない？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ほかの距離関数を試してみる？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チェビシェフ距離</a:t>
            </a:r>
            <a:endParaRPr kumimoji="1" lang="en-US" altLang="ja-JP" dirty="0"/>
          </a:p>
          <a:p>
            <a:pPr lvl="1"/>
            <a:r>
              <a:rPr lang="ja-JP" altLang="en-US" dirty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違いは見られたが，優劣ははっきりしなかった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以外の方法を試そう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 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en-US" altLang="ja-JP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を出力して終了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</a:t>
                </a:r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主成分分析を行うといいかも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今回の主目的は識別ではなく再現なので，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逆写像ができるような学習でないといけない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（主成分分析ではダメそう）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“写像”ではなく“選択”である必要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</a:t>
            </a:r>
            <a:r>
              <a:rPr lang="en-US" altLang="ja-JP" dirty="0"/>
              <a:t>3</a:t>
            </a:r>
            <a:r>
              <a:rPr lang="ja-JP" altLang="en-US" dirty="0"/>
              <a:t>種に大別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主特徴量</a:t>
            </a:r>
            <a:r>
              <a:rPr lang="en-US" altLang="ja-JP" dirty="0"/>
              <a:t>		</a:t>
            </a:r>
            <a:r>
              <a:rPr lang="ja-JP" altLang="en-US" dirty="0"/>
              <a:t>：変化する特徴量</a:t>
            </a:r>
            <a:endParaRPr lang="en-US" altLang="ja-JP" dirty="0"/>
          </a:p>
          <a:p>
            <a:pPr lvl="1"/>
            <a:r>
              <a:rPr lang="ja-JP" altLang="en-US" dirty="0"/>
              <a:t>副</a:t>
            </a:r>
            <a:r>
              <a:rPr kumimoji="1" lang="ja-JP" altLang="en-US" dirty="0"/>
              <a:t>特徴量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：主特徴量の変化に寄与する特徴量</a:t>
            </a:r>
            <a:endParaRPr kumimoji="1" lang="en-US" altLang="ja-JP" dirty="0"/>
          </a:p>
          <a:p>
            <a:pPr lvl="1"/>
            <a:r>
              <a:rPr lang="ja-JP" altLang="en-US" dirty="0"/>
              <a:t>無意味特徴量</a:t>
            </a:r>
            <a:r>
              <a:rPr lang="en-US" altLang="ja-JP" dirty="0"/>
              <a:t>	</a:t>
            </a:r>
            <a:r>
              <a:rPr lang="ja-JP" altLang="en-US" dirty="0"/>
              <a:t>：主特徴量の変化にかかわらない特徴量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主特徴量の識別は容易</a:t>
            </a:r>
            <a:endParaRPr lang="en-US" altLang="ja-JP" dirty="0"/>
          </a:p>
          <a:p>
            <a:r>
              <a:rPr lang="ja-JP" altLang="en-US" dirty="0"/>
              <a:t>学習には主特徴量と副特徴量のみで十分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無意味特徴量が識別できれば学習効率向上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副特徴量と無意味特徴量の判別法の考察</a:t>
            </a:r>
            <a:endParaRPr kumimoji="1" lang="en-US" altLang="ja-JP" dirty="0"/>
          </a:p>
          <a:p>
            <a:r>
              <a:rPr lang="ja-JP" altLang="en-US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各動作において、教示動作は以下のように与えた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これらはすべて，環境中の全特徴量の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/>
                  <a:t>で表されて</a:t>
                </a:r>
                <a:r>
                  <a:rPr lang="ja-JP" altLang="en-US" dirty="0"/>
                  <a:t>いる．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　　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グラフが収束していない問題</a:t>
            </a:r>
            <a:endParaRPr lang="en-US" altLang="ja-JP" dirty="0"/>
          </a:p>
          <a:p>
            <a:pPr lvl="1"/>
            <a:r>
              <a:rPr kumimoji="1" lang="ja-JP" altLang="en-US" dirty="0"/>
              <a:t>データ量が多いほうが誤差が大きくなっている問題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閾値 </a:t>
            </a:r>
            <a:r>
              <a:rPr kumimoji="1" lang="en-US" altLang="ja-JP" dirty="0"/>
              <a:t>0.2 </a:t>
            </a:r>
            <a:r>
              <a:rPr kumimoji="1" lang="ja-JP" altLang="en-US" dirty="0"/>
              <a:t>のグラフは収束している？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収束していない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グラフが収束していない問題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外れ値は完全に除去できている？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データ量が多いほうが誤差が大きくなっている問題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外れ値除去をかいくぐる外れ値が存在するのが原因</a:t>
            </a:r>
            <a:endParaRPr kumimoji="1" lang="en-US" altLang="ja-JP" dirty="0"/>
          </a:p>
          <a:p>
            <a:pPr lvl="1"/>
            <a:r>
              <a:rPr lang="ja-JP" altLang="en-US" dirty="0"/>
              <a:t>そのような外れ値はデータ量が多いほど多く生じる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データが収束しない</a:t>
            </a:r>
            <a:endParaRPr kumimoji="1" lang="en-US" altLang="ja-JP" dirty="0"/>
          </a:p>
          <a:p>
            <a:pPr lvl="2"/>
            <a:r>
              <a:rPr lang="ja-JP" altLang="en-US" dirty="0"/>
              <a:t>データ量が多いほど外れ値データが多くなる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閾値を定数にしている</a:t>
            </a:r>
            <a:endParaRPr lang="en-US" altLang="ja-JP" dirty="0"/>
          </a:p>
          <a:p>
            <a:pPr lvl="1"/>
            <a:r>
              <a:rPr lang="ja-JP" altLang="en-US" dirty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問題の解決策</a:t>
            </a:r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外れ値除去手法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取り除いた際の平均値の移動量が閾値以上（ウォード法風）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全データ量の何割かを残し，残りを外側から捨てる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事前知識を利用した推定の考察</a:t>
            </a:r>
            <a:endParaRPr lang="en-US" altLang="ja-JP" dirty="0"/>
          </a:p>
          <a:p>
            <a:pPr lvl="2"/>
            <a:r>
              <a:rPr kumimoji="1" lang="ja-JP" altLang="en-US" dirty="0"/>
              <a:t>プログラム構造</a:t>
            </a:r>
            <a:endParaRPr kumimoji="1" lang="en-US" altLang="ja-JP" dirty="0"/>
          </a:p>
          <a:p>
            <a:pPr lvl="2"/>
            <a:r>
              <a:rPr lang="ja-JP" altLang="en-US" dirty="0"/>
              <a:t>知識の種類</a:t>
            </a:r>
            <a:endParaRPr lang="en-US" altLang="ja-JP" dirty="0"/>
          </a:p>
          <a:p>
            <a:pPr lvl="2"/>
            <a:r>
              <a:rPr kumimoji="1" lang="ja-JP" altLang="en-US" dirty="0"/>
              <a:t>学習フロー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事前知識による点数付け</a:t>
            </a:r>
            <a:endParaRPr lang="en-US" altLang="ja-JP" dirty="0"/>
          </a:p>
          <a:p>
            <a:pPr lvl="1"/>
            <a:r>
              <a:rPr lang="ja-JP" altLang="en-US" dirty="0"/>
              <a:t>物体名の「近さ」を利用する</a:t>
            </a:r>
            <a:endParaRPr lang="en-US" altLang="ja-JP" dirty="0"/>
          </a:p>
          <a:p>
            <a:pPr lvl="2"/>
            <a:r>
              <a:rPr kumimoji="1" lang="ja-JP" altLang="en-US" dirty="0"/>
              <a:t>距離の逆数など</a:t>
            </a:r>
            <a:endParaRPr kumimoji="1" lang="en-US" altLang="ja-JP" dirty="0"/>
          </a:p>
          <a:p>
            <a:pPr lvl="2"/>
            <a:r>
              <a:rPr lang="ja-JP" altLang="en-US" dirty="0"/>
              <a:t>棚橋さんに相談</a:t>
            </a:r>
            <a:endParaRPr lang="en-US" altLang="ja-JP" dirty="0"/>
          </a:p>
          <a:p>
            <a:pPr lvl="1"/>
            <a:r>
              <a:rPr kumimoji="1" lang="ja-JP" altLang="en-US" dirty="0"/>
              <a:t>物体情報（形容詞）の利用もできそう</a:t>
            </a:r>
            <a:endParaRPr kumimoji="1" lang="en-US" altLang="ja-JP" dirty="0"/>
          </a:p>
          <a:p>
            <a:pPr lvl="2"/>
            <a:r>
              <a:rPr lang="ja-JP" altLang="en-US" dirty="0"/>
              <a:t>「乗せる」ものがトラジェクタなら「乗せられる」物体の点数が高い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指示内容による点数付け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動詞を抽出し，過去に学習した類似指示を利用できそう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事後知識による点数付け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過去の学習内容から作成する関係性</a:t>
            </a:r>
            <a:endParaRPr lang="en-US" altLang="ja-JP" dirty="0"/>
          </a:p>
          <a:p>
            <a:pPr lvl="1"/>
            <a:r>
              <a:rPr lang="ja-JP" altLang="en-US" dirty="0"/>
              <a:t>今回のモデルにおける機械学習の核</a:t>
            </a:r>
            <a:endParaRPr lang="en-US" altLang="ja-JP" dirty="0"/>
          </a:p>
          <a:p>
            <a:pPr lvl="1"/>
            <a:r>
              <a:rPr kumimoji="1" lang="ja-JP" altLang="en-US" dirty="0"/>
              <a:t>「距離」が定義できない（仕方が分からない）ため，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システム考察を継続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目処が立ち次第実装</a:t>
            </a:r>
            <a:endParaRPr kumimoji="1" lang="en-US" altLang="ja-JP" dirty="0"/>
          </a:p>
          <a:p>
            <a:r>
              <a:rPr lang="ja-JP" altLang="en-US" dirty="0"/>
              <a:t>言語処理の勉強</a:t>
            </a:r>
            <a:endParaRPr lang="en-US" altLang="ja-JP" dirty="0"/>
          </a:p>
          <a:p>
            <a:r>
              <a:rPr kumimoji="1" lang="ja-JP" altLang="en-US" dirty="0"/>
              <a:t>事後知識のクラスタリング手法の考察</a:t>
            </a:r>
            <a:endParaRPr kumimoji="1" lang="en-US" altLang="ja-JP" dirty="0"/>
          </a:p>
          <a:p>
            <a:r>
              <a:rPr lang="ja-JP" altLang="en-US" dirty="0"/>
              <a:t>推定部分の非線形な学習の考察</a:t>
            </a:r>
            <a:endParaRPr lang="en-US" altLang="ja-JP" dirty="0"/>
          </a:p>
          <a:p>
            <a:pPr lvl="1"/>
            <a:r>
              <a:rPr kumimoji="1" lang="ja-JP" altLang="en-US" dirty="0"/>
              <a:t>ディープラーニングの余地あり？</a:t>
            </a:r>
            <a:endParaRPr kumimoji="1" lang="en-US" altLang="ja-JP" dirty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研究テーマについての考察</a:t>
            </a:r>
            <a:endParaRPr lang="en-US" altLang="ja-JP" dirty="0"/>
          </a:p>
          <a:p>
            <a:pPr lvl="1"/>
            <a:r>
              <a:rPr kumimoji="1" lang="ja-JP" altLang="en-US" dirty="0"/>
              <a:t>各種勉強</a:t>
            </a:r>
            <a:endParaRPr kumimoji="1" lang="en-US" altLang="ja-JP" dirty="0"/>
          </a:p>
          <a:p>
            <a:pPr lvl="2"/>
            <a:r>
              <a:rPr lang="ja-JP" altLang="en-US" dirty="0"/>
              <a:t>言語処理</a:t>
            </a:r>
            <a:endParaRPr lang="en-US" altLang="ja-JP" dirty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/>
              <a:t>リング手法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今まで</a:t>
            </a:r>
            <a:endParaRPr kumimoji="1" lang="en-US" altLang="ja-JP" dirty="0"/>
          </a:p>
          <a:p>
            <a:pPr lvl="1"/>
            <a:r>
              <a:rPr lang="ja-JP" altLang="en-US" dirty="0"/>
              <a:t>動作学習の際に重要な他物体（他特徴量）を推定する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/>
              <a:t>一つの動作の学習効率向上に向けた話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pPr lvl="1"/>
            <a:r>
              <a:rPr lang="ja-JP" altLang="en-US" dirty="0"/>
              <a:t>学習した複数の動作のうち，指示されているのが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どの動作であるかを推定する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C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動作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して」</a:t>
            </a:r>
            <a:endParaRPr kumimoji="1" lang="en-US" altLang="ja-JP" sz="1400" dirty="0"/>
          </a:p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しておいて」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「注文受けてきて」</a:t>
            </a:r>
            <a:endParaRPr kumimoji="1" lang="en-US" altLang="ja-JP" sz="1600" dirty="0"/>
          </a:p>
          <a:p>
            <a:r>
              <a:rPr kumimoji="1" lang="ja-JP" altLang="en-US" sz="1600" dirty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kumimoji="1" lang="en-US" altLang="ja-JP" sz="1600" dirty="0"/>
          </a:p>
          <a:p>
            <a:r>
              <a:rPr kumimoji="1" lang="ja-JP" altLang="en-US" sz="1600" dirty="0"/>
              <a:t>　けして」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「お客さん呼んでるよ」</a:t>
            </a:r>
            <a:endParaRPr kumimoji="1" lang="en-US" altLang="ja-JP" sz="1600" dirty="0"/>
          </a:p>
          <a:p>
            <a:r>
              <a:rPr kumimoji="1" lang="ja-JP" altLang="en-US" sz="1600" dirty="0"/>
              <a:t>「お客さんがお呼びです」</a:t>
            </a:r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「気が利くロボット」を作りたい</a:t>
            </a:r>
            <a:endParaRPr kumimoji="1" lang="en-US" altLang="ja-JP" dirty="0"/>
          </a:p>
          <a:p>
            <a:pPr lvl="1"/>
            <a:r>
              <a:rPr lang="ja-JP" altLang="en-US" dirty="0"/>
              <a:t>動作の教示，指示を「人間にするように」行いたい</a:t>
            </a:r>
            <a:endParaRPr lang="en-US" altLang="ja-JP" dirty="0"/>
          </a:p>
          <a:p>
            <a:pPr lvl="1"/>
            <a:r>
              <a:rPr kumimoji="1" lang="ja-JP" altLang="en-US" dirty="0"/>
              <a:t>曖昧さのある情報から学習，識別を行う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卒業研究：動作前後の物体位置だけから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限定的だったモデルを廃止し，より一般的な情報を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扱う方法を考察していた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モデルが抽象化して制約が減った分，問題を解くのに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モデルの制約以外の方法で，解の範囲の絞り込みを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行いたい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連立方程式は未知数の数だけ式（教示動作）が必要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重要な未知数（特徴量）だけ残して計算すればいい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「重要な特徴量」ってどのように求める？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事前知識などを用いて，特徴量に点数付け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「特徴量が多すぎるとうまくいかない」場合に対処する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そんな状況は起こり得る？</a:t>
            </a:r>
            <a:endParaRPr kumimoji="1" lang="en-US" altLang="ja-JP" dirty="0"/>
          </a:p>
          <a:p>
            <a:pPr lvl="1"/>
            <a:r>
              <a:rPr lang="ja-JP" altLang="en-US" dirty="0"/>
              <a:t>「特徴量」とは「物体の座標や状態」</a:t>
            </a:r>
            <a:endParaRPr lang="en-US" altLang="ja-JP" dirty="0"/>
          </a:p>
          <a:p>
            <a:pPr lvl="2"/>
            <a:r>
              <a:rPr lang="ja-JP" altLang="en-US" dirty="0"/>
              <a:t>ペンや筆箱は「ペンや筆箱」と特定できている</a:t>
            </a:r>
            <a:endParaRPr lang="en-US" altLang="ja-JP" dirty="0"/>
          </a:p>
          <a:p>
            <a:pPr lvl="2"/>
            <a:r>
              <a:rPr kumimoji="1" lang="ja-JP" altLang="en-US" dirty="0"/>
              <a:t>各物体の座標や角度などの状態は特定できている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前提条件が厳しすぎるのでは？</a:t>
            </a:r>
            <a:endParaRPr lang="en-US" altLang="ja-JP" dirty="0"/>
          </a:p>
          <a:p>
            <a:pPr lvl="1"/>
            <a:r>
              <a:rPr lang="ja-JP" altLang="en-US" dirty="0"/>
              <a:t>少量なら連立方程式はほとんど時間を要さない</a:t>
            </a:r>
            <a:endParaRPr lang="en-US" altLang="ja-JP" dirty="0"/>
          </a:p>
          <a:p>
            <a:pPr lvl="2"/>
            <a:r>
              <a:rPr lang="ja-JP" altLang="en-US" dirty="0"/>
              <a:t>特徴量選択なんて面倒くさいことしなくても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/>
              <a:t>処理速度の向上という目標なら，記号的な工夫よりも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認識精度を上げる方がはるかに効率的に思える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テーマとしての問題点</a:t>
            </a:r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「気が利くロボット」の最終目標とは？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簡単な教示で動作を学習してくれる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「指示文を入力すると動作を返すメソッド」を学習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テーマの問題点</a:t>
            </a:r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A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A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テーマについて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時系列連続データ　→　記号列（出力素）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連続データの教師なし形態素解析</a:t>
            </a:r>
            <a:endParaRPr lang="en-US" altLang="ja-JP" dirty="0"/>
          </a:p>
          <a:p>
            <a:pPr lvl="1"/>
            <a:r>
              <a:rPr kumimoji="1" lang="ja-JP" altLang="en-US" dirty="0"/>
              <a:t>意味を持つ（動作の）単語単位を取得</a:t>
            </a:r>
            <a:endParaRPr kumimoji="1" lang="en-US" altLang="ja-JP" dirty="0"/>
          </a:p>
          <a:p>
            <a:pPr lvl="1"/>
            <a:r>
              <a:rPr lang="ja-JP" altLang="en-US" dirty="0"/>
              <a:t>有意な動作の抽出に貢献できるかも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キネクトでデータを取得</a:t>
            </a:r>
            <a:endParaRPr kumimoji="1" lang="en-US" altLang="ja-JP" dirty="0"/>
          </a:p>
          <a:p>
            <a:pPr lvl="1"/>
            <a:r>
              <a:rPr lang="ja-JP" altLang="en-US" dirty="0"/>
              <a:t>骨格データを取得，座標変換など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物体位置の取得を実装中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無限状態</a:t>
            </a:r>
            <a:r>
              <a:rPr kumimoji="1" lang="en-US" altLang="ja-JP" dirty="0"/>
              <a:t>HMM</a:t>
            </a:r>
            <a:r>
              <a:rPr kumimoji="1" lang="ja-JP" altLang="en-US" dirty="0"/>
              <a:t>の理解，実装</a:t>
            </a:r>
            <a:endParaRPr kumimoji="1" lang="en-US" altLang="ja-JP" dirty="0"/>
          </a:p>
          <a:p>
            <a:pPr lvl="1"/>
            <a:r>
              <a:rPr lang="en-US" altLang="ja-JP" dirty="0"/>
              <a:t>HMM</a:t>
            </a:r>
            <a:r>
              <a:rPr lang="ja-JP" altLang="en-US" dirty="0"/>
              <a:t>の実装，試験中　→　</a:t>
            </a:r>
            <a:r>
              <a:rPr kumimoji="1" lang="ja-JP" altLang="en-US" dirty="0"/>
              <a:t>無限状態へ拡張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3856</Words>
  <Application>Microsoft Office PowerPoint</Application>
  <PresentationFormat>画面に合わせる (4:3)</PresentationFormat>
  <Paragraphs>1086</Paragraphs>
  <Slides>138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138</vt:i4>
      </vt:variant>
    </vt:vector>
  </HeadingPairs>
  <TitlesOfParts>
    <vt:vector size="146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  <vt:lpstr>2017/ 9/ 5</vt:lpstr>
      <vt:lpstr>アウトライン</vt:lpstr>
      <vt:lpstr>物体移動動作</vt:lpstr>
      <vt:lpstr>符号化について</vt:lpstr>
      <vt:lpstr>符号化について</vt:lpstr>
      <vt:lpstr>HPYLM で形態素解析</vt:lpstr>
      <vt:lpstr>HPYLM で形態素解析</vt:lpstr>
      <vt:lpstr>結果(step = 3)</vt:lpstr>
      <vt:lpstr>結果(α=2500)</vt:lpstr>
      <vt:lpstr>結果</vt:lpstr>
      <vt:lpstr>考察</vt:lpstr>
      <vt:lpstr>アウトライン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2017-09-05T07:17:11Z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