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amp;ehk=Gh5GTNzAsD8uirOvudbAzg&amp;r=0&amp;pid=OfficeInsert"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2"/>
  </p:sldMasterIdLst>
  <p:notesMasterIdLst>
    <p:notesMasterId r:id="rId27"/>
  </p:notesMasterIdLst>
  <p:sldIdLst>
    <p:sldId id="256" r:id="rId3"/>
    <p:sldId id="262" r:id="rId4"/>
    <p:sldId id="264" r:id="rId5"/>
    <p:sldId id="288" r:id="rId6"/>
    <p:sldId id="294" r:id="rId7"/>
    <p:sldId id="268" r:id="rId8"/>
    <p:sldId id="269" r:id="rId9"/>
    <p:sldId id="270" r:id="rId10"/>
    <p:sldId id="272" r:id="rId11"/>
    <p:sldId id="273" r:id="rId12"/>
    <p:sldId id="274" r:id="rId13"/>
    <p:sldId id="275" r:id="rId14"/>
    <p:sldId id="276" r:id="rId15"/>
    <p:sldId id="277" r:id="rId16"/>
    <p:sldId id="278" r:id="rId17"/>
    <p:sldId id="279" r:id="rId18"/>
    <p:sldId id="292" r:id="rId19"/>
    <p:sldId id="280" r:id="rId20"/>
    <p:sldId id="287" r:id="rId21"/>
    <p:sldId id="282" r:id="rId22"/>
    <p:sldId id="283" r:id="rId23"/>
    <p:sldId id="284" r:id="rId24"/>
    <p:sldId id="286" r:id="rId25"/>
    <p:sldId id="28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20659" autoAdjust="0"/>
    <p:restoredTop sz="94684" autoAdjust="0"/>
  </p:normalViewPr>
  <p:slideViewPr>
    <p:cSldViewPr>
      <p:cViewPr varScale="1">
        <p:scale>
          <a:sx n="136" d="100"/>
          <a:sy n="136" d="100"/>
        </p:scale>
        <p:origin x="380" y="88"/>
      </p:cViewPr>
      <p:guideLst>
        <p:guide orient="horz" pos="2160"/>
        <p:guide pos="2880"/>
      </p:guideLst>
    </p:cSldViewPr>
  </p:slideViewPr>
  <p:notesTextViewPr>
    <p:cViewPr>
      <p:scale>
        <a:sx n="100" d="100"/>
        <a:sy n="100" d="100"/>
      </p:scale>
      <p:origin x="0" y="0"/>
    </p:cViewPr>
  </p:notesTextViewPr>
  <p:notesViewPr>
    <p:cSldViewPr>
      <p:cViewPr>
        <p:scale>
          <a:sx n="103" d="100"/>
          <a:sy n="103" d="100"/>
        </p:scale>
        <p:origin x="460"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kumimoji="1" lang="ja-JP" sz="1200"/>
            </a:lvl1pPr>
          </a:lstStyle>
          <a:p>
            <a:endParaRPr kumimoji="1" lang="ja-JP"/>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kumimoji="1" lang="ja-JP" sz="1200"/>
            </a:lvl1pPr>
          </a:lstStyle>
          <a:p>
            <a:fld id="{3842907C-D0AA-4C58-9F94-58B40AD65B29}" type="datetimeFigureOut">
              <a:rPr lang="ja-JP" altLang="en-US"/>
              <a:pPr/>
              <a:t>2017/7/5</a:t>
            </a:fld>
            <a:endParaRPr kumimoji="1" lang="ja-JP"/>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kumimoji="1" lang="ja-JP"/>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kumimoji="1" lang="ja-JP"/>
              <a:t>マスタ テキストの書式設定</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kumimoji="1" lang="ja-JP" sz="1200"/>
            </a:lvl1pPr>
          </a:lstStyle>
          <a:p>
            <a:endParaRPr kumimoji="1" lang="ja-JP"/>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kumimoji="1" lang="ja-JP" sz="1200"/>
            </a:lvl1pPr>
          </a:lstStyle>
          <a:p>
            <a:fld id="{1D76769E-C829-4283-B80E-CB90D995C291}" type="slidenum">
              <a:rPr/>
              <a:pPr/>
              <a:t>‹#›</a:t>
            </a:fld>
            <a:endParaRPr kumimoji="1" lang="ja-JP"/>
          </a:p>
        </p:txBody>
      </p:sp>
    </p:spTree>
  </p:cSld>
  <p:clrMap bg1="lt1" tx1="dk1" bg2="lt2" tx2="dk2" accent1="accent1" accent2="accent2" accent3="accent3" accent4="accent4" accent5="accent5" accent6="accent6" hlink="hlink" folHlink="folHlink"/>
  <p:notesStyle>
    <a:lvl1pPr marL="0" algn="l" rtl="0" latinLnBrk="0">
      <a:defRPr kumimoji="1" lang="ja-JP" sz="1200" kern="1200">
        <a:solidFill>
          <a:schemeClr val="tx1"/>
        </a:solidFill>
        <a:latin typeface="+mn-lt"/>
        <a:ea typeface="+mn-ea"/>
        <a:cs typeface="+mn-cs"/>
      </a:defRPr>
    </a:lvl1pPr>
    <a:lvl2pPr marL="457200" algn="l" rtl="0">
      <a:defRPr kumimoji="1" lang="ja-JP" sz="1200" kern="1200">
        <a:solidFill>
          <a:schemeClr val="tx1"/>
        </a:solidFill>
        <a:latin typeface="+mn-lt"/>
        <a:ea typeface="+mn-ea"/>
        <a:cs typeface="+mn-cs"/>
      </a:defRPr>
    </a:lvl2pPr>
    <a:lvl3pPr marL="914400" algn="l" rtl="0">
      <a:defRPr kumimoji="1" lang="ja-JP" sz="1200" kern="1200">
        <a:solidFill>
          <a:schemeClr val="tx1"/>
        </a:solidFill>
        <a:latin typeface="+mn-lt"/>
        <a:ea typeface="+mn-ea"/>
        <a:cs typeface="+mn-cs"/>
      </a:defRPr>
    </a:lvl3pPr>
    <a:lvl4pPr marL="1371600" algn="l" rtl="0">
      <a:defRPr kumimoji="1" lang="ja-JP" sz="1200" kern="1200">
        <a:solidFill>
          <a:schemeClr val="tx1"/>
        </a:solidFill>
        <a:latin typeface="+mn-lt"/>
        <a:ea typeface="+mn-ea"/>
        <a:cs typeface="+mn-cs"/>
      </a:defRPr>
    </a:lvl4pPr>
    <a:lvl5pPr marL="1828800" algn="l" rtl="0">
      <a:defRPr kumimoji="1" lang="ja-JP" sz="1200" kern="1200">
        <a:solidFill>
          <a:schemeClr val="tx1"/>
        </a:solidFill>
        <a:latin typeface="+mn-lt"/>
        <a:ea typeface="+mn-ea"/>
        <a:cs typeface="+mn-cs"/>
      </a:defRPr>
    </a:lvl5pPr>
    <a:lvl6pPr marL="2286000" algn="l" rtl="0">
      <a:defRPr kumimoji="1" lang="ja-JP" sz="1200" kern="1200">
        <a:solidFill>
          <a:schemeClr val="tx1"/>
        </a:solidFill>
        <a:latin typeface="+mn-lt"/>
        <a:ea typeface="+mn-ea"/>
        <a:cs typeface="+mn-cs"/>
      </a:defRPr>
    </a:lvl6pPr>
    <a:lvl7pPr marL="2743200" algn="l" rtl="0">
      <a:defRPr kumimoji="1" lang="ja-JP" sz="1200" kern="1200">
        <a:solidFill>
          <a:schemeClr val="tx1"/>
        </a:solidFill>
        <a:latin typeface="+mn-lt"/>
        <a:ea typeface="+mn-ea"/>
        <a:cs typeface="+mn-cs"/>
      </a:defRPr>
    </a:lvl7pPr>
    <a:lvl8pPr marL="3200400" algn="l" rtl="0">
      <a:defRPr kumimoji="1" lang="ja-JP" sz="1200" kern="1200">
        <a:solidFill>
          <a:schemeClr val="tx1"/>
        </a:solidFill>
        <a:latin typeface="+mn-lt"/>
        <a:ea typeface="+mn-ea"/>
        <a:cs typeface="+mn-cs"/>
      </a:defRPr>
    </a:lvl8pPr>
    <a:lvl9pPr marL="3657600" algn="l" rtl="0">
      <a:defRPr kumimoji="1" lang="ja-JP"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altLang="ja-JP" dirty="0"/>
              <a:t>1. </a:t>
            </a:r>
            <a:r>
              <a:rPr lang="ja-JP" altLang="en-US" dirty="0"/>
              <a:t>「</a:t>
            </a:r>
            <a:r>
              <a:rPr lang="en-US" altLang="ja-JP" dirty="0"/>
              <a:t>HMM </a:t>
            </a:r>
            <a:r>
              <a:rPr lang="ja-JP" altLang="en-US" dirty="0"/>
              <a:t>と </a:t>
            </a:r>
            <a:r>
              <a:rPr lang="en-US" altLang="ja-JP" dirty="0"/>
              <a:t>HPYLM </a:t>
            </a:r>
            <a:r>
              <a:rPr lang="ja-JP" altLang="en-US" dirty="0"/>
              <a:t>を用いた動作の形態素解析」というタイトルで</a:t>
            </a:r>
            <a:br>
              <a:rPr lang="ja-JP" altLang="en-US" dirty="0"/>
            </a:br>
            <a:endParaRPr lang="ja-JP" altLang="en-US" dirty="0"/>
          </a:p>
          <a:p>
            <a:r>
              <a:rPr lang="ja-JP" altLang="en-US" dirty="0"/>
              <a:t>長谷川研究室修士</a:t>
            </a:r>
            <a:r>
              <a:rPr lang="en-US" altLang="ja-JP" dirty="0"/>
              <a:t>2</a:t>
            </a:r>
            <a:r>
              <a:rPr lang="ja-JP" altLang="en-US" dirty="0"/>
              <a:t>年の菰田が発表します．</a:t>
            </a:r>
          </a:p>
          <a:p>
            <a:endParaRPr kumimoji="1" lang="ja-JP" dirty="0"/>
          </a:p>
        </p:txBody>
      </p:sp>
      <p:sp>
        <p:nvSpPr>
          <p:cNvPr id="4" name="Slide Number Placeholder 3"/>
          <p:cNvSpPr>
            <a:spLocks noGrp="1"/>
          </p:cNvSpPr>
          <p:nvPr>
            <p:ph type="sldNum" sz="quarter" idx="10"/>
          </p:nvPr>
        </p:nvSpPr>
        <p:spPr/>
        <p:txBody>
          <a:bodyPr/>
          <a:lstStyle/>
          <a:p>
            <a:fld id="{1D76769E-C829-4283-B80E-CB90D995C291}" type="slidenum">
              <a:rPr kumimoji="1" lang="ja-JP" smtClean="0"/>
              <a:pPr/>
              <a:t>1</a:t>
            </a:fld>
            <a:endParaRPr kumimoji="1" 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10. HMM </a:t>
            </a:r>
            <a:r>
              <a:rPr lang="ja-JP" altLang="en-US" dirty="0"/>
              <a:t>の学習と状態数について</a:t>
            </a:r>
            <a:br>
              <a:rPr lang="ja-JP" altLang="en-US" dirty="0"/>
            </a:br>
            <a:endParaRPr lang="ja-JP" altLang="en-US" dirty="0"/>
          </a:p>
          <a:p>
            <a:r>
              <a:rPr lang="ja-JP" altLang="en-US" dirty="0"/>
              <a:t>     ・</a:t>
            </a:r>
            <a:r>
              <a:rPr lang="en-US" altLang="ja-JP" dirty="0"/>
              <a:t>HMM </a:t>
            </a:r>
            <a:r>
              <a:rPr lang="ja-JP" altLang="en-US" dirty="0"/>
              <a:t>とはマルコフモデルを教師なしで学習することによって，時系列データの識別，符号化を</a:t>
            </a:r>
            <a:br>
              <a:rPr lang="ja-JP" altLang="en-US" dirty="0"/>
            </a:br>
            <a:endParaRPr lang="ja-JP" altLang="en-US" dirty="0"/>
          </a:p>
          <a:p>
            <a:r>
              <a:rPr lang="ja-JP" altLang="en-US" dirty="0"/>
              <a:t>     行うことが出来るモデルです．特に音声認識ではよく使用されていて，入力された音声データが</a:t>
            </a:r>
          </a:p>
          <a:p>
            <a:r>
              <a:rPr lang="ja-JP" altLang="en-US" dirty="0"/>
              <a:t>     どの音素を表すか，各モデルからの出力確率を比較することによって推定しています．</a:t>
            </a:r>
            <a:br>
              <a:rPr lang="ja-JP" altLang="en-US" dirty="0"/>
            </a:br>
            <a:endParaRPr lang="ja-JP" altLang="en-US" dirty="0"/>
          </a:p>
          <a:p>
            <a:r>
              <a:rPr lang="ja-JP" altLang="en-US" dirty="0"/>
              <a:t>     ・</a:t>
            </a:r>
            <a:r>
              <a:rPr lang="en-US" altLang="ja-JP" dirty="0"/>
              <a:t>HMM </a:t>
            </a:r>
            <a:r>
              <a:rPr lang="ja-JP" altLang="en-US" dirty="0"/>
              <a:t>における出力確率の計算の際，時系列データが隠れ状態をどのように遷移したのか</a:t>
            </a:r>
            <a:br>
              <a:rPr lang="ja-JP" altLang="en-US" dirty="0"/>
            </a:br>
            <a:endParaRPr lang="ja-JP" altLang="en-US" dirty="0"/>
          </a:p>
          <a:p>
            <a:r>
              <a:rPr lang="ja-JP" altLang="en-US" dirty="0"/>
              <a:t>     という「遷移列」を取得することが出来，それは状態数と等しい数の種類の文字による符号化</a:t>
            </a:r>
            <a:br>
              <a:rPr lang="ja-JP" altLang="en-US" dirty="0"/>
            </a:br>
            <a:endParaRPr lang="ja-JP" altLang="en-US" dirty="0"/>
          </a:p>
          <a:p>
            <a:r>
              <a:rPr lang="ja-JP" altLang="en-US" dirty="0"/>
              <a:t>     とみなすことが出来ます．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10</a:t>
            </a:fld>
            <a:endParaRPr kumimoji="1" lang="ja-JP" altLang="en-US"/>
          </a:p>
        </p:txBody>
      </p:sp>
    </p:spTree>
    <p:extLst>
      <p:ext uri="{BB962C8B-B14F-4D97-AF65-F5344CB8AC3E}">
        <p14:creationId xmlns:p14="http://schemas.microsoft.com/office/powerpoint/2010/main" val="2790684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11. HMM </a:t>
            </a:r>
            <a:r>
              <a:rPr lang="ja-JP" altLang="en-US" dirty="0"/>
              <a:t>による符号化のテストとして，簡単な時系列データをもとに学習，推定を行い，</a:t>
            </a:r>
            <a:br>
              <a:rPr lang="ja-JP" altLang="en-US" dirty="0"/>
            </a:br>
            <a:endParaRPr lang="ja-JP" altLang="en-US" dirty="0"/>
          </a:p>
          <a:p>
            <a:r>
              <a:rPr lang="ja-JP" altLang="en-US" dirty="0"/>
              <a:t>状態数ごとの結果の違いを比較しました．</a:t>
            </a:r>
          </a:p>
          <a:p>
            <a:r>
              <a:rPr lang="ja-JP" altLang="en-US" dirty="0"/>
              <a:t>入力に使用したデータは</a:t>
            </a:r>
            <a:r>
              <a:rPr lang="en-US" altLang="ja-JP" dirty="0"/>
              <a:t>2</a:t>
            </a:r>
            <a:r>
              <a:rPr lang="ja-JP" altLang="en-US" dirty="0"/>
              <a:t>種類の時系列データで，それぞれこのような軌道の</a:t>
            </a:r>
            <a:r>
              <a:rPr lang="en-US" altLang="ja-JP" dirty="0"/>
              <a:t>2</a:t>
            </a:r>
            <a:r>
              <a:rPr lang="ja-JP" altLang="en-US" dirty="0"/>
              <a:t>次元データを使用しました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11</a:t>
            </a:fld>
            <a:endParaRPr kumimoji="1" lang="ja-JP" altLang="en-US"/>
          </a:p>
        </p:txBody>
      </p:sp>
    </p:spTree>
    <p:extLst>
      <p:ext uri="{BB962C8B-B14F-4D97-AF65-F5344CB8AC3E}">
        <p14:creationId xmlns:p14="http://schemas.microsoft.com/office/powerpoint/2010/main" val="419842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r>
              <a:rPr lang="en-US" altLang="ja-JP" dirty="0"/>
              <a:t>12. </a:t>
            </a:r>
            <a:r>
              <a:rPr lang="ja-JP" altLang="en-US" dirty="0"/>
              <a:t>状態数ごとに得られた結果はこのようになりました．</a:t>
            </a:r>
            <a:endParaRPr lang="en-US" altLang="ja-JP" dirty="0"/>
          </a:p>
          <a:p>
            <a:r>
              <a:rPr lang="ja-JP" altLang="en-US" dirty="0"/>
              <a:t>・右は符号化を行った時，一度しか使用しなかった文字の割合を表しています．</a:t>
            </a:r>
            <a:endParaRPr lang="en-US" altLang="ja-JP" dirty="0"/>
          </a:p>
          <a:p>
            <a:r>
              <a:rPr lang="ja-JP" altLang="en-US" dirty="0"/>
              <a:t>・ここの数字が大きい場合，各動作特有の文字が存在するということになり，「過学習」の様子を表していると考えることが出来ます．</a:t>
            </a:r>
            <a:endParaRPr lang="en-US" altLang="ja-JP" dirty="0"/>
          </a:p>
          <a:p>
            <a:r>
              <a:rPr lang="ja-JP" altLang="en-US" dirty="0"/>
              <a:t>本来ここの数字は十分に状態数が存在する場合は </a:t>
            </a:r>
            <a:r>
              <a:rPr lang="en-US" altLang="ja-JP" dirty="0"/>
              <a:t>1 </a:t>
            </a:r>
            <a:r>
              <a:rPr lang="ja-JP" altLang="en-US" dirty="0"/>
              <a:t>になるという仮説を立てて実験を行ったんですが，状態数は </a:t>
            </a:r>
            <a:r>
              <a:rPr lang="en-US" altLang="ja-JP" dirty="0"/>
              <a:t>200 </a:t>
            </a:r>
            <a:r>
              <a:rPr lang="ja-JP" altLang="en-US" dirty="0" err="1"/>
              <a:t>まで</a:t>
            </a:r>
            <a:r>
              <a:rPr lang="ja-JP" altLang="en-US" dirty="0"/>
              <a:t>上げても </a:t>
            </a:r>
            <a:r>
              <a:rPr lang="en-US" altLang="ja-JP" dirty="0"/>
              <a:t>0.2 </a:t>
            </a:r>
            <a:r>
              <a:rPr lang="ja-JP" altLang="en-US" dirty="0"/>
              <a:t>程度であったので，</a:t>
            </a:r>
            <a:endParaRPr lang="en-US" altLang="ja-JP" dirty="0"/>
          </a:p>
          <a:p>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12</a:t>
            </a:fld>
            <a:endParaRPr kumimoji="1" lang="ja-JP" altLang="en-US"/>
          </a:p>
        </p:txBody>
      </p:sp>
    </p:spTree>
    <p:extLst>
      <p:ext uri="{BB962C8B-B14F-4D97-AF65-F5344CB8AC3E}">
        <p14:creationId xmlns:p14="http://schemas.microsoft.com/office/powerpoint/2010/main" val="600828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13. </a:t>
            </a:r>
            <a:r>
              <a:rPr lang="ja-JP" altLang="en-US" dirty="0"/>
              <a:t>次に形態素解析器である</a:t>
            </a:r>
            <a:r>
              <a:rPr lang="en-US" altLang="ja-JP" dirty="0"/>
              <a:t>HPYLM </a:t>
            </a:r>
            <a:r>
              <a:rPr lang="ja-JP" altLang="en-US" dirty="0"/>
              <a:t>について説明します</a:t>
            </a:r>
            <a:br>
              <a:rPr lang="ja-JP" altLang="en-US" dirty="0"/>
            </a:br>
            <a:endParaRPr lang="ja-JP" altLang="en-US" dirty="0"/>
          </a:p>
          <a:p>
            <a:r>
              <a:rPr lang="ja-JP" altLang="en-US" dirty="0"/>
              <a:t>     ・文字列の形態素解析について，</a:t>
            </a:r>
            <a:r>
              <a:rPr lang="en-US" altLang="ja-JP" dirty="0" err="1"/>
              <a:t>Ngram</a:t>
            </a:r>
            <a:r>
              <a:rPr lang="ja-JP" altLang="en-US" dirty="0"/>
              <a:t>という手法が存在します．</a:t>
            </a:r>
          </a:p>
          <a:p>
            <a:r>
              <a:rPr lang="ja-JP" altLang="en-US" dirty="0"/>
              <a:t>     </a:t>
            </a:r>
            <a:r>
              <a:rPr lang="en-US" altLang="ja-JP" dirty="0" err="1"/>
              <a:t>Ngram</a:t>
            </a:r>
            <a:r>
              <a:rPr lang="en-US" altLang="ja-JP" dirty="0"/>
              <a:t> </a:t>
            </a:r>
            <a:r>
              <a:rPr lang="ja-JP" altLang="en-US" dirty="0"/>
              <a:t>とは文章中の </a:t>
            </a:r>
            <a:r>
              <a:rPr lang="en-US" altLang="ja-JP" dirty="0"/>
              <a:t>n-1 </a:t>
            </a:r>
            <a:r>
              <a:rPr lang="ja-JP" altLang="en-US" dirty="0"/>
              <a:t>個の単語の並びを「文脈」として，特定の文脈に続いて</a:t>
            </a:r>
            <a:br>
              <a:rPr lang="ja-JP" altLang="en-US" dirty="0"/>
            </a:br>
            <a:endParaRPr lang="ja-JP" altLang="en-US" dirty="0"/>
          </a:p>
          <a:p>
            <a:r>
              <a:rPr lang="ja-JP" altLang="en-US" dirty="0"/>
              <a:t>     特定の単語が出る頻度を用いて言語モデルを生成する手法です</a:t>
            </a:r>
          </a:p>
          <a:p>
            <a:r>
              <a:rPr lang="ja-JP" altLang="en-US" dirty="0"/>
              <a:t>     ・これを，ディリクレ過程を用いて再帰的に計算するのが </a:t>
            </a:r>
            <a:r>
              <a:rPr lang="en-US" altLang="ja-JP" dirty="0"/>
              <a:t>HPYLM </a:t>
            </a:r>
            <a:r>
              <a:rPr lang="ja-JP" altLang="en-US" dirty="0"/>
              <a:t>になります．</a:t>
            </a:r>
            <a:br>
              <a:rPr lang="ja-JP" altLang="en-US" dirty="0"/>
            </a:br>
            <a:endParaRPr lang="ja-JP" altLang="en-US" dirty="0"/>
          </a:p>
          <a:p>
            <a:r>
              <a:rPr lang="ja-JP" altLang="en-US" dirty="0"/>
              <a:t>     ・実際には符号化した動作に関しては言語モデル以前に単語の情報すら存在しないので，</a:t>
            </a:r>
          </a:p>
          <a:p>
            <a:r>
              <a:rPr lang="ja-JP" altLang="en-US" dirty="0"/>
              <a:t>     単語の生成モデルも同時に学習する必要があります．</a:t>
            </a:r>
          </a:p>
          <a:p>
            <a:r>
              <a:rPr lang="ja-JP" altLang="en-US" dirty="0"/>
              <a:t>     そこで，言語モデルとは別に単語モデルとしても </a:t>
            </a:r>
            <a:r>
              <a:rPr lang="en-US" altLang="ja-JP" dirty="0"/>
              <a:t>HPYLM </a:t>
            </a:r>
            <a:r>
              <a:rPr lang="ja-JP" altLang="en-US" dirty="0"/>
              <a:t>を用意し，</a:t>
            </a:r>
            <a:br>
              <a:rPr lang="ja-JP" altLang="en-US" dirty="0"/>
            </a:br>
            <a:endParaRPr lang="ja-JP" altLang="en-US" dirty="0"/>
          </a:p>
          <a:p>
            <a:r>
              <a:rPr lang="ja-JP" altLang="en-US" dirty="0"/>
              <a:t>     単語 </a:t>
            </a:r>
            <a:r>
              <a:rPr lang="en-US" altLang="ja-JP" dirty="0"/>
              <a:t>HPYLM </a:t>
            </a:r>
            <a:r>
              <a:rPr lang="ja-JP" altLang="en-US" dirty="0"/>
              <a:t>から生成した単語を用いて 言語 </a:t>
            </a:r>
            <a:r>
              <a:rPr lang="en-US" altLang="ja-JP" dirty="0"/>
              <a:t>HPYLM </a:t>
            </a:r>
            <a:r>
              <a:rPr lang="ja-JP" altLang="en-US" dirty="0"/>
              <a:t>を生成する という構造になり，</a:t>
            </a:r>
            <a:br>
              <a:rPr lang="ja-JP" altLang="en-US" dirty="0"/>
            </a:br>
            <a:endParaRPr lang="ja-JP" altLang="en-US" dirty="0"/>
          </a:p>
          <a:p>
            <a:r>
              <a:rPr lang="ja-JP" altLang="en-US" dirty="0"/>
              <a:t>     これは </a:t>
            </a:r>
            <a:r>
              <a:rPr lang="en-US" altLang="ja-JP" dirty="0"/>
              <a:t>HPYLM </a:t>
            </a:r>
            <a:r>
              <a:rPr lang="ja-JP" altLang="en-US" dirty="0"/>
              <a:t>の入れ子という意味で </a:t>
            </a:r>
            <a:r>
              <a:rPr lang="en-US" altLang="ja-JP" dirty="0"/>
              <a:t>NPYLM </a:t>
            </a:r>
            <a:r>
              <a:rPr lang="ja-JP" altLang="en-US" dirty="0"/>
              <a:t>と呼ばれています．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13</a:t>
            </a:fld>
            <a:endParaRPr kumimoji="1" lang="ja-JP" altLang="en-US"/>
          </a:p>
        </p:txBody>
      </p:sp>
    </p:spTree>
    <p:extLst>
      <p:ext uri="{BB962C8B-B14F-4D97-AF65-F5344CB8AC3E}">
        <p14:creationId xmlns:p14="http://schemas.microsoft.com/office/powerpoint/2010/main" val="1474376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14. </a:t>
            </a:r>
            <a:r>
              <a:rPr lang="ja-JP" altLang="en-US" dirty="0"/>
              <a:t>今回は実装の都合上，文字 </a:t>
            </a:r>
            <a:r>
              <a:rPr lang="en-US" altLang="ja-JP" dirty="0"/>
              <a:t>HPYLM </a:t>
            </a:r>
            <a:r>
              <a:rPr lang="ja-JP" altLang="en-US" dirty="0"/>
              <a:t>の代わりに，単語の長さに対応したガウス分布を</a:t>
            </a:r>
            <a:br>
              <a:rPr lang="ja-JP" altLang="en-US" dirty="0"/>
            </a:br>
            <a:endParaRPr lang="ja-JP" altLang="en-US" dirty="0"/>
          </a:p>
          <a:p>
            <a:r>
              <a:rPr lang="ja-JP" altLang="en-US" dirty="0"/>
              <a:t>     基底に代用した </a:t>
            </a:r>
            <a:r>
              <a:rPr lang="en-US" altLang="ja-JP" dirty="0"/>
              <a:t>HPYLM </a:t>
            </a:r>
            <a:r>
              <a:rPr lang="ja-JP" altLang="en-US" dirty="0"/>
              <a:t>で実験を行いました</a:t>
            </a:r>
            <a:br>
              <a:rPr lang="ja-JP" altLang="en-US" dirty="0"/>
            </a:br>
            <a:endParaRPr lang="ja-JP" altLang="en-US" dirty="0"/>
          </a:p>
          <a:p>
            <a:r>
              <a:rPr lang="ja-JP" altLang="en-US" dirty="0"/>
              <a:t>         ・動作テストとして，このように単語を</a:t>
            </a:r>
            <a:r>
              <a:rPr lang="en-US" altLang="ja-JP" dirty="0"/>
              <a:t>5</a:t>
            </a:r>
            <a:r>
              <a:rPr lang="ja-JP" altLang="en-US" dirty="0"/>
              <a:t>つ連結した文を入力データとして代入し．</a:t>
            </a:r>
          </a:p>
          <a:p>
            <a:r>
              <a:rPr lang="ja-JP" altLang="en-US" dirty="0"/>
              <a:t>         形態素解析を行いました．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14</a:t>
            </a:fld>
            <a:endParaRPr kumimoji="1" lang="ja-JP" altLang="en-US"/>
          </a:p>
        </p:txBody>
      </p:sp>
    </p:spTree>
    <p:extLst>
      <p:ext uri="{BB962C8B-B14F-4D97-AF65-F5344CB8AC3E}">
        <p14:creationId xmlns:p14="http://schemas.microsoft.com/office/powerpoint/2010/main" val="593532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15. </a:t>
            </a:r>
            <a:r>
              <a:rPr lang="ja-JP" altLang="en-US" dirty="0"/>
              <a:t>こちらがその結果になります．各単語が比較的きれいに</a:t>
            </a:r>
          </a:p>
          <a:p>
            <a:r>
              <a:rPr lang="ja-JP" altLang="en-US" dirty="0"/>
              <a:t>         分割で来ていることが分かります．このように比較的小規模の解析であれば     </a:t>
            </a:r>
          </a:p>
          <a:p>
            <a:r>
              <a:rPr lang="ja-JP" altLang="en-US" dirty="0"/>
              <a:t>         文字 </a:t>
            </a:r>
            <a:r>
              <a:rPr lang="en-US" altLang="ja-JP" dirty="0"/>
              <a:t>HPYLM </a:t>
            </a:r>
            <a:r>
              <a:rPr lang="ja-JP" altLang="en-US" dirty="0"/>
              <a:t>の入れ子構造は必要ないかもしれないということが分かったので，</a:t>
            </a:r>
            <a:br>
              <a:rPr lang="ja-JP" altLang="en-US" dirty="0"/>
            </a:br>
            <a:endParaRPr lang="ja-JP" altLang="en-US" dirty="0"/>
          </a:p>
          <a:p>
            <a:r>
              <a:rPr lang="ja-JP" altLang="en-US" dirty="0"/>
              <a:t>         今後は必要性を感じるまで </a:t>
            </a:r>
            <a:r>
              <a:rPr lang="en-US" altLang="ja-JP" dirty="0"/>
              <a:t>HPYLM </a:t>
            </a:r>
            <a:r>
              <a:rPr lang="ja-JP" altLang="en-US" dirty="0"/>
              <a:t>のまま実験を行います．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15</a:t>
            </a:fld>
            <a:endParaRPr kumimoji="1" lang="ja-JP" altLang="en-US"/>
          </a:p>
        </p:txBody>
      </p:sp>
    </p:spTree>
    <p:extLst>
      <p:ext uri="{BB962C8B-B14F-4D97-AF65-F5344CB8AC3E}">
        <p14:creationId xmlns:p14="http://schemas.microsoft.com/office/powerpoint/2010/main" val="2625762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16. </a:t>
            </a:r>
            <a:r>
              <a:rPr lang="ja-JP" altLang="en-US" dirty="0"/>
              <a:t>続いて，</a:t>
            </a:r>
            <a:r>
              <a:rPr lang="en-US" altLang="ja-JP" dirty="0"/>
              <a:t>HMM </a:t>
            </a:r>
            <a:r>
              <a:rPr lang="ja-JP" altLang="en-US" dirty="0"/>
              <a:t>と </a:t>
            </a:r>
            <a:r>
              <a:rPr lang="en-US" altLang="ja-JP" dirty="0"/>
              <a:t>HPYLM </a:t>
            </a:r>
            <a:r>
              <a:rPr lang="ja-JP" altLang="en-US" dirty="0"/>
              <a:t>の組み合わせについて説明します．</a:t>
            </a:r>
            <a:br>
              <a:rPr lang="ja-JP" altLang="en-US" dirty="0"/>
            </a:br>
            <a:endParaRPr lang="ja-JP" altLang="en-US" dirty="0"/>
          </a:p>
          <a:p>
            <a:r>
              <a:rPr lang="ja-JP" altLang="en-US" dirty="0"/>
              <a:t>     ・</a:t>
            </a:r>
            <a:r>
              <a:rPr lang="en-US" altLang="ja-JP" dirty="0"/>
              <a:t>HMM </a:t>
            </a:r>
            <a:r>
              <a:rPr lang="ja-JP" altLang="en-US" dirty="0"/>
              <a:t>で取得した動作の符号列を </a:t>
            </a:r>
            <a:r>
              <a:rPr lang="en-US" altLang="ja-JP" dirty="0"/>
              <a:t>HPYLM </a:t>
            </a:r>
            <a:r>
              <a:rPr lang="ja-JP" altLang="en-US" dirty="0"/>
              <a:t>に代入して解析結果を確認してみました．</a:t>
            </a:r>
            <a:br>
              <a:rPr lang="ja-JP" altLang="en-US" dirty="0"/>
            </a:br>
            <a:endParaRPr lang="ja-JP" altLang="en-US" dirty="0"/>
          </a:p>
          <a:p>
            <a:r>
              <a:rPr lang="ja-JP" altLang="en-US" dirty="0"/>
              <a:t>     以下の</a:t>
            </a:r>
            <a:r>
              <a:rPr lang="en-US" altLang="ja-JP" dirty="0"/>
              <a:t>4</a:t>
            </a:r>
            <a:r>
              <a:rPr lang="ja-JP" altLang="en-US" dirty="0"/>
              <a:t>種類の動作をそれぞれ</a:t>
            </a:r>
            <a:r>
              <a:rPr lang="en-US" altLang="ja-JP" dirty="0"/>
              <a:t>2</a:t>
            </a:r>
            <a:r>
              <a:rPr lang="ja-JP" altLang="en-US" dirty="0" err="1"/>
              <a:t>つずつ</a:t>
            </a:r>
            <a:r>
              <a:rPr lang="ja-JP" altLang="en-US" dirty="0"/>
              <a:t>入力し，</a:t>
            </a:r>
            <a:r>
              <a:rPr lang="en-US" altLang="ja-JP" dirty="0"/>
              <a:t>HMM</a:t>
            </a:r>
            <a:r>
              <a:rPr lang="ja-JP" altLang="en-US" dirty="0"/>
              <a:t>によって生成された符号列を</a:t>
            </a:r>
            <a:br>
              <a:rPr lang="ja-JP" altLang="en-US" dirty="0"/>
            </a:br>
            <a:endParaRPr lang="ja-JP" altLang="en-US" dirty="0"/>
          </a:p>
          <a:p>
            <a:r>
              <a:rPr lang="ja-JP" altLang="en-US" dirty="0"/>
              <a:t>     </a:t>
            </a:r>
            <a:r>
              <a:rPr lang="en-US" altLang="ja-JP" dirty="0"/>
              <a:t>HPYLM </a:t>
            </a:r>
            <a:r>
              <a:rPr lang="ja-JP" altLang="en-US" dirty="0"/>
              <a:t>で形態素解析を行いました</a:t>
            </a:r>
            <a:br>
              <a:rPr lang="ja-JP" altLang="en-US" dirty="0"/>
            </a:br>
            <a:endParaRPr lang="ja-JP" altLang="en-US" dirty="0"/>
          </a:p>
          <a:p>
            <a:r>
              <a:rPr lang="ja-JP" altLang="en-US" dirty="0"/>
              <a:t>     </a:t>
            </a:r>
            <a:r>
              <a:rPr lang="en-US" altLang="ja-JP" dirty="0"/>
              <a:t>HMM</a:t>
            </a:r>
            <a:r>
              <a:rPr lang="ja-JP" altLang="en-US" dirty="0"/>
              <a:t>　の状態数は </a:t>
            </a:r>
            <a:r>
              <a:rPr lang="en-US" altLang="ja-JP" dirty="0"/>
              <a:t>30</a:t>
            </a:r>
            <a:r>
              <a:rPr lang="ja-JP" altLang="en-US" dirty="0" err="1"/>
              <a:t>，</a:t>
            </a:r>
            <a:r>
              <a:rPr lang="en-US" altLang="ja-JP" dirty="0"/>
              <a:t>HPYLM </a:t>
            </a:r>
            <a:r>
              <a:rPr lang="ja-JP" altLang="en-US" dirty="0"/>
              <a:t>の再帰回数は </a:t>
            </a:r>
            <a:r>
              <a:rPr lang="en-US" altLang="ja-JP" dirty="0"/>
              <a:t>10</a:t>
            </a:r>
            <a:r>
              <a:rPr lang="ja-JP" altLang="en-US" dirty="0"/>
              <a:t>万回で</a:t>
            </a:r>
            <a:r>
              <a:rPr lang="ja-JP" altLang="en-US" dirty="0" err="1"/>
              <a:t>てすとを</a:t>
            </a:r>
            <a:r>
              <a:rPr lang="ja-JP" altLang="en-US" dirty="0"/>
              <a:t>おこないました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16</a:t>
            </a:fld>
            <a:endParaRPr kumimoji="1" lang="ja-JP" altLang="en-US"/>
          </a:p>
        </p:txBody>
      </p:sp>
    </p:spTree>
    <p:extLst>
      <p:ext uri="{BB962C8B-B14F-4D97-AF65-F5344CB8AC3E}">
        <p14:creationId xmlns:p14="http://schemas.microsoft.com/office/powerpoint/2010/main" val="3360998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r>
              <a:rPr lang="en-US" altLang="ja-JP" dirty="0"/>
              <a:t>17. </a:t>
            </a:r>
            <a:r>
              <a:rPr lang="ja-JP" altLang="en-US" dirty="0"/>
              <a:t>その結果がこちらになります．</a:t>
            </a:r>
            <a:br>
              <a:rPr lang="ja-JP" altLang="en-US" dirty="0"/>
            </a:br>
            <a:r>
              <a:rPr lang="en-US" altLang="ja-JP" dirty="0"/>
              <a:t>(3) </a:t>
            </a:r>
            <a:r>
              <a:rPr lang="ja-JP" altLang="en-US" dirty="0"/>
              <a:t>の動作に関して，解析後の形態素が非常に小さいことが分かります</a:t>
            </a:r>
            <a:br>
              <a:rPr lang="ja-JP" altLang="en-US" dirty="0"/>
            </a:br>
            <a:r>
              <a:rPr lang="ja-JP" altLang="en-US" dirty="0"/>
              <a:t>これは再帰が不十分だったと考えられます．</a:t>
            </a:r>
            <a:br>
              <a:rPr lang="ja-JP" altLang="en-US" dirty="0"/>
            </a:br>
            <a:r>
              <a:rPr lang="en-US" altLang="ja-JP" dirty="0"/>
              <a:t>HPYLM </a:t>
            </a:r>
            <a:r>
              <a:rPr lang="ja-JP" altLang="en-US" dirty="0"/>
              <a:t>の内部でギブスサンプリングを再帰的に行いモデルを更新しているのですが，単純なギブスサンプリングでは </a:t>
            </a:r>
            <a:r>
              <a:rPr lang="en-US" altLang="ja-JP" dirty="0"/>
              <a:t>HPYLM </a:t>
            </a:r>
            <a:r>
              <a:rPr lang="ja-JP" altLang="en-US" dirty="0"/>
              <a:t>の収束に膨大な時間がかかることが知られています．</a:t>
            </a:r>
            <a:br>
              <a:rPr lang="ja-JP" altLang="en-US" dirty="0"/>
            </a:br>
            <a:r>
              <a:rPr lang="ja-JP" altLang="en-US" dirty="0"/>
              <a:t>参考文献によると，ブロック化ギブスサンプリングという効率的なサンプリング手法を導入する事によってその問題は解決するということなので，その導入を今後の課題として取り組みます</a:t>
            </a:r>
            <a:br>
              <a:rPr lang="ja-JP" altLang="en-US" dirty="0"/>
            </a:br>
            <a:r>
              <a:rPr lang="en-US" altLang="ja-JP" dirty="0"/>
              <a:t>(4)</a:t>
            </a:r>
            <a:r>
              <a:rPr lang="ja-JP" altLang="en-US" dirty="0"/>
              <a:t>の動作に関して，解析後も全体を一つの単語とみなして境界部分のないままとなりました</a:t>
            </a:r>
            <a:endParaRPr lang="en-US" altLang="ja-JP" dirty="0"/>
          </a:p>
          <a:p>
            <a:r>
              <a:rPr lang="ja-JP" altLang="en-US" dirty="0"/>
              <a:t>これに関しては過学習が起こっていると考えることが出来るので，状態数を減らすか代入する動作の種類を増やすことで解決できるか今後確認していきます．状態数に関しては今後</a:t>
            </a:r>
            <a:r>
              <a:rPr lang="en-US" altLang="ja-JP" dirty="0"/>
              <a:t>HDP-HMM </a:t>
            </a:r>
            <a:r>
              <a:rPr lang="ja-JP" altLang="en-US" dirty="0"/>
              <a:t>を導入して適切な状態数を推定することで解決していきたいと考えています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17</a:t>
            </a:fld>
            <a:endParaRPr kumimoji="1" lang="ja-JP" altLang="en-US"/>
          </a:p>
        </p:txBody>
      </p:sp>
    </p:spTree>
    <p:extLst>
      <p:ext uri="{BB962C8B-B14F-4D97-AF65-F5344CB8AC3E}">
        <p14:creationId xmlns:p14="http://schemas.microsoft.com/office/powerpoint/2010/main" val="3228997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678904" y="4343400"/>
            <a:ext cx="5486400" cy="4114800"/>
          </a:xfrm>
        </p:spPr>
        <p:txBody>
          <a:bodyPr>
            <a:normAutofit lnSpcReduction="10000"/>
          </a:bodyPr>
          <a:lstStyle/>
          <a:p>
            <a:r>
              <a:rPr lang="ja-JP" altLang="en-US" dirty="0"/>
              <a:t>まとめと今後の展望</a:t>
            </a:r>
            <a:br>
              <a:rPr lang="ja-JP" altLang="en-US" dirty="0"/>
            </a:br>
            <a:endParaRPr lang="ja-JP" altLang="en-US" dirty="0"/>
          </a:p>
          <a:p>
            <a:r>
              <a:rPr lang="ja-JP" altLang="en-US" dirty="0"/>
              <a:t>・通常の </a:t>
            </a:r>
            <a:r>
              <a:rPr lang="en-US" altLang="ja-JP" dirty="0"/>
              <a:t>HMM </a:t>
            </a:r>
            <a:r>
              <a:rPr lang="ja-JP" altLang="en-US" dirty="0"/>
              <a:t>の場合，代入する動作データの数に応じた状態数を手動で設定しなければならない</a:t>
            </a:r>
            <a:br>
              <a:rPr lang="ja-JP" altLang="en-US" dirty="0"/>
            </a:br>
            <a:endParaRPr lang="ja-JP" altLang="en-US" dirty="0"/>
          </a:p>
          <a:p>
            <a:r>
              <a:rPr lang="ja-JP" altLang="en-US" dirty="0"/>
              <a:t>・あまり複雑でない文字列の形態素解析なら，</a:t>
            </a:r>
            <a:r>
              <a:rPr lang="en-US" altLang="ja-JP" dirty="0"/>
              <a:t>NPYLM </a:t>
            </a:r>
            <a:r>
              <a:rPr lang="ja-JP" altLang="en-US" dirty="0"/>
              <a:t>の入れ子構造は必須ではない</a:t>
            </a:r>
            <a:br>
              <a:rPr lang="ja-JP" altLang="en-US" dirty="0"/>
            </a:br>
            <a:endParaRPr lang="ja-JP" altLang="en-US" dirty="0"/>
          </a:p>
          <a:p>
            <a:r>
              <a:rPr lang="ja-JP" altLang="en-US" dirty="0"/>
              <a:t>・</a:t>
            </a:r>
            <a:br>
              <a:rPr lang="ja-JP" altLang="en-US" dirty="0"/>
            </a:br>
            <a:endParaRPr lang="ja-JP" altLang="en-US" dirty="0"/>
          </a:p>
          <a:p>
            <a:br>
              <a:rPr lang="ja-JP" altLang="en-US" dirty="0"/>
            </a:br>
            <a:endParaRPr lang="ja-JP" altLang="en-US" dirty="0"/>
          </a:p>
          <a:p>
            <a:r>
              <a:rPr lang="ja-JP" altLang="en-US" dirty="0"/>
              <a:t>今後の展望</a:t>
            </a:r>
            <a:br>
              <a:rPr lang="ja-JP" altLang="en-US" dirty="0"/>
            </a:br>
            <a:endParaRPr lang="ja-JP" altLang="en-US" dirty="0"/>
          </a:p>
          <a:p>
            <a:r>
              <a:rPr lang="ja-JP" altLang="en-US" dirty="0"/>
              <a:t>・</a:t>
            </a:r>
            <a:r>
              <a:rPr lang="en-US" altLang="ja-JP" dirty="0"/>
              <a:t>HDP-HMM </a:t>
            </a:r>
            <a:r>
              <a:rPr lang="ja-JP" altLang="en-US" dirty="0"/>
              <a:t>の導入</a:t>
            </a:r>
            <a:br>
              <a:rPr lang="ja-JP" altLang="en-US" dirty="0"/>
            </a:br>
            <a:endParaRPr lang="ja-JP" altLang="en-US" dirty="0"/>
          </a:p>
          <a:p>
            <a:r>
              <a:rPr lang="ja-JP" altLang="en-US" dirty="0"/>
              <a:t>・形態素解析の結果を用いた途中状態の推定</a:t>
            </a:r>
            <a:br>
              <a:rPr lang="ja-JP" altLang="en-US" dirty="0"/>
            </a:br>
            <a:endParaRPr lang="ja-JP" altLang="en-US" dirty="0"/>
          </a:p>
          <a:p>
            <a:r>
              <a:rPr lang="ja-JP" altLang="en-US" dirty="0"/>
              <a:t>     ・「熟語」の推定</a:t>
            </a:r>
          </a:p>
          <a:p>
            <a:r>
              <a:rPr lang="ja-JP" altLang="en-US" dirty="0"/>
              <a:t>     ・ノイズの除去</a:t>
            </a:r>
          </a:p>
          <a:p>
            <a:r>
              <a:rPr lang="ja-JP" altLang="en-US" dirty="0"/>
              <a:t>・実測データでの応用</a:t>
            </a:r>
            <a:br>
              <a:rPr lang="ja-JP" altLang="en-US" dirty="0"/>
            </a:br>
            <a:endParaRPr lang="ja-JP" altLang="en-US" dirty="0"/>
          </a:p>
          <a:p>
            <a:r>
              <a:rPr lang="ja-JP" altLang="en-US" dirty="0"/>
              <a:t>     ・高次元データでの実験</a:t>
            </a:r>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18</a:t>
            </a:fld>
            <a:endParaRPr kumimoji="1" lang="ja-JP" altLang="en-US"/>
          </a:p>
        </p:txBody>
      </p:sp>
    </p:spTree>
    <p:extLst>
      <p:ext uri="{BB962C8B-B14F-4D97-AF65-F5344CB8AC3E}">
        <p14:creationId xmlns:p14="http://schemas.microsoft.com/office/powerpoint/2010/main" val="400060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19</a:t>
            </a:fld>
            <a:endParaRPr kumimoji="1" lang="ja-JP" altLang="en-US"/>
          </a:p>
        </p:txBody>
      </p:sp>
    </p:spTree>
    <p:extLst>
      <p:ext uri="{BB962C8B-B14F-4D97-AF65-F5344CB8AC3E}">
        <p14:creationId xmlns:p14="http://schemas.microsoft.com/office/powerpoint/2010/main" val="2033159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692696" y="4343400"/>
            <a:ext cx="5486400" cy="4114800"/>
          </a:xfrm>
        </p:spPr>
        <p:txBody>
          <a:bodyPr/>
          <a:lstStyle/>
          <a:p>
            <a:r>
              <a:rPr lang="en-US" altLang="ja-JP" dirty="0"/>
              <a:t>2. </a:t>
            </a:r>
            <a:r>
              <a:rPr lang="ja-JP" altLang="en-US" dirty="0"/>
              <a:t>近年のロボット技術の進展から，人間の生活環境で活動する汎用ロボットの実現が期待されています</a:t>
            </a:r>
            <a:r>
              <a:rPr lang="en-US" altLang="ja-JP" dirty="0"/>
              <a:t>.</a:t>
            </a:r>
            <a:br>
              <a:rPr lang="en-US" altLang="ja-JP" dirty="0"/>
            </a:br>
            <a:r>
              <a:rPr lang="ja-JP" altLang="en-US" dirty="0"/>
              <a:t>汎用ロボットが持つべき能力として，人の動作を見ただけで動作の意図を把握し，模倣する能力が考えられます．</a:t>
            </a:r>
          </a:p>
          <a:p>
            <a:r>
              <a:rPr lang="ja-JP" altLang="en-US" dirty="0"/>
              <a:t>動作の模倣の際，ただ真似をするのではなく，動作が達成するべき目標を把握したうえで再現することが重要だと考えられます</a:t>
            </a:r>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a:t>
            </a:fld>
            <a:endParaRPr kumimoji="1" lang="ja-JP" altLang="en-US"/>
          </a:p>
        </p:txBody>
      </p:sp>
    </p:spTree>
    <p:extLst>
      <p:ext uri="{BB962C8B-B14F-4D97-AF65-F5344CB8AC3E}">
        <p14:creationId xmlns:p14="http://schemas.microsoft.com/office/powerpoint/2010/main" val="3550246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20</a:t>
            </a:fld>
            <a:endParaRPr kumimoji="1" lang="ja-JP" altLang="en-US"/>
          </a:p>
        </p:txBody>
      </p:sp>
    </p:spTree>
    <p:extLst>
      <p:ext uri="{BB962C8B-B14F-4D97-AF65-F5344CB8AC3E}">
        <p14:creationId xmlns:p14="http://schemas.microsoft.com/office/powerpoint/2010/main" val="1839151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21</a:t>
            </a:fld>
            <a:endParaRPr kumimoji="1" lang="ja-JP" altLang="en-US"/>
          </a:p>
        </p:txBody>
      </p:sp>
    </p:spTree>
    <p:extLst>
      <p:ext uri="{BB962C8B-B14F-4D97-AF65-F5344CB8AC3E}">
        <p14:creationId xmlns:p14="http://schemas.microsoft.com/office/powerpoint/2010/main" val="3018433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22</a:t>
            </a:fld>
            <a:endParaRPr kumimoji="1" lang="ja-JP" altLang="en-US"/>
          </a:p>
        </p:txBody>
      </p:sp>
    </p:spTree>
    <p:extLst>
      <p:ext uri="{BB962C8B-B14F-4D97-AF65-F5344CB8AC3E}">
        <p14:creationId xmlns:p14="http://schemas.microsoft.com/office/powerpoint/2010/main" val="2322037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23</a:t>
            </a:fld>
            <a:endParaRPr kumimoji="1" lang="ja-JP" altLang="en-US"/>
          </a:p>
        </p:txBody>
      </p:sp>
    </p:spTree>
    <p:extLst>
      <p:ext uri="{BB962C8B-B14F-4D97-AF65-F5344CB8AC3E}">
        <p14:creationId xmlns:p14="http://schemas.microsoft.com/office/powerpoint/2010/main" val="2665865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3. </a:t>
            </a:r>
            <a:r>
              <a:rPr lang="ja-JP" altLang="en-US" dirty="0"/>
              <a:t>卒業研究では教示された動作の前後の状態を比較して，動作の最終的な目標を推定することで，教示動作の理解と推定を行いました</a:t>
            </a:r>
          </a:p>
          <a:p>
            <a:r>
              <a:rPr lang="ja-JP" altLang="en-US" dirty="0"/>
              <a:t>その際このように異なる初期状態からの動作を教示することで，その動作の達成目標を推定することを目標としました</a:t>
            </a:r>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3</a:t>
            </a:fld>
            <a:endParaRPr kumimoji="1" lang="ja-JP" altLang="en-US"/>
          </a:p>
        </p:txBody>
      </p:sp>
    </p:spTree>
    <p:extLst>
      <p:ext uri="{BB962C8B-B14F-4D97-AF65-F5344CB8AC3E}">
        <p14:creationId xmlns:p14="http://schemas.microsoft.com/office/powerpoint/2010/main" val="907182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4. </a:t>
            </a:r>
            <a:r>
              <a:rPr lang="ja-JP" altLang="en-US" dirty="0"/>
              <a:t>しかし動作には満たすべき途中状態が存在するようなものも存在します</a:t>
            </a:r>
            <a:br>
              <a:rPr lang="ja-JP" altLang="en-US" dirty="0"/>
            </a:br>
            <a:endParaRPr lang="ja-JP" altLang="en-US" dirty="0"/>
          </a:p>
          <a:p>
            <a:r>
              <a:rPr lang="ja-JP" altLang="en-US" dirty="0"/>
              <a:t>例えば「箱の上に皿を移動し，さらにその上にコップを移動する」という動作を考えます</a:t>
            </a:r>
            <a:br>
              <a:rPr lang="ja-JP" altLang="en-US" dirty="0"/>
            </a:br>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4</a:t>
            </a:fld>
            <a:endParaRPr kumimoji="1" lang="ja-JP" altLang="en-US"/>
          </a:p>
        </p:txBody>
      </p:sp>
    </p:spTree>
    <p:extLst>
      <p:ext uri="{BB962C8B-B14F-4D97-AF65-F5344CB8AC3E}">
        <p14:creationId xmlns:p14="http://schemas.microsoft.com/office/powerpoint/2010/main" val="4172958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5. </a:t>
            </a:r>
            <a:r>
              <a:rPr lang="ja-JP" altLang="en-US" dirty="0"/>
              <a:t>この動作を達成するためには，動作の途中で「箱の上に皿が載っている」という途中状態を経由することが重要であると判断できなければいけませんが，この問題を解決するためには，動作のどの瞬間が重要な途中状態であるかを，動作を見せられただけで推定する必要があります．</a:t>
            </a:r>
            <a:br>
              <a:rPr lang="ja-JP" altLang="en-US" dirty="0"/>
            </a:br>
            <a:endParaRPr lang="ja-JP" altLang="en-US" dirty="0"/>
          </a:p>
          <a:p>
            <a:r>
              <a:rPr lang="ja-JP" altLang="en-US" dirty="0"/>
              <a:t>「重要でない途中状態」とは「大局的な動作プリミティブの一部」と「たまたまやってしまった動作（ノイズ）」とがあると考えられます．</a:t>
            </a:r>
            <a:br>
              <a:rPr lang="ja-JP" altLang="en-US" dirty="0"/>
            </a:br>
            <a:endParaRPr lang="ja-JP" altLang="en-US" dirty="0"/>
          </a:p>
          <a:p>
            <a:r>
              <a:rPr lang="ja-JP" altLang="en-US" dirty="0"/>
              <a:t>つまり連続的な動作から「動作プリミティブ」を推定し，そのプリミティブの列に変換できれば，重要な途中状態はそのプリミティブ同士の境界に限定できると考えられます</a:t>
            </a:r>
            <a:br>
              <a:rPr lang="ja-JP" altLang="en-US" dirty="0"/>
            </a:br>
            <a:endParaRPr lang="ja-JP" altLang="en-US" dirty="0"/>
          </a:p>
          <a:p>
            <a:r>
              <a:rPr lang="ja-JP" altLang="en-US" dirty="0"/>
              <a:t>これは「動作の形態素解析」を意味します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5</a:t>
            </a:fld>
            <a:endParaRPr kumimoji="1" lang="ja-JP" altLang="en-US"/>
          </a:p>
        </p:txBody>
      </p:sp>
    </p:spTree>
    <p:extLst>
      <p:ext uri="{BB962C8B-B14F-4D97-AF65-F5344CB8AC3E}">
        <p14:creationId xmlns:p14="http://schemas.microsoft.com/office/powerpoint/2010/main" val="2946368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6. </a:t>
            </a:r>
            <a:r>
              <a:rPr lang="ja-JP" altLang="en-US" dirty="0"/>
              <a:t>動作などの時系列データを形態素解析するには，最初に時系列データを何らかの「文字列」に変換する必要がありますが，それを可能にするものとして </a:t>
            </a:r>
            <a:r>
              <a:rPr lang="en-US" altLang="ja-JP" dirty="0"/>
              <a:t>HMM </a:t>
            </a:r>
            <a:r>
              <a:rPr lang="ja-JP" altLang="en-US" dirty="0"/>
              <a:t>があります．しかし </a:t>
            </a:r>
            <a:r>
              <a:rPr lang="en-US" altLang="ja-JP" dirty="0"/>
              <a:t>HMM </a:t>
            </a:r>
            <a:r>
              <a:rPr lang="ja-JP" altLang="en-US" dirty="0"/>
              <a:t>を用いて生成した文字列に対して形態素解析の手法を適用しようとしたとき，二つの大きな問題が考えられます</a:t>
            </a:r>
            <a:br>
              <a:rPr lang="ja-JP" altLang="en-US" dirty="0"/>
            </a:br>
            <a:endParaRPr lang="ja-JP" altLang="en-US" dirty="0"/>
          </a:p>
          <a:p>
            <a:r>
              <a:rPr lang="ja-JP" altLang="en-US" dirty="0"/>
              <a:t>     ・辞書がないこと</a:t>
            </a:r>
          </a:p>
          <a:p>
            <a:r>
              <a:rPr lang="ja-JP" altLang="en-US" dirty="0"/>
              <a:t>     ・文字の種類がいくつあるかもわからないこと</a:t>
            </a:r>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6</a:t>
            </a:fld>
            <a:endParaRPr kumimoji="1" lang="ja-JP" altLang="en-US"/>
          </a:p>
        </p:txBody>
      </p:sp>
    </p:spTree>
    <p:extLst>
      <p:ext uri="{BB962C8B-B14F-4D97-AF65-F5344CB8AC3E}">
        <p14:creationId xmlns:p14="http://schemas.microsoft.com/office/powerpoint/2010/main" val="248470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7. </a:t>
            </a:r>
            <a:r>
              <a:rPr lang="ja-JP" altLang="en-US" dirty="0"/>
              <a:t>これらをそれぞれ解決する先行研究があります．</a:t>
            </a:r>
            <a:br>
              <a:rPr lang="ja-JP" altLang="en-US" dirty="0"/>
            </a:br>
            <a:endParaRPr lang="ja-JP" altLang="en-US" dirty="0"/>
          </a:p>
          <a:p>
            <a:r>
              <a:rPr lang="ja-JP" altLang="en-US" dirty="0"/>
              <a:t>     ・</a:t>
            </a:r>
            <a:r>
              <a:rPr lang="en-US" altLang="ja-JP" dirty="0"/>
              <a:t>HPYLM </a:t>
            </a:r>
            <a:r>
              <a:rPr lang="ja-JP" altLang="en-US" dirty="0"/>
              <a:t>を用いた教師なし形態素解析</a:t>
            </a:r>
            <a:br>
              <a:rPr lang="ja-JP" altLang="en-US" dirty="0"/>
            </a:br>
            <a:endParaRPr lang="ja-JP" altLang="en-US" dirty="0"/>
          </a:p>
          <a:p>
            <a:r>
              <a:rPr lang="ja-JP" altLang="en-US" dirty="0"/>
              <a:t>     ・</a:t>
            </a:r>
            <a:r>
              <a:rPr lang="en-US" altLang="ja-JP" dirty="0"/>
              <a:t>HDP-HMM </a:t>
            </a:r>
            <a:r>
              <a:rPr lang="ja-JP" altLang="en-US" dirty="0"/>
              <a:t>を用いた符号化</a:t>
            </a:r>
            <a:br>
              <a:rPr lang="ja-JP" altLang="en-US" dirty="0"/>
            </a:br>
            <a:endParaRPr lang="ja-JP" altLang="en-US" dirty="0"/>
          </a:p>
          <a:p>
            <a:r>
              <a:rPr lang="ja-JP" altLang="en-US" dirty="0"/>
              <a:t>この二つを組み合わせて，実際に動作情報の形態素解析を行った先行研究も存在します</a:t>
            </a:r>
          </a:p>
          <a:p>
            <a:r>
              <a:rPr lang="ja-JP" altLang="en-US" dirty="0"/>
              <a:t>複数の動作を異なる順序で行った動作情報を形態素解析し，各動作に対応した「単語」を取得することに成功しました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7</a:t>
            </a:fld>
            <a:endParaRPr kumimoji="1" lang="ja-JP" altLang="en-US"/>
          </a:p>
        </p:txBody>
      </p:sp>
    </p:spTree>
    <p:extLst>
      <p:ext uri="{BB962C8B-B14F-4D97-AF65-F5344CB8AC3E}">
        <p14:creationId xmlns:p14="http://schemas.microsoft.com/office/powerpoint/2010/main" val="588809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8. </a:t>
            </a:r>
            <a:r>
              <a:rPr lang="ja-JP" altLang="en-US" dirty="0"/>
              <a:t>私の研究では，この手法によって解析された「単語」どうしの境界を照らし合わせ，</a:t>
            </a:r>
          </a:p>
          <a:p>
            <a:r>
              <a:rPr lang="ja-JP" altLang="en-US" dirty="0"/>
              <a:t>動作を再現するのに必要な途中状態の取得を目標としています．</a:t>
            </a:r>
            <a:br>
              <a:rPr lang="ja-JP" altLang="en-US" dirty="0"/>
            </a:br>
            <a:endParaRPr lang="ja-JP" altLang="en-US" dirty="0"/>
          </a:p>
          <a:p>
            <a:r>
              <a:rPr lang="ja-JP" altLang="en-US" dirty="0"/>
              <a:t>以下が本研究のアルゴリズムの概略になります．</a:t>
            </a:r>
          </a:p>
          <a:p>
            <a:r>
              <a:rPr lang="ja-JP" altLang="en-US" dirty="0"/>
              <a:t>     ・まず，センサから取得した連続的な動作情報に対して，</a:t>
            </a:r>
            <a:r>
              <a:rPr lang="en-US" altLang="ja-JP" dirty="0"/>
              <a:t>TMA </a:t>
            </a:r>
            <a:r>
              <a:rPr lang="ja-JP" altLang="en-US" dirty="0"/>
              <a:t>を用いてスムージングを行います．</a:t>
            </a:r>
          </a:p>
          <a:p>
            <a:r>
              <a:rPr lang="ja-JP" altLang="en-US" dirty="0"/>
              <a:t>     ・その後，</a:t>
            </a:r>
            <a:r>
              <a:rPr lang="en-US" altLang="ja-JP" dirty="0"/>
              <a:t>HDP-HMM </a:t>
            </a:r>
            <a:r>
              <a:rPr lang="ja-JP" altLang="en-US" dirty="0"/>
              <a:t>を用いて動作の出力素（文字）の種類数を推定すると同時に，動作の符号化を行います</a:t>
            </a:r>
          </a:p>
          <a:p>
            <a:r>
              <a:rPr lang="ja-JP" altLang="en-US" dirty="0"/>
              <a:t>     ・そしてこのように得られた符号列を教師データとして </a:t>
            </a:r>
            <a:r>
              <a:rPr lang="en-US" altLang="ja-JP" dirty="0"/>
              <a:t>NPYLM </a:t>
            </a:r>
            <a:r>
              <a:rPr lang="ja-JP" altLang="en-US" dirty="0"/>
              <a:t>を学習し，「単語」を推定して符号列の形態素解析を行います．</a:t>
            </a:r>
          </a:p>
          <a:p>
            <a:r>
              <a:rPr lang="ja-JP" altLang="en-US" dirty="0"/>
              <a:t>     ・形態素解析された符号列の「単語間」を比較することで，重要な途中状態を推定し，動作の「サブゴール」の時系列を取得することで動作の再現に必要な情報を取得します．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8</a:t>
            </a:fld>
            <a:endParaRPr kumimoji="1" lang="ja-JP" altLang="en-US"/>
          </a:p>
        </p:txBody>
      </p:sp>
    </p:spTree>
    <p:extLst>
      <p:ext uri="{BB962C8B-B14F-4D97-AF65-F5344CB8AC3E}">
        <p14:creationId xmlns:p14="http://schemas.microsoft.com/office/powerpoint/2010/main" val="3516506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9. </a:t>
            </a:r>
            <a:r>
              <a:rPr lang="ja-JP" altLang="en-US" dirty="0"/>
              <a:t>現状として，ここまで進んでいます</a:t>
            </a:r>
            <a:br>
              <a:rPr lang="ja-JP" altLang="en-US" dirty="0"/>
            </a:br>
            <a:endParaRPr lang="ja-JP" altLang="en-US" dirty="0"/>
          </a:p>
          <a:p>
            <a:r>
              <a:rPr lang="ja-JP" altLang="en-US" dirty="0"/>
              <a:t>     ・大きな二つの学習モデルに関して，簡略化した実装を行いました．</a:t>
            </a:r>
          </a:p>
          <a:p>
            <a:r>
              <a:rPr lang="ja-JP" altLang="en-US" dirty="0"/>
              <a:t>     </a:t>
            </a:r>
            <a:r>
              <a:rPr lang="en-US" altLang="ja-JP" dirty="0"/>
              <a:t>HDP-HMM </a:t>
            </a:r>
            <a:r>
              <a:rPr lang="ja-JP" altLang="en-US" dirty="0"/>
              <a:t>は通常の </a:t>
            </a:r>
            <a:r>
              <a:rPr lang="en-US" altLang="ja-JP" dirty="0"/>
              <a:t>HMM </a:t>
            </a:r>
            <a:r>
              <a:rPr lang="ja-JP" altLang="en-US" dirty="0"/>
              <a:t>（状態数は手打ち），</a:t>
            </a:r>
            <a:br>
              <a:rPr lang="ja-JP" altLang="en-US" dirty="0"/>
            </a:br>
            <a:endParaRPr lang="ja-JP" altLang="en-US" dirty="0"/>
          </a:p>
          <a:p>
            <a:r>
              <a:rPr lang="ja-JP" altLang="en-US" dirty="0"/>
              <a:t>     </a:t>
            </a:r>
            <a:r>
              <a:rPr lang="en-US" altLang="ja-JP" dirty="0"/>
              <a:t>NPYLM </a:t>
            </a:r>
            <a:r>
              <a:rPr lang="ja-JP" altLang="en-US" dirty="0"/>
              <a:t>は </a:t>
            </a:r>
            <a:r>
              <a:rPr lang="en-US" altLang="ja-JP" dirty="0"/>
              <a:t>HPYLM </a:t>
            </a:r>
            <a:r>
              <a:rPr lang="ja-JP" altLang="en-US" dirty="0"/>
              <a:t>（入れ子にしていない単純な階層構造</a:t>
            </a:r>
            <a:br>
              <a:rPr lang="ja-JP" altLang="en-US" dirty="0"/>
            </a:br>
            <a:endParaRPr lang="ja-JP" altLang="en-US" dirty="0"/>
          </a:p>
          <a:p>
            <a:r>
              <a:rPr lang="ja-JP" altLang="en-US" dirty="0"/>
              <a:t>ここからは，大きな二つのアルゴリズムである </a:t>
            </a:r>
            <a:r>
              <a:rPr lang="en-US" altLang="ja-JP" dirty="0"/>
              <a:t>HMM </a:t>
            </a:r>
            <a:r>
              <a:rPr lang="ja-JP" altLang="en-US" dirty="0"/>
              <a:t>と </a:t>
            </a:r>
            <a:r>
              <a:rPr lang="en-US" altLang="ja-JP" dirty="0"/>
              <a:t>HPYLM </a:t>
            </a:r>
            <a:r>
              <a:rPr lang="ja-JP" altLang="en-US" dirty="0"/>
              <a:t>の説明と実験について，またその二つを組み合わせた動作のテストについて説明します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9</a:t>
            </a:fld>
            <a:endParaRPr kumimoji="1" lang="ja-JP" altLang="en-US"/>
          </a:p>
        </p:txBody>
      </p:sp>
    </p:spTree>
    <p:extLst>
      <p:ext uri="{BB962C8B-B14F-4D97-AF65-F5344CB8AC3E}">
        <p14:creationId xmlns:p14="http://schemas.microsoft.com/office/powerpoint/2010/main" val="26272820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9" name="Title 8"/>
          <p:cNvSpPr>
            <a:spLocks noGrp="1"/>
          </p:cNvSpPr>
          <p:nvPr>
            <p:ph type="ctrTitle"/>
          </p:nvPr>
        </p:nvSpPr>
        <p:spPr>
          <a:xfrm>
            <a:off x="685800" y="1752603"/>
            <a:ext cx="7772400" cy="1829761"/>
          </a:xfrm>
        </p:spPr>
        <p:txBody>
          <a:bodyPr vert="horz" anchor="b">
            <a:normAutofit/>
            <a:scene3d>
              <a:camera prst="orthographicFront"/>
              <a:lightRig rig="soft" dir="t"/>
            </a:scene3d>
            <a:sp3d prstMaterial="softEdge">
              <a:bevelT w="25400" h="25400"/>
            </a:sp3d>
          </a:bodyPr>
          <a:lstStyle>
            <a:lvl1pPr algn="r" latinLnBrk="0">
              <a:defRPr kumimoji="1" lang="ja-JP" sz="4800" b="1">
                <a:solidFill>
                  <a:schemeClr val="tx2"/>
                </a:solidFill>
                <a:effectLst>
                  <a:outerShdw blurRad="31750" dist="25400" dir="5400000" algn="tl" rotWithShape="0">
                    <a:srgbClr val="000000">
                      <a:alpha val="25000"/>
                    </a:srgbClr>
                  </a:outerShdw>
                </a:effectLst>
              </a:defRPr>
            </a:lvl1pPr>
            <a:extLst/>
          </a:lstStyle>
          <a:p>
            <a:r>
              <a:rPr kumimoji="1" lang="ja-JP" altLang="en-US"/>
              <a:t>マスター タイトルの書式設定</a:t>
            </a:r>
            <a:endParaRPr kumimoji="1" lang="ja-JP"/>
          </a:p>
        </p:txBody>
      </p:sp>
      <p:sp>
        <p:nvSpPr>
          <p:cNvPr id="17" name="Subtitle 16"/>
          <p:cNvSpPr>
            <a:spLocks noGrp="1"/>
          </p:cNvSpPr>
          <p:nvPr>
            <p:ph type="subTitle" idx="1"/>
          </p:nvPr>
        </p:nvSpPr>
        <p:spPr>
          <a:xfrm>
            <a:off x="685800" y="3582807"/>
            <a:ext cx="7772400" cy="1199704"/>
          </a:xfrm>
        </p:spPr>
        <p:txBody>
          <a:bodyPr/>
          <a:lstStyle>
            <a:lvl1pPr marL="0" marR="64008" indent="0" algn="r" latinLnBrk="0">
              <a:buNone/>
              <a:defRPr kumimoji="1" lang="ja-JP">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1" lang="ja-JP" altLang="en-US"/>
              <a:t>マスター サブタイトルの書式設定</a:t>
            </a:r>
            <a:endParaRPr kumimoji="1" lang="ja-JP"/>
          </a:p>
        </p:txBody>
      </p:sp>
      <p:grpSp>
        <p:nvGrpSpPr>
          <p:cNvPr id="2" name="Group 14"/>
          <p:cNvGrpSpPr/>
          <p:nvPr/>
        </p:nvGrpSpPr>
        <p:grpSpPr>
          <a:xfrm>
            <a:off x="-3764" y="4953000"/>
            <a:ext cx="9147765" cy="1912088"/>
            <a:chOff x="-3765" y="4832896"/>
            <a:chExt cx="9147765" cy="2032192"/>
          </a:xfrm>
        </p:grpSpPr>
        <p:sp>
          <p:nvSpPr>
            <p:cNvPr id="7" name="Shap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8" name="Shap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1" name="Shap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latinLnBrk="0">
              <a:defRPr kumimoji="1" lang="ja-JP">
                <a:solidFill>
                  <a:srgbClr val="FFFFFF"/>
                </a:solidFill>
              </a:defRPr>
            </a:lvl1pPr>
            <a:extLst/>
          </a:lstStyle>
          <a:p>
            <a:fld id="{4F9604A7-F4A4-417F-A22E-A3D8495A2AE0}" type="datetime2">
              <a:rPr lang="ja-JP" altLang="en-US" smtClean="0"/>
              <a:t>2017年7月5日(水)</a:t>
            </a:fld>
            <a:endParaRPr kumimoji="1" lang="ja-JP">
              <a:solidFill>
                <a:srgbClr val="FFFFFF"/>
              </a:solidFill>
            </a:endParaRPr>
          </a:p>
        </p:txBody>
      </p:sp>
      <p:sp>
        <p:nvSpPr>
          <p:cNvPr id="19" name="Footer Placeholder 18"/>
          <p:cNvSpPr>
            <a:spLocks noGrp="1"/>
          </p:cNvSpPr>
          <p:nvPr>
            <p:ph type="ftr" sz="quarter" idx="11"/>
          </p:nvPr>
        </p:nvSpPr>
        <p:spPr/>
        <p:txBody>
          <a:bodyPr/>
          <a:lstStyle>
            <a:lvl1pPr latinLnBrk="0">
              <a:defRPr kumimoji="1" lang="ja-JP">
                <a:solidFill>
                  <a:schemeClr val="accent1">
                    <a:tint val="20000"/>
                  </a:schemeClr>
                </a:solidFill>
              </a:defRPr>
            </a:lvl1pPr>
            <a:extLst/>
          </a:lstStyle>
          <a:p>
            <a:endParaRPr kumimoji="1" lang="ja-JP">
              <a:solidFill>
                <a:schemeClr val="accent1">
                  <a:tint val="2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a:t>マスター タイトルの書式設定</a:t>
            </a:r>
            <a:endParaRPr kumimoji="1" lang="ja-JP"/>
          </a:p>
        </p:txBody>
      </p:sp>
      <p:sp>
        <p:nvSpPr>
          <p:cNvPr id="3" name="Vertical Text Placeholder 2"/>
          <p:cNvSpPr>
            <a:spLocks noGrp="1"/>
          </p:cNvSpPr>
          <p:nvPr>
            <p:ph type="body" orient="vert" idx="1"/>
          </p:nvPr>
        </p:nvSpPr>
        <p:spPr>
          <a:xfrm>
            <a:off x="457200" y="1481331"/>
            <a:ext cx="8229600" cy="438607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Date Placeholder 3"/>
          <p:cNvSpPr>
            <a:spLocks noGrp="1"/>
          </p:cNvSpPr>
          <p:nvPr>
            <p:ph type="dt" sz="half" idx="10"/>
          </p:nvPr>
        </p:nvSpPr>
        <p:spPr/>
        <p:txBody>
          <a:bodyPr/>
          <a:lstStyle/>
          <a:p>
            <a:fld id="{CCB5855F-C17B-4555-95EC-0BB1A0A91F99}" type="datetime2">
              <a:rPr lang="ja-JP" altLang="en-US" smtClean="0"/>
              <a:t>2017年7月5日(水)</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45292C34-3E5E-4BA5-AF54-F1601B144FB0}" type="slidenum">
              <a:rPr kumimoji="1" lang="en-US" altLang="ja-JP" sz="1400">
                <a:solidFill>
                  <a:schemeClr val="tx2">
                    <a:shade val="50000"/>
                  </a:schemeClr>
                </a:solidFill>
              </a:rPr>
              <a:pPr/>
              <a:t>‹#›</a:t>
            </a:fld>
            <a:endParaRPr kumimoji="1" 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2"/>
            <a:ext cx="1777470" cy="5592761"/>
          </a:xfrm>
        </p:spPr>
        <p:txBody>
          <a:bodyPr vert="eaVert"/>
          <a:lstStyle/>
          <a:p>
            <a:r>
              <a:rPr kumimoji="1" lang="ja-JP" altLang="en-US"/>
              <a:t>マスター タイトルの書式設定</a:t>
            </a:r>
            <a:endParaRPr kumimoji="1" lang="ja-JP"/>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Date Placeholder 3"/>
          <p:cNvSpPr>
            <a:spLocks noGrp="1"/>
          </p:cNvSpPr>
          <p:nvPr>
            <p:ph type="dt" sz="half" idx="10"/>
          </p:nvPr>
        </p:nvSpPr>
        <p:spPr/>
        <p:txBody>
          <a:bodyPr/>
          <a:lstStyle/>
          <a:p>
            <a:fld id="{C38DAE13-1D2D-4FCF-805C-482980C0FC46}" type="datetime2">
              <a:rPr lang="ja-JP" altLang="en-US" smtClean="0"/>
              <a:t>2017年7月5日(水)</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45292C34-3E5E-4BA5-AF54-F1601B144FB0}" type="slidenum">
              <a:rPr kumimoji="1" lang="en-US" altLang="ja-JP" sz="1400">
                <a:solidFill>
                  <a:schemeClr val="tx2">
                    <a:shade val="50000"/>
                  </a:schemeClr>
                </a:solidFill>
              </a:rPr>
              <a:pPr/>
              <a:t>‹#›</a:t>
            </a:fld>
            <a:endParaRPr kumimoji="1" 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21055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Date Placeholder 3"/>
          <p:cNvSpPr>
            <a:spLocks noGrp="1"/>
          </p:cNvSpPr>
          <p:nvPr>
            <p:ph type="dt" sz="half" idx="10"/>
          </p:nvPr>
        </p:nvSpPr>
        <p:spPr/>
        <p:txBody>
          <a:bodyPr/>
          <a:lstStyle/>
          <a:p>
            <a:fld id="{6187A518-9916-44AC-8290-3F52DFFB96A4}" type="datetime2">
              <a:rPr lang="ja-JP" altLang="en-US" smtClean="0"/>
              <a:t>2017年7月5日(水)</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a:xfrm>
            <a:off x="8316416" y="6407946"/>
            <a:ext cx="696616" cy="365125"/>
          </a:xfrm>
        </p:spPr>
        <p:txBody>
          <a:bodyPr/>
          <a:lstStyle>
            <a:lvl1pPr>
              <a:defRPr sz="2000"/>
            </a:lvl1pPr>
          </a:lstStyle>
          <a:p>
            <a:fld id="{BC410EEA-824F-4D46-AFE7-60426C8C06B0}" type="slidenum">
              <a:rPr lang="en-US" altLang="ja-JP" smtClean="0"/>
              <a:pPr/>
              <a:t>‹#›</a:t>
            </a:fld>
            <a:endParaRPr lang="en-US" altLang="en-US" dirty="0"/>
          </a:p>
        </p:txBody>
      </p:sp>
      <p:sp>
        <p:nvSpPr>
          <p:cNvPr id="7" name="Title 6"/>
          <p:cNvSpPr>
            <a:spLocks noGrp="1"/>
          </p:cNvSpPr>
          <p:nvPr>
            <p:ph type="title"/>
          </p:nvPr>
        </p:nvSpPr>
        <p:spPr>
          <a:xfrm>
            <a:off x="457200" y="53752"/>
            <a:ext cx="8229600" cy="1143000"/>
          </a:xfrm>
        </p:spPr>
        <p:txBody>
          <a:bodyPr rtlCol="0"/>
          <a:lstStyle/>
          <a:p>
            <a:r>
              <a:rPr kumimoji="1" lang="ja-JP" altLang="en-US"/>
              <a:t>マスター タイトルの書式設定</a:t>
            </a:r>
            <a:endParaRPr kumimoji="1" 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latinLnBrk="0">
              <a:buNone/>
              <a:defRPr kumimoji="1" lang="ja-JP" sz="4800" b="1" cap="none" baseline="0">
                <a:effectLst>
                  <a:outerShdw blurRad="31750" dist="25400" dir="5400000" algn="tl" rotWithShape="0">
                    <a:srgbClr val="000000">
                      <a:alpha val="25000"/>
                    </a:srgbClr>
                  </a:outerShdw>
                </a:effectLst>
              </a:defRPr>
            </a:lvl1pPr>
            <a:extLst/>
          </a:lstStyle>
          <a:p>
            <a:r>
              <a:rPr kumimoji="1" lang="ja-JP" altLang="en-US"/>
              <a:t>マスター タイトルの書式設定</a:t>
            </a:r>
            <a:endParaRPr kumimoji="1" lang="ja-JP"/>
          </a:p>
        </p:txBody>
      </p:sp>
      <p:sp>
        <p:nvSpPr>
          <p:cNvPr id="3" name="Text Placeholder 2"/>
          <p:cNvSpPr>
            <a:spLocks noGrp="1"/>
          </p:cNvSpPr>
          <p:nvPr>
            <p:ph type="body" idx="1"/>
          </p:nvPr>
        </p:nvSpPr>
        <p:spPr>
          <a:xfrm>
            <a:off x="3922713" y="2888512"/>
            <a:ext cx="4572000" cy="1454888"/>
          </a:xfrm>
        </p:spPr>
        <p:txBody>
          <a:bodyPr anchor="t"/>
          <a:lstStyle>
            <a:lvl1pPr marL="0" indent="0" algn="l" latinLnBrk="0">
              <a:buNone/>
              <a:defRPr kumimoji="1" lang="ja-JP" sz="2300">
                <a:solidFill>
                  <a:schemeClr val="tx1"/>
                </a:solidFill>
              </a:defRPr>
            </a:lvl1pPr>
            <a:lvl2pPr>
              <a:buNone/>
              <a:defRPr kumimoji="1" lang="ja-JP" sz="1800">
                <a:solidFill>
                  <a:schemeClr val="tx1">
                    <a:tint val="75000"/>
                  </a:schemeClr>
                </a:solidFill>
              </a:defRPr>
            </a:lvl2pPr>
            <a:lvl3pPr>
              <a:buNone/>
              <a:defRPr kumimoji="1" lang="ja-JP" sz="1600">
                <a:solidFill>
                  <a:schemeClr val="tx1">
                    <a:tint val="75000"/>
                  </a:schemeClr>
                </a:solidFill>
              </a:defRPr>
            </a:lvl3pPr>
            <a:lvl4pPr>
              <a:buNone/>
              <a:defRPr kumimoji="1" lang="ja-JP" sz="1400">
                <a:solidFill>
                  <a:schemeClr val="tx1">
                    <a:tint val="75000"/>
                  </a:schemeClr>
                </a:solidFill>
              </a:defRPr>
            </a:lvl4pPr>
            <a:lvl5pPr>
              <a:buNone/>
              <a:defRPr kumimoji="1" lang="ja-JP" sz="1400">
                <a:solidFill>
                  <a:schemeClr val="tx1">
                    <a:tint val="75000"/>
                  </a:schemeClr>
                </a:solidFill>
              </a:defRPr>
            </a:lvl5pPr>
            <a:extLst/>
          </a:lstStyle>
          <a:p>
            <a:pPr lvl="0"/>
            <a:r>
              <a:rPr kumimoji="1" lang="ja-JP" altLang="en-US"/>
              <a:t>マスター テキストの書式設定</a:t>
            </a:r>
          </a:p>
        </p:txBody>
      </p:sp>
      <p:sp>
        <p:nvSpPr>
          <p:cNvPr id="4" name="Date Placeholder 3"/>
          <p:cNvSpPr>
            <a:spLocks noGrp="1"/>
          </p:cNvSpPr>
          <p:nvPr>
            <p:ph type="dt" sz="half" idx="10"/>
          </p:nvPr>
        </p:nvSpPr>
        <p:spPr/>
        <p:txBody>
          <a:bodyPr/>
          <a:lstStyle/>
          <a:p>
            <a:fld id="{D1CE7353-2AFA-42FE-B7AD-229E33236467}" type="datetime2">
              <a:rPr lang="ja-JP" altLang="en-US" smtClean="0"/>
              <a:t>2017年7月5日(水)</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BC410EEA-824F-4D46-AFE7-60426C8C06B0}" type="slidenum">
              <a:rPr/>
              <a:pPr/>
              <a:t>‹#›</a:t>
            </a:fld>
            <a:endParaRPr kumimoji="1" lang="ja-JP"/>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0"/>
            <a:ext cx="4038600" cy="4525963"/>
          </a:xfrm>
        </p:spPr>
        <p:txBody>
          <a:bodyPr/>
          <a:lstStyle>
            <a:lvl1pPr latinLnBrk="0">
              <a:defRPr kumimoji="1" lang="ja-JP" sz="2800"/>
            </a:lvl1pPr>
            <a:lvl2pPr>
              <a:defRPr kumimoji="1" lang="ja-JP" sz="2400"/>
            </a:lvl2pPr>
            <a:lvl3pPr>
              <a:defRPr kumimoji="1" lang="ja-JP" sz="2000"/>
            </a:lvl3pPr>
            <a:lvl4pPr>
              <a:defRPr kumimoji="1" lang="ja-JP" sz="1800"/>
            </a:lvl4pPr>
            <a:lvl5pPr>
              <a:defRPr kumimoji="1" lang="ja-JP" sz="18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Content Placeholder 3"/>
          <p:cNvSpPr>
            <a:spLocks noGrp="1"/>
          </p:cNvSpPr>
          <p:nvPr>
            <p:ph sz="half" idx="2"/>
          </p:nvPr>
        </p:nvSpPr>
        <p:spPr>
          <a:xfrm>
            <a:off x="4648200" y="1481330"/>
            <a:ext cx="4038600" cy="4525963"/>
          </a:xfrm>
        </p:spPr>
        <p:txBody>
          <a:bodyPr/>
          <a:lstStyle>
            <a:lvl1pPr latinLnBrk="0">
              <a:defRPr kumimoji="1" lang="ja-JP" sz="2800"/>
            </a:lvl1pPr>
            <a:lvl2pPr>
              <a:defRPr kumimoji="1" lang="ja-JP" sz="2400"/>
            </a:lvl2pPr>
            <a:lvl3pPr>
              <a:defRPr kumimoji="1" lang="ja-JP" sz="2000"/>
            </a:lvl3pPr>
            <a:lvl4pPr>
              <a:defRPr kumimoji="1" lang="ja-JP" sz="1800"/>
            </a:lvl4pPr>
            <a:lvl5pPr>
              <a:defRPr kumimoji="1" lang="ja-JP" sz="18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5" name="Date Placeholder 4"/>
          <p:cNvSpPr>
            <a:spLocks noGrp="1"/>
          </p:cNvSpPr>
          <p:nvPr>
            <p:ph type="dt" sz="half" idx="10"/>
          </p:nvPr>
        </p:nvSpPr>
        <p:spPr/>
        <p:txBody>
          <a:bodyPr/>
          <a:lstStyle/>
          <a:p>
            <a:fld id="{54C3FEFA-CD4A-4855-8348-3A0DC43F04CE}" type="datetime2">
              <a:rPr lang="ja-JP" altLang="en-US" smtClean="0"/>
              <a:t>2017年7月5日(水)</a:t>
            </a:fld>
            <a:endParaRPr kumimoji="1" lang="ja-JP"/>
          </a:p>
        </p:txBody>
      </p:sp>
      <p:sp>
        <p:nvSpPr>
          <p:cNvPr id="6" name="Footer Placeholder 5"/>
          <p:cNvSpPr>
            <a:spLocks noGrp="1"/>
          </p:cNvSpPr>
          <p:nvPr>
            <p:ph type="ftr" sz="quarter" idx="11"/>
          </p:nvPr>
        </p:nvSpPr>
        <p:spPr/>
        <p:txBody>
          <a:bodyPr/>
          <a:lstStyle/>
          <a:p>
            <a:endParaRPr kumimoji="1" lang="ja-JP"/>
          </a:p>
        </p:txBody>
      </p:sp>
      <p:sp>
        <p:nvSpPr>
          <p:cNvPr id="7" name="Slide Number Placeholder 6"/>
          <p:cNvSpPr>
            <a:spLocks noGrp="1"/>
          </p:cNvSpPr>
          <p:nvPr>
            <p:ph type="sldNum" sz="quarter" idx="12"/>
          </p:nvPr>
        </p:nvSpPr>
        <p:spPr/>
        <p:txBody>
          <a:bodyPr/>
          <a:lstStyle/>
          <a:p>
            <a:fld id="{BC410EEA-824F-4D46-AFE7-60426C8C06B0}" type="slidenum">
              <a:rPr/>
              <a:pPr/>
              <a:t>‹#›</a:t>
            </a:fld>
            <a:endParaRPr kumimoji="1" lang="ja-JP"/>
          </a:p>
        </p:txBody>
      </p:sp>
      <p:sp>
        <p:nvSpPr>
          <p:cNvPr id="8" name="Title 7"/>
          <p:cNvSpPr>
            <a:spLocks noGrp="1"/>
          </p:cNvSpPr>
          <p:nvPr>
            <p:ph type="title"/>
          </p:nvPr>
        </p:nvSpPr>
        <p:spPr/>
        <p:txBody>
          <a:bodyPr rtlCol="0"/>
          <a:lstStyle/>
          <a:p>
            <a:r>
              <a:rPr kumimoji="1" lang="ja-JP" altLang="en-US"/>
              <a:t>マスター タイトルの書式設定</a:t>
            </a:r>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latinLnBrk="0">
              <a:defRPr kumimoji="1" lang="ja-JP"/>
            </a:lvl1pPr>
            <a:extLst/>
          </a:lstStyle>
          <a:p>
            <a:r>
              <a:rPr kumimoji="1" lang="ja-JP" altLang="en-US"/>
              <a:t>マスター タイトルの書式設定</a:t>
            </a:r>
            <a:endParaRPr kumimoji="1" lang="ja-JP"/>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latinLnBrk="0">
              <a:buNone/>
              <a:defRPr kumimoji="1" lang="ja-JP" sz="2400" b="0">
                <a:solidFill>
                  <a:schemeClr val="bg1"/>
                </a:solidFill>
              </a:defRPr>
            </a:lvl1pPr>
            <a:lvl2pPr>
              <a:buNone/>
              <a:defRPr kumimoji="1" lang="ja-JP" sz="2000" b="1"/>
            </a:lvl2pPr>
            <a:lvl3pPr>
              <a:buNone/>
              <a:defRPr kumimoji="1" lang="ja-JP" sz="1800" b="1"/>
            </a:lvl3pPr>
            <a:lvl4pPr>
              <a:buNone/>
              <a:defRPr kumimoji="1" lang="ja-JP" sz="1600" b="1"/>
            </a:lvl4pPr>
            <a:lvl5pPr>
              <a:buNone/>
              <a:defRPr kumimoji="1" lang="ja-JP" sz="1600" b="1"/>
            </a:lvl5pPr>
            <a:extLst/>
          </a:lstStyle>
          <a:p>
            <a:pPr lvl="0"/>
            <a:r>
              <a:rPr kumimoji="1" lang="ja-JP" altLang="en-US"/>
              <a:t>マスター テキストの書式設定</a:t>
            </a:r>
          </a:p>
        </p:txBody>
      </p:sp>
      <p:sp>
        <p:nvSpPr>
          <p:cNvPr id="4" name="Text Placeholder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80" anchor="ctr"/>
          <a:lstStyle>
            <a:lvl1pPr marL="0" indent="0" latinLnBrk="0">
              <a:buNone/>
              <a:defRPr kumimoji="1" lang="ja-JP" sz="2400" b="0">
                <a:solidFill>
                  <a:schemeClr val="bg1"/>
                </a:solidFill>
              </a:defRPr>
            </a:lvl1pPr>
            <a:lvl2pPr>
              <a:buNone/>
              <a:defRPr kumimoji="1" lang="ja-JP" sz="2000" b="1"/>
            </a:lvl2pPr>
            <a:lvl3pPr>
              <a:buNone/>
              <a:defRPr kumimoji="1" lang="ja-JP" sz="1800" b="1"/>
            </a:lvl3pPr>
            <a:lvl4pPr>
              <a:buNone/>
              <a:defRPr kumimoji="1" lang="ja-JP" sz="1600" b="1"/>
            </a:lvl4pPr>
            <a:lvl5pPr>
              <a:buNone/>
              <a:defRPr kumimoji="1" lang="ja-JP" sz="1600" b="1"/>
            </a:lvl5pPr>
            <a:extLst/>
          </a:lstStyle>
          <a:p>
            <a:pPr lvl="0"/>
            <a:r>
              <a:rPr kumimoji="1" lang="ja-JP" altLang="en-US"/>
              <a:t>マスター テキストの書式設定</a:t>
            </a:r>
          </a:p>
        </p:txBody>
      </p:sp>
      <p:sp>
        <p:nvSpPr>
          <p:cNvPr id="5" name="Content Placeholder 4"/>
          <p:cNvSpPr>
            <a:spLocks noGrp="1"/>
          </p:cNvSpPr>
          <p:nvPr>
            <p:ph sz="quarter" idx="2"/>
          </p:nvPr>
        </p:nvSpPr>
        <p:spPr>
          <a:xfrm>
            <a:off x="457200" y="1472432"/>
            <a:ext cx="4040188" cy="3941763"/>
          </a:xfrm>
          <a:ln>
            <a:noFill/>
            <a:prstDash val="sysDash"/>
            <a:miter lim="800000"/>
          </a:ln>
        </p:spPr>
        <p:txBody>
          <a:bodyPr/>
          <a:lstStyle>
            <a:lvl1pPr latinLnBrk="0">
              <a:defRPr kumimoji="1" lang="ja-JP" sz="2400"/>
            </a:lvl1pPr>
            <a:lvl2pPr>
              <a:defRPr kumimoji="1" lang="ja-JP" sz="2000"/>
            </a:lvl2pPr>
            <a:lvl3pPr>
              <a:defRPr kumimoji="1" lang="ja-JP" sz="1800"/>
            </a:lvl3pPr>
            <a:lvl4pPr>
              <a:defRPr kumimoji="1" lang="ja-JP" sz="1600"/>
            </a:lvl4pPr>
            <a:lvl5pPr>
              <a:defRPr kumimoji="1" lang="ja-JP" sz="16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6" name="Content Placeholder 5"/>
          <p:cNvSpPr>
            <a:spLocks noGrp="1"/>
          </p:cNvSpPr>
          <p:nvPr>
            <p:ph sz="quarter" idx="4"/>
          </p:nvPr>
        </p:nvSpPr>
        <p:spPr>
          <a:xfrm>
            <a:off x="4645026" y="1472432"/>
            <a:ext cx="4041775" cy="3941763"/>
          </a:xfrm>
          <a:ln>
            <a:noFill/>
            <a:prstDash val="sysDash"/>
            <a:miter lim="800000"/>
          </a:ln>
        </p:spPr>
        <p:txBody>
          <a:bodyPr/>
          <a:lstStyle>
            <a:lvl1pPr latinLnBrk="0">
              <a:spcBef>
                <a:spcPts val="0"/>
              </a:spcBef>
              <a:defRPr kumimoji="1" lang="ja-JP" sz="2400"/>
            </a:lvl1pPr>
            <a:lvl2pPr>
              <a:defRPr kumimoji="1" lang="ja-JP" sz="2000"/>
            </a:lvl2pPr>
            <a:lvl3pPr>
              <a:defRPr kumimoji="1" lang="ja-JP" sz="1800"/>
            </a:lvl3pPr>
            <a:lvl4pPr>
              <a:defRPr kumimoji="1" lang="ja-JP" sz="1600"/>
            </a:lvl4pPr>
            <a:lvl5pPr>
              <a:defRPr kumimoji="1" lang="ja-JP" sz="16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7" name="Date Placeholder 6"/>
          <p:cNvSpPr>
            <a:spLocks noGrp="1"/>
          </p:cNvSpPr>
          <p:nvPr>
            <p:ph type="dt" sz="half" idx="10"/>
          </p:nvPr>
        </p:nvSpPr>
        <p:spPr/>
        <p:txBody>
          <a:bodyPr/>
          <a:lstStyle/>
          <a:p>
            <a:fld id="{978BE81B-8961-47CD-B91A-5C55C2330D5D}" type="datetime2">
              <a:rPr lang="ja-JP" altLang="en-US" smtClean="0"/>
              <a:t>2017年7月5日(水)</a:t>
            </a:fld>
            <a:endParaRPr kumimoji="1" lang="ja-JP"/>
          </a:p>
        </p:txBody>
      </p:sp>
      <p:sp>
        <p:nvSpPr>
          <p:cNvPr id="8" name="Footer Placeholder 7"/>
          <p:cNvSpPr>
            <a:spLocks noGrp="1"/>
          </p:cNvSpPr>
          <p:nvPr>
            <p:ph type="ftr" sz="quarter" idx="11"/>
          </p:nvPr>
        </p:nvSpPr>
        <p:spPr/>
        <p:txBody>
          <a:bodyPr/>
          <a:lstStyle/>
          <a:p>
            <a:endParaRPr kumimoji="1" lang="ja-JP"/>
          </a:p>
        </p:txBody>
      </p:sp>
      <p:sp>
        <p:nvSpPr>
          <p:cNvPr id="9" name="Slide Number Placeholder 8"/>
          <p:cNvSpPr>
            <a:spLocks noGrp="1"/>
          </p:cNvSpPr>
          <p:nvPr>
            <p:ph type="sldNum" sz="quarter" idx="12"/>
          </p:nvPr>
        </p:nvSpPr>
        <p:spPr/>
        <p:txBody>
          <a:bodyPr/>
          <a:lstStyle/>
          <a:p>
            <a:fld id="{BC410EEA-824F-4D46-AFE7-60426C8C06B0}" type="slidenum">
              <a:rPr/>
              <a:pPr/>
              <a:t>‹#›</a:t>
            </a:fld>
            <a:endParaRPr kumimoji="1" lang="ja-JP"/>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899291C-8BBF-4E32-A68C-20ED8D0085D9}" type="datetime2">
              <a:rPr lang="ja-JP" altLang="en-US" smtClean="0"/>
              <a:t>2017年7月5日(水)</a:t>
            </a:fld>
            <a:endParaRPr kumimoji="1" lang="ja-JP"/>
          </a:p>
        </p:txBody>
      </p:sp>
      <p:sp>
        <p:nvSpPr>
          <p:cNvPr id="4" name="Footer Placeholder 3"/>
          <p:cNvSpPr>
            <a:spLocks noGrp="1"/>
          </p:cNvSpPr>
          <p:nvPr>
            <p:ph type="ftr" sz="quarter" idx="11"/>
          </p:nvPr>
        </p:nvSpPr>
        <p:spPr/>
        <p:txBody>
          <a:bodyPr/>
          <a:lstStyle/>
          <a:p>
            <a:endParaRPr kumimoji="1" lang="ja-JP"/>
          </a:p>
        </p:txBody>
      </p:sp>
      <p:sp>
        <p:nvSpPr>
          <p:cNvPr id="5" name="Slide Number Placeholder 4"/>
          <p:cNvSpPr>
            <a:spLocks noGrp="1"/>
          </p:cNvSpPr>
          <p:nvPr>
            <p:ph type="sldNum" sz="quarter" idx="12"/>
          </p:nvPr>
        </p:nvSpPr>
        <p:spPr/>
        <p:txBody>
          <a:bodyPr/>
          <a:lstStyle/>
          <a:p>
            <a:fld id="{BC410EEA-824F-4D46-AFE7-60426C8C06B0}" type="slidenum">
              <a:rPr/>
              <a:pPr/>
              <a:t>‹#›</a:t>
            </a:fld>
            <a:endParaRPr kumimoji="1" lang="ja-JP"/>
          </a:p>
        </p:txBody>
      </p:sp>
      <p:sp>
        <p:nvSpPr>
          <p:cNvPr id="6" name="Title 5"/>
          <p:cNvSpPr>
            <a:spLocks noGrp="1"/>
          </p:cNvSpPr>
          <p:nvPr>
            <p:ph type="title"/>
          </p:nvPr>
        </p:nvSpPr>
        <p:spPr/>
        <p:txBody>
          <a:bodyPr rtlCol="0"/>
          <a:lstStyle/>
          <a:p>
            <a:r>
              <a:rPr kumimoji="1" lang="ja-JP" altLang="en-US"/>
              <a:t>マスター タイトルの書式設定</a:t>
            </a:r>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CBE30C-90D7-482D-A5CD-271DAE50CC9C}" type="datetime2">
              <a:rPr lang="ja-JP" altLang="en-US" smtClean="0"/>
              <a:t>2017年7月5日(水)</a:t>
            </a:fld>
            <a:endParaRPr kumimoji="1" lang="ja-JP"/>
          </a:p>
        </p:txBody>
      </p:sp>
      <p:sp>
        <p:nvSpPr>
          <p:cNvPr id="3" name="Footer Placeholder 2"/>
          <p:cNvSpPr>
            <a:spLocks noGrp="1"/>
          </p:cNvSpPr>
          <p:nvPr>
            <p:ph type="ftr" sz="quarter" idx="11"/>
          </p:nvPr>
        </p:nvSpPr>
        <p:spPr/>
        <p:txBody>
          <a:bodyPr/>
          <a:lstStyle/>
          <a:p>
            <a:endParaRPr kumimoji="1" lang="ja-JP"/>
          </a:p>
        </p:txBody>
      </p:sp>
      <p:sp>
        <p:nvSpPr>
          <p:cNvPr id="4" name="Slide Number Placeholder 3"/>
          <p:cNvSpPr>
            <a:spLocks noGrp="1"/>
          </p:cNvSpPr>
          <p:nvPr>
            <p:ph type="sldNum" sz="quarter" idx="12"/>
          </p:nvPr>
        </p:nvSpPr>
        <p:spPr/>
        <p:txBody>
          <a:bodyPr/>
          <a:lstStyle/>
          <a:p>
            <a:fld id="{BC410EEA-824F-4D46-AFE7-60426C8C06B0}" type="slidenum">
              <a:rPr/>
              <a:pPr/>
              <a:t>‹#›</a:t>
            </a:fld>
            <a:endParaRPr kumimoji="1" 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latinLnBrk="0">
              <a:buNone/>
              <a:defRPr kumimoji="1" lang="ja-JP" sz="2500" b="0">
                <a:solidFill>
                  <a:schemeClr val="accent1"/>
                </a:solidFill>
                <a:effectLst/>
              </a:defRPr>
            </a:lvl1pPr>
            <a:extLst/>
          </a:lstStyle>
          <a:p>
            <a:r>
              <a:rPr kumimoji="1" lang="ja-JP" altLang="en-US"/>
              <a:t>マスター タイトルの書式設定</a:t>
            </a:r>
            <a:endParaRPr kumimoji="1" lang="ja-JP"/>
          </a:p>
        </p:txBody>
      </p:sp>
      <p:sp>
        <p:nvSpPr>
          <p:cNvPr id="3" name="Text Placeholder 2"/>
          <p:cNvSpPr>
            <a:spLocks noGrp="1"/>
          </p:cNvSpPr>
          <p:nvPr>
            <p:ph type="body" idx="2"/>
          </p:nvPr>
        </p:nvSpPr>
        <p:spPr>
          <a:xfrm>
            <a:off x="4419600" y="5334000"/>
            <a:ext cx="3974592" cy="914400"/>
          </a:xfrm>
        </p:spPr>
        <p:txBody>
          <a:bodyPr/>
          <a:lstStyle>
            <a:lvl1pPr marL="0" indent="0" algn="r" latinLnBrk="0">
              <a:buNone/>
              <a:defRPr kumimoji="1" lang="ja-JP" sz="1600"/>
            </a:lvl1pPr>
            <a:lvl2pPr>
              <a:buNone/>
              <a:defRPr kumimoji="1" lang="ja-JP" sz="1200"/>
            </a:lvl2pPr>
            <a:lvl3pPr>
              <a:buNone/>
              <a:defRPr kumimoji="1" lang="ja-JP" sz="1000"/>
            </a:lvl3pPr>
            <a:lvl4pPr>
              <a:buNone/>
              <a:defRPr kumimoji="1" lang="ja-JP" sz="900"/>
            </a:lvl4pPr>
            <a:lvl5pPr>
              <a:buNone/>
              <a:defRPr kumimoji="1" lang="ja-JP" sz="900"/>
            </a:lvl5pPr>
            <a:extLst/>
          </a:lstStyle>
          <a:p>
            <a:pPr lvl="0"/>
            <a:r>
              <a:rPr kumimoji="1" lang="ja-JP" altLang="en-US"/>
              <a:t>マスター テキストの書式設定</a:t>
            </a:r>
          </a:p>
        </p:txBody>
      </p:sp>
      <p:sp>
        <p:nvSpPr>
          <p:cNvPr id="4" name="Content Placeholder 3"/>
          <p:cNvSpPr>
            <a:spLocks noGrp="1"/>
          </p:cNvSpPr>
          <p:nvPr>
            <p:ph sz="half" idx="1"/>
          </p:nvPr>
        </p:nvSpPr>
        <p:spPr>
          <a:xfrm>
            <a:off x="914400" y="274320"/>
            <a:ext cx="7479792" cy="4572000"/>
          </a:xfrm>
        </p:spPr>
        <p:txBody>
          <a:bodyPr/>
          <a:lstStyle>
            <a:lvl1pPr latinLnBrk="0">
              <a:defRPr kumimoji="1" lang="ja-JP" sz="3200"/>
            </a:lvl1pPr>
            <a:lvl2pPr>
              <a:defRPr kumimoji="1" lang="ja-JP" sz="2800"/>
            </a:lvl2pPr>
            <a:lvl3pPr>
              <a:defRPr kumimoji="1" lang="ja-JP" sz="2400"/>
            </a:lvl3pPr>
            <a:lvl4pPr>
              <a:defRPr kumimoji="1" lang="ja-JP" sz="2000"/>
            </a:lvl4pPr>
            <a:lvl5pPr>
              <a:defRPr kumimoji="1" lang="ja-JP" sz="20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5" name="Date Placeholder 4"/>
          <p:cNvSpPr>
            <a:spLocks noGrp="1"/>
          </p:cNvSpPr>
          <p:nvPr>
            <p:ph type="dt" sz="half" idx="10"/>
          </p:nvPr>
        </p:nvSpPr>
        <p:spPr>
          <a:xfrm>
            <a:off x="6727032" y="6407944"/>
            <a:ext cx="1920240" cy="365760"/>
          </a:xfrm>
        </p:spPr>
        <p:txBody>
          <a:bodyPr/>
          <a:lstStyle/>
          <a:p>
            <a:fld id="{DE4DB644-F19F-431D-B953-E84D79840A8A}" type="datetime2">
              <a:rPr lang="ja-JP" altLang="en-US" smtClean="0"/>
              <a:t>2017年7月5日(水)</a:t>
            </a:fld>
            <a:endParaRPr kumimoji="1" lang="ja-JP"/>
          </a:p>
        </p:txBody>
      </p:sp>
      <p:sp>
        <p:nvSpPr>
          <p:cNvPr id="6" name="Footer Placeholder 5"/>
          <p:cNvSpPr>
            <a:spLocks noGrp="1"/>
          </p:cNvSpPr>
          <p:nvPr>
            <p:ph type="ftr" sz="quarter" idx="11"/>
          </p:nvPr>
        </p:nvSpPr>
        <p:spPr/>
        <p:txBody>
          <a:bodyPr/>
          <a:lstStyle/>
          <a:p>
            <a:endParaRPr kumimoji="1" lang="ja-JP"/>
          </a:p>
        </p:txBody>
      </p:sp>
      <p:sp>
        <p:nvSpPr>
          <p:cNvPr id="7" name="Slide Number Placeholder 6"/>
          <p:cNvSpPr>
            <a:spLocks noGrp="1"/>
          </p:cNvSpPr>
          <p:nvPr>
            <p:ph type="sldNum" sz="quarter" idx="12"/>
          </p:nvPr>
        </p:nvSpPr>
        <p:spPr/>
        <p:txBody>
          <a:bodyPr/>
          <a:lstStyle/>
          <a:p>
            <a:fld id="{BC410EEA-824F-4D46-AFE7-60426C8C06B0}" type="slidenum">
              <a:rPr/>
              <a:pPr/>
              <a:t>‹#›</a:t>
            </a:fld>
            <a:endParaRPr kumimoji="1" lang="ja-JP"/>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371568"/>
            <a:ext cx="7162800" cy="648232"/>
          </a:xfrm>
          <a:noFill/>
        </p:spPr>
        <p:txBody>
          <a:bodyPr anchor="t"/>
          <a:lstStyle>
            <a:lvl1pPr marL="0" marR="18288" indent="0" algn="r" latinLnBrk="0">
              <a:buNone/>
              <a:defRPr kumimoji="1" lang="ja-JP" sz="1400"/>
            </a:lvl1pPr>
            <a:lvl2pPr>
              <a:defRPr kumimoji="1" lang="ja-JP" sz="1200"/>
            </a:lvl2pPr>
            <a:lvl3pPr>
              <a:defRPr kumimoji="1" lang="ja-JP" sz="1000"/>
            </a:lvl3pPr>
            <a:lvl4pPr>
              <a:defRPr kumimoji="1" lang="ja-JP" sz="900"/>
            </a:lvl4pPr>
            <a:lvl5pPr>
              <a:defRPr kumimoji="1" lang="ja-JP" sz="900"/>
            </a:lvl5pPr>
            <a:extLst/>
          </a:lstStyle>
          <a:p>
            <a:pPr lvl="0"/>
            <a:r>
              <a:rPr kumimoji="1" lang="ja-JP" altLang="en-US"/>
              <a:t>マスター テキストの書式設定</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latinLnBrk="0">
              <a:buNone/>
              <a:defRPr kumimoji="1" lang="ja-JP" sz="3200"/>
            </a:lvl1pPr>
            <a:extLst/>
          </a:lstStyle>
          <a:p>
            <a:r>
              <a:rPr kumimoji="1" lang="ja-JP" altLang="en-US"/>
              <a:t>図を追加</a:t>
            </a:r>
            <a:endParaRPr kumimoji="1" lang="ja-JP"/>
          </a:p>
        </p:txBody>
      </p:sp>
      <p:sp>
        <p:nvSpPr>
          <p:cNvPr id="5" name="Date Placeholder 4"/>
          <p:cNvSpPr>
            <a:spLocks noGrp="1"/>
          </p:cNvSpPr>
          <p:nvPr>
            <p:ph type="dt" sz="half" idx="10"/>
          </p:nvPr>
        </p:nvSpPr>
        <p:spPr/>
        <p:txBody>
          <a:bodyPr/>
          <a:lstStyle>
            <a:lvl1pPr latinLnBrk="0">
              <a:defRPr kumimoji="1" lang="ja-JP">
                <a:solidFill>
                  <a:schemeClr val="tx1"/>
                </a:solidFill>
              </a:defRPr>
            </a:lvl1pPr>
            <a:extLst/>
          </a:lstStyle>
          <a:p>
            <a:fld id="{078640F1-2EC5-4846-A989-039EDE67354E}" type="datetime2">
              <a:rPr lang="ja-JP" altLang="en-US" smtClean="0"/>
              <a:t>2017年7月5日(水)</a:t>
            </a:fld>
            <a:endParaRPr kumimoji="1" lang="ja-JP">
              <a:solidFill>
                <a:schemeClr val="tx1"/>
              </a:solidFill>
            </a:endParaRPr>
          </a:p>
        </p:txBody>
      </p:sp>
      <p:sp>
        <p:nvSpPr>
          <p:cNvPr id="6" name="Footer Placeholder 5"/>
          <p:cNvSpPr>
            <a:spLocks noGrp="1"/>
          </p:cNvSpPr>
          <p:nvPr>
            <p:ph type="ftr" sz="quarter" idx="11"/>
          </p:nvPr>
        </p:nvSpPr>
        <p:spPr>
          <a:xfrm>
            <a:off x="4380073" y="6407946"/>
            <a:ext cx="2350681" cy="365125"/>
          </a:xfrm>
        </p:spPr>
        <p:txBody>
          <a:bodyPr/>
          <a:lstStyle>
            <a:lvl1pPr latinLnBrk="0">
              <a:defRPr kumimoji="1" lang="ja-JP">
                <a:solidFill>
                  <a:schemeClr val="tx1"/>
                </a:solidFill>
              </a:defRPr>
            </a:lvl1pPr>
            <a:extLst/>
          </a:lstStyle>
          <a:p>
            <a:endParaRPr kumimoji="1" lang="ja-JP">
              <a:solidFill>
                <a:schemeClr val="tx1"/>
              </a:solidFill>
            </a:endParaRPr>
          </a:p>
        </p:txBody>
      </p:sp>
      <p:sp>
        <p:nvSpPr>
          <p:cNvPr id="7" name="Slide Number Placeholder 6"/>
          <p:cNvSpPr>
            <a:spLocks noGrp="1"/>
          </p:cNvSpPr>
          <p:nvPr>
            <p:ph type="sldNum" sz="quarter" idx="12"/>
          </p:nvPr>
        </p:nvSpPr>
        <p:spPr/>
        <p:txBody>
          <a:bodyPr/>
          <a:lstStyle>
            <a:lvl1pPr latinLnBrk="0">
              <a:defRPr kumimoji="1" lang="ja-JP">
                <a:solidFill>
                  <a:schemeClr val="tx1"/>
                </a:solidFill>
              </a:defRPr>
            </a:lvl1pPr>
            <a:extLst/>
          </a:lstStyle>
          <a:p>
            <a:fld id="{BC410EEA-824F-4D46-AFE7-60426C8C06B0}" type="slidenum">
              <a:rPr/>
              <a:pPr/>
              <a:t>‹#›</a:t>
            </a:fld>
            <a:endParaRPr kumimoji="1" lang="ja-JP">
              <a:solidFill>
                <a:schemeClr val="tx1"/>
              </a:solidFill>
            </a:endParaRPr>
          </a:p>
        </p:txBody>
      </p:sp>
      <p:sp>
        <p:nvSpPr>
          <p:cNvPr id="2" name="Title 1"/>
          <p:cNvSpPr>
            <a:spLocks noGrp="1"/>
          </p:cNvSpPr>
          <p:nvPr>
            <p:ph type="title"/>
          </p:nvPr>
        </p:nvSpPr>
        <p:spPr>
          <a:xfrm>
            <a:off x="228601" y="4807688"/>
            <a:ext cx="8075432" cy="562672"/>
          </a:xfrm>
          <a:noFill/>
        </p:spPr>
        <p:txBody>
          <a:bodyPr anchor="t">
            <a:sp3d prstMaterial="softEdge"/>
          </a:bodyPr>
          <a:lstStyle>
            <a:lvl1pPr marR="0" algn="r" latinLnBrk="0">
              <a:buNone/>
              <a:defRPr kumimoji="1" lang="ja-JP" sz="3000" b="0">
                <a:solidFill>
                  <a:schemeClr val="accent1"/>
                </a:solidFill>
                <a:effectLst>
                  <a:outerShdw blurRad="50800" dist="25000" dir="5400000" algn="t" rotWithShape="0">
                    <a:prstClr val="black">
                      <a:alpha val="45000"/>
                    </a:prstClr>
                  </a:outerShdw>
                </a:effectLst>
              </a:defRPr>
            </a:lvl1pPr>
            <a:extLst/>
          </a:lstStyle>
          <a:p>
            <a:r>
              <a:rPr kumimoji="1" lang="ja-JP" altLang="en-US"/>
              <a:t>マスター タイトルの書式設定</a:t>
            </a:r>
            <a:endParaRPr kumimoji="1" lang="ja-JP"/>
          </a:p>
        </p:txBody>
      </p:sp>
      <p:sp>
        <p:nvSpPr>
          <p:cNvPr id="8" name="Shape 7"/>
          <p:cNvSpPr>
            <a:spLocks/>
          </p:cNvSpPr>
          <p:nvPr/>
        </p:nvSpPr>
        <p:spPr bwMode="auto">
          <a:xfrm>
            <a:off x="716437" y="5001995"/>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9" name="Shape 8"/>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1" name="Straight Connector 10"/>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hape 12"/>
          <p:cNvSpPr>
            <a:spLocks/>
          </p:cNvSpPr>
          <p:nvPr/>
        </p:nvSpPr>
        <p:spPr bwMode="auto">
          <a:xfrm>
            <a:off x="716437" y="5001995"/>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2" name="Shape 11"/>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5" name="Straight Connector 14"/>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1" lang="ja-JP"/>
              <a:t>マスタ タイトルの書式設定</a:t>
            </a:r>
          </a:p>
        </p:txBody>
      </p:sp>
      <p:sp>
        <p:nvSpPr>
          <p:cNvPr id="30" name="Text Placeholder 29"/>
          <p:cNvSpPr>
            <a:spLocks noGrp="1"/>
          </p:cNvSpPr>
          <p:nvPr>
            <p:ph type="body" idx="1"/>
          </p:nvPr>
        </p:nvSpPr>
        <p:spPr>
          <a:xfrm>
            <a:off x="457200" y="1481330"/>
            <a:ext cx="8229600" cy="4525963"/>
          </a:xfrm>
          <a:prstGeom prst="rect">
            <a:avLst/>
          </a:prstGeom>
        </p:spPr>
        <p:txBody>
          <a:bodyPr vert="horz">
            <a:normAutofit/>
          </a:bodyPr>
          <a:lstStyle/>
          <a:p>
            <a:pPr lvl="0"/>
            <a:r>
              <a:rPr kumimoji="1" lang="ja-JP"/>
              <a:t>マスタ テキストの書式設定</a:t>
            </a:r>
          </a:p>
          <a:p>
            <a:pPr lvl="1"/>
            <a:r>
              <a:rPr kumimoji="1" lang="ja-JP"/>
              <a:t>第 2 レベル</a:t>
            </a:r>
          </a:p>
          <a:p>
            <a:pPr lvl="2"/>
            <a:r>
              <a:rPr kumimoji="1" lang="ja-JP"/>
              <a:t>第 3 レベル</a:t>
            </a:r>
          </a:p>
          <a:p>
            <a:pPr lvl="3"/>
            <a:r>
              <a:rPr kumimoji="1" lang="ja-JP"/>
              <a:t>第 4 レベル</a:t>
            </a:r>
          </a:p>
          <a:p>
            <a:pPr lvl="4"/>
            <a:r>
              <a:rPr kumimoji="1" lang="ja-JP"/>
              <a:t>第 5 レベル</a:t>
            </a:r>
          </a:p>
          <a:p>
            <a:pPr lvl="5"/>
            <a:r>
              <a:rPr kumimoji="1" lang="ja-JP"/>
              <a:t>第 6 レベル</a:t>
            </a:r>
          </a:p>
          <a:p>
            <a:pPr lvl="6"/>
            <a:r>
              <a:rPr kumimoji="1" lang="ja-JP"/>
              <a:t>第 7 レベル</a:t>
            </a:r>
          </a:p>
          <a:p>
            <a:pPr lvl="7"/>
            <a:r>
              <a:rPr kumimoji="1" lang="ja-JP"/>
              <a:t>第 8 レベル</a:t>
            </a:r>
          </a:p>
          <a:p>
            <a:pPr lvl="8"/>
            <a:r>
              <a:rPr kumimoji="1" lang="ja-JP"/>
              <a:t>第 9 レベル</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latinLnBrk="0">
              <a:defRPr kumimoji="1" lang="ja-JP" sz="1000">
                <a:solidFill>
                  <a:schemeClr val="tx1"/>
                </a:solidFill>
              </a:defRPr>
            </a:lvl1pPr>
            <a:extLst/>
          </a:lstStyle>
          <a:p>
            <a:fld id="{B34F3E7A-A601-4355-A96D-7912C4B9E4C8}" type="datetime2">
              <a:rPr lang="ja-JP" altLang="en-US" smtClean="0"/>
              <a:t>2017年7月5日(水)</a:t>
            </a:fld>
            <a:endParaRPr kumimoji="1" lang="ja-JP" sz="1000">
              <a:solidFill>
                <a:schemeClr val="tx1"/>
              </a:solidFill>
            </a:endParaRPr>
          </a:p>
        </p:txBody>
      </p:sp>
      <p:sp>
        <p:nvSpPr>
          <p:cNvPr id="22" name="Footer Placeholder 21"/>
          <p:cNvSpPr>
            <a:spLocks noGrp="1"/>
          </p:cNvSpPr>
          <p:nvPr>
            <p:ph type="ftr" sz="quarter" idx="3"/>
          </p:nvPr>
        </p:nvSpPr>
        <p:spPr>
          <a:xfrm>
            <a:off x="4380073" y="6407946"/>
            <a:ext cx="2350681" cy="365125"/>
          </a:xfrm>
          <a:prstGeom prst="rect">
            <a:avLst/>
          </a:prstGeom>
        </p:spPr>
        <p:txBody>
          <a:bodyPr vert="horz" anchor="b"/>
          <a:lstStyle>
            <a:lvl1pPr algn="r" latinLnBrk="0">
              <a:defRPr kumimoji="1" lang="ja-JP" sz="1000">
                <a:solidFill>
                  <a:schemeClr val="tx1"/>
                </a:solidFill>
              </a:defRPr>
            </a:lvl1pPr>
            <a:extLst/>
          </a:lstStyle>
          <a:p>
            <a:pPr algn="r"/>
            <a:endParaRPr kumimoji="1" lang="ja-JP" sz="1000">
              <a:solidFill>
                <a:schemeClr val="tx1"/>
              </a:solidFill>
            </a:endParaRPr>
          </a:p>
        </p:txBody>
      </p:sp>
      <p:sp>
        <p:nvSpPr>
          <p:cNvPr id="18" name="Slide Number Placeholder 17"/>
          <p:cNvSpPr>
            <a:spLocks noGrp="1"/>
          </p:cNvSpPr>
          <p:nvPr>
            <p:ph type="sldNum" sz="quarter" idx="4"/>
          </p:nvPr>
        </p:nvSpPr>
        <p:spPr>
          <a:xfrm>
            <a:off x="8647272" y="6407946"/>
            <a:ext cx="365760" cy="365125"/>
          </a:xfrm>
          <a:prstGeom prst="rect">
            <a:avLst/>
          </a:prstGeom>
        </p:spPr>
        <p:txBody>
          <a:bodyPr vert="horz" anchor="b"/>
          <a:lstStyle>
            <a:lvl1pPr algn="r" latinLnBrk="0">
              <a:defRPr kumimoji="1" lang="ja-JP" sz="1000" b="0">
                <a:solidFill>
                  <a:schemeClr val="tx1"/>
                </a:solidFill>
              </a:defRPr>
            </a:lvl1pPr>
            <a:extLst/>
          </a:lstStyle>
          <a:p>
            <a:fld id="{45292C34-3E5E-4BA5-AF54-F1601B144FB0}" type="slidenum">
              <a:rPr kumimoji="1" lang="en-US" altLang="ja-JP" sz="1400">
                <a:solidFill>
                  <a:schemeClr val="tx2">
                    <a:shade val="50000"/>
                  </a:schemeClr>
                </a:solidFill>
              </a:rPr>
              <a:pPr/>
              <a:t>‹#›</a:t>
            </a:fld>
            <a:endParaRPr kumimoji="1" lang="ja-JP"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lvl1pPr algn="l" rtl="0" eaLnBrk="1" latinLnBrk="0" hangingPunct="1">
        <a:spcBef>
          <a:spcPct val="0"/>
        </a:spcBef>
        <a:buNone/>
        <a:defRPr kumimoji="1" lang="ja-JP"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5000"/>
        <a:buFont typeface="Wingdings 3"/>
        <a:buChar char=""/>
        <a:defRPr kumimoji="1" lang="ja-JP"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lang="ja-JP"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lang="ja-JP"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lang="ja-JP"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lang="ja-JP"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lang="ja-JP"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lang="ja-JP"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lang="ja-JP"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lang="ja-JP" sz="1600" kern="1200" baseline="0">
          <a:solidFill>
            <a:schemeClr val="tx1"/>
          </a:solidFill>
          <a:latin typeface="+mn-lt"/>
          <a:ea typeface="+mn-ea"/>
          <a:cs typeface="+mn-cs"/>
        </a:defRPr>
      </a:lvl9pPr>
      <a:extLst/>
    </p:bodyStyle>
    <p:otherStyle>
      <a:lvl1pPr marL="0" algn="l" rtl="0" eaLnBrk="1" latinLnBrk="0" hangingPunct="1">
        <a:defRPr kumimoji="1" lang="ja-JP" kern="1200">
          <a:solidFill>
            <a:schemeClr val="tx1"/>
          </a:solidFill>
          <a:latin typeface="+mn-lt"/>
          <a:ea typeface="+mn-ea"/>
          <a:cs typeface="+mn-cs"/>
        </a:defRPr>
      </a:lvl1pPr>
      <a:lvl2pPr marL="457200" algn="l" rtl="0" eaLnBrk="1" hangingPunct="1">
        <a:defRPr kumimoji="1" lang="ja-JP" kern="1200">
          <a:solidFill>
            <a:schemeClr val="tx1"/>
          </a:solidFill>
          <a:latin typeface="+mn-lt"/>
          <a:ea typeface="+mn-ea"/>
          <a:cs typeface="+mn-cs"/>
        </a:defRPr>
      </a:lvl2pPr>
      <a:lvl3pPr marL="914400" algn="l" rtl="0" eaLnBrk="1" hangingPunct="1">
        <a:defRPr kumimoji="1" lang="ja-JP" kern="1200">
          <a:solidFill>
            <a:schemeClr val="tx1"/>
          </a:solidFill>
          <a:latin typeface="+mn-lt"/>
          <a:ea typeface="+mn-ea"/>
          <a:cs typeface="+mn-cs"/>
        </a:defRPr>
      </a:lvl3pPr>
      <a:lvl4pPr marL="1371600" algn="l" rtl="0" eaLnBrk="1" hangingPunct="1">
        <a:defRPr kumimoji="1" lang="ja-JP" kern="1200">
          <a:solidFill>
            <a:schemeClr val="tx1"/>
          </a:solidFill>
          <a:latin typeface="+mn-lt"/>
          <a:ea typeface="+mn-ea"/>
          <a:cs typeface="+mn-cs"/>
        </a:defRPr>
      </a:lvl4pPr>
      <a:lvl5pPr marL="1828800" algn="l" rtl="0" eaLnBrk="1" hangingPunct="1">
        <a:defRPr kumimoji="1" lang="ja-JP" kern="1200">
          <a:solidFill>
            <a:schemeClr val="tx1"/>
          </a:solidFill>
          <a:latin typeface="+mn-lt"/>
          <a:ea typeface="+mn-ea"/>
          <a:cs typeface="+mn-cs"/>
        </a:defRPr>
      </a:lvl5pPr>
      <a:lvl6pPr marL="2286000" algn="l" rtl="0" eaLnBrk="1" hangingPunct="1">
        <a:defRPr kumimoji="1" lang="ja-JP" kern="1200">
          <a:solidFill>
            <a:schemeClr val="tx1"/>
          </a:solidFill>
          <a:latin typeface="+mn-lt"/>
          <a:ea typeface="+mn-ea"/>
          <a:cs typeface="+mn-cs"/>
        </a:defRPr>
      </a:lvl6pPr>
      <a:lvl7pPr marL="2743200" algn="l" rtl="0" eaLnBrk="1" hangingPunct="1">
        <a:defRPr kumimoji="1" lang="ja-JP" kern="1200">
          <a:solidFill>
            <a:schemeClr val="tx1"/>
          </a:solidFill>
          <a:latin typeface="+mn-lt"/>
          <a:ea typeface="+mn-ea"/>
          <a:cs typeface="+mn-cs"/>
        </a:defRPr>
      </a:lvl7pPr>
      <a:lvl8pPr marL="3200400" algn="l" rtl="0" eaLnBrk="1" hangingPunct="1">
        <a:defRPr kumimoji="1" lang="ja-JP" kern="1200">
          <a:solidFill>
            <a:schemeClr val="tx1"/>
          </a:solidFill>
          <a:latin typeface="+mn-lt"/>
          <a:ea typeface="+mn-ea"/>
          <a:cs typeface="+mn-cs"/>
        </a:defRPr>
      </a:lvl8pPr>
      <a:lvl9pPr marL="3657600" algn="l" rtl="0" eaLnBrk="1" hangingPunct="1">
        <a:defRPr kumimoji="1" lang="ja-JP"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3.gif&amp;ehk=Gh5GTNzAsD8uirOvudbAzg&amp;r=0&amp;pid=OfficeInsert"/><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14.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04800" y="1752603"/>
            <a:ext cx="8153400" cy="1829761"/>
          </a:xfrm>
        </p:spPr>
        <p:txBody>
          <a:bodyPr/>
          <a:lstStyle/>
          <a:p>
            <a:r>
              <a:rPr kumimoji="1" lang="en-US" altLang="ja-JP" dirty="0"/>
              <a:t>Motion Parsing </a:t>
            </a:r>
            <a:br>
              <a:rPr kumimoji="1" lang="en-US" altLang="ja-JP" dirty="0"/>
            </a:br>
            <a:r>
              <a:rPr kumimoji="1" lang="en-US" altLang="ja-JP" dirty="0"/>
              <a:t>with HMM and HPYLM</a:t>
            </a:r>
            <a:endParaRPr kumimoji="1" lang="ja-JP" dirty="0"/>
          </a:p>
        </p:txBody>
      </p:sp>
      <p:sp>
        <p:nvSpPr>
          <p:cNvPr id="3" name="Rectangle 2"/>
          <p:cNvSpPr>
            <a:spLocks noGrp="1"/>
          </p:cNvSpPr>
          <p:nvPr>
            <p:ph type="subTitle" idx="1"/>
          </p:nvPr>
        </p:nvSpPr>
        <p:spPr/>
        <p:txBody>
          <a:bodyPr/>
          <a:lstStyle/>
          <a:p>
            <a:r>
              <a:rPr kumimoji="1" lang="en-US" altLang="ja-JP" dirty="0"/>
              <a:t>M2 Komota Tetsuya</a:t>
            </a:r>
            <a:endParaRPr kumimoji="1" lang="ja-JP"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D8C868A-689C-43EC-832F-21ABB826F797}"/>
              </a:ext>
            </a:extLst>
          </p:cNvPr>
          <p:cNvSpPr>
            <a:spLocks noGrp="1"/>
          </p:cNvSpPr>
          <p:nvPr>
            <p:ph idx="1"/>
          </p:nvPr>
        </p:nvSpPr>
        <p:spPr/>
        <p:txBody>
          <a:bodyPr/>
          <a:lstStyle/>
          <a:p>
            <a:r>
              <a:rPr kumimoji="1" lang="en-US" altLang="ja-JP" dirty="0"/>
              <a:t>HMM (Hidden Markov Model) : </a:t>
            </a:r>
          </a:p>
          <a:p>
            <a:pPr lvl="1"/>
            <a:r>
              <a:rPr lang="en-US" altLang="ja-JP" dirty="0"/>
              <a:t>Markov model with unsupervised learning</a:t>
            </a:r>
            <a:endParaRPr kumimoji="1" lang="en-US" altLang="ja-JP" dirty="0"/>
          </a:p>
          <a:p>
            <a:pPr lvl="1"/>
            <a:r>
              <a:rPr lang="en-US" altLang="ja-JP" dirty="0"/>
              <a:t>It can recognize or/and encode the time sequential data.</a:t>
            </a:r>
          </a:p>
          <a:p>
            <a:pPr lvl="1"/>
            <a:r>
              <a:rPr lang="en-US" altLang="ja-JP" dirty="0"/>
              <a:t>It is frequently used for speech recognition.</a:t>
            </a:r>
            <a:endParaRPr kumimoji="1" lang="ja-JP" altLang="en-US" dirty="0"/>
          </a:p>
        </p:txBody>
      </p:sp>
      <p:sp>
        <p:nvSpPr>
          <p:cNvPr id="3" name="タイトル 2">
            <a:extLst>
              <a:ext uri="{FF2B5EF4-FFF2-40B4-BE49-F238E27FC236}">
                <a16:creationId xmlns:a16="http://schemas.microsoft.com/office/drawing/2014/main" id="{4577A98A-D6A3-40A0-BE75-23D2F1FE15B8}"/>
              </a:ext>
            </a:extLst>
          </p:cNvPr>
          <p:cNvSpPr>
            <a:spLocks noGrp="1"/>
          </p:cNvSpPr>
          <p:nvPr>
            <p:ph type="title"/>
          </p:nvPr>
        </p:nvSpPr>
        <p:spPr/>
        <p:txBody>
          <a:bodyPr/>
          <a:lstStyle/>
          <a:p>
            <a:r>
              <a:rPr lang="en-US" altLang="ja-JP" dirty="0"/>
              <a:t>About HMM</a:t>
            </a:r>
            <a:endParaRPr kumimoji="1" lang="ja-JP" altLang="en-US" dirty="0"/>
          </a:p>
        </p:txBody>
      </p:sp>
      <p:pic>
        <p:nvPicPr>
          <p:cNvPr id="5" name="図 4">
            <a:extLst>
              <a:ext uri="{FF2B5EF4-FFF2-40B4-BE49-F238E27FC236}">
                <a16:creationId xmlns:a16="http://schemas.microsoft.com/office/drawing/2014/main" id="{3B703602-48F6-4BC6-A253-51DED1038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3220826"/>
            <a:ext cx="4176464" cy="3220832"/>
          </a:xfrm>
          <a:prstGeom prst="rect">
            <a:avLst/>
          </a:prstGeom>
        </p:spPr>
      </p:pic>
      <p:sp>
        <p:nvSpPr>
          <p:cNvPr id="4" name="スライド番号プレースホルダー 3">
            <a:extLst>
              <a:ext uri="{FF2B5EF4-FFF2-40B4-BE49-F238E27FC236}">
                <a16:creationId xmlns:a16="http://schemas.microsoft.com/office/drawing/2014/main" id="{3CE92F52-E4BE-4A6D-A088-45EBBA692BD1}"/>
              </a:ext>
            </a:extLst>
          </p:cNvPr>
          <p:cNvSpPr>
            <a:spLocks noGrp="1"/>
          </p:cNvSpPr>
          <p:nvPr>
            <p:ph type="sldNum" sz="quarter" idx="12"/>
          </p:nvPr>
        </p:nvSpPr>
        <p:spPr/>
        <p:txBody>
          <a:bodyPr/>
          <a:lstStyle/>
          <a:p>
            <a:fld id="{BC410EEA-824F-4D46-AFE7-60426C8C06B0}" type="slidenum">
              <a:rPr lang="en-US" altLang="ja-JP" smtClean="0"/>
              <a:pPr/>
              <a:t>10</a:t>
            </a:fld>
            <a:endParaRPr lang="en-US" altLang="en-US" dirty="0"/>
          </a:p>
        </p:txBody>
      </p:sp>
    </p:spTree>
    <p:extLst>
      <p:ext uri="{BB962C8B-B14F-4D97-AF65-F5344CB8AC3E}">
        <p14:creationId xmlns:p14="http://schemas.microsoft.com/office/powerpoint/2010/main" val="3094589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4210447-E9BD-468F-AE04-98D2ECC3CEE0}"/>
              </a:ext>
            </a:extLst>
          </p:cNvPr>
          <p:cNvSpPr>
            <a:spLocks noGrp="1"/>
          </p:cNvSpPr>
          <p:nvPr>
            <p:ph idx="1"/>
          </p:nvPr>
        </p:nvSpPr>
        <p:spPr>
          <a:xfrm>
            <a:off x="457200" y="1196752"/>
            <a:ext cx="8229600" cy="5210559"/>
          </a:xfrm>
        </p:spPr>
        <p:txBody>
          <a:bodyPr/>
          <a:lstStyle/>
          <a:p>
            <a:r>
              <a:rPr lang="en-US" altLang="ja-JP" dirty="0"/>
              <a:t>Experiment about Learning of  HMM and estimation based on simple time series data</a:t>
            </a:r>
          </a:p>
          <a:p>
            <a:r>
              <a:rPr lang="en-US" altLang="ja-JP" dirty="0"/>
              <a:t>I verified the influence of the number of states.</a:t>
            </a:r>
          </a:p>
          <a:p>
            <a:r>
              <a:rPr lang="en-US" altLang="ja-JP" dirty="0"/>
              <a:t>I used two kinds of two dimensional trajectories for learning.</a:t>
            </a:r>
          </a:p>
        </p:txBody>
      </p:sp>
      <p:sp>
        <p:nvSpPr>
          <p:cNvPr id="3" name="タイトル 2">
            <a:extLst>
              <a:ext uri="{FF2B5EF4-FFF2-40B4-BE49-F238E27FC236}">
                <a16:creationId xmlns:a16="http://schemas.microsoft.com/office/drawing/2014/main" id="{236202E5-146B-47E5-B660-FF2D09938A46}"/>
              </a:ext>
            </a:extLst>
          </p:cNvPr>
          <p:cNvSpPr>
            <a:spLocks noGrp="1"/>
          </p:cNvSpPr>
          <p:nvPr>
            <p:ph type="title"/>
          </p:nvPr>
        </p:nvSpPr>
        <p:spPr/>
        <p:txBody>
          <a:bodyPr/>
          <a:lstStyle/>
          <a:p>
            <a:r>
              <a:rPr lang="en-US" altLang="ja-JP" dirty="0"/>
              <a:t>E</a:t>
            </a:r>
            <a:r>
              <a:rPr kumimoji="1" lang="en-US" altLang="ja-JP" dirty="0"/>
              <a:t>xperiments - HMM</a:t>
            </a:r>
            <a:endParaRPr kumimoji="1" lang="ja-JP" altLang="en-US" dirty="0"/>
          </a:p>
        </p:txBody>
      </p:sp>
      <p:pic>
        <p:nvPicPr>
          <p:cNvPr id="5" name="図 4">
            <a:extLst>
              <a:ext uri="{FF2B5EF4-FFF2-40B4-BE49-F238E27FC236}">
                <a16:creationId xmlns:a16="http://schemas.microsoft.com/office/drawing/2014/main" id="{D2ADC37F-CF8C-4047-BBD3-2F33BD83C9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8314" y="3933056"/>
            <a:ext cx="4538182" cy="2839681"/>
          </a:xfrm>
          <a:prstGeom prst="rect">
            <a:avLst/>
          </a:prstGeom>
        </p:spPr>
      </p:pic>
      <p:pic>
        <p:nvPicPr>
          <p:cNvPr id="7" name="図 6">
            <a:extLst>
              <a:ext uri="{FF2B5EF4-FFF2-40B4-BE49-F238E27FC236}">
                <a16:creationId xmlns:a16="http://schemas.microsoft.com/office/drawing/2014/main" id="{CA7454A7-90AE-49F7-AAA6-7BC5A88AD9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3933056"/>
            <a:ext cx="4538182" cy="2839681"/>
          </a:xfrm>
          <a:prstGeom prst="rect">
            <a:avLst/>
          </a:prstGeom>
        </p:spPr>
      </p:pic>
      <p:sp>
        <p:nvSpPr>
          <p:cNvPr id="8" name="テキスト ボックス 7">
            <a:extLst>
              <a:ext uri="{FF2B5EF4-FFF2-40B4-BE49-F238E27FC236}">
                <a16:creationId xmlns:a16="http://schemas.microsoft.com/office/drawing/2014/main" id="{37669870-EC38-48EC-94E9-459BD1361745}"/>
              </a:ext>
            </a:extLst>
          </p:cNvPr>
          <p:cNvSpPr txBox="1"/>
          <p:nvPr/>
        </p:nvSpPr>
        <p:spPr>
          <a:xfrm>
            <a:off x="1547664" y="3822280"/>
            <a:ext cx="1944216" cy="369332"/>
          </a:xfrm>
          <a:prstGeom prst="rect">
            <a:avLst/>
          </a:prstGeom>
          <a:noFill/>
        </p:spPr>
        <p:txBody>
          <a:bodyPr wrap="square" rtlCol="0">
            <a:spAutoFit/>
          </a:bodyPr>
          <a:lstStyle/>
          <a:p>
            <a:r>
              <a:rPr kumimoji="1" lang="en-US" altLang="ja-JP" dirty="0"/>
              <a:t>circle and sigmoid</a:t>
            </a:r>
            <a:endParaRPr kumimoji="1" lang="ja-JP" altLang="en-US" dirty="0"/>
          </a:p>
        </p:txBody>
      </p:sp>
      <p:sp>
        <p:nvSpPr>
          <p:cNvPr id="9" name="テキスト ボックス 8">
            <a:extLst>
              <a:ext uri="{FF2B5EF4-FFF2-40B4-BE49-F238E27FC236}">
                <a16:creationId xmlns:a16="http://schemas.microsoft.com/office/drawing/2014/main" id="{B1564D38-AEE0-468D-B3D0-CFEAD5006FF8}"/>
              </a:ext>
            </a:extLst>
          </p:cNvPr>
          <p:cNvSpPr txBox="1"/>
          <p:nvPr/>
        </p:nvSpPr>
        <p:spPr>
          <a:xfrm>
            <a:off x="6228184" y="3822280"/>
            <a:ext cx="2376264" cy="369332"/>
          </a:xfrm>
          <a:prstGeom prst="rect">
            <a:avLst/>
          </a:prstGeom>
          <a:noFill/>
        </p:spPr>
        <p:txBody>
          <a:bodyPr wrap="square" rtlCol="0">
            <a:spAutoFit/>
          </a:bodyPr>
          <a:lstStyle/>
          <a:p>
            <a:r>
              <a:rPr kumimoji="1" lang="en-US" altLang="ja-JP" dirty="0"/>
              <a:t>eight curve</a:t>
            </a:r>
            <a:endParaRPr kumimoji="1" lang="ja-JP" altLang="en-US" dirty="0"/>
          </a:p>
        </p:txBody>
      </p:sp>
      <p:sp>
        <p:nvSpPr>
          <p:cNvPr id="4" name="スライド番号プレースホルダー 3">
            <a:extLst>
              <a:ext uri="{FF2B5EF4-FFF2-40B4-BE49-F238E27FC236}">
                <a16:creationId xmlns:a16="http://schemas.microsoft.com/office/drawing/2014/main" id="{08C2FA1F-8092-47FB-9F3A-AF2F099BE594}"/>
              </a:ext>
            </a:extLst>
          </p:cNvPr>
          <p:cNvSpPr>
            <a:spLocks noGrp="1"/>
          </p:cNvSpPr>
          <p:nvPr>
            <p:ph type="sldNum" sz="quarter" idx="12"/>
          </p:nvPr>
        </p:nvSpPr>
        <p:spPr/>
        <p:txBody>
          <a:bodyPr/>
          <a:lstStyle/>
          <a:p>
            <a:fld id="{BC410EEA-824F-4D46-AFE7-60426C8C06B0}" type="slidenum">
              <a:rPr lang="en-US" altLang="ja-JP" smtClean="0"/>
              <a:pPr/>
              <a:t>11</a:t>
            </a:fld>
            <a:endParaRPr lang="en-US" altLang="en-US" dirty="0"/>
          </a:p>
        </p:txBody>
      </p:sp>
    </p:spTree>
    <p:extLst>
      <p:ext uri="{BB962C8B-B14F-4D97-AF65-F5344CB8AC3E}">
        <p14:creationId xmlns:p14="http://schemas.microsoft.com/office/powerpoint/2010/main" val="1744538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コンテンツ プレースホルダー 5">
            <a:extLst>
              <a:ext uri="{FF2B5EF4-FFF2-40B4-BE49-F238E27FC236}">
                <a16:creationId xmlns:a16="http://schemas.microsoft.com/office/drawing/2014/main" id="{A915D6BF-1417-47E8-BA53-B72076E1E27D}"/>
              </a:ext>
            </a:extLst>
          </p:cNvPr>
          <p:cNvGraphicFramePr>
            <a:graphicFrameLocks noGrp="1"/>
          </p:cNvGraphicFramePr>
          <p:nvPr>
            <p:ph idx="1"/>
            <p:extLst>
              <p:ext uri="{D42A27DB-BD31-4B8C-83A1-F6EECF244321}">
                <p14:modId xmlns:p14="http://schemas.microsoft.com/office/powerpoint/2010/main" val="3578165147"/>
              </p:ext>
            </p:extLst>
          </p:nvPr>
        </p:nvGraphicFramePr>
        <p:xfrm>
          <a:off x="251519" y="4822322"/>
          <a:ext cx="8712968" cy="1991055"/>
        </p:xfrm>
        <a:graphic>
          <a:graphicData uri="http://schemas.openxmlformats.org/drawingml/2006/table">
            <a:tbl>
              <a:tblPr>
                <a:tableStyleId>{5C22544A-7EE6-4342-B048-85BDC9FD1C3A}</a:tableStyleId>
              </a:tblPr>
              <a:tblGrid>
                <a:gridCol w="1793846">
                  <a:extLst>
                    <a:ext uri="{9D8B030D-6E8A-4147-A177-3AD203B41FA5}">
                      <a16:colId xmlns:a16="http://schemas.microsoft.com/office/drawing/2014/main" val="3773251813"/>
                    </a:ext>
                  </a:extLst>
                </a:gridCol>
                <a:gridCol w="3459561">
                  <a:extLst>
                    <a:ext uri="{9D8B030D-6E8A-4147-A177-3AD203B41FA5}">
                      <a16:colId xmlns:a16="http://schemas.microsoft.com/office/drawing/2014/main" val="1467482604"/>
                    </a:ext>
                  </a:extLst>
                </a:gridCol>
                <a:gridCol w="3459561">
                  <a:extLst>
                    <a:ext uri="{9D8B030D-6E8A-4147-A177-3AD203B41FA5}">
                      <a16:colId xmlns:a16="http://schemas.microsoft.com/office/drawing/2014/main" val="399352622"/>
                    </a:ext>
                  </a:extLst>
                </a:gridCol>
              </a:tblGrid>
              <a:tr h="284316">
                <a:tc rowSpan="2">
                  <a:txBody>
                    <a:bodyPr/>
                    <a:lstStyle/>
                    <a:p>
                      <a:pPr algn="l" fontAlgn="ctr"/>
                      <a:r>
                        <a:rPr lang="en-US" sz="1600" u="none" strike="noStrike" dirty="0">
                          <a:effectLst/>
                        </a:rPr>
                        <a:t># of state</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gridSpan="2">
                  <a:txBody>
                    <a:bodyPr/>
                    <a:lstStyle/>
                    <a:p>
                      <a:pPr algn="l" fontAlgn="ctr"/>
                      <a:r>
                        <a:rPr lang="en-US" sz="1600" u="none" strike="noStrike" dirty="0">
                          <a:effectLst/>
                        </a:rPr>
                        <a:t>examples</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hMerge="1">
                  <a:txBody>
                    <a:bodyPr/>
                    <a:lstStyle/>
                    <a:p>
                      <a:endParaRPr kumimoji="1" lang="ja-JP" altLang="en-US"/>
                    </a:p>
                  </a:txBody>
                  <a:tcPr/>
                </a:tc>
                <a:extLst>
                  <a:ext uri="{0D108BD9-81ED-4DB2-BD59-A6C34878D82A}">
                    <a16:rowId xmlns:a16="http://schemas.microsoft.com/office/drawing/2014/main" val="3547938699"/>
                  </a:ext>
                </a:extLst>
              </a:tr>
              <a:tr h="284316">
                <a:tc vMerge="1">
                  <a:txBody>
                    <a:bodyPr/>
                    <a:lstStyle/>
                    <a:p>
                      <a:endParaRPr kumimoji="1" lang="ja-JP" altLang="en-US"/>
                    </a:p>
                  </a:txBody>
                  <a:tcPr/>
                </a:tc>
                <a:tc>
                  <a:txBody>
                    <a:bodyPr/>
                    <a:lstStyle/>
                    <a:p>
                      <a:pPr algn="l" fontAlgn="ctr"/>
                      <a:r>
                        <a:rPr lang="en-US" sz="1600" u="none" strike="noStrike" dirty="0" err="1">
                          <a:effectLst/>
                        </a:rPr>
                        <a:t>cir+sig</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sz="1600" u="none" strike="noStrike" dirty="0">
                          <a:effectLst/>
                        </a:rPr>
                        <a:t>eight</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extLst>
                  <a:ext uri="{0D108BD9-81ED-4DB2-BD59-A6C34878D82A}">
                    <a16:rowId xmlns:a16="http://schemas.microsoft.com/office/drawing/2014/main" val="1660858243"/>
                  </a:ext>
                </a:extLst>
              </a:tr>
              <a:tr h="284316">
                <a:tc>
                  <a:txBody>
                    <a:bodyPr/>
                    <a:lstStyle/>
                    <a:p>
                      <a:pPr algn="r" fontAlgn="ctr"/>
                      <a:r>
                        <a:rPr lang="en-US" altLang="ja-JP" sz="1600" u="none" strike="noStrike">
                          <a:effectLst/>
                        </a:rPr>
                        <a:t>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[1. 2. 0. 3. 4. 1. 0. 3. 0. 1. 2. 0. 3. 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[4. 3. 4. 1. 2. 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extLst>
                  <a:ext uri="{0D108BD9-81ED-4DB2-BD59-A6C34878D82A}">
                    <a16:rowId xmlns:a16="http://schemas.microsoft.com/office/drawing/2014/main" val="3935781188"/>
                  </a:ext>
                </a:extLst>
              </a:tr>
              <a:tr h="372571">
                <a:tc>
                  <a:txBody>
                    <a:bodyPr/>
                    <a:lstStyle/>
                    <a:p>
                      <a:pPr algn="r" fontAlgn="ctr"/>
                      <a:r>
                        <a:rPr lang="en-US" altLang="ja-JP" sz="1600" u="none" strike="noStrike" dirty="0">
                          <a:effectLst/>
                        </a:rPr>
                        <a:t>10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[6. 8. 5. 0. 9. 4. 2. 3. 7. 1. 6. 1. 6. 8. 4. 2. 4. 8. 6. 8. 5. 0. 9. 4. 2. 3. 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[7. 3. 2. 3. 7. 1. 6. 8. 5. 0. 5. 8]</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extLst>
                  <a:ext uri="{0D108BD9-81ED-4DB2-BD59-A6C34878D82A}">
                    <a16:rowId xmlns:a16="http://schemas.microsoft.com/office/drawing/2014/main" val="2537703372"/>
                  </a:ext>
                </a:extLst>
              </a:tr>
              <a:tr h="696170">
                <a:tc>
                  <a:txBody>
                    <a:bodyPr/>
                    <a:lstStyle/>
                    <a:p>
                      <a:pPr algn="r" fontAlgn="ctr"/>
                      <a:r>
                        <a:rPr lang="en-US" altLang="ja-JP" sz="1600" u="none" strike="noStrike">
                          <a:effectLst/>
                        </a:rPr>
                        <a:t>40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[11. 24. 2. 36. 34. 12. 10. 31. 32. 16. 39. 6. 19. 37. 4. 33. 13. 23. 8. 20. 7. 21. 3. 27. 22. 18. 22. 27. 3. 21. 25. 29. 28. 5. 35. 5. 28. 5. 28. 29. 11. 24. 22. 2. 36. 34. 12. 10. 31. 32. 16. 39. 6. 19. 37. 4. 33. 13. 23. 8. 20. 7. 17]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[25. 38. 15. 1. 13. 26. 33. 13. 1. 15. 38. 17. 21. 24. 2. 34. 12. 9. 14. 30. 0. 30. 14. 9. 34. 11]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extLst>
                  <a:ext uri="{0D108BD9-81ED-4DB2-BD59-A6C34878D82A}">
                    <a16:rowId xmlns:a16="http://schemas.microsoft.com/office/drawing/2014/main" val="153158320"/>
                  </a:ext>
                </a:extLst>
              </a:tr>
            </a:tbl>
          </a:graphicData>
        </a:graphic>
      </p:graphicFrame>
      <p:sp>
        <p:nvSpPr>
          <p:cNvPr id="3" name="タイトル 2">
            <a:extLst>
              <a:ext uri="{FF2B5EF4-FFF2-40B4-BE49-F238E27FC236}">
                <a16:creationId xmlns:a16="http://schemas.microsoft.com/office/drawing/2014/main" id="{02B4DB66-94D8-4C46-98A1-9C352F003295}"/>
              </a:ext>
            </a:extLst>
          </p:cNvPr>
          <p:cNvSpPr>
            <a:spLocks noGrp="1"/>
          </p:cNvSpPr>
          <p:nvPr>
            <p:ph type="title"/>
          </p:nvPr>
        </p:nvSpPr>
        <p:spPr/>
        <p:txBody>
          <a:bodyPr/>
          <a:lstStyle/>
          <a:p>
            <a:r>
              <a:rPr kumimoji="1" lang="en-US" altLang="ja-JP" dirty="0"/>
              <a:t>Experiments - HMM</a:t>
            </a:r>
            <a:endParaRPr kumimoji="1" lang="ja-JP" altLang="en-US" dirty="0"/>
          </a:p>
        </p:txBody>
      </p:sp>
      <p:graphicFrame>
        <p:nvGraphicFramePr>
          <p:cNvPr id="5" name="表 4">
            <a:extLst>
              <a:ext uri="{FF2B5EF4-FFF2-40B4-BE49-F238E27FC236}">
                <a16:creationId xmlns:a16="http://schemas.microsoft.com/office/drawing/2014/main" id="{394A14C6-BA23-46F2-ACFC-5C1437CC9CD9}"/>
              </a:ext>
            </a:extLst>
          </p:cNvPr>
          <p:cNvGraphicFramePr>
            <a:graphicFrameLocks noGrp="1"/>
          </p:cNvGraphicFramePr>
          <p:nvPr>
            <p:extLst>
              <p:ext uri="{D42A27DB-BD31-4B8C-83A1-F6EECF244321}">
                <p14:modId xmlns:p14="http://schemas.microsoft.com/office/powerpoint/2010/main" val="1448577740"/>
              </p:ext>
            </p:extLst>
          </p:nvPr>
        </p:nvGraphicFramePr>
        <p:xfrm>
          <a:off x="251519" y="908720"/>
          <a:ext cx="8712968" cy="3960444"/>
        </p:xfrm>
        <a:graphic>
          <a:graphicData uri="http://schemas.openxmlformats.org/drawingml/2006/table">
            <a:tbl>
              <a:tblPr>
                <a:tableStyleId>{5C22544A-7EE6-4342-B048-85BDC9FD1C3A}</a:tableStyleId>
              </a:tblPr>
              <a:tblGrid>
                <a:gridCol w="2068831">
                  <a:extLst>
                    <a:ext uri="{9D8B030D-6E8A-4147-A177-3AD203B41FA5}">
                      <a16:colId xmlns:a16="http://schemas.microsoft.com/office/drawing/2014/main" val="3984177253"/>
                    </a:ext>
                  </a:extLst>
                </a:gridCol>
                <a:gridCol w="1372592">
                  <a:extLst>
                    <a:ext uri="{9D8B030D-6E8A-4147-A177-3AD203B41FA5}">
                      <a16:colId xmlns:a16="http://schemas.microsoft.com/office/drawing/2014/main" val="255960063"/>
                    </a:ext>
                  </a:extLst>
                </a:gridCol>
                <a:gridCol w="1372592">
                  <a:extLst>
                    <a:ext uri="{9D8B030D-6E8A-4147-A177-3AD203B41FA5}">
                      <a16:colId xmlns:a16="http://schemas.microsoft.com/office/drawing/2014/main" val="3918197089"/>
                    </a:ext>
                  </a:extLst>
                </a:gridCol>
                <a:gridCol w="3898953">
                  <a:extLst>
                    <a:ext uri="{9D8B030D-6E8A-4147-A177-3AD203B41FA5}">
                      <a16:colId xmlns:a16="http://schemas.microsoft.com/office/drawing/2014/main" val="2119223235"/>
                    </a:ext>
                  </a:extLst>
                </a:gridCol>
              </a:tblGrid>
              <a:tr h="330037">
                <a:tc rowSpan="2">
                  <a:txBody>
                    <a:bodyPr/>
                    <a:lstStyle/>
                    <a:p>
                      <a:pPr algn="l" fontAlgn="ctr"/>
                      <a:r>
                        <a:rPr lang="en-US" sz="1800" u="none" strike="noStrike" dirty="0">
                          <a:effectLst/>
                        </a:rPr>
                        <a:t># of state</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gridSpan="2">
                  <a:txBody>
                    <a:bodyPr/>
                    <a:lstStyle/>
                    <a:p>
                      <a:pPr algn="l" fontAlgn="ctr"/>
                      <a:r>
                        <a:rPr lang="en-US" sz="1800" u="none" strike="noStrike" dirty="0">
                          <a:effectLst/>
                        </a:rPr>
                        <a:t>Length</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hMerge="1">
                  <a:txBody>
                    <a:bodyPr/>
                    <a:lstStyle/>
                    <a:p>
                      <a:endParaRPr kumimoji="1" lang="ja-JP" altLang="en-US"/>
                    </a:p>
                  </a:txBody>
                  <a:tcPr/>
                </a:tc>
                <a:tc rowSpan="2">
                  <a:txBody>
                    <a:bodyPr/>
                    <a:lstStyle/>
                    <a:p>
                      <a:pPr algn="l" fontAlgn="ctr"/>
                      <a:r>
                        <a:rPr lang="en-US" sz="1800" u="none" strike="noStrike">
                          <a:effectLst/>
                        </a:rPr>
                        <a:t>state occuerred only once</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3661396076"/>
                  </a:ext>
                </a:extLst>
              </a:tr>
              <a:tr h="330037">
                <a:tc vMerge="1">
                  <a:txBody>
                    <a:bodyPr/>
                    <a:lstStyle/>
                    <a:p>
                      <a:endParaRPr kumimoji="1" lang="ja-JP" altLang="en-US"/>
                    </a:p>
                  </a:txBody>
                  <a:tcPr/>
                </a:tc>
                <a:tc>
                  <a:txBody>
                    <a:bodyPr/>
                    <a:lstStyle/>
                    <a:p>
                      <a:pPr algn="l" fontAlgn="ctr"/>
                      <a:r>
                        <a:rPr lang="en-US" sz="1800" u="none" strike="noStrike" dirty="0" err="1">
                          <a:effectLst/>
                        </a:rPr>
                        <a:t>cir+sig</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l" fontAlgn="ctr"/>
                      <a:r>
                        <a:rPr lang="en-US" sz="1800" u="none" strike="noStrike" dirty="0">
                          <a:effectLst/>
                        </a:rPr>
                        <a:t>eight</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vMerge="1">
                  <a:txBody>
                    <a:bodyPr/>
                    <a:lstStyle/>
                    <a:p>
                      <a:endParaRPr kumimoji="1" lang="ja-JP" altLang="en-US"/>
                    </a:p>
                  </a:txBody>
                  <a:tcPr/>
                </a:tc>
                <a:extLst>
                  <a:ext uri="{0D108BD9-81ED-4DB2-BD59-A6C34878D82A}">
                    <a16:rowId xmlns:a16="http://schemas.microsoft.com/office/drawing/2014/main" val="664146332"/>
                  </a:ext>
                </a:extLst>
              </a:tr>
              <a:tr h="330037">
                <a:tc>
                  <a:txBody>
                    <a:bodyPr/>
                    <a:lstStyle/>
                    <a:p>
                      <a:pPr algn="r" fontAlgn="ctr"/>
                      <a:r>
                        <a:rPr lang="en-US" altLang="ja-JP" sz="1800" u="none" strike="noStrike" dirty="0">
                          <a:effectLst/>
                        </a:rPr>
                        <a:t>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14.0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6.0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0.000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2362949329"/>
                  </a:ext>
                </a:extLst>
              </a:tr>
              <a:tr h="330037">
                <a:tc>
                  <a:txBody>
                    <a:bodyPr/>
                    <a:lstStyle/>
                    <a:p>
                      <a:pPr algn="r" fontAlgn="ctr"/>
                      <a:r>
                        <a:rPr lang="en-US" altLang="ja-JP" sz="1800" u="none" strike="noStrike">
                          <a:effectLst/>
                        </a:rPr>
                        <a:t>10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27.0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12.0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0.000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1048367295"/>
                  </a:ext>
                </a:extLst>
              </a:tr>
              <a:tr h="330037">
                <a:tc>
                  <a:txBody>
                    <a:bodyPr/>
                    <a:lstStyle/>
                    <a:p>
                      <a:pPr algn="r" fontAlgn="ctr"/>
                      <a:r>
                        <a:rPr lang="en-US" altLang="ja-JP" sz="1800" u="none" strike="noStrike">
                          <a:effectLst/>
                        </a:rPr>
                        <a:t>15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35.4</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16.0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0.000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4218673857"/>
                  </a:ext>
                </a:extLst>
              </a:tr>
              <a:tr h="330037">
                <a:tc>
                  <a:txBody>
                    <a:bodyPr/>
                    <a:lstStyle/>
                    <a:p>
                      <a:pPr algn="r" fontAlgn="ctr"/>
                      <a:r>
                        <a:rPr lang="en-US" altLang="ja-JP" sz="1800" u="none" strike="noStrike">
                          <a:effectLst/>
                        </a:rPr>
                        <a:t>20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37.1</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19.2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0.100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2774636492"/>
                  </a:ext>
                </a:extLst>
              </a:tr>
              <a:tr h="330037">
                <a:tc>
                  <a:txBody>
                    <a:bodyPr/>
                    <a:lstStyle/>
                    <a:p>
                      <a:pPr algn="r" fontAlgn="ctr"/>
                      <a:r>
                        <a:rPr lang="en-US" altLang="ja-JP" sz="1800" u="none" strike="noStrike">
                          <a:effectLst/>
                        </a:rPr>
                        <a:t>25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47.1</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19.1</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0.040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4151911397"/>
                  </a:ext>
                </a:extLst>
              </a:tr>
              <a:tr h="330037">
                <a:tc>
                  <a:txBody>
                    <a:bodyPr/>
                    <a:lstStyle/>
                    <a:p>
                      <a:pPr algn="r" fontAlgn="ctr"/>
                      <a:r>
                        <a:rPr lang="en-US" altLang="ja-JP" sz="1800" u="none" strike="noStrike">
                          <a:effectLst/>
                        </a:rPr>
                        <a:t>30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51.1</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25.0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0.067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1597614262"/>
                  </a:ext>
                </a:extLst>
              </a:tr>
              <a:tr h="330037">
                <a:tc>
                  <a:txBody>
                    <a:bodyPr/>
                    <a:lstStyle/>
                    <a:p>
                      <a:pPr algn="r" fontAlgn="ctr"/>
                      <a:r>
                        <a:rPr lang="en-US" altLang="ja-JP" sz="1800" u="none" strike="noStrike">
                          <a:effectLst/>
                        </a:rPr>
                        <a:t>35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51.5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23.7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0.057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1425157011"/>
                  </a:ext>
                </a:extLst>
              </a:tr>
              <a:tr h="330037">
                <a:tc>
                  <a:txBody>
                    <a:bodyPr/>
                    <a:lstStyle/>
                    <a:p>
                      <a:pPr algn="r" fontAlgn="ctr"/>
                      <a:r>
                        <a:rPr lang="en-US" altLang="ja-JP" sz="1800" u="none" strike="noStrike" dirty="0">
                          <a:effectLst/>
                        </a:rPr>
                        <a:t>40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62.6</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27.0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0.125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1937602976"/>
                  </a:ext>
                </a:extLst>
              </a:tr>
              <a:tr h="330037">
                <a:tc>
                  <a:txBody>
                    <a:bodyPr/>
                    <a:lstStyle/>
                    <a:p>
                      <a:pPr algn="r" fontAlgn="ctr"/>
                      <a:r>
                        <a:rPr lang="en-US" altLang="ja-JP" sz="1800" u="none" strike="noStrike" dirty="0">
                          <a:effectLst/>
                        </a:rPr>
                        <a:t>45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63.8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27.8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0.067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3798691718"/>
                  </a:ext>
                </a:extLst>
              </a:tr>
              <a:tr h="330037">
                <a:tc>
                  <a:txBody>
                    <a:bodyPr/>
                    <a:lstStyle/>
                    <a:p>
                      <a:pPr algn="r" fontAlgn="ctr"/>
                      <a:r>
                        <a:rPr lang="en-US" altLang="ja-JP" sz="1800" u="none" strike="noStrike" dirty="0">
                          <a:effectLst/>
                        </a:rPr>
                        <a:t>50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77.1</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27.6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0.100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477275653"/>
                  </a:ext>
                </a:extLst>
              </a:tr>
            </a:tbl>
          </a:graphicData>
        </a:graphic>
      </p:graphicFrame>
      <p:sp>
        <p:nvSpPr>
          <p:cNvPr id="2" name="スライド番号プレースホルダー 1">
            <a:extLst>
              <a:ext uri="{FF2B5EF4-FFF2-40B4-BE49-F238E27FC236}">
                <a16:creationId xmlns:a16="http://schemas.microsoft.com/office/drawing/2014/main" id="{08294B0B-5459-46CB-9572-43F95E9F01E0}"/>
              </a:ext>
            </a:extLst>
          </p:cNvPr>
          <p:cNvSpPr>
            <a:spLocks noGrp="1"/>
          </p:cNvSpPr>
          <p:nvPr>
            <p:ph type="sldNum" sz="quarter" idx="12"/>
          </p:nvPr>
        </p:nvSpPr>
        <p:spPr/>
        <p:txBody>
          <a:bodyPr/>
          <a:lstStyle/>
          <a:p>
            <a:fld id="{BC410EEA-824F-4D46-AFE7-60426C8C06B0}" type="slidenum">
              <a:rPr lang="en-US" altLang="ja-JP" smtClean="0"/>
              <a:pPr/>
              <a:t>12</a:t>
            </a:fld>
            <a:endParaRPr lang="en-US" altLang="en-US" dirty="0"/>
          </a:p>
        </p:txBody>
      </p:sp>
    </p:spTree>
    <p:extLst>
      <p:ext uri="{BB962C8B-B14F-4D97-AF65-F5344CB8AC3E}">
        <p14:creationId xmlns:p14="http://schemas.microsoft.com/office/powerpoint/2010/main" val="554578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59D0C5B-790D-4636-A5E5-D9A8118D49F6}"/>
              </a:ext>
            </a:extLst>
          </p:cNvPr>
          <p:cNvSpPr>
            <a:spLocks noGrp="1"/>
          </p:cNvSpPr>
          <p:nvPr>
            <p:ph idx="1"/>
          </p:nvPr>
        </p:nvSpPr>
        <p:spPr/>
        <p:txBody>
          <a:bodyPr/>
          <a:lstStyle/>
          <a:p>
            <a:r>
              <a:rPr kumimoji="1" lang="en-US" altLang="ja-JP" dirty="0"/>
              <a:t>HPYLM (Hierarchical Pitman-</a:t>
            </a:r>
            <a:r>
              <a:rPr kumimoji="1" lang="en-US" altLang="ja-JP" dirty="0" err="1"/>
              <a:t>Yor</a:t>
            </a:r>
            <a:r>
              <a:rPr kumimoji="1" lang="en-US" altLang="ja-JP" dirty="0"/>
              <a:t> Language Model):</a:t>
            </a:r>
          </a:p>
          <a:p>
            <a:pPr lvl="1"/>
            <a:r>
              <a:rPr kumimoji="1" lang="en-US" altLang="ja-JP" dirty="0"/>
              <a:t>Hierarchical </a:t>
            </a:r>
            <a:r>
              <a:rPr kumimoji="1" lang="en-US" altLang="ja-JP" dirty="0" err="1"/>
              <a:t>Ngram</a:t>
            </a:r>
            <a:r>
              <a:rPr kumimoji="1" lang="en-US" altLang="ja-JP" dirty="0"/>
              <a:t> model with Pitman-</a:t>
            </a:r>
            <a:r>
              <a:rPr kumimoji="1" lang="en-US" altLang="ja-JP" dirty="0" err="1"/>
              <a:t>Yor</a:t>
            </a:r>
            <a:r>
              <a:rPr kumimoji="1" lang="en-US" altLang="ja-JP" dirty="0"/>
              <a:t> Process</a:t>
            </a:r>
          </a:p>
          <a:p>
            <a:pPr lvl="1"/>
            <a:r>
              <a:rPr lang="en-US" altLang="ja-JP" dirty="0"/>
              <a:t>Thanks of introducing the </a:t>
            </a:r>
            <a:r>
              <a:rPr lang="en-US" altLang="ja-JP" dirty="0" err="1"/>
              <a:t>Dirichlet</a:t>
            </a:r>
            <a:r>
              <a:rPr lang="en-US" altLang="ja-JP" dirty="0"/>
              <a:t> process, it  can deal with unknown words.</a:t>
            </a:r>
          </a:p>
          <a:p>
            <a:pPr lvl="1"/>
            <a:r>
              <a:rPr lang="en-US" altLang="ja-JP" dirty="0"/>
              <a:t>Base measure(the prior distribution of words) is unknown.</a:t>
            </a:r>
          </a:p>
          <a:p>
            <a:pPr lvl="2"/>
            <a:r>
              <a:rPr lang="en-US" altLang="ja-JP" dirty="0"/>
              <a:t>NPYLM deals with another HPYLM as base measure.</a:t>
            </a:r>
          </a:p>
          <a:p>
            <a:pPr lvl="2"/>
            <a:r>
              <a:rPr kumimoji="1" lang="en-US" altLang="ja-JP" dirty="0"/>
              <a:t>(“N” means “Nested”)</a:t>
            </a:r>
          </a:p>
          <a:p>
            <a:endParaRPr kumimoji="1" lang="ja-JP" altLang="en-US" dirty="0"/>
          </a:p>
        </p:txBody>
      </p:sp>
      <p:sp>
        <p:nvSpPr>
          <p:cNvPr id="3" name="タイトル 2">
            <a:extLst>
              <a:ext uri="{FF2B5EF4-FFF2-40B4-BE49-F238E27FC236}">
                <a16:creationId xmlns:a16="http://schemas.microsoft.com/office/drawing/2014/main" id="{181346DE-D6E7-441C-8781-281BF4D1880B}"/>
              </a:ext>
            </a:extLst>
          </p:cNvPr>
          <p:cNvSpPr>
            <a:spLocks noGrp="1"/>
          </p:cNvSpPr>
          <p:nvPr>
            <p:ph type="title"/>
          </p:nvPr>
        </p:nvSpPr>
        <p:spPr/>
        <p:txBody>
          <a:bodyPr/>
          <a:lstStyle/>
          <a:p>
            <a:r>
              <a:rPr kumimoji="1" lang="en-US" altLang="ja-JP" dirty="0"/>
              <a:t>About HPYLM</a:t>
            </a:r>
            <a:endParaRPr kumimoji="1" lang="ja-JP" altLang="en-US" dirty="0"/>
          </a:p>
        </p:txBody>
      </p:sp>
      <p:pic>
        <p:nvPicPr>
          <p:cNvPr id="6" name="図 5">
            <a:extLst>
              <a:ext uri="{FF2B5EF4-FFF2-40B4-BE49-F238E27FC236}">
                <a16:creationId xmlns:a16="http://schemas.microsoft.com/office/drawing/2014/main" id="{D28826E9-1070-42FA-B790-425F02AE3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933056"/>
            <a:ext cx="9144000" cy="2609889"/>
          </a:xfrm>
          <a:prstGeom prst="rect">
            <a:avLst/>
          </a:prstGeom>
        </p:spPr>
      </p:pic>
      <p:sp>
        <p:nvSpPr>
          <p:cNvPr id="7" name="テキスト ボックス 6">
            <a:extLst>
              <a:ext uri="{FF2B5EF4-FFF2-40B4-BE49-F238E27FC236}">
                <a16:creationId xmlns:a16="http://schemas.microsoft.com/office/drawing/2014/main" id="{601428B4-780A-4E81-9D8D-729D0E9CD2AE}"/>
              </a:ext>
            </a:extLst>
          </p:cNvPr>
          <p:cNvSpPr txBox="1"/>
          <p:nvPr/>
        </p:nvSpPr>
        <p:spPr>
          <a:xfrm>
            <a:off x="7164288" y="6381328"/>
            <a:ext cx="1296144" cy="369332"/>
          </a:xfrm>
          <a:prstGeom prst="rect">
            <a:avLst/>
          </a:prstGeom>
          <a:noFill/>
        </p:spPr>
        <p:txBody>
          <a:bodyPr wrap="square" rtlCol="0">
            <a:spAutoFit/>
          </a:bodyPr>
          <a:lstStyle/>
          <a:p>
            <a:r>
              <a:rPr kumimoji="1" lang="ja-JP" altLang="en-US" dirty="0"/>
              <a:t>持橋</a:t>
            </a:r>
            <a:r>
              <a:rPr kumimoji="1" lang="en-US" altLang="ja-JP" dirty="0"/>
              <a:t>[3]</a:t>
            </a:r>
            <a:r>
              <a:rPr kumimoji="1" lang="ja-JP" altLang="en-US" dirty="0"/>
              <a:t> </a:t>
            </a:r>
          </a:p>
        </p:txBody>
      </p:sp>
      <p:sp>
        <p:nvSpPr>
          <p:cNvPr id="4" name="スライド番号プレースホルダー 3">
            <a:extLst>
              <a:ext uri="{FF2B5EF4-FFF2-40B4-BE49-F238E27FC236}">
                <a16:creationId xmlns:a16="http://schemas.microsoft.com/office/drawing/2014/main" id="{DCEB0240-E1C6-41A4-A856-EFC8718B2A16}"/>
              </a:ext>
            </a:extLst>
          </p:cNvPr>
          <p:cNvSpPr>
            <a:spLocks noGrp="1"/>
          </p:cNvSpPr>
          <p:nvPr>
            <p:ph type="sldNum" sz="quarter" idx="12"/>
          </p:nvPr>
        </p:nvSpPr>
        <p:spPr/>
        <p:txBody>
          <a:bodyPr/>
          <a:lstStyle/>
          <a:p>
            <a:fld id="{BC410EEA-824F-4D46-AFE7-60426C8C06B0}" type="slidenum">
              <a:rPr lang="en-US" altLang="ja-JP" smtClean="0"/>
              <a:pPr/>
              <a:t>13</a:t>
            </a:fld>
            <a:endParaRPr lang="en-US" altLang="en-US" dirty="0"/>
          </a:p>
        </p:txBody>
      </p:sp>
    </p:spTree>
    <p:extLst>
      <p:ext uri="{BB962C8B-B14F-4D97-AF65-F5344CB8AC3E}">
        <p14:creationId xmlns:p14="http://schemas.microsoft.com/office/powerpoint/2010/main" val="2015080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DD24ED2-4DFB-40F4-A202-413F28C355CF}"/>
              </a:ext>
            </a:extLst>
          </p:cNvPr>
          <p:cNvSpPr>
            <a:spLocks noGrp="1"/>
          </p:cNvSpPr>
          <p:nvPr>
            <p:ph idx="1"/>
          </p:nvPr>
        </p:nvSpPr>
        <p:spPr/>
        <p:txBody>
          <a:bodyPr/>
          <a:lstStyle/>
          <a:p>
            <a:r>
              <a:rPr lang="en-US" altLang="ja-JP" dirty="0"/>
              <a:t>(For simplicity of coding, ) I used the Gauss distribution as base measure.</a:t>
            </a:r>
          </a:p>
          <a:p>
            <a:r>
              <a:rPr lang="en-US" altLang="ja-JP" dirty="0"/>
              <a:t>I entered the following five strings for learning.</a:t>
            </a:r>
          </a:p>
          <a:p>
            <a:pPr lvl="1"/>
            <a:r>
              <a:rPr lang="en-US" altLang="ja-JP" dirty="0"/>
              <a:t>(It is just concatenation of five words)</a:t>
            </a:r>
          </a:p>
          <a:p>
            <a:endParaRPr lang="en-US" altLang="ja-JP" dirty="0"/>
          </a:p>
          <a:p>
            <a:pPr marL="109728" indent="0">
              <a:buNone/>
            </a:pPr>
            <a:r>
              <a:rPr lang="en-US" altLang="ja-JP" dirty="0" err="1"/>
              <a:t>applegrapeorangebananapeach</a:t>
            </a:r>
            <a:endParaRPr lang="en-US" altLang="ja-JP" dirty="0"/>
          </a:p>
          <a:p>
            <a:pPr marL="109728" indent="0">
              <a:buNone/>
            </a:pPr>
            <a:r>
              <a:rPr lang="en-US" altLang="ja-JP" dirty="0" err="1"/>
              <a:t>peachorangebananaapplegrape</a:t>
            </a:r>
            <a:endParaRPr lang="en-US" altLang="ja-JP" dirty="0"/>
          </a:p>
          <a:p>
            <a:pPr marL="109728" indent="0">
              <a:buNone/>
            </a:pPr>
            <a:r>
              <a:rPr lang="en-US" altLang="ja-JP" dirty="0" err="1"/>
              <a:t>grapebananaorangeapplepeach</a:t>
            </a:r>
            <a:endParaRPr lang="en-US" altLang="ja-JP" dirty="0"/>
          </a:p>
          <a:p>
            <a:pPr marL="109728" indent="0">
              <a:buNone/>
            </a:pPr>
            <a:r>
              <a:rPr lang="en-US" altLang="ja-JP" dirty="0" err="1"/>
              <a:t>bananaappleorangepeachgrape</a:t>
            </a:r>
            <a:endParaRPr lang="en-US" altLang="ja-JP" dirty="0"/>
          </a:p>
          <a:p>
            <a:pPr marL="109728" indent="0">
              <a:buNone/>
            </a:pPr>
            <a:r>
              <a:rPr lang="en-US" altLang="ja-JP" dirty="0" err="1"/>
              <a:t>orangepeachbananaapplegrape</a:t>
            </a:r>
            <a:endParaRPr lang="en-US" altLang="ja-JP" dirty="0"/>
          </a:p>
          <a:p>
            <a:pPr marL="109728" indent="0">
              <a:buNone/>
            </a:pPr>
            <a:endParaRPr lang="en-US" altLang="ja-JP" dirty="0"/>
          </a:p>
        </p:txBody>
      </p:sp>
      <p:sp>
        <p:nvSpPr>
          <p:cNvPr id="3" name="タイトル 2">
            <a:extLst>
              <a:ext uri="{FF2B5EF4-FFF2-40B4-BE49-F238E27FC236}">
                <a16:creationId xmlns:a16="http://schemas.microsoft.com/office/drawing/2014/main" id="{0602BC26-C52D-4E61-9858-92722B92270A}"/>
              </a:ext>
            </a:extLst>
          </p:cNvPr>
          <p:cNvSpPr>
            <a:spLocks noGrp="1"/>
          </p:cNvSpPr>
          <p:nvPr>
            <p:ph type="title"/>
          </p:nvPr>
        </p:nvSpPr>
        <p:spPr/>
        <p:txBody>
          <a:bodyPr/>
          <a:lstStyle/>
          <a:p>
            <a:r>
              <a:rPr kumimoji="1" lang="en-US" altLang="ja-JP" dirty="0"/>
              <a:t>Experiments - HPYLM</a:t>
            </a:r>
            <a:endParaRPr kumimoji="1" lang="ja-JP" altLang="en-US" dirty="0"/>
          </a:p>
        </p:txBody>
      </p:sp>
      <p:sp>
        <p:nvSpPr>
          <p:cNvPr id="4" name="スライド番号プレースホルダー 3">
            <a:extLst>
              <a:ext uri="{FF2B5EF4-FFF2-40B4-BE49-F238E27FC236}">
                <a16:creationId xmlns:a16="http://schemas.microsoft.com/office/drawing/2014/main" id="{14F332B0-FEB7-4E8E-91F8-A54549AB375C}"/>
              </a:ext>
            </a:extLst>
          </p:cNvPr>
          <p:cNvSpPr>
            <a:spLocks noGrp="1"/>
          </p:cNvSpPr>
          <p:nvPr>
            <p:ph type="sldNum" sz="quarter" idx="12"/>
          </p:nvPr>
        </p:nvSpPr>
        <p:spPr/>
        <p:txBody>
          <a:bodyPr/>
          <a:lstStyle/>
          <a:p>
            <a:fld id="{BC410EEA-824F-4D46-AFE7-60426C8C06B0}" type="slidenum">
              <a:rPr lang="en-US" altLang="ja-JP" smtClean="0"/>
              <a:pPr/>
              <a:t>14</a:t>
            </a:fld>
            <a:endParaRPr lang="en-US" altLang="en-US" dirty="0"/>
          </a:p>
        </p:txBody>
      </p:sp>
    </p:spTree>
    <p:extLst>
      <p:ext uri="{BB962C8B-B14F-4D97-AF65-F5344CB8AC3E}">
        <p14:creationId xmlns:p14="http://schemas.microsoft.com/office/powerpoint/2010/main" val="2082377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318EE51-3CAF-4212-AE94-FDEE932DEDF1}"/>
              </a:ext>
            </a:extLst>
          </p:cNvPr>
          <p:cNvSpPr>
            <a:spLocks noGrp="1"/>
          </p:cNvSpPr>
          <p:nvPr>
            <p:ph idx="1"/>
          </p:nvPr>
        </p:nvSpPr>
        <p:spPr>
          <a:xfrm>
            <a:off x="457200" y="1052736"/>
            <a:ext cx="8229600" cy="5688632"/>
          </a:xfrm>
        </p:spPr>
        <p:txBody>
          <a:bodyPr>
            <a:normAutofit fontScale="77500" lnSpcReduction="20000"/>
          </a:bodyPr>
          <a:lstStyle/>
          <a:p>
            <a:pPr marL="109728" indent="0">
              <a:buNone/>
            </a:pPr>
            <a:r>
              <a:rPr lang="en-US" altLang="ja-JP" dirty="0"/>
              <a:t>[</a:t>
            </a:r>
            <a:r>
              <a:rPr lang="en-US" altLang="ja-JP" dirty="0" err="1"/>
              <a:t>Resautrant</a:t>
            </a:r>
            <a:r>
              <a:rPr lang="en-US" altLang="ja-JP" dirty="0"/>
              <a:t>]executeParsing:iteration:5000</a:t>
            </a:r>
          </a:p>
          <a:p>
            <a:pPr marL="109728" indent="0">
              <a:buNone/>
            </a:pPr>
            <a:r>
              <a:rPr lang="en-US" altLang="ja-JP" dirty="0"/>
              <a:t>	['apple', '</a:t>
            </a:r>
            <a:r>
              <a:rPr lang="en-US" altLang="ja-JP" dirty="0" err="1"/>
              <a:t>gra</a:t>
            </a:r>
            <a:r>
              <a:rPr lang="en-US" altLang="ja-JP" dirty="0"/>
              <a:t>', '</a:t>
            </a:r>
            <a:r>
              <a:rPr lang="en-US" altLang="ja-JP" dirty="0" err="1"/>
              <a:t>pe</a:t>
            </a:r>
            <a:r>
              <a:rPr lang="en-US" altLang="ja-JP" dirty="0"/>
              <a:t>', 'orange', 'ban', '</a:t>
            </a:r>
            <a:r>
              <a:rPr lang="en-US" altLang="ja-JP" dirty="0" err="1"/>
              <a:t>ana</a:t>
            </a:r>
            <a:r>
              <a:rPr lang="en-US" altLang="ja-JP" dirty="0"/>
              <a:t>', 'peach’]</a:t>
            </a:r>
          </a:p>
          <a:p>
            <a:pPr marL="109728" indent="0">
              <a:buNone/>
            </a:pPr>
            <a:r>
              <a:rPr lang="en-US" altLang="ja-JP" dirty="0"/>
              <a:t>	['peach', 'orange', '</a:t>
            </a:r>
            <a:r>
              <a:rPr lang="en-US" altLang="ja-JP" dirty="0" err="1"/>
              <a:t>bananaapplegrape</a:t>
            </a:r>
            <a:r>
              <a:rPr lang="en-US" altLang="ja-JP" dirty="0"/>
              <a:t>’]</a:t>
            </a:r>
          </a:p>
          <a:p>
            <a:pPr marL="109728" indent="0">
              <a:buNone/>
            </a:pPr>
            <a:r>
              <a:rPr lang="en-US" altLang="ja-JP" dirty="0"/>
              <a:t>	['</a:t>
            </a:r>
            <a:r>
              <a:rPr lang="en-US" altLang="ja-JP" dirty="0" err="1"/>
              <a:t>gra</a:t>
            </a:r>
            <a:r>
              <a:rPr lang="en-US" altLang="ja-JP" dirty="0"/>
              <a:t>', '</a:t>
            </a:r>
            <a:r>
              <a:rPr lang="en-US" altLang="ja-JP" dirty="0" err="1"/>
              <a:t>pe</a:t>
            </a:r>
            <a:r>
              <a:rPr lang="en-US" altLang="ja-JP" dirty="0"/>
              <a:t>', 'ban', '</a:t>
            </a:r>
            <a:r>
              <a:rPr lang="en-US" altLang="ja-JP" dirty="0" err="1"/>
              <a:t>ana</a:t>
            </a:r>
            <a:r>
              <a:rPr lang="en-US" altLang="ja-JP" dirty="0"/>
              <a:t>', 'orange', 'apple', 'peach’]</a:t>
            </a:r>
          </a:p>
          <a:p>
            <a:pPr marL="109728" indent="0">
              <a:buNone/>
            </a:pPr>
            <a:r>
              <a:rPr lang="en-US" altLang="ja-JP" dirty="0"/>
              <a:t>	['ban', '</a:t>
            </a:r>
            <a:r>
              <a:rPr lang="en-US" altLang="ja-JP" dirty="0" err="1"/>
              <a:t>ana</a:t>
            </a:r>
            <a:r>
              <a:rPr lang="en-US" altLang="ja-JP" dirty="0"/>
              <a:t>', 'apple', '</a:t>
            </a:r>
            <a:r>
              <a:rPr lang="en-US" altLang="ja-JP" dirty="0" err="1"/>
              <a:t>orangepeac</a:t>
            </a:r>
            <a:r>
              <a:rPr lang="en-US" altLang="ja-JP" dirty="0"/>
              <a:t>', 'h', '</a:t>
            </a:r>
            <a:r>
              <a:rPr lang="en-US" altLang="ja-JP" dirty="0" err="1"/>
              <a:t>gra</a:t>
            </a:r>
            <a:r>
              <a:rPr lang="en-US" altLang="ja-JP" dirty="0"/>
              <a:t>', '</a:t>
            </a:r>
            <a:r>
              <a:rPr lang="en-US" altLang="ja-JP" dirty="0" err="1"/>
              <a:t>pe</a:t>
            </a:r>
            <a:r>
              <a:rPr lang="en-US" altLang="ja-JP" dirty="0"/>
              <a:t>’]</a:t>
            </a:r>
          </a:p>
          <a:p>
            <a:pPr marL="109728" indent="0">
              <a:buNone/>
            </a:pPr>
            <a:r>
              <a:rPr lang="en-US" altLang="ja-JP" dirty="0"/>
              <a:t>	['</a:t>
            </a:r>
            <a:r>
              <a:rPr lang="en-US" altLang="ja-JP" dirty="0" err="1"/>
              <a:t>orangepeac</a:t>
            </a:r>
            <a:r>
              <a:rPr lang="en-US" altLang="ja-JP" dirty="0"/>
              <a:t>', 'h', '</a:t>
            </a:r>
            <a:r>
              <a:rPr lang="en-US" altLang="ja-JP" dirty="0" err="1"/>
              <a:t>bananaapplegrape</a:t>
            </a:r>
            <a:r>
              <a:rPr lang="en-US" altLang="ja-JP" dirty="0"/>
              <a:t>’]</a:t>
            </a:r>
          </a:p>
          <a:p>
            <a:pPr marL="109728" indent="0">
              <a:buNone/>
            </a:pPr>
            <a:r>
              <a:rPr lang="en-US" altLang="ja-JP" dirty="0"/>
              <a:t>[</a:t>
            </a:r>
            <a:r>
              <a:rPr lang="en-US" altLang="ja-JP" dirty="0" err="1"/>
              <a:t>Resautrant</a:t>
            </a:r>
            <a:r>
              <a:rPr lang="en-US" altLang="ja-JP" dirty="0"/>
              <a:t>]executeParsing:iteration:25000</a:t>
            </a:r>
          </a:p>
          <a:p>
            <a:pPr marL="109728" indent="0">
              <a:buNone/>
            </a:pPr>
            <a:r>
              <a:rPr lang="en-US" altLang="ja-JP" dirty="0"/>
              <a:t>	['apple', 'grape', 'orange', 'ban', '</a:t>
            </a:r>
            <a:r>
              <a:rPr lang="en-US" altLang="ja-JP" dirty="0" err="1"/>
              <a:t>ana</a:t>
            </a:r>
            <a:r>
              <a:rPr lang="en-US" altLang="ja-JP" dirty="0"/>
              <a:t>', 'peach’]</a:t>
            </a:r>
          </a:p>
          <a:p>
            <a:pPr marL="109728" indent="0">
              <a:buNone/>
            </a:pPr>
            <a:r>
              <a:rPr lang="en-US" altLang="ja-JP" dirty="0"/>
              <a:t>	['peach', 'orange', '</a:t>
            </a:r>
            <a:r>
              <a:rPr lang="en-US" altLang="ja-JP" dirty="0" err="1"/>
              <a:t>bananaapplegrape</a:t>
            </a:r>
            <a:r>
              <a:rPr lang="en-US" altLang="ja-JP" dirty="0"/>
              <a:t>’]</a:t>
            </a:r>
          </a:p>
          <a:p>
            <a:pPr marL="109728" indent="0">
              <a:buNone/>
            </a:pPr>
            <a:r>
              <a:rPr lang="en-US" altLang="ja-JP" dirty="0"/>
              <a:t>	['grape', 'ban', '</a:t>
            </a:r>
            <a:r>
              <a:rPr lang="en-US" altLang="ja-JP" dirty="0" err="1"/>
              <a:t>ana</a:t>
            </a:r>
            <a:r>
              <a:rPr lang="en-US" altLang="ja-JP" dirty="0"/>
              <a:t>', 'orange', 'apple', 'peach’]</a:t>
            </a:r>
          </a:p>
          <a:p>
            <a:pPr marL="109728" indent="0">
              <a:buNone/>
            </a:pPr>
            <a:r>
              <a:rPr lang="en-US" altLang="ja-JP" dirty="0"/>
              <a:t>	['ban', '</a:t>
            </a:r>
            <a:r>
              <a:rPr lang="en-US" altLang="ja-JP" dirty="0" err="1"/>
              <a:t>ana</a:t>
            </a:r>
            <a:r>
              <a:rPr lang="en-US" altLang="ja-JP" dirty="0"/>
              <a:t>', 'apple', '</a:t>
            </a:r>
            <a:r>
              <a:rPr lang="en-US" altLang="ja-JP" dirty="0" err="1"/>
              <a:t>orangepeac</a:t>
            </a:r>
            <a:r>
              <a:rPr lang="en-US" altLang="ja-JP" dirty="0"/>
              <a:t>', 'h', 'grape’]</a:t>
            </a:r>
          </a:p>
          <a:p>
            <a:pPr marL="109728" indent="0">
              <a:buNone/>
            </a:pPr>
            <a:r>
              <a:rPr lang="en-US" altLang="ja-JP" dirty="0"/>
              <a:t>	['</a:t>
            </a:r>
            <a:r>
              <a:rPr lang="en-US" altLang="ja-JP" dirty="0" err="1"/>
              <a:t>orangepeac</a:t>
            </a:r>
            <a:r>
              <a:rPr lang="en-US" altLang="ja-JP" dirty="0"/>
              <a:t>', 'h', '</a:t>
            </a:r>
            <a:r>
              <a:rPr lang="en-US" altLang="ja-JP" dirty="0" err="1"/>
              <a:t>bananaapplegrape</a:t>
            </a:r>
            <a:r>
              <a:rPr lang="en-US" altLang="ja-JP" dirty="0"/>
              <a:t>']</a:t>
            </a:r>
          </a:p>
          <a:p>
            <a:pPr marL="109728" indent="0">
              <a:buNone/>
            </a:pPr>
            <a:r>
              <a:rPr lang="en-US" altLang="ja-JP" dirty="0"/>
              <a:t>[</a:t>
            </a:r>
            <a:r>
              <a:rPr lang="en-US" altLang="ja-JP" dirty="0" err="1"/>
              <a:t>Resautrant</a:t>
            </a:r>
            <a:r>
              <a:rPr lang="en-US" altLang="ja-JP" dirty="0"/>
              <a:t>]executeParsing:iteration:80000</a:t>
            </a:r>
          </a:p>
          <a:p>
            <a:pPr marL="109728" indent="0">
              <a:buNone/>
            </a:pPr>
            <a:r>
              <a:rPr lang="en-US" altLang="ja-JP" dirty="0"/>
              <a:t>	['apple', 'grape', 'orange', 'banana', 'peach’]</a:t>
            </a:r>
          </a:p>
          <a:p>
            <a:pPr marL="109728" indent="0">
              <a:buNone/>
            </a:pPr>
            <a:r>
              <a:rPr lang="en-US" altLang="ja-JP" dirty="0"/>
              <a:t>	['peach', 'orange', '</a:t>
            </a:r>
            <a:r>
              <a:rPr lang="en-US" altLang="ja-JP" dirty="0" err="1"/>
              <a:t>bananaapplegrape</a:t>
            </a:r>
            <a:r>
              <a:rPr lang="en-US" altLang="ja-JP" dirty="0"/>
              <a:t>’]</a:t>
            </a:r>
          </a:p>
          <a:p>
            <a:pPr marL="109728" indent="0">
              <a:buNone/>
            </a:pPr>
            <a:r>
              <a:rPr lang="en-US" altLang="ja-JP" dirty="0"/>
              <a:t>	['grape', 'banana', 'orange', 'apple', 'peach’]</a:t>
            </a:r>
          </a:p>
          <a:p>
            <a:pPr marL="109728" indent="0">
              <a:buNone/>
            </a:pPr>
            <a:r>
              <a:rPr lang="en-US" altLang="ja-JP" dirty="0"/>
              <a:t>	['banana', 'apple', 'orange', 'peach', 'grape’]</a:t>
            </a:r>
          </a:p>
          <a:p>
            <a:pPr marL="109728" indent="0">
              <a:buNone/>
            </a:pPr>
            <a:r>
              <a:rPr lang="en-US" altLang="ja-JP" dirty="0"/>
              <a:t>	['orange', 'peach', '</a:t>
            </a:r>
            <a:r>
              <a:rPr lang="en-US" altLang="ja-JP" dirty="0" err="1"/>
              <a:t>bananaapplegrape</a:t>
            </a:r>
            <a:r>
              <a:rPr lang="en-US" altLang="ja-JP" dirty="0"/>
              <a:t>']</a:t>
            </a:r>
          </a:p>
          <a:p>
            <a:endParaRPr lang="en-US" altLang="ja-JP" dirty="0"/>
          </a:p>
          <a:p>
            <a:endParaRPr kumimoji="1" lang="ja-JP" altLang="en-US" dirty="0"/>
          </a:p>
        </p:txBody>
      </p:sp>
      <p:sp>
        <p:nvSpPr>
          <p:cNvPr id="3" name="タイトル 2">
            <a:extLst>
              <a:ext uri="{FF2B5EF4-FFF2-40B4-BE49-F238E27FC236}">
                <a16:creationId xmlns:a16="http://schemas.microsoft.com/office/drawing/2014/main" id="{2A7EE9DF-E6D1-428A-82E9-1C90246AF69B}"/>
              </a:ext>
            </a:extLst>
          </p:cNvPr>
          <p:cNvSpPr>
            <a:spLocks noGrp="1"/>
          </p:cNvSpPr>
          <p:nvPr>
            <p:ph type="title"/>
          </p:nvPr>
        </p:nvSpPr>
        <p:spPr/>
        <p:txBody>
          <a:bodyPr/>
          <a:lstStyle/>
          <a:p>
            <a:r>
              <a:rPr kumimoji="1" lang="en-US" altLang="ja-JP" dirty="0"/>
              <a:t>Experiments - HPYLM</a:t>
            </a:r>
            <a:endParaRPr kumimoji="1" lang="ja-JP" altLang="en-US" dirty="0"/>
          </a:p>
        </p:txBody>
      </p:sp>
      <p:sp>
        <p:nvSpPr>
          <p:cNvPr id="4" name="スライド番号プレースホルダー 3">
            <a:extLst>
              <a:ext uri="{FF2B5EF4-FFF2-40B4-BE49-F238E27FC236}">
                <a16:creationId xmlns:a16="http://schemas.microsoft.com/office/drawing/2014/main" id="{BAFBCD3F-3EC5-4219-8F5C-0CAA9019AAEB}"/>
              </a:ext>
            </a:extLst>
          </p:cNvPr>
          <p:cNvSpPr>
            <a:spLocks noGrp="1"/>
          </p:cNvSpPr>
          <p:nvPr>
            <p:ph type="sldNum" sz="quarter" idx="12"/>
          </p:nvPr>
        </p:nvSpPr>
        <p:spPr/>
        <p:txBody>
          <a:bodyPr/>
          <a:lstStyle/>
          <a:p>
            <a:fld id="{BC410EEA-824F-4D46-AFE7-60426C8C06B0}" type="slidenum">
              <a:rPr lang="en-US" altLang="ja-JP" smtClean="0"/>
              <a:pPr/>
              <a:t>15</a:t>
            </a:fld>
            <a:endParaRPr lang="en-US" altLang="en-US" dirty="0"/>
          </a:p>
        </p:txBody>
      </p:sp>
    </p:spTree>
    <p:extLst>
      <p:ext uri="{BB962C8B-B14F-4D97-AF65-F5344CB8AC3E}">
        <p14:creationId xmlns:p14="http://schemas.microsoft.com/office/powerpoint/2010/main" val="3031260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33E3928B-736F-4A00-89D6-091181FF61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2184" y="4875464"/>
            <a:ext cx="3168352" cy="1982536"/>
          </a:xfrm>
          <a:prstGeom prst="rect">
            <a:avLst/>
          </a:prstGeom>
        </p:spPr>
      </p:pic>
      <p:sp>
        <p:nvSpPr>
          <p:cNvPr id="2" name="コンテンツ プレースホルダー 1">
            <a:extLst>
              <a:ext uri="{FF2B5EF4-FFF2-40B4-BE49-F238E27FC236}">
                <a16:creationId xmlns:a16="http://schemas.microsoft.com/office/drawing/2014/main" id="{1D26121B-1083-4370-A060-1F8B7EC35349}"/>
              </a:ext>
            </a:extLst>
          </p:cNvPr>
          <p:cNvSpPr>
            <a:spLocks noGrp="1"/>
          </p:cNvSpPr>
          <p:nvPr>
            <p:ph idx="1"/>
          </p:nvPr>
        </p:nvSpPr>
        <p:spPr/>
        <p:txBody>
          <a:bodyPr/>
          <a:lstStyle/>
          <a:p>
            <a:r>
              <a:rPr lang="en-US" altLang="ja-JP" dirty="0"/>
              <a:t>Test of parsing of strings obtained by encoding time-series data with HMM.</a:t>
            </a:r>
            <a:endParaRPr kumimoji="1" lang="en-US" altLang="ja-JP" dirty="0"/>
          </a:p>
          <a:p>
            <a:r>
              <a:rPr lang="en-US" altLang="ja-JP" dirty="0"/>
              <a:t>I used four kinds of two dimensional trajectories for learning.  </a:t>
            </a:r>
            <a:r>
              <a:rPr lang="en-US" altLang="ja-JP" sz="2400" dirty="0"/>
              <a:t>(HMM # of states : 30, HPYLM iteration : </a:t>
            </a:r>
            <a:r>
              <a:rPr lang="en-US" altLang="ja-JP" sz="2400"/>
              <a:t>100k)</a:t>
            </a:r>
            <a:endParaRPr lang="en-US" altLang="ja-JP" dirty="0"/>
          </a:p>
        </p:txBody>
      </p:sp>
      <p:sp>
        <p:nvSpPr>
          <p:cNvPr id="3" name="タイトル 2">
            <a:extLst>
              <a:ext uri="{FF2B5EF4-FFF2-40B4-BE49-F238E27FC236}">
                <a16:creationId xmlns:a16="http://schemas.microsoft.com/office/drawing/2014/main" id="{49B854D0-D21B-4C50-AB52-2BC766B18470}"/>
              </a:ext>
            </a:extLst>
          </p:cNvPr>
          <p:cNvSpPr>
            <a:spLocks noGrp="1"/>
          </p:cNvSpPr>
          <p:nvPr>
            <p:ph type="title"/>
          </p:nvPr>
        </p:nvSpPr>
        <p:spPr/>
        <p:txBody>
          <a:bodyPr/>
          <a:lstStyle/>
          <a:p>
            <a:r>
              <a:rPr kumimoji="1" lang="en-US" altLang="ja-JP" dirty="0"/>
              <a:t>HMM + HPYLM</a:t>
            </a:r>
            <a:endParaRPr kumimoji="1" lang="ja-JP" altLang="en-US" dirty="0"/>
          </a:p>
        </p:txBody>
      </p:sp>
      <p:pic>
        <p:nvPicPr>
          <p:cNvPr id="5" name="図 4">
            <a:extLst>
              <a:ext uri="{FF2B5EF4-FFF2-40B4-BE49-F238E27FC236}">
                <a16:creationId xmlns:a16="http://schemas.microsoft.com/office/drawing/2014/main" id="{7F42E033-135C-404F-99A2-BA0414369A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5616" y="4830840"/>
            <a:ext cx="3168352" cy="1982536"/>
          </a:xfrm>
          <a:prstGeom prst="rect">
            <a:avLst/>
          </a:prstGeom>
        </p:spPr>
      </p:pic>
      <p:pic>
        <p:nvPicPr>
          <p:cNvPr id="9" name="図 8">
            <a:extLst>
              <a:ext uri="{FF2B5EF4-FFF2-40B4-BE49-F238E27FC236}">
                <a16:creationId xmlns:a16="http://schemas.microsoft.com/office/drawing/2014/main" id="{E994BFE3-4A6A-42A0-AFB7-1E83D5F9F41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5616" y="3068960"/>
            <a:ext cx="3168352" cy="1982536"/>
          </a:xfrm>
          <a:prstGeom prst="rect">
            <a:avLst/>
          </a:prstGeom>
        </p:spPr>
      </p:pic>
      <p:pic>
        <p:nvPicPr>
          <p:cNvPr id="11" name="図 10">
            <a:extLst>
              <a:ext uri="{FF2B5EF4-FFF2-40B4-BE49-F238E27FC236}">
                <a16:creationId xmlns:a16="http://schemas.microsoft.com/office/drawing/2014/main" id="{F5A92776-819B-4F9E-B4E2-1EA5E5ADD8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46155" y="3068960"/>
            <a:ext cx="3222190" cy="2016224"/>
          </a:xfrm>
          <a:prstGeom prst="rect">
            <a:avLst/>
          </a:prstGeom>
        </p:spPr>
      </p:pic>
      <p:sp>
        <p:nvSpPr>
          <p:cNvPr id="12" name="テキスト ボックス 11">
            <a:extLst>
              <a:ext uri="{FF2B5EF4-FFF2-40B4-BE49-F238E27FC236}">
                <a16:creationId xmlns:a16="http://schemas.microsoft.com/office/drawing/2014/main" id="{13A3F978-48E0-4861-BAF0-136CA27BEAC6}"/>
              </a:ext>
            </a:extLst>
          </p:cNvPr>
          <p:cNvSpPr txBox="1"/>
          <p:nvPr/>
        </p:nvSpPr>
        <p:spPr>
          <a:xfrm>
            <a:off x="827584" y="4005064"/>
            <a:ext cx="504056" cy="369332"/>
          </a:xfrm>
          <a:prstGeom prst="rect">
            <a:avLst/>
          </a:prstGeom>
          <a:noFill/>
        </p:spPr>
        <p:txBody>
          <a:bodyPr wrap="square" rtlCol="0">
            <a:spAutoFit/>
          </a:bodyPr>
          <a:lstStyle/>
          <a:p>
            <a:r>
              <a:rPr kumimoji="1" lang="en-US" altLang="ja-JP" dirty="0"/>
              <a:t>(1)</a:t>
            </a:r>
            <a:endParaRPr kumimoji="1" lang="ja-JP" altLang="en-US" dirty="0"/>
          </a:p>
        </p:txBody>
      </p:sp>
      <p:sp>
        <p:nvSpPr>
          <p:cNvPr id="13" name="テキスト ボックス 12">
            <a:extLst>
              <a:ext uri="{FF2B5EF4-FFF2-40B4-BE49-F238E27FC236}">
                <a16:creationId xmlns:a16="http://schemas.microsoft.com/office/drawing/2014/main" id="{AB6735B2-27D3-4F2E-B187-9B507DDCBE0F}"/>
              </a:ext>
            </a:extLst>
          </p:cNvPr>
          <p:cNvSpPr txBox="1"/>
          <p:nvPr/>
        </p:nvSpPr>
        <p:spPr>
          <a:xfrm>
            <a:off x="7434718" y="3944094"/>
            <a:ext cx="864096" cy="369332"/>
          </a:xfrm>
          <a:prstGeom prst="rect">
            <a:avLst/>
          </a:prstGeom>
          <a:noFill/>
        </p:spPr>
        <p:txBody>
          <a:bodyPr wrap="square" rtlCol="0">
            <a:spAutoFit/>
          </a:bodyPr>
          <a:lstStyle/>
          <a:p>
            <a:r>
              <a:rPr kumimoji="1" lang="en-US" altLang="ja-JP" dirty="0"/>
              <a:t>(2)</a:t>
            </a:r>
            <a:endParaRPr kumimoji="1" lang="ja-JP" altLang="en-US" dirty="0"/>
          </a:p>
        </p:txBody>
      </p:sp>
      <p:sp>
        <p:nvSpPr>
          <p:cNvPr id="14" name="テキスト ボックス 13">
            <a:extLst>
              <a:ext uri="{FF2B5EF4-FFF2-40B4-BE49-F238E27FC236}">
                <a16:creationId xmlns:a16="http://schemas.microsoft.com/office/drawing/2014/main" id="{8A8386EF-8917-491C-A1DC-4115CC1345CB}"/>
              </a:ext>
            </a:extLst>
          </p:cNvPr>
          <p:cNvSpPr txBox="1"/>
          <p:nvPr/>
        </p:nvSpPr>
        <p:spPr>
          <a:xfrm>
            <a:off x="7434718" y="5615300"/>
            <a:ext cx="864096" cy="369332"/>
          </a:xfrm>
          <a:prstGeom prst="rect">
            <a:avLst/>
          </a:prstGeom>
          <a:noFill/>
        </p:spPr>
        <p:txBody>
          <a:bodyPr wrap="square" rtlCol="0">
            <a:spAutoFit/>
          </a:bodyPr>
          <a:lstStyle/>
          <a:p>
            <a:r>
              <a:rPr kumimoji="1" lang="en-US" altLang="ja-JP" dirty="0"/>
              <a:t>(4)</a:t>
            </a:r>
            <a:endParaRPr kumimoji="1" lang="ja-JP" altLang="en-US" dirty="0"/>
          </a:p>
        </p:txBody>
      </p:sp>
      <p:sp>
        <p:nvSpPr>
          <p:cNvPr id="15" name="テキスト ボックス 14">
            <a:extLst>
              <a:ext uri="{FF2B5EF4-FFF2-40B4-BE49-F238E27FC236}">
                <a16:creationId xmlns:a16="http://schemas.microsoft.com/office/drawing/2014/main" id="{114CD766-ACD2-4191-8BA0-B585B55F2351}"/>
              </a:ext>
            </a:extLst>
          </p:cNvPr>
          <p:cNvSpPr txBox="1"/>
          <p:nvPr/>
        </p:nvSpPr>
        <p:spPr>
          <a:xfrm>
            <a:off x="834843" y="5615300"/>
            <a:ext cx="504056" cy="369332"/>
          </a:xfrm>
          <a:prstGeom prst="rect">
            <a:avLst/>
          </a:prstGeom>
          <a:noFill/>
        </p:spPr>
        <p:txBody>
          <a:bodyPr wrap="square" rtlCol="0">
            <a:spAutoFit/>
          </a:bodyPr>
          <a:lstStyle/>
          <a:p>
            <a:r>
              <a:rPr kumimoji="1" lang="en-US" altLang="ja-JP" dirty="0"/>
              <a:t>(3)</a:t>
            </a:r>
            <a:endParaRPr kumimoji="1" lang="ja-JP" altLang="en-US" dirty="0"/>
          </a:p>
        </p:txBody>
      </p:sp>
      <p:sp>
        <p:nvSpPr>
          <p:cNvPr id="4" name="スライド番号プレースホルダー 3">
            <a:extLst>
              <a:ext uri="{FF2B5EF4-FFF2-40B4-BE49-F238E27FC236}">
                <a16:creationId xmlns:a16="http://schemas.microsoft.com/office/drawing/2014/main" id="{43F04153-9549-4F1A-AD82-37077FD721F3}"/>
              </a:ext>
            </a:extLst>
          </p:cNvPr>
          <p:cNvSpPr>
            <a:spLocks noGrp="1"/>
          </p:cNvSpPr>
          <p:nvPr>
            <p:ph type="sldNum" sz="quarter" idx="12"/>
          </p:nvPr>
        </p:nvSpPr>
        <p:spPr/>
        <p:txBody>
          <a:bodyPr/>
          <a:lstStyle/>
          <a:p>
            <a:fld id="{BC410EEA-824F-4D46-AFE7-60426C8C06B0}" type="slidenum">
              <a:rPr lang="en-US" altLang="ja-JP" smtClean="0"/>
              <a:pPr/>
              <a:t>16</a:t>
            </a:fld>
            <a:endParaRPr lang="en-US" altLang="en-US" dirty="0"/>
          </a:p>
        </p:txBody>
      </p:sp>
    </p:spTree>
    <p:extLst>
      <p:ext uri="{BB962C8B-B14F-4D97-AF65-F5344CB8AC3E}">
        <p14:creationId xmlns:p14="http://schemas.microsoft.com/office/powerpoint/2010/main" val="2612214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381ADCC-F215-441A-A2CE-8C590745765D}"/>
              </a:ext>
            </a:extLst>
          </p:cNvPr>
          <p:cNvSpPr>
            <a:spLocks noGrp="1"/>
          </p:cNvSpPr>
          <p:nvPr>
            <p:ph idx="1"/>
          </p:nvPr>
        </p:nvSpPr>
        <p:spPr/>
        <p:txBody>
          <a:bodyPr/>
          <a:lstStyle/>
          <a:p>
            <a:r>
              <a:rPr kumimoji="1" lang="en-US" altLang="ja-JP" dirty="0"/>
              <a:t>Encoding result (one of 10 results)</a:t>
            </a:r>
          </a:p>
          <a:p>
            <a:pPr lvl="1"/>
            <a:r>
              <a:rPr lang="en-US" altLang="ja-JP" sz="1800" dirty="0"/>
              <a:t>(1):</a:t>
            </a:r>
            <a:r>
              <a:rPr lang="en-US" altLang="ja-JP" sz="1800" dirty="0" err="1"/>
              <a:t>GZEPKWUJTNVFMXcOZEZOaHBLCSIYNYISLdGZEPKWUJTNVFMXb</a:t>
            </a:r>
            <a:endParaRPr lang="en-US" altLang="ja-JP" sz="1800" dirty="0"/>
          </a:p>
          <a:p>
            <a:pPr lvl="1"/>
            <a:r>
              <a:rPr kumimoji="1" lang="en-US" altLang="ja-JP" sz="1800" dirty="0"/>
              <a:t>(2):</a:t>
            </a:r>
            <a:r>
              <a:rPr lang="en-US" altLang="ja-JP" sz="1800" dirty="0" err="1"/>
              <a:t>LCSCLQLBLCSCSCSLRdRLRLBbcaHB</a:t>
            </a:r>
            <a:endParaRPr kumimoji="1" lang="en-US" altLang="ja-JP" sz="1800" dirty="0"/>
          </a:p>
          <a:p>
            <a:pPr lvl="1"/>
            <a:r>
              <a:rPr lang="en-US" altLang="ja-JP" sz="1800" dirty="0"/>
              <a:t>(3):</a:t>
            </a:r>
            <a:r>
              <a:rPr lang="en-US" altLang="ja-JP" sz="1800" dirty="0" err="1"/>
              <a:t>FMbcOcaHBLCSIDAWK</a:t>
            </a:r>
            <a:endParaRPr lang="en-US" altLang="ja-JP" sz="1800" dirty="0"/>
          </a:p>
          <a:p>
            <a:pPr lvl="1"/>
            <a:r>
              <a:rPr kumimoji="1" lang="en-US" altLang="ja-JP" sz="1800" dirty="0"/>
              <a:t>(4):</a:t>
            </a:r>
            <a:r>
              <a:rPr lang="en-US" altLang="ja-JP" sz="1800" dirty="0" err="1"/>
              <a:t>bMFVNVFMbcOZEPKWUAWKPG</a:t>
            </a:r>
            <a:endParaRPr lang="en-US" altLang="ja-JP" sz="1800" dirty="0"/>
          </a:p>
          <a:p>
            <a:pPr lvl="1"/>
            <a:endParaRPr kumimoji="1" lang="en-US" altLang="ja-JP" sz="1800" dirty="0"/>
          </a:p>
          <a:p>
            <a:r>
              <a:rPr kumimoji="1" lang="en-US" altLang="ja-JP" dirty="0"/>
              <a:t>Paring result</a:t>
            </a:r>
          </a:p>
          <a:p>
            <a:pPr lvl="1"/>
            <a:r>
              <a:rPr lang="en-US" altLang="ja-JP" sz="1800" dirty="0"/>
              <a:t>(1):GZEPKWU, JTNV, </a:t>
            </a:r>
            <a:r>
              <a:rPr lang="en-US" altLang="ja-JP" sz="1800" dirty="0" err="1"/>
              <a:t>FMXcOZEZOaHB</a:t>
            </a:r>
            <a:r>
              <a:rPr lang="en-US" altLang="ja-JP" sz="1800" dirty="0"/>
              <a:t>, </a:t>
            </a:r>
            <a:r>
              <a:rPr lang="en-US" altLang="ja-JP" sz="1800" dirty="0" err="1"/>
              <a:t>LCSIYNYISLdGZEPKW</a:t>
            </a:r>
            <a:r>
              <a:rPr lang="en-US" altLang="ja-JP" sz="1800" dirty="0"/>
              <a:t>, </a:t>
            </a:r>
            <a:r>
              <a:rPr lang="en-US" altLang="ja-JP" sz="1800" dirty="0" err="1"/>
              <a:t>UJTNVFMXb</a:t>
            </a:r>
            <a:r>
              <a:rPr lang="en-US" altLang="ja-JP" sz="1800" dirty="0"/>
              <a:t>, </a:t>
            </a:r>
          </a:p>
          <a:p>
            <a:pPr lvl="1"/>
            <a:r>
              <a:rPr kumimoji="1" lang="en-US" altLang="ja-JP" sz="1800" dirty="0"/>
              <a:t>(2):</a:t>
            </a:r>
            <a:r>
              <a:rPr lang="en-US" altLang="ja-JP" sz="1800" dirty="0"/>
              <a:t>L, CSC, LQ, L, B, L, CSC, SC, S, </a:t>
            </a:r>
            <a:r>
              <a:rPr lang="en-US" altLang="ja-JP" sz="1800" dirty="0" err="1"/>
              <a:t>LRdR</a:t>
            </a:r>
            <a:r>
              <a:rPr lang="en-US" altLang="ja-JP" sz="1800" dirty="0"/>
              <a:t>, LR, L, </a:t>
            </a:r>
            <a:r>
              <a:rPr lang="en-US" altLang="ja-JP" sz="1800" dirty="0" err="1"/>
              <a:t>Bbc</a:t>
            </a:r>
            <a:r>
              <a:rPr lang="en-US" altLang="ja-JP" sz="1800" dirty="0"/>
              <a:t>, </a:t>
            </a:r>
            <a:r>
              <a:rPr lang="en-US" altLang="ja-JP" sz="1800" dirty="0" err="1"/>
              <a:t>aH</a:t>
            </a:r>
            <a:r>
              <a:rPr lang="en-US" altLang="ja-JP" sz="1800" dirty="0"/>
              <a:t>, B, </a:t>
            </a:r>
            <a:endParaRPr kumimoji="1" lang="en-US" altLang="ja-JP" sz="1800" dirty="0"/>
          </a:p>
          <a:p>
            <a:pPr lvl="1"/>
            <a:r>
              <a:rPr lang="en-US" altLang="ja-JP" sz="1800" dirty="0"/>
              <a:t>(3):</a:t>
            </a:r>
            <a:r>
              <a:rPr lang="pt-BR" altLang="ja-JP" sz="1800" dirty="0"/>
              <a:t>FMb, c, O, c, O, c, aH, BLCSIDAWK,</a:t>
            </a:r>
            <a:endParaRPr lang="en-US" altLang="ja-JP" sz="1800" dirty="0"/>
          </a:p>
          <a:p>
            <a:pPr lvl="1"/>
            <a:r>
              <a:rPr kumimoji="1" lang="en-US" altLang="ja-JP" sz="1800" dirty="0"/>
              <a:t>(4):</a:t>
            </a:r>
            <a:r>
              <a:rPr lang="en-US" altLang="ja-JP" sz="1800" dirty="0" err="1"/>
              <a:t>bMFVNVFMbcOZEPKWUAWKPG</a:t>
            </a:r>
            <a:r>
              <a:rPr lang="en-US" altLang="ja-JP" sz="1800" dirty="0"/>
              <a:t>,</a:t>
            </a:r>
            <a:endParaRPr kumimoji="1" lang="ja-JP" altLang="en-US" sz="1800" dirty="0"/>
          </a:p>
        </p:txBody>
      </p:sp>
      <p:sp>
        <p:nvSpPr>
          <p:cNvPr id="3" name="タイトル 2">
            <a:extLst>
              <a:ext uri="{FF2B5EF4-FFF2-40B4-BE49-F238E27FC236}">
                <a16:creationId xmlns:a16="http://schemas.microsoft.com/office/drawing/2014/main" id="{85D1558A-F1D9-4CF1-ADD6-B8D483487517}"/>
              </a:ext>
            </a:extLst>
          </p:cNvPr>
          <p:cNvSpPr>
            <a:spLocks noGrp="1"/>
          </p:cNvSpPr>
          <p:nvPr>
            <p:ph type="title"/>
          </p:nvPr>
        </p:nvSpPr>
        <p:spPr/>
        <p:txBody>
          <a:bodyPr/>
          <a:lstStyle/>
          <a:p>
            <a:r>
              <a:rPr kumimoji="1" lang="en-US" altLang="ja-JP" dirty="0"/>
              <a:t>HMM + HPYLM</a:t>
            </a:r>
            <a:endParaRPr kumimoji="1" lang="ja-JP" altLang="en-US" dirty="0"/>
          </a:p>
        </p:txBody>
      </p:sp>
      <p:sp>
        <p:nvSpPr>
          <p:cNvPr id="4" name="スライド番号プレースホルダー 3">
            <a:extLst>
              <a:ext uri="{FF2B5EF4-FFF2-40B4-BE49-F238E27FC236}">
                <a16:creationId xmlns:a16="http://schemas.microsoft.com/office/drawing/2014/main" id="{957E5896-F01D-4A97-98C7-131983BB23F8}"/>
              </a:ext>
            </a:extLst>
          </p:cNvPr>
          <p:cNvSpPr>
            <a:spLocks noGrp="1"/>
          </p:cNvSpPr>
          <p:nvPr>
            <p:ph type="sldNum" sz="quarter" idx="12"/>
          </p:nvPr>
        </p:nvSpPr>
        <p:spPr/>
        <p:txBody>
          <a:bodyPr/>
          <a:lstStyle/>
          <a:p>
            <a:fld id="{BC410EEA-824F-4D46-AFE7-60426C8C06B0}" type="slidenum">
              <a:rPr lang="en-US" altLang="ja-JP" smtClean="0"/>
              <a:pPr/>
              <a:t>17</a:t>
            </a:fld>
            <a:endParaRPr lang="en-US" altLang="en-US" dirty="0"/>
          </a:p>
        </p:txBody>
      </p:sp>
    </p:spTree>
    <p:extLst>
      <p:ext uri="{BB962C8B-B14F-4D97-AF65-F5344CB8AC3E}">
        <p14:creationId xmlns:p14="http://schemas.microsoft.com/office/powerpoint/2010/main" val="1700316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7D88431-CD64-45DF-9343-F66412969874}"/>
              </a:ext>
            </a:extLst>
          </p:cNvPr>
          <p:cNvSpPr>
            <a:spLocks noGrp="1"/>
          </p:cNvSpPr>
          <p:nvPr>
            <p:ph idx="1"/>
          </p:nvPr>
        </p:nvSpPr>
        <p:spPr/>
        <p:txBody>
          <a:bodyPr>
            <a:normAutofit/>
          </a:bodyPr>
          <a:lstStyle/>
          <a:p>
            <a:r>
              <a:rPr lang="en-US" altLang="ja-JP" dirty="0"/>
              <a:t>In the case of a normal HMM, the number of states must be manually set</a:t>
            </a:r>
            <a:r>
              <a:rPr lang="ja-JP" altLang="en-US" dirty="0"/>
              <a:t>　</a:t>
            </a:r>
            <a:r>
              <a:rPr lang="en-US" altLang="ja-JP" dirty="0"/>
              <a:t>according to the number of kinds of input data.</a:t>
            </a:r>
          </a:p>
          <a:p>
            <a:r>
              <a:rPr lang="en-US" altLang="ja-JP" dirty="0"/>
              <a:t>For parsing of less complicated strings, the nested structure of NPYLM is not essential.</a:t>
            </a:r>
          </a:p>
          <a:p>
            <a:r>
              <a:rPr lang="en-US" altLang="ja-JP" dirty="0"/>
              <a:t>Future works</a:t>
            </a:r>
          </a:p>
          <a:p>
            <a:pPr lvl="1"/>
            <a:r>
              <a:rPr lang="en-US" altLang="ja-JP" dirty="0"/>
              <a:t>Introduction of HDP-HMM</a:t>
            </a:r>
          </a:p>
          <a:p>
            <a:pPr lvl="1"/>
            <a:r>
              <a:rPr lang="en-US" altLang="ja-JP" dirty="0"/>
              <a:t>Consider about dealing with parsing results</a:t>
            </a:r>
            <a:endParaRPr lang="ja-JP" altLang="en-US" dirty="0"/>
          </a:p>
          <a:p>
            <a:pPr lvl="2"/>
            <a:r>
              <a:rPr lang="en-US" altLang="ja-JP" dirty="0"/>
              <a:t>prediction of the idioms</a:t>
            </a:r>
          </a:p>
          <a:p>
            <a:pPr lvl="2"/>
            <a:r>
              <a:rPr lang="en-US" altLang="ja-JP" dirty="0"/>
              <a:t>removing</a:t>
            </a:r>
            <a:r>
              <a:rPr lang="ja-JP" altLang="en-US" dirty="0"/>
              <a:t> </a:t>
            </a:r>
            <a:r>
              <a:rPr lang="en-US" altLang="ja-JP" dirty="0" err="1"/>
              <a:t>noizes</a:t>
            </a:r>
            <a:endParaRPr lang="en-US" altLang="ja-JP" dirty="0"/>
          </a:p>
          <a:p>
            <a:pPr lvl="1"/>
            <a:r>
              <a:rPr lang="en-US" altLang="ja-JP" dirty="0"/>
              <a:t>Application using real (high-dimensional) data</a:t>
            </a:r>
            <a:endParaRPr lang="ja-JP" altLang="en-US" dirty="0"/>
          </a:p>
        </p:txBody>
      </p:sp>
      <p:sp>
        <p:nvSpPr>
          <p:cNvPr id="3" name="タイトル 2">
            <a:extLst>
              <a:ext uri="{FF2B5EF4-FFF2-40B4-BE49-F238E27FC236}">
                <a16:creationId xmlns:a16="http://schemas.microsoft.com/office/drawing/2014/main" id="{98524539-A223-4023-AD4C-D4FDCA4BC1EA}"/>
              </a:ext>
            </a:extLst>
          </p:cNvPr>
          <p:cNvSpPr>
            <a:spLocks noGrp="1"/>
          </p:cNvSpPr>
          <p:nvPr>
            <p:ph type="title"/>
          </p:nvPr>
        </p:nvSpPr>
        <p:spPr/>
        <p:txBody>
          <a:bodyPr>
            <a:normAutofit/>
          </a:bodyPr>
          <a:lstStyle/>
          <a:p>
            <a:r>
              <a:rPr lang="en-US" altLang="ja-JP" dirty="0"/>
              <a:t>S</a:t>
            </a:r>
            <a:r>
              <a:rPr kumimoji="1" lang="en-US" altLang="ja-JP" dirty="0"/>
              <a:t>ummary and future works</a:t>
            </a:r>
            <a:endParaRPr kumimoji="1" lang="ja-JP" altLang="en-US" dirty="0"/>
          </a:p>
        </p:txBody>
      </p:sp>
      <p:sp>
        <p:nvSpPr>
          <p:cNvPr id="4" name="スライド番号プレースホルダー 3">
            <a:extLst>
              <a:ext uri="{FF2B5EF4-FFF2-40B4-BE49-F238E27FC236}">
                <a16:creationId xmlns:a16="http://schemas.microsoft.com/office/drawing/2014/main" id="{BDD9CDC3-F5AE-441A-AED1-F5E3FF5DF01A}"/>
              </a:ext>
            </a:extLst>
          </p:cNvPr>
          <p:cNvSpPr>
            <a:spLocks noGrp="1"/>
          </p:cNvSpPr>
          <p:nvPr>
            <p:ph type="sldNum" sz="quarter" idx="12"/>
          </p:nvPr>
        </p:nvSpPr>
        <p:spPr/>
        <p:txBody>
          <a:bodyPr/>
          <a:lstStyle/>
          <a:p>
            <a:fld id="{BC410EEA-824F-4D46-AFE7-60426C8C06B0}" type="slidenum">
              <a:rPr lang="en-US" altLang="ja-JP" smtClean="0"/>
              <a:pPr/>
              <a:t>18</a:t>
            </a:fld>
            <a:endParaRPr lang="en-US" altLang="en-US" dirty="0"/>
          </a:p>
        </p:txBody>
      </p:sp>
    </p:spTree>
    <p:extLst>
      <p:ext uri="{BB962C8B-B14F-4D97-AF65-F5344CB8AC3E}">
        <p14:creationId xmlns:p14="http://schemas.microsoft.com/office/powerpoint/2010/main" val="3751941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70000" lnSpcReduction="20000"/>
          </a:bodyPr>
          <a:lstStyle/>
          <a:p>
            <a:r>
              <a:rPr kumimoji="1" lang="en-US" altLang="ja-JP" dirty="0"/>
              <a:t>[1] </a:t>
            </a:r>
            <a:r>
              <a:rPr lang="en-US" altLang="ja-JP" dirty="0"/>
              <a:t>Taniguchi, </a:t>
            </a:r>
            <a:r>
              <a:rPr lang="en-US" altLang="ja-JP" dirty="0" err="1"/>
              <a:t>Tadahiro</a:t>
            </a:r>
            <a:r>
              <a:rPr lang="en-US" altLang="ja-JP" dirty="0"/>
              <a:t>, and Shogo </a:t>
            </a:r>
            <a:r>
              <a:rPr lang="en-US" altLang="ja-JP" dirty="0" err="1"/>
              <a:t>Nagasaka</a:t>
            </a:r>
            <a:r>
              <a:rPr lang="en-US" altLang="ja-JP" dirty="0"/>
              <a:t>. "Double articulation analyzer for unsegmented human motion using pitman-</a:t>
            </a:r>
            <a:r>
              <a:rPr lang="en-US" altLang="ja-JP" dirty="0" err="1"/>
              <a:t>yor</a:t>
            </a:r>
            <a:r>
              <a:rPr lang="en-US" altLang="ja-JP" dirty="0"/>
              <a:t> language model and infinite hidden </a:t>
            </a:r>
            <a:r>
              <a:rPr lang="en-US" altLang="ja-JP" dirty="0" err="1"/>
              <a:t>markov</a:t>
            </a:r>
            <a:r>
              <a:rPr lang="en-US" altLang="ja-JP" dirty="0"/>
              <a:t> model." </a:t>
            </a:r>
            <a:r>
              <a:rPr lang="en-US" altLang="ja-JP" i="1" dirty="0"/>
              <a:t>System Integration (SII), 2011 IEEE/SICE International Symposium on</a:t>
            </a:r>
            <a:r>
              <a:rPr lang="en-US" altLang="ja-JP" dirty="0"/>
              <a:t>. IEEE, 2011.</a:t>
            </a:r>
            <a:endParaRPr kumimoji="1" lang="en-US" altLang="ja-JP" dirty="0"/>
          </a:p>
          <a:p>
            <a:r>
              <a:rPr lang="en-US" altLang="ja-JP" dirty="0"/>
              <a:t>[2]</a:t>
            </a:r>
            <a:r>
              <a:rPr kumimoji="1" lang="en-US" altLang="ja-JP" dirty="0"/>
              <a:t> </a:t>
            </a:r>
            <a:r>
              <a:rPr lang="en-US" altLang="ja-JP" dirty="0" err="1"/>
              <a:t>Teh</a:t>
            </a:r>
            <a:r>
              <a:rPr lang="en-US" altLang="ja-JP" dirty="0"/>
              <a:t>, Yee </a:t>
            </a:r>
            <a:r>
              <a:rPr lang="en-US" altLang="ja-JP" dirty="0" err="1"/>
              <a:t>Whye</a:t>
            </a:r>
            <a:r>
              <a:rPr lang="en-US" altLang="ja-JP" dirty="0"/>
              <a:t>, and Michael I. Jordan. "Hierarchical Bayesian nonparametric models with applications." </a:t>
            </a:r>
            <a:r>
              <a:rPr lang="en-US" altLang="ja-JP" i="1" dirty="0"/>
              <a:t>Bayesian </a:t>
            </a:r>
            <a:r>
              <a:rPr lang="en-US" altLang="ja-JP" i="1" dirty="0" err="1"/>
              <a:t>nonparametrics</a:t>
            </a:r>
            <a:r>
              <a:rPr lang="en-US" altLang="ja-JP" dirty="0"/>
              <a:t> 1 (2010).</a:t>
            </a:r>
            <a:endParaRPr kumimoji="1" lang="en-US" altLang="ja-JP" dirty="0"/>
          </a:p>
          <a:p>
            <a:r>
              <a:rPr lang="en-US" altLang="ja-JP" dirty="0"/>
              <a:t>[3]</a:t>
            </a:r>
            <a:r>
              <a:rPr lang="ja-JP" altLang="en-US" dirty="0"/>
              <a:t>持橋大地</a:t>
            </a:r>
            <a:r>
              <a:rPr lang="en-US" altLang="ja-JP" dirty="0"/>
              <a:t>, </a:t>
            </a:r>
            <a:r>
              <a:rPr lang="ja-JP" altLang="en-US" dirty="0"/>
              <a:t>山田武士</a:t>
            </a:r>
            <a:r>
              <a:rPr lang="en-US" altLang="ja-JP" dirty="0"/>
              <a:t>, and </a:t>
            </a:r>
            <a:r>
              <a:rPr lang="ja-JP" altLang="en-US" dirty="0"/>
              <a:t>上田修功</a:t>
            </a:r>
            <a:r>
              <a:rPr lang="en-US" altLang="ja-JP" dirty="0"/>
              <a:t>. "</a:t>
            </a:r>
            <a:r>
              <a:rPr lang="ja-JP" altLang="en-US" dirty="0"/>
              <a:t>ベイズ階層言語モデルによる教師なし形態素解析</a:t>
            </a:r>
            <a:r>
              <a:rPr lang="en-US" altLang="ja-JP" dirty="0"/>
              <a:t>." </a:t>
            </a:r>
            <a:r>
              <a:rPr lang="ja-JP" altLang="en-US" i="1" dirty="0"/>
              <a:t>情報処理学会研究報告</a:t>
            </a:r>
            <a:r>
              <a:rPr lang="ja-JP" altLang="en-US" dirty="0"/>
              <a:t> </a:t>
            </a:r>
            <a:r>
              <a:rPr lang="en-US" altLang="ja-JP" dirty="0"/>
              <a:t>2009-NL (2009): 190.</a:t>
            </a:r>
          </a:p>
          <a:p>
            <a:r>
              <a:rPr kumimoji="1" lang="en-US" altLang="ja-JP" dirty="0"/>
              <a:t>[4]</a:t>
            </a:r>
            <a:r>
              <a:rPr lang="ja-JP" altLang="en-US" dirty="0"/>
              <a:t>平博順</a:t>
            </a:r>
            <a:r>
              <a:rPr lang="en-US" altLang="ja-JP" dirty="0"/>
              <a:t>. "</a:t>
            </a:r>
            <a:r>
              <a:rPr lang="ja-JP" altLang="en-US" dirty="0"/>
              <a:t>石井健一郎</a:t>
            </a:r>
            <a:r>
              <a:rPr lang="en-US" altLang="ja-JP" dirty="0"/>
              <a:t>, </a:t>
            </a:r>
            <a:r>
              <a:rPr lang="ja-JP" altLang="en-US" dirty="0"/>
              <a:t>上田修功</a:t>
            </a:r>
            <a:r>
              <a:rPr lang="en-US" altLang="ja-JP" dirty="0"/>
              <a:t>, </a:t>
            </a:r>
            <a:r>
              <a:rPr lang="ja-JP" altLang="en-US" dirty="0"/>
              <a:t>続・わかりやすいパターン認識 </a:t>
            </a:r>
            <a:r>
              <a:rPr lang="en-US" altLang="ja-JP" dirty="0"/>
              <a:t>(</a:t>
            </a:r>
            <a:r>
              <a:rPr lang="ja-JP" altLang="en-US" dirty="0"/>
              <a:t>教師なし学習入門</a:t>
            </a:r>
            <a:r>
              <a:rPr lang="en-US" altLang="ja-JP" dirty="0"/>
              <a:t>), pp. 326, </a:t>
            </a:r>
            <a:r>
              <a:rPr lang="ja-JP" altLang="en-US" dirty="0"/>
              <a:t>オーム社</a:t>
            </a:r>
            <a:r>
              <a:rPr lang="en-US" altLang="ja-JP" dirty="0"/>
              <a:t>, 2014." </a:t>
            </a:r>
            <a:r>
              <a:rPr lang="ja-JP" altLang="en-US" i="1" dirty="0"/>
              <a:t>人工知能</a:t>
            </a:r>
            <a:r>
              <a:rPr lang="en-US" altLang="ja-JP" i="1" dirty="0"/>
              <a:t>: </a:t>
            </a:r>
            <a:r>
              <a:rPr lang="ja-JP" altLang="en-US" i="1" dirty="0"/>
              <a:t>人工知能学会誌</a:t>
            </a:r>
            <a:r>
              <a:rPr lang="ja-JP" altLang="en-US" dirty="0"/>
              <a:t> </a:t>
            </a:r>
            <a:r>
              <a:rPr lang="en-US" altLang="ja-JP" dirty="0"/>
              <a:t>30.3 (2015): 404.</a:t>
            </a:r>
          </a:p>
          <a:p>
            <a:r>
              <a:rPr lang="en-US" altLang="ja-JP" dirty="0"/>
              <a:t>[5] </a:t>
            </a:r>
            <a:r>
              <a:rPr lang="en-US" altLang="ja-JP" dirty="0" err="1"/>
              <a:t>Takenaka</a:t>
            </a:r>
            <a:r>
              <a:rPr lang="en-US" altLang="ja-JP" dirty="0"/>
              <a:t>, </a:t>
            </a:r>
            <a:r>
              <a:rPr lang="en-US" altLang="ja-JP" dirty="0" err="1"/>
              <a:t>Kazuhito</a:t>
            </a:r>
            <a:r>
              <a:rPr lang="en-US" altLang="ja-JP" dirty="0"/>
              <a:t>, et al. "Contextual scene segmentation of driving behavior based on double articulation analyzer." </a:t>
            </a:r>
            <a:r>
              <a:rPr lang="en-US" altLang="ja-JP" i="1" dirty="0"/>
              <a:t>2012 IEEE/RSJ International Conference on Intelligent Robots and Systems</a:t>
            </a:r>
            <a:r>
              <a:rPr lang="en-US" altLang="ja-JP" dirty="0"/>
              <a:t>. IEEE, 2012.</a:t>
            </a:r>
          </a:p>
          <a:p>
            <a:r>
              <a:rPr kumimoji="1" lang="en-US" altLang="ja-JP" dirty="0"/>
              <a:t>[6] </a:t>
            </a:r>
            <a:r>
              <a:rPr lang="en-US" altLang="ja-JP" dirty="0"/>
              <a:t>Fox, Emily B., et al. "An HDP-HMM for systems with state persistence." </a:t>
            </a:r>
            <a:r>
              <a:rPr lang="en-US" altLang="ja-JP" i="1" dirty="0"/>
              <a:t>Proceedings of the 25th international conference on Machine learning</a:t>
            </a:r>
            <a:r>
              <a:rPr lang="en-US" altLang="ja-JP" dirty="0"/>
              <a:t>. ACM, 2008.</a:t>
            </a:r>
            <a:endParaRPr kumimoji="1" lang="en-US" altLang="ja-JP" dirty="0"/>
          </a:p>
          <a:p>
            <a:r>
              <a:rPr kumimoji="1" lang="en-US" altLang="ja-JP" dirty="0"/>
              <a:t>[7</a:t>
            </a:r>
            <a:r>
              <a:rPr lang="en-US" altLang="ja-JP" dirty="0"/>
              <a:t>] Skeletal Joint Smoothing White Paper , https://msdn.microsoft.com/ja-jp/library/jj131429.aspx</a:t>
            </a:r>
            <a:endParaRPr kumimoji="1" lang="en-US" altLang="ja-JP" dirty="0"/>
          </a:p>
          <a:p>
            <a:endParaRPr kumimoji="1" lang="ja-JP" altLang="en-US" dirty="0"/>
          </a:p>
        </p:txBody>
      </p:sp>
      <p:sp>
        <p:nvSpPr>
          <p:cNvPr id="3" name="タイトル 2"/>
          <p:cNvSpPr>
            <a:spLocks noGrp="1"/>
          </p:cNvSpPr>
          <p:nvPr>
            <p:ph type="title"/>
          </p:nvPr>
        </p:nvSpPr>
        <p:spPr/>
        <p:txBody>
          <a:bodyPr>
            <a:normAutofit/>
          </a:bodyPr>
          <a:lstStyle/>
          <a:p>
            <a:r>
              <a:rPr kumimoji="1" lang="en-US" altLang="ja-JP" dirty="0"/>
              <a:t>References</a:t>
            </a:r>
            <a:endParaRPr kumimoji="1" lang="ja-JP" altLang="en-US" dirty="0"/>
          </a:p>
        </p:txBody>
      </p:sp>
      <p:sp>
        <p:nvSpPr>
          <p:cNvPr id="4" name="スライド番号プレースホルダー 3">
            <a:extLst>
              <a:ext uri="{FF2B5EF4-FFF2-40B4-BE49-F238E27FC236}">
                <a16:creationId xmlns:a16="http://schemas.microsoft.com/office/drawing/2014/main" id="{37C0237A-0846-4AB0-AC22-D508082D8ACF}"/>
              </a:ext>
            </a:extLst>
          </p:cNvPr>
          <p:cNvSpPr>
            <a:spLocks noGrp="1"/>
          </p:cNvSpPr>
          <p:nvPr>
            <p:ph type="sldNum" sz="quarter" idx="12"/>
          </p:nvPr>
        </p:nvSpPr>
        <p:spPr/>
        <p:txBody>
          <a:bodyPr/>
          <a:lstStyle/>
          <a:p>
            <a:fld id="{BC410EEA-824F-4D46-AFE7-60426C8C06B0}" type="slidenum">
              <a:rPr lang="en-US" altLang="ja-JP" smtClean="0"/>
              <a:pPr/>
              <a:t>19</a:t>
            </a:fld>
            <a:endParaRPr lang="en-US" altLang="en-US" dirty="0"/>
          </a:p>
        </p:txBody>
      </p:sp>
    </p:spTree>
    <p:extLst>
      <p:ext uri="{BB962C8B-B14F-4D97-AF65-F5344CB8AC3E}">
        <p14:creationId xmlns:p14="http://schemas.microsoft.com/office/powerpoint/2010/main" val="111231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It is expected to realize a </a:t>
            </a:r>
            <a:r>
              <a:rPr lang="en-US" altLang="ja-JP" dirty="0">
                <a:solidFill>
                  <a:srgbClr val="FF0000"/>
                </a:solidFill>
              </a:rPr>
              <a:t>general-purpose robot </a:t>
            </a:r>
            <a:r>
              <a:rPr lang="en-US" altLang="ja-JP" dirty="0"/>
              <a:t>which are able to do task in the human living environment.</a:t>
            </a:r>
          </a:p>
          <a:p>
            <a:r>
              <a:rPr lang="en-US" altLang="ja-JP" dirty="0"/>
              <a:t>General-purpose robots need </a:t>
            </a:r>
            <a:r>
              <a:rPr lang="en-US" altLang="ja-JP" dirty="0">
                <a:solidFill>
                  <a:srgbClr val="FF0000"/>
                </a:solidFill>
              </a:rPr>
              <a:t>the ability to learn the behavior from the interaction</a:t>
            </a:r>
            <a:r>
              <a:rPr lang="en-US" altLang="ja-JP" dirty="0"/>
              <a:t> with humans.</a:t>
            </a:r>
          </a:p>
          <a:p>
            <a:pPr marL="109728" indent="0">
              <a:buNone/>
            </a:pPr>
            <a:r>
              <a:rPr lang="en-US" altLang="ja-JP" dirty="0"/>
              <a:t>	</a:t>
            </a:r>
            <a:r>
              <a:rPr lang="ja-JP" altLang="en-US" dirty="0"/>
              <a:t>→</a:t>
            </a:r>
            <a:r>
              <a:rPr lang="en-US" altLang="ja-JP" dirty="0"/>
              <a:t>It is </a:t>
            </a:r>
            <a:r>
              <a:rPr lang="en-US" altLang="ja-JP" dirty="0">
                <a:solidFill>
                  <a:srgbClr val="FF0000"/>
                </a:solidFill>
              </a:rPr>
              <a:t>NOT</a:t>
            </a:r>
            <a:r>
              <a:rPr lang="en-US" altLang="ja-JP" dirty="0"/>
              <a:t> </a:t>
            </a:r>
            <a:r>
              <a:rPr lang="en-US" altLang="ja-JP" b="1" dirty="0"/>
              <a:t>just</a:t>
            </a:r>
            <a:r>
              <a:rPr lang="en-US" altLang="ja-JP" dirty="0"/>
              <a:t> “imitation”.</a:t>
            </a:r>
            <a:endParaRPr kumimoji="1" lang="en-US" altLang="ja-JP" dirty="0"/>
          </a:p>
          <a:p>
            <a:r>
              <a:rPr lang="en-US" altLang="ja-JP" dirty="0"/>
              <a:t>The ability to learn the human intentions from the human motions is necessary.</a:t>
            </a:r>
          </a:p>
          <a:p>
            <a:r>
              <a:rPr lang="en-US" altLang="ja-JP" dirty="0"/>
              <a:t>It enables robots to </a:t>
            </a:r>
            <a:r>
              <a:rPr lang="en-US" altLang="ja-JP" dirty="0">
                <a:solidFill>
                  <a:srgbClr val="FF0000"/>
                </a:solidFill>
              </a:rPr>
              <a:t>predict the task goal</a:t>
            </a:r>
            <a:r>
              <a:rPr lang="en-US" altLang="ja-JP" dirty="0"/>
              <a:t>.</a:t>
            </a:r>
            <a:endParaRPr kumimoji="1" lang="ja-JP" altLang="en-US" dirty="0"/>
          </a:p>
        </p:txBody>
      </p:sp>
      <p:sp>
        <p:nvSpPr>
          <p:cNvPr id="3" name="タイトル 2"/>
          <p:cNvSpPr>
            <a:spLocks noGrp="1"/>
          </p:cNvSpPr>
          <p:nvPr>
            <p:ph type="title"/>
          </p:nvPr>
        </p:nvSpPr>
        <p:spPr/>
        <p:txBody>
          <a:bodyPr/>
          <a:lstStyle/>
          <a:p>
            <a:r>
              <a:rPr kumimoji="1" lang="en-US" altLang="ja-JP" dirty="0"/>
              <a:t>Background</a:t>
            </a:r>
            <a:endParaRPr kumimoji="1" lang="ja-JP" altLang="en-US" dirty="0"/>
          </a:p>
        </p:txBody>
      </p:sp>
      <p:sp>
        <p:nvSpPr>
          <p:cNvPr id="5" name="スライド番号プレースホルダー 4">
            <a:extLst>
              <a:ext uri="{FF2B5EF4-FFF2-40B4-BE49-F238E27FC236}">
                <a16:creationId xmlns:a16="http://schemas.microsoft.com/office/drawing/2014/main" id="{3F21B1D0-A06F-4B93-B866-9E7C192F96A0}"/>
              </a:ext>
            </a:extLst>
          </p:cNvPr>
          <p:cNvSpPr>
            <a:spLocks noGrp="1"/>
          </p:cNvSpPr>
          <p:nvPr>
            <p:ph type="sldNum" sz="quarter" idx="12"/>
          </p:nvPr>
        </p:nvSpPr>
        <p:spPr/>
        <p:txBody>
          <a:bodyPr/>
          <a:lstStyle/>
          <a:p>
            <a:fld id="{BC410EEA-824F-4D46-AFE7-60426C8C06B0}" type="slidenum">
              <a:rPr lang="en-US" altLang="ja-JP" smtClean="0"/>
              <a:pPr/>
              <a:t>2</a:t>
            </a:fld>
            <a:endParaRPr lang="en-US" altLang="en-US" dirty="0"/>
          </a:p>
        </p:txBody>
      </p:sp>
    </p:spTree>
    <p:extLst>
      <p:ext uri="{BB962C8B-B14F-4D97-AF65-F5344CB8AC3E}">
        <p14:creationId xmlns:p14="http://schemas.microsoft.com/office/powerpoint/2010/main" val="613448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0FFECA0-57AF-4BA7-A228-01ED894A83CA}"/>
              </a:ext>
            </a:extLst>
          </p:cNvPr>
          <p:cNvSpPr>
            <a:spLocks noGrp="1"/>
          </p:cNvSpPr>
          <p:nvPr>
            <p:ph idx="1"/>
          </p:nvPr>
        </p:nvSpPr>
        <p:spPr/>
        <p:txBody>
          <a:bodyPr/>
          <a:lstStyle/>
          <a:p>
            <a:endParaRPr kumimoji="1" lang="ja-JP" altLang="en-US"/>
          </a:p>
        </p:txBody>
      </p:sp>
      <p:sp>
        <p:nvSpPr>
          <p:cNvPr id="3" name="タイトル 2">
            <a:extLst>
              <a:ext uri="{FF2B5EF4-FFF2-40B4-BE49-F238E27FC236}">
                <a16:creationId xmlns:a16="http://schemas.microsoft.com/office/drawing/2014/main" id="{7662335C-5845-47A0-ABD0-C036F2A2893C}"/>
              </a:ext>
            </a:extLst>
          </p:cNvPr>
          <p:cNvSpPr>
            <a:spLocks noGrp="1"/>
          </p:cNvSpPr>
          <p:nvPr>
            <p:ph type="title"/>
          </p:nvPr>
        </p:nvSpPr>
        <p:spPr/>
        <p:txBody>
          <a:bodyPr/>
          <a:lstStyle/>
          <a:p>
            <a:r>
              <a:rPr kumimoji="1" lang="en-US" altLang="ja-JP" dirty="0"/>
              <a:t>Appendix</a:t>
            </a:r>
            <a:endParaRPr kumimoji="1" lang="ja-JP" altLang="en-US" dirty="0"/>
          </a:p>
        </p:txBody>
      </p:sp>
      <p:sp>
        <p:nvSpPr>
          <p:cNvPr id="4" name="スライド番号プレースホルダー 3">
            <a:extLst>
              <a:ext uri="{FF2B5EF4-FFF2-40B4-BE49-F238E27FC236}">
                <a16:creationId xmlns:a16="http://schemas.microsoft.com/office/drawing/2014/main" id="{947CD515-ACC3-4966-83F2-E623C4D4CA15}"/>
              </a:ext>
            </a:extLst>
          </p:cNvPr>
          <p:cNvSpPr>
            <a:spLocks noGrp="1"/>
          </p:cNvSpPr>
          <p:nvPr>
            <p:ph type="sldNum" sz="quarter" idx="12"/>
          </p:nvPr>
        </p:nvSpPr>
        <p:spPr/>
        <p:txBody>
          <a:bodyPr/>
          <a:lstStyle/>
          <a:p>
            <a:fld id="{BC410EEA-824F-4D46-AFE7-60426C8C06B0}" type="slidenum">
              <a:rPr lang="en-US" altLang="ja-JP" smtClean="0"/>
              <a:pPr/>
              <a:t>20</a:t>
            </a:fld>
            <a:endParaRPr lang="en-US" altLang="en-US" dirty="0"/>
          </a:p>
        </p:txBody>
      </p:sp>
    </p:spTree>
    <p:extLst>
      <p:ext uri="{BB962C8B-B14F-4D97-AF65-F5344CB8AC3E}">
        <p14:creationId xmlns:p14="http://schemas.microsoft.com/office/powerpoint/2010/main" val="840639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43E0AFCF-FE1C-456A-8B10-CF40146BDA57}"/>
                  </a:ext>
                </a:extLst>
              </p:cNvPr>
              <p:cNvSpPr>
                <a:spLocks noGrp="1"/>
              </p:cNvSpPr>
              <p:nvPr>
                <p:ph idx="1"/>
              </p:nvPr>
            </p:nvSpPr>
            <p:spPr>
              <a:xfrm>
                <a:off x="457200" y="1196752"/>
                <a:ext cx="8229600" cy="5210559"/>
              </a:xfrm>
            </p:spPr>
            <p:txBody>
              <a:bodyPr/>
              <a:lstStyle/>
              <a:p>
                <a:r>
                  <a:rPr kumimoji="1" lang="en-US" altLang="ja-JP" dirty="0"/>
                  <a:t>TMA (Triangle Moving Average) : </a:t>
                </a:r>
              </a:p>
              <a:p>
                <a:pPr lvl="1"/>
                <a:r>
                  <a:rPr kumimoji="1" lang="en-US" altLang="ja-JP" dirty="0"/>
                  <a:t>one of the smoothing algorithm</a:t>
                </a:r>
              </a:p>
              <a:p>
                <a:pPr marL="109728"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rPr>
                            <m:t>𝑡</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r>
                            <a:rPr lang="en-US" altLang="ja-JP" i="1">
                              <a:latin typeface="Cambria Math" panose="02040503050406030204" pitchFamily="18" charset="0"/>
                            </a:rPr>
                            <m:t>𝐿</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𝑙</m:t>
                          </m:r>
                          <m:r>
                            <a:rPr lang="en-US" altLang="ja-JP" i="1">
                              <a:latin typeface="Cambria Math" panose="02040503050406030204" pitchFamily="18" charset="0"/>
                            </a:rPr>
                            <m:t>=−</m:t>
                          </m:r>
                          <m:r>
                            <a:rPr lang="en-US" altLang="ja-JP" i="1">
                              <a:latin typeface="Cambria Math" panose="02040503050406030204" pitchFamily="18" charset="0"/>
                            </a:rPr>
                            <m:t>𝐿</m:t>
                          </m:r>
                        </m:sub>
                        <m:sup>
                          <m:r>
                            <a:rPr lang="en-US" altLang="ja-JP" i="1">
                              <a:latin typeface="Cambria Math" panose="02040503050406030204" pitchFamily="18" charset="0"/>
                            </a:rPr>
                            <m:t>𝐿</m:t>
                          </m:r>
                        </m:sup>
                        <m:e>
                          <m:d>
                            <m:dPr>
                              <m:begChr m:val="|"/>
                              <m:endChr m:val="|"/>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rPr>
                                    <m:t>𝐿</m:t>
                                  </m:r>
                                  <m:r>
                                    <a:rPr lang="en-US" altLang="ja-JP" i="1">
                                      <a:latin typeface="Cambria Math" panose="02040503050406030204" pitchFamily="18" charset="0"/>
                                    </a:rPr>
                                    <m:t>−</m:t>
                                  </m:r>
                                  <m:r>
                                    <a:rPr lang="en-US" altLang="ja-JP" i="1">
                                      <a:latin typeface="Cambria Math" panose="02040503050406030204" pitchFamily="18" charset="0"/>
                                    </a:rPr>
                                    <m:t>𝑙</m:t>
                                  </m:r>
                                </m:num>
                                <m:den>
                                  <m:r>
                                    <a:rPr lang="en-US" altLang="ja-JP" i="1">
                                      <a:latin typeface="Cambria Math" panose="02040503050406030204" pitchFamily="18" charset="0"/>
                                    </a:rPr>
                                    <m:t>𝐿</m:t>
                                  </m:r>
                                </m:den>
                              </m:f>
                            </m:e>
                          </m:d>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𝑙</m:t>
                              </m:r>
                            </m:sub>
                          </m:sSub>
                        </m:e>
                      </m:nary>
                    </m:oMath>
                  </m:oMathPara>
                </a14:m>
                <a:endParaRPr kumimoji="1" lang="en-US" altLang="ja-JP" dirty="0"/>
              </a:p>
              <a:p>
                <a:endParaRPr kumimoji="1" lang="ja-JP" altLang="en-US" dirty="0"/>
              </a:p>
            </p:txBody>
          </p:sp>
        </mc:Choice>
        <mc:Fallback>
          <p:sp>
            <p:nvSpPr>
              <p:cNvPr id="2" name="コンテンツ プレースホルダー 1">
                <a:extLst>
                  <a:ext uri="{FF2B5EF4-FFF2-40B4-BE49-F238E27FC236}">
                    <a16:creationId xmlns:a16="http://schemas.microsoft.com/office/drawing/2014/main" id="{43E0AFCF-FE1C-456A-8B10-CF40146BDA57}"/>
                  </a:ext>
                </a:extLst>
              </p:cNvPr>
              <p:cNvSpPr>
                <a:spLocks noGrp="1" noRot="1" noChangeAspect="1" noMove="1" noResize="1" noEditPoints="1" noAdjustHandles="1" noChangeArrowheads="1" noChangeShapeType="1" noTextEdit="1"/>
              </p:cNvSpPr>
              <p:nvPr>
                <p:ph idx="1"/>
              </p:nvPr>
            </p:nvSpPr>
            <p:spPr>
              <a:xfrm>
                <a:off x="457200" y="1196752"/>
                <a:ext cx="8229600" cy="5210559"/>
              </a:xfrm>
              <a:blipFill>
                <a:blip r:embed="rId3"/>
                <a:stretch>
                  <a:fillRect t="-93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F8401A39-29A9-49D1-8268-0923B4185D5B}"/>
              </a:ext>
            </a:extLst>
          </p:cNvPr>
          <p:cNvSpPr>
            <a:spLocks noGrp="1"/>
          </p:cNvSpPr>
          <p:nvPr>
            <p:ph type="title"/>
          </p:nvPr>
        </p:nvSpPr>
        <p:spPr/>
        <p:txBody>
          <a:bodyPr/>
          <a:lstStyle/>
          <a:p>
            <a:r>
              <a:rPr lang="en-US" altLang="ja-JP" dirty="0"/>
              <a:t>TMA</a:t>
            </a:r>
            <a:endParaRPr kumimoji="1" lang="ja-JP" altLang="en-US" dirty="0"/>
          </a:p>
        </p:txBody>
      </p:sp>
      <p:pic>
        <p:nvPicPr>
          <p:cNvPr id="5" name="図 4">
            <a:extLst>
              <a:ext uri="{FF2B5EF4-FFF2-40B4-BE49-F238E27FC236}">
                <a16:creationId xmlns:a16="http://schemas.microsoft.com/office/drawing/2014/main" id="{C1594E7F-494E-433D-9472-0F74B069B0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28" y="3933056"/>
            <a:ext cx="4315008" cy="2700033"/>
          </a:xfrm>
          <a:prstGeom prst="rect">
            <a:avLst/>
          </a:prstGeom>
        </p:spPr>
      </p:pic>
      <p:pic>
        <p:nvPicPr>
          <p:cNvPr id="7" name="図 6">
            <a:extLst>
              <a:ext uri="{FF2B5EF4-FFF2-40B4-BE49-F238E27FC236}">
                <a16:creationId xmlns:a16="http://schemas.microsoft.com/office/drawing/2014/main" id="{556C4DF0-A7A9-498B-9ACE-3E7B1BD500D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96944" y="3933056"/>
            <a:ext cx="4315008" cy="2700033"/>
          </a:xfrm>
          <a:prstGeom prst="rect">
            <a:avLst/>
          </a:prstGeom>
        </p:spPr>
      </p:pic>
      <p:sp>
        <p:nvSpPr>
          <p:cNvPr id="8" name="テキスト ボックス 7">
            <a:extLst>
              <a:ext uri="{FF2B5EF4-FFF2-40B4-BE49-F238E27FC236}">
                <a16:creationId xmlns:a16="http://schemas.microsoft.com/office/drawing/2014/main" id="{3BABE691-AF06-4F25-810A-DD58D955C545}"/>
              </a:ext>
            </a:extLst>
          </p:cNvPr>
          <p:cNvSpPr txBox="1"/>
          <p:nvPr/>
        </p:nvSpPr>
        <p:spPr>
          <a:xfrm>
            <a:off x="1293496" y="3430741"/>
            <a:ext cx="2486416" cy="646331"/>
          </a:xfrm>
          <a:prstGeom prst="rect">
            <a:avLst/>
          </a:prstGeom>
          <a:noFill/>
        </p:spPr>
        <p:txBody>
          <a:bodyPr wrap="square" rtlCol="0">
            <a:spAutoFit/>
          </a:bodyPr>
          <a:lstStyle/>
          <a:p>
            <a:r>
              <a:rPr kumimoji="1" lang="en-US" altLang="ja-JP" dirty="0"/>
              <a:t>before TMA smoothing</a:t>
            </a:r>
          </a:p>
          <a:p>
            <a:r>
              <a:rPr kumimoji="1" lang="en-US" altLang="ja-JP" dirty="0"/>
              <a:t>(added Gauss error)</a:t>
            </a:r>
            <a:endParaRPr kumimoji="1" lang="ja-JP" altLang="en-US" dirty="0"/>
          </a:p>
        </p:txBody>
      </p:sp>
      <p:sp>
        <p:nvSpPr>
          <p:cNvPr id="9" name="テキスト ボックス 8">
            <a:extLst>
              <a:ext uri="{FF2B5EF4-FFF2-40B4-BE49-F238E27FC236}">
                <a16:creationId xmlns:a16="http://schemas.microsoft.com/office/drawing/2014/main" id="{7EC30458-78B4-4BFC-951D-B9F594091D9B}"/>
              </a:ext>
            </a:extLst>
          </p:cNvPr>
          <p:cNvSpPr txBox="1"/>
          <p:nvPr/>
        </p:nvSpPr>
        <p:spPr>
          <a:xfrm>
            <a:off x="5796136" y="3569240"/>
            <a:ext cx="1800200" cy="369332"/>
          </a:xfrm>
          <a:prstGeom prst="rect">
            <a:avLst/>
          </a:prstGeom>
          <a:noFill/>
        </p:spPr>
        <p:txBody>
          <a:bodyPr wrap="square" rtlCol="0">
            <a:spAutoFit/>
          </a:bodyPr>
          <a:lstStyle/>
          <a:p>
            <a:r>
              <a:rPr kumimoji="1" lang="en-US" altLang="ja-JP" dirty="0"/>
              <a:t>after smoothing</a:t>
            </a:r>
            <a:endParaRPr kumimoji="1" lang="ja-JP" altLang="en-US" dirty="0"/>
          </a:p>
        </p:txBody>
      </p:sp>
      <p:sp>
        <p:nvSpPr>
          <p:cNvPr id="4" name="スライド番号プレースホルダー 3">
            <a:extLst>
              <a:ext uri="{FF2B5EF4-FFF2-40B4-BE49-F238E27FC236}">
                <a16:creationId xmlns:a16="http://schemas.microsoft.com/office/drawing/2014/main" id="{1448E7F6-FC9D-48FB-B535-95532F94019B}"/>
              </a:ext>
            </a:extLst>
          </p:cNvPr>
          <p:cNvSpPr>
            <a:spLocks noGrp="1"/>
          </p:cNvSpPr>
          <p:nvPr>
            <p:ph type="sldNum" sz="quarter" idx="12"/>
          </p:nvPr>
        </p:nvSpPr>
        <p:spPr/>
        <p:txBody>
          <a:bodyPr/>
          <a:lstStyle/>
          <a:p>
            <a:fld id="{BC410EEA-824F-4D46-AFE7-60426C8C06B0}" type="slidenum">
              <a:rPr lang="en-US" altLang="ja-JP" smtClean="0"/>
              <a:pPr/>
              <a:t>21</a:t>
            </a:fld>
            <a:endParaRPr lang="en-US" altLang="en-US" dirty="0"/>
          </a:p>
        </p:txBody>
      </p:sp>
    </p:spTree>
    <p:extLst>
      <p:ext uri="{BB962C8B-B14F-4D97-AF65-F5344CB8AC3E}">
        <p14:creationId xmlns:p14="http://schemas.microsoft.com/office/powerpoint/2010/main" val="3639231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3D0CC518-6148-4B3F-A96F-0663B3E3F397}"/>
                  </a:ext>
                </a:extLst>
              </p:cNvPr>
              <p:cNvSpPr>
                <a:spLocks noGrp="1"/>
              </p:cNvSpPr>
              <p:nvPr>
                <p:ph idx="1"/>
              </p:nvPr>
            </p:nvSpPr>
            <p:spPr/>
            <p:txBody>
              <a:bodyPr>
                <a:normAutofit fontScale="92500" lnSpcReduction="10000"/>
              </a:bodyPr>
              <a:lstStyle/>
              <a:p>
                <a:r>
                  <a:rPr lang="en-US" altLang="ja-JP" dirty="0"/>
                  <a:t>The HMM learns by repeating the following three steps.</a:t>
                </a:r>
              </a:p>
              <a:p>
                <a:pPr lvl="1"/>
                <a:r>
                  <a:rPr lang="en-US" altLang="ja-JP" dirty="0"/>
                  <a:t>evaluation</a:t>
                </a:r>
                <a:r>
                  <a:rPr lang="ja-JP" altLang="en-US" dirty="0"/>
                  <a:t> </a:t>
                </a:r>
                <a:r>
                  <a:rPr lang="en-US" altLang="ja-JP" dirty="0"/>
                  <a:t>	: </a:t>
                </a:r>
                <a14:m>
                  <m:oMath xmlns:m="http://schemas.openxmlformats.org/officeDocument/2006/math">
                    <m:r>
                      <m:rPr>
                        <m:sty m:val="p"/>
                      </m:rPr>
                      <a:rPr lang="en-US" altLang="ja-JP" i="1">
                        <a:latin typeface="Cambria Math" panose="02040503050406030204" pitchFamily="18" charset="0"/>
                      </a:rPr>
                      <m:t>α</m:t>
                    </m:r>
                    <m:r>
                      <a:rPr lang="en-US" altLang="ja-JP" b="0" i="1" smtClean="0">
                        <a:latin typeface="Cambria Math" panose="02040503050406030204" pitchFamily="18" charset="0"/>
                      </a:rPr>
                      <m:t>, </m:t>
                    </m:r>
                    <m:r>
                      <m:rPr>
                        <m:sty m:val="p"/>
                      </m:rPr>
                      <a:rPr lang="en-US" altLang="ja-JP" i="1">
                        <a:latin typeface="Cambria Math" panose="02040503050406030204" pitchFamily="18" charset="0"/>
                      </a:rPr>
                      <m:t>β</m:t>
                    </m:r>
                    <m:r>
                      <a:rPr lang="en-US" altLang="ja-JP" b="0" i="1" smtClean="0">
                        <a:latin typeface="Cambria Math" panose="02040503050406030204" pitchFamily="18" charset="0"/>
                      </a:rPr>
                      <m:t>, </m:t>
                    </m:r>
                    <m:r>
                      <m:rPr>
                        <m:sty m:val="p"/>
                      </m:rPr>
                      <a:rPr lang="en-US" altLang="ja-JP" i="1">
                        <a:latin typeface="Cambria Math" panose="02040503050406030204" pitchFamily="18" charset="0"/>
                      </a:rPr>
                      <m:t>π</m:t>
                    </m:r>
                    <m:r>
                      <a:rPr lang="en-US" altLang="ja-JP" b="0" i="1" smtClean="0">
                        <a:latin typeface="Cambria Math" panose="02040503050406030204" pitchFamily="18" charset="0"/>
                      </a:rPr>
                      <m:t> </m:t>
                    </m:r>
                    <m:r>
                      <a:rPr lang="ja-JP" altLang="en-US" i="1">
                        <a:latin typeface="Cambria Math" panose="02040503050406030204" pitchFamily="18" charset="0"/>
                      </a:rPr>
                      <m:t>→</m:t>
                    </m:r>
                    <m:r>
                      <a:rPr lang="en-US" altLang="ja-JP" b="0" i="1" smtClean="0">
                        <a:latin typeface="Cambria Math" panose="02040503050406030204" pitchFamily="18" charset="0"/>
                      </a:rPr>
                      <m:t>𝑃</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oMath>
                </a14:m>
                <a:r>
                  <a:rPr lang="en-US" altLang="ja-JP" dirty="0"/>
                  <a:t> </a:t>
                </a:r>
              </a:p>
              <a:p>
                <a:pPr lvl="1"/>
                <a:r>
                  <a:rPr lang="en-US" altLang="ja-JP" dirty="0"/>
                  <a:t>encoding</a:t>
                </a:r>
                <a:r>
                  <a:rPr kumimoji="1" lang="ja-JP" altLang="en-US" dirty="0"/>
                  <a:t> </a:t>
                </a:r>
                <a:r>
                  <a:rPr kumimoji="1" lang="en-US" altLang="ja-JP" dirty="0"/>
                  <a:t>	: </a:t>
                </a:r>
                <a14:m>
                  <m:oMath xmlns:m="http://schemas.openxmlformats.org/officeDocument/2006/math">
                    <m:r>
                      <m:rPr>
                        <m:sty m:val="p"/>
                      </m:rPr>
                      <a:rPr lang="en-US" altLang="ja-JP" i="1">
                        <a:latin typeface="Cambria Math" panose="02040503050406030204" pitchFamily="18" charset="0"/>
                      </a:rPr>
                      <m:t>α</m:t>
                    </m:r>
                    <m:r>
                      <a:rPr lang="en-US" altLang="ja-JP" i="1">
                        <a:latin typeface="Cambria Math" panose="02040503050406030204" pitchFamily="18" charset="0"/>
                      </a:rPr>
                      <m:t>, </m:t>
                    </m:r>
                    <m:r>
                      <m:rPr>
                        <m:sty m:val="p"/>
                      </m:rPr>
                      <a:rPr lang="en-US" altLang="ja-JP" i="1">
                        <a:latin typeface="Cambria Math" panose="02040503050406030204" pitchFamily="18" charset="0"/>
                      </a:rPr>
                      <m:t>β</m:t>
                    </m:r>
                    <m:r>
                      <a:rPr lang="en-US" altLang="ja-JP" i="1">
                        <a:latin typeface="Cambria Math" panose="02040503050406030204" pitchFamily="18" charset="0"/>
                      </a:rPr>
                      <m:t>, </m:t>
                    </m:r>
                    <m:r>
                      <m:rPr>
                        <m:sty m:val="p"/>
                      </m:rPr>
                      <a:rPr lang="en-US" altLang="ja-JP" i="1">
                        <a:latin typeface="Cambria Math" panose="02040503050406030204" pitchFamily="18" charset="0"/>
                      </a:rPr>
                      <m:t>π</m:t>
                    </m:r>
                    <m:r>
                      <a:rPr lang="en-US" altLang="ja-JP" i="1">
                        <a:latin typeface="Cambria Math" panose="02040503050406030204" pitchFamily="18" charset="0"/>
                      </a:rPr>
                      <m:t> , </m:t>
                    </m:r>
                    <m:r>
                      <a:rPr lang="en-US" altLang="ja-JP" i="1">
                        <a:latin typeface="Cambria Math" panose="02040503050406030204" pitchFamily="18" charset="0"/>
                      </a:rPr>
                      <m:t>𝑃</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b="0" i="1" smtClean="0">
                        <a:latin typeface="Cambria Math" panose="02040503050406030204" pitchFamily="18" charset="0"/>
                      </a:rPr>
                      <m:t> </m:t>
                    </m:r>
                    <m:r>
                      <a:rPr lang="ja-JP" altLang="en-US" i="1">
                        <a:latin typeface="Cambria Math" panose="02040503050406030204" pitchFamily="18" charset="0"/>
                      </a:rPr>
                      <m:t>→</m:t>
                    </m:r>
                    <m:r>
                      <a:rPr lang="en-US" altLang="ja-JP" b="0" i="1" smtClean="0">
                        <a:latin typeface="Cambria Math" panose="02040503050406030204" pitchFamily="18" charset="0"/>
                      </a:rPr>
                      <m:t>𝑆</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oMath>
                </a14:m>
                <a:endParaRPr kumimoji="1" lang="en-US" altLang="ja-JP" dirty="0"/>
              </a:p>
              <a:p>
                <a:pPr lvl="1"/>
                <a:r>
                  <a:rPr lang="en-US" altLang="ja-JP" dirty="0"/>
                  <a:t>prediction</a:t>
                </a:r>
                <a:r>
                  <a:rPr kumimoji="1" lang="ja-JP" altLang="en-US" dirty="0"/>
                  <a:t> </a:t>
                </a:r>
                <a:r>
                  <a:rPr kumimoji="1" lang="en-US" altLang="ja-JP" dirty="0"/>
                  <a:t>	:</a:t>
                </a:r>
                <a14:m>
                  <m:oMath xmlns:m="http://schemas.openxmlformats.org/officeDocument/2006/math">
                    <m:r>
                      <a:rPr lang="en-US" altLang="ja-JP" i="1">
                        <a:latin typeface="Cambria Math" panose="02040503050406030204" pitchFamily="18" charset="0"/>
                      </a:rPr>
                      <m:t> </m:t>
                    </m:r>
                    <m:r>
                      <a:rPr lang="en-US" altLang="ja-JP" i="1">
                        <a:latin typeface="Cambria Math" panose="02040503050406030204" pitchFamily="18" charset="0"/>
                      </a:rPr>
                      <m:t>𝑆</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b="0" i="1" smtClean="0">
                        <a:latin typeface="Cambria Math" panose="02040503050406030204" pitchFamily="18" charset="0"/>
                      </a:rPr>
                      <m:t> </m:t>
                    </m:r>
                    <m:r>
                      <a:rPr lang="ja-JP" altLang="en-US" i="1" smtClean="0">
                        <a:latin typeface="Cambria Math" panose="02040503050406030204" pitchFamily="18" charset="0"/>
                      </a:rPr>
                      <m:t>→</m:t>
                    </m:r>
                    <m:r>
                      <m:rPr>
                        <m:sty m:val="p"/>
                      </m:rPr>
                      <a:rPr lang="en-US" altLang="ja-JP" i="1">
                        <a:latin typeface="Cambria Math" panose="02040503050406030204" pitchFamily="18" charset="0"/>
                      </a:rPr>
                      <m:t>α</m:t>
                    </m:r>
                    <m:r>
                      <a:rPr lang="en-US" altLang="ja-JP" i="1">
                        <a:latin typeface="Cambria Math" panose="02040503050406030204" pitchFamily="18" charset="0"/>
                      </a:rPr>
                      <m:t>, </m:t>
                    </m:r>
                    <m:r>
                      <m:rPr>
                        <m:sty m:val="p"/>
                      </m:rPr>
                      <a:rPr lang="en-US" altLang="ja-JP" i="1">
                        <a:latin typeface="Cambria Math" panose="02040503050406030204" pitchFamily="18" charset="0"/>
                      </a:rPr>
                      <m:t>β</m:t>
                    </m:r>
                    <m:r>
                      <a:rPr lang="en-US" altLang="ja-JP" i="1">
                        <a:latin typeface="Cambria Math" panose="02040503050406030204" pitchFamily="18" charset="0"/>
                      </a:rPr>
                      <m:t>, </m:t>
                    </m:r>
                    <m:r>
                      <m:rPr>
                        <m:sty m:val="p"/>
                      </m:rPr>
                      <a:rPr lang="en-US" altLang="ja-JP" i="1">
                        <a:latin typeface="Cambria Math" panose="02040503050406030204" pitchFamily="18" charset="0"/>
                      </a:rPr>
                      <m:t>π</m:t>
                    </m:r>
                    <m:r>
                      <a:rPr lang="en-US" altLang="ja-JP" i="1">
                        <a:latin typeface="Cambria Math" panose="02040503050406030204" pitchFamily="18" charset="0"/>
                      </a:rPr>
                      <m:t> </m:t>
                    </m:r>
                  </m:oMath>
                </a14:m>
                <a:endParaRPr lang="en-US" altLang="ja-JP" dirty="0"/>
              </a:p>
              <a:p>
                <a:pPr lvl="1"/>
                <a:endParaRPr kumimoji="1" lang="en-US" altLang="ja-JP" dirty="0"/>
              </a:p>
              <a:p>
                <a:r>
                  <a:rPr lang="en-US" altLang="ja-JP" dirty="0"/>
                  <a:t>Obviously, evaluation and encoding can be applied to multiple inputs.</a:t>
                </a:r>
              </a:p>
              <a:p>
                <a:r>
                  <a:rPr lang="en-US" altLang="ja-JP" dirty="0"/>
                  <a:t>prediction for multiple data is</a:t>
                </a:r>
              </a:p>
              <a:p>
                <a:pPr marL="109728" indent="0">
                  <a:buNone/>
                </a:pPr>
                <a14:m>
                  <m:oMathPara xmlns:m="http://schemas.openxmlformats.org/officeDocument/2006/math">
                    <m:oMathParaPr>
                      <m:jc m:val="centerGroup"/>
                    </m:oMathParaPr>
                    <m:oMath xmlns:m="http://schemas.openxmlformats.org/officeDocument/2006/math">
                      <m:acc>
                        <m:accPr>
                          <m:chr m:val="̂"/>
                          <m:ctrlPr>
                            <a:rPr lang="en-US" altLang="ja-JP" i="1">
                              <a:latin typeface="Cambria Math" panose="02040503050406030204" pitchFamily="18" charset="0"/>
                            </a:rPr>
                          </m:ctrlPr>
                        </m:accPr>
                        <m:e>
                          <m:r>
                            <m:rPr>
                              <m:sty m:val="p"/>
                            </m:rPr>
                            <a:rPr lang="en-US" altLang="ja-JP" i="1">
                              <a:latin typeface="Cambria Math" panose="02040503050406030204" pitchFamily="18" charset="0"/>
                            </a:rPr>
                            <m:t>α</m:t>
                          </m:r>
                        </m:e>
                      </m:acc>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m:rPr>
                              <m:sty m:val="p"/>
                            </m:rPr>
                            <a:rPr lang="en-US" altLang="ja-JP" i="1">
                              <a:latin typeface="Cambria Math" panose="02040503050406030204" pitchFamily="18" charset="0"/>
                            </a:rPr>
                            <m:t>β</m:t>
                          </m:r>
                        </m:e>
                      </m:acc>
                      <m:r>
                        <a:rPr lang="en-US" altLang="ja-JP" i="1">
                          <a:latin typeface="Cambria Math" panose="02040503050406030204" pitchFamily="18" charset="0"/>
                        </a:rPr>
                        <m:t>,</m:t>
                      </m:r>
                      <m:r>
                        <a:rPr lang="en-US" altLang="ja-JP" i="1" smtClean="0">
                          <a:latin typeface="Cambria Math" panose="02040503050406030204" pitchFamily="18" charset="0"/>
                        </a:rPr>
                        <m:t> </m:t>
                      </m:r>
                      <m:acc>
                        <m:accPr>
                          <m:chr m:val="̂"/>
                          <m:ctrlPr>
                            <a:rPr lang="en-US" altLang="ja-JP" i="1">
                              <a:latin typeface="Cambria Math" panose="02040503050406030204" pitchFamily="18" charset="0"/>
                            </a:rPr>
                          </m:ctrlPr>
                        </m:accPr>
                        <m:e>
                          <m:r>
                            <m:rPr>
                              <m:sty m:val="p"/>
                            </m:rPr>
                            <a:rPr lang="en-US" altLang="ja-JP" i="1">
                              <a:latin typeface="Cambria Math" panose="02040503050406030204" pitchFamily="18" charset="0"/>
                            </a:rPr>
                            <m:t>π</m:t>
                          </m:r>
                        </m:e>
                      </m:acc>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arg</m:t>
                          </m:r>
                        </m:fName>
                        <m:e>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max</m:t>
                              </m:r>
                            </m:fName>
                            <m:e>
                              <m:nary>
                                <m:naryPr>
                                  <m:chr m:val="∏"/>
                                  <m:ctrlPr>
                                    <a:rPr lang="en-US" altLang="ja-JP" i="1">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𝑀</m:t>
                                  </m:r>
                                </m:sup>
                                <m:e>
                                  <m:r>
                                    <a:rPr lang="en-US" altLang="ja-JP" i="1">
                                      <a:latin typeface="Cambria Math" panose="02040503050406030204" pitchFamily="18" charset="0"/>
                                    </a:rPr>
                                    <m:t>𝑃</m:t>
                                  </m:r>
                                  <m:d>
                                    <m:dPr>
                                      <m:ctrlPr>
                                        <a:rPr lang="en-US" altLang="ja-JP" i="1">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 </m:t>
                                      </m:r>
                                      <m:r>
                                        <a:rPr lang="en-US" altLang="ja-JP" i="1">
                                          <a:latin typeface="Cambria Math" panose="02040503050406030204" pitchFamily="18" charset="0"/>
                                        </a:rPr>
                                        <m:t>𝑠</m:t>
                                      </m:r>
                                    </m:e>
                                  </m:d>
                                </m:e>
                              </m:nary>
                            </m:e>
                          </m:func>
                        </m:e>
                      </m:func>
                    </m:oMath>
                  </m:oMathPara>
                </a14:m>
                <a:endParaRPr lang="en-US" altLang="ja-JP" b="0" i="1" dirty="0">
                  <a:latin typeface="Cambria Math" panose="02040503050406030204" pitchFamily="18" charset="0"/>
                </a:endParaRPr>
              </a:p>
              <a:p>
                <a:pPr marL="109728"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arg</m:t>
                          </m:r>
                        </m:fName>
                        <m:e>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max</m:t>
                              </m:r>
                            </m:fName>
                            <m:e>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𝑀</m:t>
                                  </m:r>
                                </m:sup>
                                <m:e>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i="1">
                                          <a:latin typeface="Cambria Math" panose="02040503050406030204" pitchFamily="18" charset="0"/>
                                        </a:rPr>
                                        <m:t>𝑃</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 </m:t>
                                          </m:r>
                                          <m:r>
                                            <a:rPr lang="en-US" altLang="ja-JP" i="1">
                                              <a:latin typeface="Cambria Math" panose="02040503050406030204" pitchFamily="18" charset="0"/>
                                            </a:rPr>
                                            <m:t>𝑠</m:t>
                                          </m:r>
                                        </m:e>
                                      </m:d>
                                    </m:e>
                                  </m:func>
                                </m:e>
                              </m:nary>
                            </m:e>
                          </m:func>
                        </m:e>
                      </m:func>
                    </m:oMath>
                  </m:oMathPara>
                </a14:m>
                <a:endParaRPr lang="en-US" altLang="ja-JP" i="1" dirty="0">
                  <a:latin typeface="Cambria Math" panose="02040503050406030204" pitchFamily="18" charset="0"/>
                </a:endParaRPr>
              </a:p>
              <a:p>
                <a:pPr marL="109728" indent="0">
                  <a:buNone/>
                </a:pPr>
                <a:endParaRPr lang="en-US" altLang="ja-JP" b="0" dirty="0"/>
              </a:p>
              <a:p>
                <a:pPr marL="109728" indent="0">
                  <a:buNone/>
                </a:pPr>
                <a:endParaRPr lang="en-US" altLang="ja-JP" dirty="0"/>
              </a:p>
            </p:txBody>
          </p:sp>
        </mc:Choice>
        <mc:Fallback>
          <p:sp>
            <p:nvSpPr>
              <p:cNvPr id="2" name="コンテンツ プレースホルダー 1">
                <a:extLst>
                  <a:ext uri="{FF2B5EF4-FFF2-40B4-BE49-F238E27FC236}">
                    <a16:creationId xmlns:a16="http://schemas.microsoft.com/office/drawing/2014/main" id="{3D0CC518-6148-4B3F-A96F-0663B3E3F397}"/>
                  </a:ext>
                </a:extLst>
              </p:cNvPr>
              <p:cNvSpPr>
                <a:spLocks noGrp="1" noRot="1" noChangeAspect="1" noMove="1" noResize="1" noEditPoints="1" noAdjustHandles="1" noChangeArrowheads="1" noChangeShapeType="1" noTextEdit="1"/>
              </p:cNvSpPr>
              <p:nvPr>
                <p:ph idx="1"/>
              </p:nvPr>
            </p:nvSpPr>
            <p:spPr>
              <a:blipFill>
                <a:blip r:embed="rId3"/>
                <a:stretch>
                  <a:fillRect t="-1754"/>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95BE8177-A23C-4D18-8FB9-D4DA8E9C6D3E}"/>
              </a:ext>
            </a:extLst>
          </p:cNvPr>
          <p:cNvSpPr>
            <a:spLocks noGrp="1"/>
          </p:cNvSpPr>
          <p:nvPr>
            <p:ph type="title"/>
          </p:nvPr>
        </p:nvSpPr>
        <p:spPr/>
        <p:txBody>
          <a:bodyPr>
            <a:noAutofit/>
          </a:bodyPr>
          <a:lstStyle/>
          <a:p>
            <a:r>
              <a:rPr lang="en-US" altLang="ja-JP" sz="3600" dirty="0"/>
              <a:t>Multiple kinds of time series data in HMM</a:t>
            </a:r>
            <a:endParaRPr kumimoji="1" lang="ja-JP" altLang="en-US" sz="3600" dirty="0"/>
          </a:p>
        </p:txBody>
      </p:sp>
      <p:sp>
        <p:nvSpPr>
          <p:cNvPr id="4" name="スライド番号プレースホルダー 3">
            <a:extLst>
              <a:ext uri="{FF2B5EF4-FFF2-40B4-BE49-F238E27FC236}">
                <a16:creationId xmlns:a16="http://schemas.microsoft.com/office/drawing/2014/main" id="{03E8F2F8-4A07-4866-B4CC-EEB02F8B09BD}"/>
              </a:ext>
            </a:extLst>
          </p:cNvPr>
          <p:cNvSpPr>
            <a:spLocks noGrp="1"/>
          </p:cNvSpPr>
          <p:nvPr>
            <p:ph type="sldNum" sz="quarter" idx="12"/>
          </p:nvPr>
        </p:nvSpPr>
        <p:spPr/>
        <p:txBody>
          <a:bodyPr/>
          <a:lstStyle/>
          <a:p>
            <a:fld id="{BC410EEA-824F-4D46-AFE7-60426C8C06B0}" type="slidenum">
              <a:rPr lang="en-US" altLang="ja-JP" smtClean="0"/>
              <a:pPr/>
              <a:t>22</a:t>
            </a:fld>
            <a:endParaRPr lang="en-US" altLang="en-US" dirty="0"/>
          </a:p>
        </p:txBody>
      </p:sp>
    </p:spTree>
    <p:extLst>
      <p:ext uri="{BB962C8B-B14F-4D97-AF65-F5344CB8AC3E}">
        <p14:creationId xmlns:p14="http://schemas.microsoft.com/office/powerpoint/2010/main" val="3990799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3D0CC518-6148-4B3F-A96F-0663B3E3F397}"/>
                  </a:ext>
                </a:extLst>
              </p:cNvPr>
              <p:cNvSpPr>
                <a:spLocks noGrp="1"/>
              </p:cNvSpPr>
              <p:nvPr>
                <p:ph idx="1"/>
              </p:nvPr>
            </p:nvSpPr>
            <p:spPr/>
            <p:txBody>
              <a:bodyPr>
                <a:normAutofit fontScale="92500" lnSpcReduction="20000"/>
              </a:bodyPr>
              <a:lstStyle/>
              <a:p>
                <a:pPr marL="109728" indent="0">
                  <a:buNone/>
                </a:pPr>
                <a14:m>
                  <m:oMathPara xmlns:m="http://schemas.openxmlformats.org/officeDocument/2006/math">
                    <m:oMathParaPr>
                      <m:jc m:val="centerGroup"/>
                    </m:oMathParaPr>
                    <m:oMath xmlns:m="http://schemas.openxmlformats.org/officeDocument/2006/math">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i="1">
                              <a:latin typeface="Cambria Math" panose="02040503050406030204" pitchFamily="18" charset="0"/>
                            </a:rPr>
                            <m:t>𝑃</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𝑠</m:t>
                              </m:r>
                            </m:e>
                          </m:d>
                        </m:e>
                      </m:func>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i="1">
                              <a:latin typeface="Cambria Math" panose="02040503050406030204" pitchFamily="18" charset="0"/>
                            </a:rPr>
                            <m:t>𝑃</m:t>
                          </m:r>
                          <m:d>
                            <m:dPr>
                              <m:ctrlPr>
                                <a:rPr lang="en-US" altLang="ja-JP" i="1">
                                  <a:latin typeface="Cambria Math" panose="02040503050406030204" pitchFamily="18" charset="0"/>
                                </a:rPr>
                              </m:ctrlPr>
                            </m:dPr>
                            <m:e>
                              <m:r>
                                <a:rPr lang="en-US" altLang="ja-JP" i="1">
                                  <a:latin typeface="Cambria Math" panose="02040503050406030204" pitchFamily="18" charset="0"/>
                                </a:rPr>
                                <m:t>𝑠</m:t>
                              </m:r>
                            </m:e>
                          </m:d>
                        </m:e>
                      </m:func>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i="1">
                              <a:latin typeface="Cambria Math" panose="02040503050406030204" pitchFamily="18" charset="0"/>
                            </a:rPr>
                            <m:t>𝑃</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𝑠</m:t>
                              </m:r>
                            </m:e>
                          </m:d>
                        </m:e>
                      </m:func>
                    </m:oMath>
                  </m:oMathPara>
                </a14:m>
                <a:endParaRPr lang="en-US" altLang="ja-JP" b="0" i="1" dirty="0">
                  <a:latin typeface="Cambria Math" panose="02040503050406030204" pitchFamily="18" charset="0"/>
                </a:endParaRPr>
              </a:p>
              <a:p>
                <a:pPr marL="109728"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m:rPr>
                              <m:sty m:val="p"/>
                            </m:rPr>
                            <a:rPr lang="en-US" altLang="ja-JP" i="1">
                              <a:latin typeface="Cambria Math" panose="02040503050406030204" pitchFamily="18" charset="0"/>
                            </a:rPr>
                            <m:t>π</m:t>
                          </m:r>
                        </m:e>
                      </m:func>
                      <m:r>
                        <a:rPr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b="0" i="1" smtClean="0">
                              <a:latin typeface="Cambria Math" panose="02040503050406030204" pitchFamily="18" charset="0"/>
                            </a:rPr>
                            <m:t>𝑡</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r>
                            <a:rPr lang="en-US" altLang="ja-JP" b="0" i="1" smtClean="0">
                              <a:latin typeface="Cambria Math" panose="02040503050406030204" pitchFamily="18" charset="0"/>
                            </a:rPr>
                            <m:t>−1</m:t>
                          </m:r>
                        </m:sup>
                        <m:e>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α</m:t>
                                  </m:r>
                                </m:e>
                                <m:sub>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𝑡</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𝑄</m:t>
                                      </m:r>
                                    </m:e>
                                    <m:sub>
                                      <m:r>
                                        <a:rPr lang="en-US" altLang="ja-JP" i="1">
                                          <a:latin typeface="Cambria Math" panose="02040503050406030204" pitchFamily="18" charset="0"/>
                                        </a:rPr>
                                        <m:t>𝑡</m:t>
                                      </m:r>
                                    </m:sub>
                                  </m:sSub>
                                </m:sub>
                              </m:sSub>
                            </m:e>
                          </m:func>
                        </m:e>
                      </m:nary>
                      <m:nary>
                        <m:naryPr>
                          <m:chr m:val="∑"/>
                          <m:ctrlPr>
                            <a:rPr lang="en-US" altLang="ja-JP" i="1">
                              <a:latin typeface="Cambria Math" panose="02040503050406030204" pitchFamily="18" charset="0"/>
                            </a:rPr>
                          </m:ctrlPr>
                        </m:naryPr>
                        <m:sub>
                          <m:r>
                            <m:rPr>
                              <m:brk m:alnAt="23"/>
                            </m:rPr>
                            <a:rPr lang="en-US" altLang="ja-JP" b="0" i="1" smtClean="0">
                              <a:latin typeface="Cambria Math" panose="02040503050406030204" pitchFamily="18" charset="0"/>
                            </a:rPr>
                            <m:t>𝑡</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sSub>
                                <m:sSubPr>
                                  <m:ctrlPr>
                                    <a:rPr lang="en-US" altLang="ja-JP" b="0" i="1" smtClean="0">
                                      <a:latin typeface="Cambria Math" panose="02040503050406030204" pitchFamily="18" charset="0"/>
                                    </a:rPr>
                                  </m:ctrlPr>
                                </m:sSubPr>
                                <m:e>
                                  <m:r>
                                    <m:rPr>
                                      <m:sty m:val="p"/>
                                    </m:rPr>
                                    <a:rPr lang="en-US" altLang="ja-JP" i="1">
                                      <a:latin typeface="Cambria Math" panose="02040503050406030204" pitchFamily="18" charset="0"/>
                                    </a:rPr>
                                    <m:t>β</m:t>
                                  </m:r>
                                </m:e>
                                <m: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𝑡</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𝑘</m:t>
                                      </m:r>
                                    </m:e>
                                    <m:sub>
                                      <m:r>
                                        <a:rPr lang="en-US" altLang="ja-JP" b="0" i="1" smtClean="0">
                                          <a:latin typeface="Cambria Math" panose="02040503050406030204" pitchFamily="18" charset="0"/>
                                        </a:rPr>
                                        <m:t>𝑡</m:t>
                                      </m:r>
                                    </m:sub>
                                  </m:sSub>
                                </m:sub>
                              </m:sSub>
                            </m:e>
                          </m:func>
                        </m:e>
                      </m:nary>
                    </m:oMath>
                  </m:oMathPara>
                </a14:m>
                <a:endParaRPr lang="en-US" altLang="ja-JP" i="1" dirty="0">
                  <a:latin typeface="Cambria Math" panose="02040503050406030204" pitchFamily="18" charset="0"/>
                </a:endParaRPr>
              </a:p>
              <a:p>
                <a:pPr marL="109728" indent="0">
                  <a:buNone/>
                </a:pPr>
                <a14:m>
                  <m:oMath xmlns:m="http://schemas.openxmlformats.org/officeDocument/2006/math">
                    <m:r>
                      <a:rPr lang="ja-JP" altLang="en-US" i="1">
                        <a:latin typeface="Cambria Math" panose="02040503050406030204" pitchFamily="18" charset="0"/>
                      </a:rPr>
                      <m:t>⇒</m:t>
                    </m:r>
                  </m:oMath>
                </a14:m>
                <a:r>
                  <a:rPr lang="en-US" altLang="ja-JP" i="1" dirty="0">
                    <a:latin typeface="Cambria Math" panose="02040503050406030204" pitchFamily="18" charset="0"/>
                  </a:rPr>
                  <a:t>        </a:t>
                </a:r>
              </a:p>
              <a:p>
                <a:pPr marL="109728" indent="0">
                  <a:buNone/>
                </a:pPr>
                <a14:m>
                  <m:oMathPara xmlns:m="http://schemas.openxmlformats.org/officeDocument/2006/math">
                    <m:oMathParaPr>
                      <m:jc m:val="centerGroup"/>
                    </m:oMathParaPr>
                    <m:oMath xmlns:m="http://schemas.openxmlformats.org/officeDocument/2006/math">
                      <m:acc>
                        <m:accPr>
                          <m:chr m:val="̂"/>
                          <m:ctrlPr>
                            <a:rPr lang="en-US" altLang="ja-JP" i="1">
                              <a:latin typeface="Cambria Math" panose="02040503050406030204" pitchFamily="18" charset="0"/>
                            </a:rPr>
                          </m:ctrlPr>
                        </m:accPr>
                        <m:e>
                          <m:r>
                            <m:rPr>
                              <m:sty m:val="p"/>
                            </m:rPr>
                            <a:rPr lang="en-US" altLang="ja-JP" i="1">
                              <a:latin typeface="Cambria Math" panose="02040503050406030204" pitchFamily="18" charset="0"/>
                            </a:rPr>
                            <m:t>π</m:t>
                          </m:r>
                        </m:e>
                      </m:acc>
                      <m:r>
                        <a:rPr lang="en-US" altLang="ja-JP" i="1">
                          <a:latin typeface="Cambria Math" panose="02040503050406030204" pitchFamily="18" charset="0"/>
                        </a:rPr>
                        <m:t>=</m:t>
                      </m:r>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arg</m:t>
                          </m:r>
                        </m:fName>
                        <m:e>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max</m:t>
                              </m:r>
                            </m:fName>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𝑀</m:t>
                                  </m:r>
                                </m:sup>
                                <m:e>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log</m:t>
                                      </m:r>
                                    </m:fName>
                                    <m:e>
                                      <m:sSup>
                                        <m:sSupPr>
                                          <m:ctrlPr>
                                            <a:rPr lang="en-US" altLang="ja-JP" i="1">
                                              <a:latin typeface="Cambria Math" panose="02040503050406030204" pitchFamily="18" charset="0"/>
                                            </a:rPr>
                                          </m:ctrlPr>
                                        </m:sSupPr>
                                        <m:e>
                                          <m:r>
                                            <m:rPr>
                                              <m:sty m:val="p"/>
                                            </m:rPr>
                                            <a:rPr lang="en-US" altLang="ja-JP" i="1">
                                              <a:latin typeface="Cambria Math" panose="02040503050406030204" pitchFamily="18" charset="0"/>
                                            </a:rPr>
                                            <m:t>π</m:t>
                                          </m:r>
                                        </m:e>
                                        <m:sup>
                                          <m:r>
                                            <a:rPr lang="en-US" altLang="ja-JP" i="1">
                                              <a:latin typeface="Cambria Math" panose="02040503050406030204" pitchFamily="18" charset="0"/>
                                            </a:rPr>
                                            <m:t>𝑖</m:t>
                                          </m:r>
                                        </m:sup>
                                      </m:sSup>
                                    </m:e>
                                  </m:func>
                                </m:e>
                              </m:nary>
                            </m:e>
                          </m:func>
                        </m:e>
                      </m:func>
                    </m:oMath>
                  </m:oMathPara>
                </a14:m>
                <a:endParaRPr lang="en-US" altLang="ja-JP" i="1" dirty="0">
                  <a:latin typeface="Cambria Math" panose="02040503050406030204" pitchFamily="18" charset="0"/>
                </a:endParaRPr>
              </a:p>
              <a:p>
                <a:pPr marL="109728" indent="0">
                  <a:buNone/>
                </a:pPr>
                <a14:m>
                  <m:oMathPara xmlns:m="http://schemas.openxmlformats.org/officeDocument/2006/math">
                    <m:oMathParaPr>
                      <m:jc m:val="centerGroup"/>
                    </m:oMathParaPr>
                    <m:oMath xmlns:m="http://schemas.openxmlformats.org/officeDocument/2006/math">
                      <m:acc>
                        <m:accPr>
                          <m:chr m:val="̂"/>
                          <m:ctrlPr>
                            <a:rPr lang="en-US" altLang="ja-JP" i="1">
                              <a:latin typeface="Cambria Math" panose="02040503050406030204" pitchFamily="18" charset="0"/>
                            </a:rPr>
                          </m:ctrlPr>
                        </m:accPr>
                        <m:e>
                          <m:r>
                            <m:rPr>
                              <m:sty m:val="p"/>
                            </m:rPr>
                            <a:rPr lang="en-US" altLang="ja-JP" i="1" smtClean="0">
                              <a:latin typeface="Cambria Math" panose="02040503050406030204" pitchFamily="18" charset="0"/>
                            </a:rPr>
                            <m:t>α</m:t>
                          </m:r>
                        </m:e>
                      </m:acc>
                      <m:r>
                        <a:rPr lang="en-US" altLang="ja-JP" i="1">
                          <a:latin typeface="Cambria Math" panose="02040503050406030204" pitchFamily="18" charset="0"/>
                        </a:rPr>
                        <m:t>=</m:t>
                      </m:r>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arg</m:t>
                          </m:r>
                        </m:fName>
                        <m:e>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max</m:t>
                              </m:r>
                            </m:fName>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𝑀</m:t>
                                  </m:r>
                                </m:sup>
                                <m:e>
                                  <m:nary>
                                    <m:naryPr>
                                      <m:chr m:val="∑"/>
                                      <m:ctrlPr>
                                        <a:rPr lang="en-US" altLang="ja-JP" i="1">
                                          <a:latin typeface="Cambria Math" panose="02040503050406030204" pitchFamily="18" charset="0"/>
                                        </a:rPr>
                                      </m:ctrlPr>
                                    </m:naryPr>
                                    <m:sub>
                                      <m:r>
                                        <a:rPr lang="en-US" altLang="ja-JP" b="0" i="1" smtClean="0">
                                          <a:latin typeface="Cambria Math" panose="02040503050406030204" pitchFamily="18" charset="0"/>
                                        </a:rPr>
                                        <m:t>𝑡</m:t>
                                      </m:r>
                                      <m:r>
                                        <a:rPr lang="en-US" altLang="ja-JP" i="1">
                                          <a:latin typeface="Cambria Math" panose="02040503050406030204" pitchFamily="18" charset="0"/>
                                        </a:rPr>
                                        <m:t>=1</m:t>
                                      </m:r>
                                    </m:sub>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𝑖</m:t>
                                          </m:r>
                                        </m:sup>
                                      </m:sSup>
                                      <m:r>
                                        <a:rPr lang="en-US" altLang="ja-JP" b="0" i="1" smtClean="0">
                                          <a:latin typeface="Cambria Math" panose="02040503050406030204" pitchFamily="18" charset="0"/>
                                        </a:rPr>
                                        <m:t>−1</m:t>
                                      </m:r>
                                    </m:sup>
                                    <m:e>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log</m:t>
                                          </m:r>
                                        </m:fName>
                                        <m:e>
                                          <m:sSubSup>
                                            <m:sSubSupPr>
                                              <m:ctrlPr>
                                                <a:rPr lang="en-US" altLang="ja-JP" b="0" i="1" smtClean="0">
                                                  <a:latin typeface="Cambria Math" panose="02040503050406030204" pitchFamily="18" charset="0"/>
                                                </a:rPr>
                                              </m:ctrlPr>
                                            </m:sSubSupPr>
                                            <m:e>
                                              <m:r>
                                                <m:rPr>
                                                  <m:sty m:val="p"/>
                                                </m:rPr>
                                                <a:rPr lang="en-US" altLang="ja-JP" i="1">
                                                  <a:latin typeface="Cambria Math" panose="02040503050406030204" pitchFamily="18" charset="0"/>
                                                </a:rPr>
                                                <m:t>α</m:t>
                                              </m:r>
                                            </m:e>
                                            <m: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𝑡</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𝑄</m:t>
                                                  </m:r>
                                                </m:e>
                                                <m:sub>
                                                  <m:r>
                                                    <a:rPr lang="en-US" altLang="ja-JP" b="0" i="1" smtClean="0">
                                                      <a:latin typeface="Cambria Math" panose="02040503050406030204" pitchFamily="18" charset="0"/>
                                                    </a:rPr>
                                                    <m:t>𝑡</m:t>
                                                  </m:r>
                                                </m:sub>
                                              </m:sSub>
                                            </m:sub>
                                            <m:sup>
                                              <m:r>
                                                <a:rPr lang="en-US" altLang="ja-JP" i="1">
                                                  <a:latin typeface="Cambria Math" panose="02040503050406030204" pitchFamily="18" charset="0"/>
                                                </a:rPr>
                                                <m:t>𝑖</m:t>
                                              </m:r>
                                            </m:sup>
                                          </m:sSubSup>
                                        </m:e>
                                      </m:func>
                                    </m:e>
                                  </m:nary>
                                </m:e>
                              </m:nary>
                            </m:e>
                          </m:func>
                        </m:e>
                      </m:func>
                    </m:oMath>
                  </m:oMathPara>
                </a14:m>
                <a:endParaRPr lang="en-US" altLang="ja-JP" dirty="0"/>
              </a:p>
              <a:p>
                <a:pPr marL="109728" indent="0">
                  <a:buNone/>
                </a:pPr>
                <a14:m>
                  <m:oMathPara xmlns:m="http://schemas.openxmlformats.org/officeDocument/2006/math">
                    <m:oMathParaPr>
                      <m:jc m:val="centerGroup"/>
                    </m:oMathParaPr>
                    <m:oMath xmlns:m="http://schemas.openxmlformats.org/officeDocument/2006/math">
                      <m:acc>
                        <m:accPr>
                          <m:chr m:val="̂"/>
                          <m:ctrlPr>
                            <a:rPr lang="en-US" altLang="ja-JP" i="1">
                              <a:latin typeface="Cambria Math" panose="02040503050406030204" pitchFamily="18" charset="0"/>
                            </a:rPr>
                          </m:ctrlPr>
                        </m:accPr>
                        <m:e>
                          <m:r>
                            <m:rPr>
                              <m:sty m:val="p"/>
                            </m:rPr>
                            <a:rPr lang="en-US" altLang="ja-JP" i="1">
                              <a:latin typeface="Cambria Math" panose="02040503050406030204" pitchFamily="18" charset="0"/>
                            </a:rPr>
                            <m:t>β</m:t>
                          </m:r>
                        </m:e>
                      </m:acc>
                      <m:r>
                        <a:rPr lang="en-US" altLang="ja-JP" i="1">
                          <a:latin typeface="Cambria Math" panose="02040503050406030204" pitchFamily="18" charset="0"/>
                        </a:rPr>
                        <m:t>=</m:t>
                      </m:r>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arg</m:t>
                          </m:r>
                        </m:fName>
                        <m:e>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max</m:t>
                              </m:r>
                            </m:fName>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𝑀</m:t>
                                  </m:r>
                                </m:sup>
                                <m:e>
                                  <m:nary>
                                    <m:naryPr>
                                      <m:chr m:val="∑"/>
                                      <m:ctrlPr>
                                        <a:rPr lang="en-US" altLang="ja-JP" i="1">
                                          <a:latin typeface="Cambria Math" panose="02040503050406030204" pitchFamily="18" charset="0"/>
                                        </a:rPr>
                                      </m:ctrlPr>
                                    </m:naryPr>
                                    <m:sub>
                                      <m:r>
                                        <a:rPr lang="en-US" altLang="ja-JP" b="0" i="1" smtClean="0">
                                          <a:latin typeface="Cambria Math" panose="02040503050406030204" pitchFamily="18" charset="0"/>
                                        </a:rPr>
                                        <m:t>𝑡</m:t>
                                      </m:r>
                                      <m:r>
                                        <a:rPr lang="en-US" altLang="ja-JP" i="1">
                                          <a:latin typeface="Cambria Math" panose="02040503050406030204" pitchFamily="18" charset="0"/>
                                        </a:rPr>
                                        <m:t>=1</m:t>
                                      </m:r>
                                    </m:sub>
                                    <m:sup>
                                      <m:r>
                                        <a:rPr lang="en-US" altLang="ja-JP" b="0" i="1" smtClean="0">
                                          <a:latin typeface="Cambria Math" panose="02040503050406030204" pitchFamily="18" charset="0"/>
                                        </a:rPr>
                                        <m:t>𝑛</m:t>
                                      </m:r>
                                    </m:sup>
                                    <m:e>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log</m:t>
                                          </m:r>
                                        </m:fName>
                                        <m:e>
                                          <m:sSubSup>
                                            <m:sSubSupPr>
                                              <m:ctrlPr>
                                                <a:rPr lang="en-US" altLang="ja-JP" b="0" i="1" smtClean="0">
                                                  <a:latin typeface="Cambria Math" panose="02040503050406030204" pitchFamily="18" charset="0"/>
                                                </a:rPr>
                                              </m:ctrlPr>
                                            </m:sSubSupPr>
                                            <m:e>
                                              <m:r>
                                                <m:rPr>
                                                  <m:sty m:val="p"/>
                                                </m:rPr>
                                                <a:rPr lang="en-US" altLang="ja-JP" i="1">
                                                  <a:latin typeface="Cambria Math" panose="02040503050406030204" pitchFamily="18" charset="0"/>
                                                </a:rPr>
                                                <m:t>β</m:t>
                                              </m:r>
                                            </m:e>
                                            <m: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𝑡</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𝑘</m:t>
                                                  </m:r>
                                                </m:e>
                                                <m:sub>
                                                  <m:r>
                                                    <a:rPr lang="en-US" altLang="ja-JP" b="0" i="1" smtClean="0">
                                                      <a:latin typeface="Cambria Math" panose="02040503050406030204" pitchFamily="18" charset="0"/>
                                                    </a:rPr>
                                                    <m:t>𝑡</m:t>
                                                  </m:r>
                                                </m:sub>
                                              </m:sSub>
                                            </m:sub>
                                            <m:sup>
                                              <m:r>
                                                <a:rPr lang="en-US" altLang="ja-JP" i="1">
                                                  <a:latin typeface="Cambria Math" panose="02040503050406030204" pitchFamily="18" charset="0"/>
                                                </a:rPr>
                                                <m:t>𝑖</m:t>
                                              </m:r>
                                            </m:sup>
                                          </m:sSubSup>
                                        </m:e>
                                      </m:func>
                                    </m:e>
                                  </m:nary>
                                </m:e>
                              </m:nary>
                            </m:e>
                          </m:func>
                        </m:e>
                      </m:func>
                    </m:oMath>
                  </m:oMathPara>
                </a14:m>
                <a:endParaRPr lang="en-US" altLang="ja-JP" i="1" dirty="0">
                  <a:latin typeface="Cambria Math" panose="02040503050406030204" pitchFamily="18" charset="0"/>
                </a:endParaRPr>
              </a:p>
            </p:txBody>
          </p:sp>
        </mc:Choice>
        <mc:Fallback xmlns="">
          <p:sp>
            <p:nvSpPr>
              <p:cNvPr id="2" name="コンテンツ プレースホルダー 1">
                <a:extLst>
                  <a:ext uri="{FF2B5EF4-FFF2-40B4-BE49-F238E27FC236}">
                    <a16:creationId xmlns:a16="http://schemas.microsoft.com/office/drawing/2014/main" id="{3D0CC518-6148-4B3F-A96F-0663B3E3F397}"/>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95BE8177-A23C-4D18-8FB9-D4DA8E9C6D3E}"/>
              </a:ext>
            </a:extLst>
          </p:cNvPr>
          <p:cNvSpPr>
            <a:spLocks noGrp="1"/>
          </p:cNvSpPr>
          <p:nvPr>
            <p:ph type="title"/>
          </p:nvPr>
        </p:nvSpPr>
        <p:spPr/>
        <p:txBody>
          <a:bodyPr>
            <a:noAutofit/>
          </a:bodyPr>
          <a:lstStyle/>
          <a:p>
            <a:r>
              <a:rPr lang="en-US" altLang="ja-JP" sz="3600" dirty="0"/>
              <a:t>Multiple kinds of time series data in HMM</a:t>
            </a:r>
            <a:endParaRPr kumimoji="1" lang="ja-JP" altLang="en-US" sz="3600" dirty="0"/>
          </a:p>
        </p:txBody>
      </p:sp>
      <p:sp>
        <p:nvSpPr>
          <p:cNvPr id="4" name="スライド番号プレースホルダー 3">
            <a:extLst>
              <a:ext uri="{FF2B5EF4-FFF2-40B4-BE49-F238E27FC236}">
                <a16:creationId xmlns:a16="http://schemas.microsoft.com/office/drawing/2014/main" id="{26E7F86D-93CC-40B8-BA56-FE961C49D5BE}"/>
              </a:ext>
            </a:extLst>
          </p:cNvPr>
          <p:cNvSpPr>
            <a:spLocks noGrp="1"/>
          </p:cNvSpPr>
          <p:nvPr>
            <p:ph type="sldNum" sz="quarter" idx="12"/>
          </p:nvPr>
        </p:nvSpPr>
        <p:spPr/>
        <p:txBody>
          <a:bodyPr/>
          <a:lstStyle/>
          <a:p>
            <a:fld id="{BC410EEA-824F-4D46-AFE7-60426C8C06B0}" type="slidenum">
              <a:rPr lang="en-US" altLang="ja-JP" smtClean="0"/>
              <a:pPr/>
              <a:t>23</a:t>
            </a:fld>
            <a:endParaRPr lang="en-US" altLang="en-US" dirty="0"/>
          </a:p>
        </p:txBody>
      </p:sp>
    </p:spTree>
    <p:extLst>
      <p:ext uri="{BB962C8B-B14F-4D97-AF65-F5344CB8AC3E}">
        <p14:creationId xmlns:p14="http://schemas.microsoft.com/office/powerpoint/2010/main" val="3379862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69646581-5078-4D12-AA1F-F42899C3B1F2}"/>
                  </a:ext>
                </a:extLst>
              </p:cNvPr>
              <p:cNvSpPr>
                <a:spLocks noGrp="1"/>
              </p:cNvSpPr>
              <p:nvPr>
                <p:ph idx="1"/>
              </p:nvPr>
            </p:nvSpPr>
            <p:spPr/>
            <p:txBody>
              <a:bodyPr/>
              <a:lstStyle/>
              <a:p>
                <a:r>
                  <a:rPr lang="en-US" altLang="ja-JP" dirty="0"/>
                  <a:t>The probability of a word </a:t>
                </a:r>
                <a14:m>
                  <m:oMath xmlns:m="http://schemas.openxmlformats.org/officeDocument/2006/math">
                    <m:r>
                      <a:rPr lang="en-US" altLang="ja-JP" b="0" i="1" smtClean="0">
                        <a:latin typeface="Cambria Math" panose="02040503050406030204" pitchFamily="18" charset="0"/>
                      </a:rPr>
                      <m:t>𝑤</m:t>
                    </m:r>
                  </m:oMath>
                </a14:m>
                <a:r>
                  <a:rPr lang="en-US" altLang="ja-JP" dirty="0"/>
                  <a:t> following context </a:t>
                </a:r>
                <a14:m>
                  <m:oMath xmlns:m="http://schemas.openxmlformats.org/officeDocument/2006/math">
                    <m:r>
                      <a:rPr lang="en-US" altLang="ja-JP" b="0" i="1" smtClean="0">
                        <a:latin typeface="Cambria Math" panose="02040503050406030204" pitchFamily="18" charset="0"/>
                      </a:rPr>
                      <m:t>𝑢</m:t>
                    </m:r>
                  </m:oMath>
                </a14:m>
                <a:endParaRPr kumimoji="1" lang="en-US" altLang="ja-JP" dirty="0"/>
              </a:p>
              <a:p>
                <a:pPr marL="109728"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𝑝</m:t>
                      </m:r>
                      <m:d>
                        <m:dPr>
                          <m:ctrlPr>
                            <a:rPr lang="en-US" altLang="ja-JP" i="1">
                              <a:latin typeface="Cambria Math" panose="02040503050406030204" pitchFamily="18" charset="0"/>
                            </a:rPr>
                          </m:ctrlPr>
                        </m:dPr>
                        <m:e>
                          <m:r>
                            <a:rPr lang="en-US" altLang="ja-JP" i="1">
                              <a:latin typeface="Cambria Math" panose="02040503050406030204" pitchFamily="18" charset="0"/>
                            </a:rPr>
                            <m:t>𝑤</m:t>
                          </m:r>
                          <m:r>
                            <a:rPr lang="en-US" altLang="ja-JP" i="1">
                              <a:latin typeface="Cambria Math" panose="02040503050406030204" pitchFamily="18" charset="0"/>
                            </a:rPr>
                            <m:t>|</m:t>
                          </m:r>
                          <m:r>
                            <a:rPr lang="en-US" altLang="ja-JP" i="1">
                              <a:latin typeface="Cambria Math" panose="02040503050406030204" pitchFamily="18" charset="0"/>
                            </a:rPr>
                            <m:t>𝑢</m:t>
                          </m:r>
                        </m:e>
                      </m:d>
                      <m:r>
                        <a:rPr lang="en-US" altLang="ja-JP" i="1">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𝑐</m:t>
                              </m:r>
                            </m:e>
                            <m:sub>
                              <m:r>
                                <a:rPr lang="en-US" altLang="ja-JP" i="1">
                                  <a:latin typeface="Cambria Math" panose="02040503050406030204" pitchFamily="18" charset="0"/>
                                </a:rPr>
                                <m:t>𝑢𝑤</m:t>
                              </m:r>
                            </m:sub>
                          </m:sSub>
                          <m:r>
                            <a:rPr lang="en-US" altLang="ja-JP" i="1">
                              <a:latin typeface="Cambria Math" panose="02040503050406030204" pitchFamily="18" charset="0"/>
                            </a:rPr>
                            <m:t>−</m:t>
                          </m:r>
                          <m:r>
                            <a:rPr lang="en-US" altLang="ja-JP" i="1">
                              <a:latin typeface="Cambria Math" panose="02040503050406030204" pitchFamily="18" charset="0"/>
                            </a:rPr>
                            <m:t>𝑑</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𝑢𝑤</m:t>
                              </m:r>
                            </m:sub>
                          </m:sSub>
                        </m:num>
                        <m:den>
                          <m:r>
                            <m:rPr>
                              <m:sty m:val="p"/>
                            </m:rPr>
                            <a:rPr lang="en-US" altLang="ja-JP" i="1">
                              <a:latin typeface="Cambria Math" panose="02040503050406030204" pitchFamily="18" charset="0"/>
                            </a:rPr>
                            <m:t>θ</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𝑐</m:t>
                              </m:r>
                            </m:e>
                            <m:sub>
                              <m:r>
                                <a:rPr lang="en-US" altLang="ja-JP" i="1">
                                  <a:latin typeface="Cambria Math" panose="02040503050406030204" pitchFamily="18" charset="0"/>
                                </a:rPr>
                                <m:t>𝑢</m:t>
                              </m:r>
                            </m:sub>
                          </m:sSub>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m:rPr>
                              <m:sty m:val="p"/>
                            </m:rPr>
                            <a:rPr lang="en-US" altLang="ja-JP" i="1">
                              <a:latin typeface="Cambria Math" panose="02040503050406030204" pitchFamily="18" charset="0"/>
                            </a:rPr>
                            <m:t>θ</m:t>
                          </m:r>
                          <m:r>
                            <a:rPr lang="en-US" altLang="ja-JP" i="1">
                              <a:latin typeface="Cambria Math" panose="02040503050406030204" pitchFamily="18" charset="0"/>
                            </a:rPr>
                            <m:t>+</m:t>
                          </m:r>
                          <m:r>
                            <a:rPr lang="en-US" altLang="ja-JP" i="1">
                              <a:latin typeface="Cambria Math" panose="02040503050406030204" pitchFamily="18" charset="0"/>
                            </a:rPr>
                            <m:t>𝑑</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𝑢</m:t>
                              </m:r>
                            </m:sub>
                          </m:sSub>
                        </m:num>
                        <m:den>
                          <m:r>
                            <m:rPr>
                              <m:sty m:val="p"/>
                            </m:rPr>
                            <a:rPr lang="en-US" altLang="ja-JP" i="1">
                              <a:latin typeface="Cambria Math" panose="02040503050406030204" pitchFamily="18" charset="0"/>
                            </a:rPr>
                            <m:t>θ</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𝑐</m:t>
                              </m:r>
                            </m:e>
                            <m:sub>
                              <m:r>
                                <a:rPr lang="en-US" altLang="ja-JP" i="1">
                                  <a:latin typeface="Cambria Math" panose="02040503050406030204" pitchFamily="18" charset="0"/>
                                </a:rPr>
                                <m:t>𝑢</m:t>
                              </m:r>
                            </m:sub>
                          </m:sSub>
                        </m:den>
                      </m:f>
                      <m:r>
                        <a:rPr lang="en-US" altLang="ja-JP" i="1">
                          <a:latin typeface="Cambria Math" panose="02040503050406030204" pitchFamily="18" charset="0"/>
                        </a:rPr>
                        <m:t>𝑝</m:t>
                      </m:r>
                      <m:d>
                        <m:dPr>
                          <m:ctrlPr>
                            <a:rPr lang="en-US" altLang="ja-JP" i="1">
                              <a:latin typeface="Cambria Math" panose="02040503050406030204" pitchFamily="18" charset="0"/>
                            </a:rPr>
                          </m:ctrlPr>
                        </m:dPr>
                        <m:e>
                          <m:r>
                            <a:rPr lang="en-US" altLang="ja-JP" i="1">
                              <a:latin typeface="Cambria Math" panose="02040503050406030204" pitchFamily="18" charset="0"/>
                            </a:rPr>
                            <m:t>𝑤</m:t>
                          </m:r>
                          <m:r>
                            <a:rPr lang="en-US" altLang="ja-JP" i="1">
                              <a:latin typeface="Cambria Math" panose="02040503050406030204" pitchFamily="18" charset="0"/>
                            </a:rPr>
                            <m:t>|</m:t>
                          </m:r>
                          <m:r>
                            <a:rPr lang="en-US" altLang="ja-JP" i="1">
                              <a:latin typeface="Cambria Math" panose="02040503050406030204" pitchFamily="18" charset="0"/>
                            </a:rPr>
                            <m:t>𝑢</m:t>
                          </m:r>
                          <m:r>
                            <a:rPr lang="en-US" altLang="ja-JP" i="1">
                              <a:latin typeface="Cambria Math" panose="02040503050406030204" pitchFamily="18" charset="0"/>
                            </a:rPr>
                            <m:t>′</m:t>
                          </m:r>
                        </m:e>
                      </m:d>
                    </m:oMath>
                  </m:oMathPara>
                </a14:m>
                <a:endParaRPr lang="en-US" altLang="ja-JP" b="0" dirty="0"/>
              </a:p>
              <a:p>
                <a:pPr lvl="1"/>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context</m:t>
                    </m:r>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that</m:t>
                    </m:r>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are</m:t>
                    </m:r>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one</m:t>
                    </m:r>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word</m:t>
                    </m:r>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shorter</m:t>
                    </m:r>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than</m:t>
                    </m:r>
                    <m:r>
                      <a:rPr lang="en-US" altLang="ja-JP" b="0" i="0" smtClean="0">
                        <a:latin typeface="Cambria Math" panose="02040503050406030204" pitchFamily="18" charset="0"/>
                      </a:rPr>
                      <m:t> </m:t>
                    </m:r>
                    <m:r>
                      <a:rPr lang="en-US" altLang="ja-JP" b="0" i="1" smtClean="0">
                        <a:latin typeface="Cambria Math" panose="02040503050406030204" pitchFamily="18" charset="0"/>
                      </a:rPr>
                      <m:t>𝑢</m:t>
                    </m:r>
                  </m:oMath>
                </a14:m>
                <a:endParaRPr lang="en-US" altLang="ja-JP" b="0" dirty="0"/>
              </a:p>
              <a:p>
                <a:pPr lvl="1"/>
                <a:endParaRPr lang="en-US" altLang="ja-JP" dirty="0"/>
              </a:p>
              <a:p>
                <a:r>
                  <a:rPr lang="en-US" altLang="ja-JP" dirty="0"/>
                  <a:t>If </a:t>
                </a:r>
                <a14:m>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𝑢</m:t>
                        </m:r>
                      </m:e>
                    </m:d>
                    <m:r>
                      <a:rPr lang="en-US" altLang="ja-JP" b="0" i="1" smtClean="0">
                        <a:latin typeface="Cambria Math" panose="02040503050406030204" pitchFamily="18" charset="0"/>
                      </a:rPr>
                      <m:t>=0</m:t>
                    </m:r>
                  </m:oMath>
                </a14:m>
                <a:r>
                  <a:rPr lang="en-US" altLang="ja-JP" dirty="0"/>
                  <a:t> (in </a:t>
                </a:r>
                <a:r>
                  <a:rPr lang="en-US" altLang="ja-JP" dirty="0" err="1"/>
                  <a:t>uni</a:t>
                </a:r>
                <a:r>
                  <a:rPr lang="en-US" altLang="ja-JP" dirty="0"/>
                  <a:t>-gram) , this probability is changed,</a:t>
                </a:r>
              </a:p>
              <a:p>
                <a:pPr lvl="8"/>
                <a:endParaRPr lang="en-US" altLang="ja-JP" i="1" dirty="0">
                  <a:latin typeface="Cambria Math" panose="02040503050406030204" pitchFamily="18" charset="0"/>
                </a:endParaRPr>
              </a:p>
              <a:p>
                <a:pPr marL="109728"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𝑝</m:t>
                      </m:r>
                      <m:d>
                        <m:dPr>
                          <m:ctrlPr>
                            <a:rPr lang="en-US" altLang="ja-JP" i="1">
                              <a:latin typeface="Cambria Math" panose="02040503050406030204" pitchFamily="18" charset="0"/>
                            </a:rPr>
                          </m:ctrlPr>
                        </m:dPr>
                        <m:e>
                          <m:r>
                            <a:rPr lang="en-US" altLang="ja-JP" i="1">
                              <a:latin typeface="Cambria Math" panose="02040503050406030204" pitchFamily="18" charset="0"/>
                            </a:rPr>
                            <m:t>𝑤</m:t>
                          </m:r>
                          <m:r>
                            <a:rPr lang="en-US" altLang="ja-JP" i="1">
                              <a:latin typeface="Cambria Math" panose="02040503050406030204" pitchFamily="18" charset="0"/>
                            </a:rPr>
                            <m:t>|0</m:t>
                          </m:r>
                        </m:e>
                      </m:d>
                      <m:r>
                        <a:rPr lang="en-US" altLang="ja-JP" i="1">
                          <a:latin typeface="Cambria Math" panose="02040503050406030204" pitchFamily="18" charset="0"/>
                        </a:rPr>
                        <m:t> ~ </m:t>
                      </m:r>
                      <m:r>
                        <a:rPr lang="en-US" altLang="ja-JP" i="1">
                          <a:latin typeface="Cambria Math" panose="02040503050406030204" pitchFamily="18" charset="0"/>
                        </a:rPr>
                        <m:t>𝑤𝑜𝑟𝑑𝑠</m:t>
                      </m:r>
                      <m:r>
                        <m:rPr>
                          <m:sty m:val="p"/>
                        </m:rPr>
                        <a:rPr lang="en-US" altLang="ja-JP">
                          <a:latin typeface="Cambria Math" panose="02040503050406030204" pitchFamily="18" charset="0"/>
                        </a:rPr>
                        <m:t>HPYLM</m:t>
                      </m:r>
                    </m:oMath>
                  </m:oMathPara>
                </a14:m>
                <a:endParaRPr lang="en-US" altLang="ja-JP" dirty="0"/>
              </a:p>
              <a:p>
                <a:pPr marL="109728" indent="0">
                  <a:buNone/>
                </a:pPr>
                <a:endParaRPr lang="en-US" altLang="ja-JP" dirty="0"/>
              </a:p>
              <a:p>
                <a:pPr lvl="1"/>
                <a:r>
                  <a:rPr lang="en-US" altLang="ja-JP" dirty="0"/>
                  <a:t>For simplicity, I used this instead of above,</a:t>
                </a:r>
              </a:p>
              <a:p>
                <a:pPr lvl="8"/>
                <a:endParaRPr lang="en-US" altLang="ja-JP" dirty="0"/>
              </a:p>
              <a:p>
                <a:pPr marL="109728"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𝑝</m:t>
                      </m:r>
                      <m:d>
                        <m:dPr>
                          <m:ctrlPr>
                            <a:rPr lang="en-US" altLang="ja-JP" i="1">
                              <a:latin typeface="Cambria Math" panose="02040503050406030204" pitchFamily="18" charset="0"/>
                            </a:rPr>
                          </m:ctrlPr>
                        </m:dPr>
                        <m:e>
                          <m:r>
                            <a:rPr lang="en-US" altLang="ja-JP" i="1">
                              <a:latin typeface="Cambria Math" panose="02040503050406030204" pitchFamily="18" charset="0"/>
                            </a:rPr>
                            <m:t>𝑤</m:t>
                          </m:r>
                          <m:r>
                            <a:rPr lang="en-US" altLang="ja-JP" i="1">
                              <a:latin typeface="Cambria Math" panose="02040503050406030204" pitchFamily="18" charset="0"/>
                            </a:rPr>
                            <m:t>|0</m:t>
                          </m:r>
                        </m:e>
                      </m:d>
                      <m:r>
                        <a:rPr lang="en-US" altLang="ja-JP" i="1">
                          <a:latin typeface="Cambria Math" panose="02040503050406030204" pitchFamily="18" charset="0"/>
                        </a:rPr>
                        <m:t> ~</m:t>
                      </m:r>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Gauss</m:t>
                      </m:r>
                      <m:d>
                        <m:dPr>
                          <m:ctrlPr>
                            <a:rPr lang="en-US" altLang="ja-JP" b="0" i="0" smtClean="0">
                              <a:latin typeface="Cambria Math" panose="02040503050406030204" pitchFamily="18" charset="0"/>
                            </a:rPr>
                          </m:ctrlPr>
                        </m:dPr>
                        <m:e>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𝑤</m:t>
                              </m:r>
                            </m:e>
                          </m:d>
                        </m:e>
                      </m:d>
                    </m:oMath>
                  </m:oMathPara>
                </a14:m>
                <a:endParaRPr lang="en-US" altLang="ja-JP" dirty="0"/>
              </a:p>
            </p:txBody>
          </p:sp>
        </mc:Choice>
        <mc:Fallback>
          <p:sp>
            <p:nvSpPr>
              <p:cNvPr id="2" name="コンテンツ プレースホルダー 1">
                <a:extLst>
                  <a:ext uri="{FF2B5EF4-FFF2-40B4-BE49-F238E27FC236}">
                    <a16:creationId xmlns:a16="http://schemas.microsoft.com/office/drawing/2014/main" id="{69646581-5078-4D12-AA1F-F42899C3B1F2}"/>
                  </a:ext>
                </a:extLst>
              </p:cNvPr>
              <p:cNvSpPr>
                <a:spLocks noGrp="1" noRot="1" noChangeAspect="1" noMove="1" noResize="1" noEditPoints="1" noAdjustHandles="1" noChangeArrowheads="1" noChangeShapeType="1" noTextEdit="1"/>
              </p:cNvSpPr>
              <p:nvPr>
                <p:ph idx="1"/>
              </p:nvPr>
            </p:nvSpPr>
            <p:spPr>
              <a:blipFill>
                <a:blip r:embed="rId2"/>
                <a:stretch>
                  <a:fillRect t="-1170"/>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6135F032-145F-427F-B6A4-AE8B0E3CA704}"/>
              </a:ext>
            </a:extLst>
          </p:cNvPr>
          <p:cNvSpPr>
            <a:spLocks noGrp="1"/>
          </p:cNvSpPr>
          <p:nvPr>
            <p:ph type="title"/>
          </p:nvPr>
        </p:nvSpPr>
        <p:spPr/>
        <p:txBody>
          <a:bodyPr/>
          <a:lstStyle/>
          <a:p>
            <a:r>
              <a:rPr kumimoji="1" lang="en-US" altLang="ja-JP" dirty="0"/>
              <a:t>HPYLM </a:t>
            </a:r>
            <a:r>
              <a:rPr lang="en-US" altLang="ja-JP" dirty="0"/>
              <a:t>inner function</a:t>
            </a:r>
            <a:endParaRPr kumimoji="1" lang="ja-JP" altLang="en-US" dirty="0"/>
          </a:p>
        </p:txBody>
      </p:sp>
      <p:sp>
        <p:nvSpPr>
          <p:cNvPr id="4" name="スライド番号プレースホルダー 3">
            <a:extLst>
              <a:ext uri="{FF2B5EF4-FFF2-40B4-BE49-F238E27FC236}">
                <a16:creationId xmlns:a16="http://schemas.microsoft.com/office/drawing/2014/main" id="{E4984A01-310D-4168-ABD2-A4708BEB21BF}"/>
              </a:ext>
            </a:extLst>
          </p:cNvPr>
          <p:cNvSpPr>
            <a:spLocks noGrp="1"/>
          </p:cNvSpPr>
          <p:nvPr>
            <p:ph type="sldNum" sz="quarter" idx="12"/>
          </p:nvPr>
        </p:nvSpPr>
        <p:spPr/>
        <p:txBody>
          <a:bodyPr/>
          <a:lstStyle/>
          <a:p>
            <a:fld id="{BC410EEA-824F-4D46-AFE7-60426C8C06B0}" type="slidenum">
              <a:rPr lang="en-US" altLang="ja-JP" smtClean="0"/>
              <a:pPr/>
              <a:t>24</a:t>
            </a:fld>
            <a:endParaRPr lang="en-US" altLang="en-US" dirty="0"/>
          </a:p>
        </p:txBody>
      </p:sp>
    </p:spTree>
    <p:extLst>
      <p:ext uri="{BB962C8B-B14F-4D97-AF65-F5344CB8AC3E}">
        <p14:creationId xmlns:p14="http://schemas.microsoft.com/office/powerpoint/2010/main" val="174988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4811" y="3224929"/>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etsuya\AppData\Local\Microsoft\Windows\INetCache\IE\9LV0U1RZ\cc-library010010368-thum[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264" y="2021732"/>
            <a:ext cx="1949704" cy="1949704"/>
          </a:xfrm>
          <a:prstGeom prst="rect">
            <a:avLst/>
          </a:prstGeom>
          <a:noFill/>
          <a:extLst>
            <a:ext uri="{909E8E84-426E-40DD-AFC4-6F175D3DCCD1}">
              <a14:hiddenFill xmlns:a14="http://schemas.microsoft.com/office/drawing/2010/main">
                <a:solidFill>
                  <a:srgbClr val="FFFFFF"/>
                </a:solidFill>
              </a14:hiddenFill>
            </a:ext>
          </a:extLst>
        </p:spPr>
      </p:pic>
      <p:sp>
        <p:nvSpPr>
          <p:cNvPr id="2" name="コンテンツ プレースホルダー 1"/>
          <p:cNvSpPr>
            <a:spLocks noGrp="1"/>
          </p:cNvSpPr>
          <p:nvPr>
            <p:ph idx="1"/>
          </p:nvPr>
        </p:nvSpPr>
        <p:spPr/>
        <p:txBody>
          <a:bodyPr/>
          <a:lstStyle/>
          <a:p>
            <a:r>
              <a:rPr kumimoji="1" lang="en-US" altLang="ja-JP" dirty="0"/>
              <a:t>Ex) The task “Take the cup.”</a:t>
            </a:r>
          </a:p>
          <a:p>
            <a:endParaRPr lang="en-US" altLang="ja-JP" dirty="0"/>
          </a:p>
        </p:txBody>
      </p:sp>
      <p:sp>
        <p:nvSpPr>
          <p:cNvPr id="3" name="タイトル 2"/>
          <p:cNvSpPr>
            <a:spLocks noGrp="1"/>
          </p:cNvSpPr>
          <p:nvPr>
            <p:ph type="title"/>
          </p:nvPr>
        </p:nvSpPr>
        <p:spPr/>
        <p:txBody>
          <a:bodyPr/>
          <a:lstStyle/>
          <a:p>
            <a:r>
              <a:rPr kumimoji="1" lang="en-US" altLang="ja-JP" dirty="0"/>
              <a:t>Background</a:t>
            </a:r>
            <a:endParaRPr kumimoji="1" lang="ja-JP" altLang="en-US" dirty="0"/>
          </a:p>
        </p:txBody>
      </p:sp>
      <p:pic>
        <p:nvPicPr>
          <p:cNvPr id="1026"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7128" y="3096595"/>
            <a:ext cx="397052" cy="794103"/>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174169" y="2068100"/>
            <a:ext cx="2478094" cy="21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7"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940" y="3492640"/>
            <a:ext cx="578858" cy="57885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609" y="2474919"/>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tetsuya\AppData\Local\Microsoft\Windows\INetCache\IE\9LV0U1RZ\arrow-curved-blu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3385861" flipH="1">
            <a:off x="1073486" y="3054215"/>
            <a:ext cx="679459" cy="3414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tetsuya\AppData\Local\Microsoft\Windows\INetCache\IE\9PQUV042\man-146843_64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08022" y="4168288"/>
            <a:ext cx="642095" cy="1284189"/>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p:cNvSpPr/>
          <p:nvPr/>
        </p:nvSpPr>
        <p:spPr>
          <a:xfrm>
            <a:off x="4572000" y="2335185"/>
            <a:ext cx="4104456" cy="3396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6"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34768" y="282580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82642" y="2926969"/>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tetsuya\AppData\Local\Microsoft\Windows\INetCache\IE\9LV0U1RZ\arrow-curved-blu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7641809" flipH="1" flipV="1">
            <a:off x="6794573" y="4083354"/>
            <a:ext cx="1027461" cy="516299"/>
          </a:xfrm>
          <a:prstGeom prst="rect">
            <a:avLst/>
          </a:prstGeom>
          <a:noFill/>
          <a:extLst>
            <a:ext uri="{909E8E84-426E-40DD-AFC4-6F175D3DCCD1}">
              <a14:hiddenFill xmlns:a14="http://schemas.microsoft.com/office/drawing/2010/main">
                <a:solidFill>
                  <a:srgbClr val="FFFFFF"/>
                </a:solidFill>
              </a14:hiddenFill>
            </a:ext>
          </a:extLst>
        </p:spPr>
      </p:pic>
      <p:sp>
        <p:nvSpPr>
          <p:cNvPr id="19" name="PubOvalCallout"/>
          <p:cNvSpPr>
            <a:spLocks noEditPoints="1" noChangeArrowheads="1"/>
          </p:cNvSpPr>
          <p:nvPr/>
        </p:nvSpPr>
        <p:spPr bwMode="auto">
          <a:xfrm>
            <a:off x="4667153" y="2904179"/>
            <a:ext cx="1363215" cy="1213415"/>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19"/>
          <p:cNvSpPr txBox="1"/>
          <p:nvPr/>
        </p:nvSpPr>
        <p:spPr>
          <a:xfrm>
            <a:off x="4880708" y="3066274"/>
            <a:ext cx="1301934" cy="646331"/>
          </a:xfrm>
          <a:prstGeom prst="rect">
            <a:avLst/>
          </a:prstGeom>
          <a:noFill/>
        </p:spPr>
        <p:txBody>
          <a:bodyPr wrap="square" rtlCol="0">
            <a:spAutoFit/>
          </a:bodyPr>
          <a:lstStyle/>
          <a:p>
            <a:r>
              <a:rPr kumimoji="1" lang="en-US" altLang="ja-JP" dirty="0"/>
              <a:t>Take </a:t>
            </a:r>
          </a:p>
          <a:p>
            <a:r>
              <a:rPr kumimoji="1" lang="en-US" altLang="ja-JP" dirty="0"/>
              <a:t>the cup.</a:t>
            </a:r>
            <a:endParaRPr kumimoji="1" lang="ja-JP" altLang="en-US" dirty="0"/>
          </a:p>
        </p:txBody>
      </p:sp>
      <p:pic>
        <p:nvPicPr>
          <p:cNvPr id="21"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04475" y="4516373"/>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52349" y="461754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4572000" y="1979548"/>
            <a:ext cx="3744416" cy="369332"/>
          </a:xfrm>
          <a:prstGeom prst="rect">
            <a:avLst/>
          </a:prstGeom>
          <a:noFill/>
        </p:spPr>
        <p:txBody>
          <a:bodyPr wrap="square" rtlCol="0">
            <a:spAutoFit/>
          </a:bodyPr>
          <a:lstStyle/>
          <a:p>
            <a:r>
              <a:rPr kumimoji="1" lang="en-US" altLang="ja-JP" dirty="0"/>
              <a:t>Reproduction with human intention.</a:t>
            </a:r>
            <a:endParaRPr kumimoji="1" lang="ja-JP" altLang="en-US" dirty="0"/>
          </a:p>
        </p:txBody>
      </p:sp>
      <p:pic>
        <p:nvPicPr>
          <p:cNvPr id="24"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746" y="4443445"/>
            <a:ext cx="397052" cy="794103"/>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174169" y="4259730"/>
            <a:ext cx="2478094" cy="21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6"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940" y="5685276"/>
            <a:ext cx="578858" cy="57885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3824" y="5486724"/>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tetsuya\AppData\Local\Microsoft\Windows\INetCache\IE\9LV0U1RZ\arrow-curved-blue[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780594" flipH="1">
            <a:off x="1304928" y="4746610"/>
            <a:ext cx="905785" cy="45515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02" y="4773180"/>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34768" y="282580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82642" y="2926969"/>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1"/>
          <p:cNvSpPr/>
          <p:nvPr/>
        </p:nvSpPr>
        <p:spPr>
          <a:xfrm>
            <a:off x="6195582" y="2553726"/>
            <a:ext cx="1237205" cy="96473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6285816" y="3510886"/>
            <a:ext cx="970303" cy="75995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4"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1840" y="3518458"/>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etsuya\AppData\Local\Microsoft\Windows\INetCache\IE\2BC5JMJI\up-arrow-silhouette[1].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5400000">
            <a:off x="3227238" y="4469118"/>
            <a:ext cx="840706" cy="84070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3019262" y="2364137"/>
            <a:ext cx="2562827" cy="923330"/>
          </a:xfrm>
          <a:prstGeom prst="rect">
            <a:avLst/>
          </a:prstGeom>
          <a:noFill/>
        </p:spPr>
        <p:txBody>
          <a:bodyPr wrap="square" rtlCol="0">
            <a:spAutoFit/>
          </a:bodyPr>
          <a:lstStyle/>
          <a:p>
            <a:r>
              <a:rPr kumimoji="1" lang="en-US" altLang="ja-JP" dirty="0"/>
              <a:t>The human </a:t>
            </a:r>
          </a:p>
          <a:p>
            <a:r>
              <a:rPr kumimoji="1" lang="en-US" altLang="ja-JP" b="1" dirty="0">
                <a:solidFill>
                  <a:srgbClr val="FF0000"/>
                </a:solidFill>
              </a:rPr>
              <a:t>position</a:t>
            </a:r>
          </a:p>
          <a:p>
            <a:r>
              <a:rPr kumimoji="1" lang="en-US" altLang="ja-JP" dirty="0"/>
              <a:t>is important.</a:t>
            </a:r>
            <a:endParaRPr kumimoji="1" lang="ja-JP" altLang="en-US" dirty="0"/>
          </a:p>
        </p:txBody>
      </p:sp>
      <p:sp>
        <p:nvSpPr>
          <p:cNvPr id="12" name="テキスト ボックス 11"/>
          <p:cNvSpPr txBox="1"/>
          <p:nvPr/>
        </p:nvSpPr>
        <p:spPr>
          <a:xfrm>
            <a:off x="152401" y="6427935"/>
            <a:ext cx="4126506" cy="369332"/>
          </a:xfrm>
          <a:prstGeom prst="rect">
            <a:avLst/>
          </a:prstGeom>
          <a:noFill/>
        </p:spPr>
        <p:txBody>
          <a:bodyPr wrap="square" rtlCol="0">
            <a:spAutoFit/>
          </a:bodyPr>
          <a:lstStyle/>
          <a:p>
            <a:r>
              <a:rPr kumimoji="1" lang="en-US" altLang="ja-JP" dirty="0"/>
              <a:t>Teaching the task.</a:t>
            </a:r>
            <a:endParaRPr kumimoji="1" lang="ja-JP" altLang="en-US" dirty="0"/>
          </a:p>
        </p:txBody>
      </p:sp>
      <p:sp>
        <p:nvSpPr>
          <p:cNvPr id="6" name="スライド番号プレースホルダー 5">
            <a:extLst>
              <a:ext uri="{FF2B5EF4-FFF2-40B4-BE49-F238E27FC236}">
                <a16:creationId xmlns:a16="http://schemas.microsoft.com/office/drawing/2014/main" id="{1B679707-CECD-463D-8437-414EAC5D5E54}"/>
              </a:ext>
            </a:extLst>
          </p:cNvPr>
          <p:cNvSpPr>
            <a:spLocks noGrp="1"/>
          </p:cNvSpPr>
          <p:nvPr>
            <p:ph type="sldNum" sz="quarter" idx="12"/>
          </p:nvPr>
        </p:nvSpPr>
        <p:spPr/>
        <p:txBody>
          <a:bodyPr/>
          <a:lstStyle/>
          <a:p>
            <a:fld id="{BC410EEA-824F-4D46-AFE7-60426C8C06B0}" type="slidenum">
              <a:rPr lang="en-US" altLang="ja-JP" smtClean="0"/>
              <a:pPr/>
              <a:t>3</a:t>
            </a:fld>
            <a:endParaRPr lang="en-US" altLang="en-US" dirty="0"/>
          </a:p>
        </p:txBody>
      </p:sp>
    </p:spTree>
    <p:extLst>
      <p:ext uri="{BB962C8B-B14F-4D97-AF65-F5344CB8AC3E}">
        <p14:creationId xmlns:p14="http://schemas.microsoft.com/office/powerpoint/2010/main" val="61386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コンテンツ プレースホルダー 1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36096" y="3068960"/>
            <a:ext cx="1584176" cy="1584176"/>
          </a:xfrm>
        </p:spPr>
      </p:pic>
      <p:pic>
        <p:nvPicPr>
          <p:cNvPr id="4" name="Picture 3" descr="C:\Users\tetsuya\AppData\Local\Microsoft\Windows\INetCache\IE\9PQUV042\sgi01a201409121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3340215"/>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5" name="図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09169" y="3816639"/>
            <a:ext cx="1062831" cy="655438"/>
          </a:xfrm>
          <a:prstGeom prst="rect">
            <a:avLst/>
          </a:prstGeom>
        </p:spPr>
      </p:pic>
      <p:pic>
        <p:nvPicPr>
          <p:cNvPr id="6" name="Picture 5" descr="C:\Users\tetsuya\AppData\Local\Microsoft\Windows\INetCache\IE\2BC5JMJI\sgi01a201310150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8277" y="3524799"/>
            <a:ext cx="751520" cy="751520"/>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2">
            <a:extLst>
              <a:ext uri="{FF2B5EF4-FFF2-40B4-BE49-F238E27FC236}">
                <a16:creationId xmlns:a16="http://schemas.microsoft.com/office/drawing/2014/main" id="{6502DF82-7B5A-4F78-867A-F96F571AA931}"/>
              </a:ext>
            </a:extLst>
          </p:cNvPr>
          <p:cNvSpPr>
            <a:spLocks noGrp="1"/>
          </p:cNvSpPr>
          <p:nvPr>
            <p:ph type="title"/>
          </p:nvPr>
        </p:nvSpPr>
        <p:spPr/>
        <p:txBody>
          <a:bodyPr/>
          <a:lstStyle/>
          <a:p>
            <a:r>
              <a:rPr lang="en-US" altLang="ja-JP" dirty="0"/>
              <a:t>Problem of previous work</a:t>
            </a:r>
            <a:endParaRPr kumimoji="1" lang="ja-JP" altLang="en-US" dirty="0"/>
          </a:p>
        </p:txBody>
      </p:sp>
    </p:spTree>
    <p:extLst>
      <p:ext uri="{BB962C8B-B14F-4D97-AF65-F5344CB8AC3E}">
        <p14:creationId xmlns:p14="http://schemas.microsoft.com/office/powerpoint/2010/main" val="347955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4.44444E-6 -3.33333E-6 L 0.04028 -0.11921 C 0.04775 -0.14652 0.06563 -0.16666 0.08612 -0.17546 C 0.10903 -0.18657 0.1316 -0.18379 0.14983 -0.1699 L 0.23698 -0.10833 " pathEditMode="relative" rAng="20460000" ptsTypes="AAAAA">
                                      <p:cBhvr>
                                        <p:cTn id="6" dur="2000" fill="hold"/>
                                        <p:tgtEl>
                                          <p:spTgt spid="15"/>
                                        </p:tgtEl>
                                        <p:attrNameLst>
                                          <p:attrName>ppt_x</p:attrName>
                                          <p:attrName>ppt_y</p:attrName>
                                        </p:attrNameLst>
                                      </p:cBhvr>
                                      <p:rCtr x="10278" y="-11505"/>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5.55556E-7 -3.33333E-6 L 0.11337 -0.08935 C 0.13663 -0.10949 0.17396 -0.12592 0.21372 -0.13518 C 0.25816 -0.14861 0.29688 -0.15092 0.32413 -0.14421 L 0.45504 -0.11805 " pathEditMode="relative" rAng="20940000" ptsTypes="AAAAA">
                                      <p:cBhvr>
                                        <p:cTn id="10" dur="2000" fill="hold"/>
                                        <p:tgtEl>
                                          <p:spTgt spid="6"/>
                                        </p:tgtEl>
                                        <p:attrNameLst>
                                          <p:attrName>ppt_x</p:attrName>
                                          <p:attrName>ppt_y</p:attrName>
                                        </p:attrNameLst>
                                      </p:cBhvr>
                                      <p:rCtr x="22187" y="-97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512" y="2127889"/>
            <a:ext cx="8085584" cy="2669263"/>
          </a:xfrm>
        </p:spPr>
      </p:pic>
      <p:sp>
        <p:nvSpPr>
          <p:cNvPr id="6" name="矢印: 下 5"/>
          <p:cNvSpPr/>
          <p:nvPr/>
        </p:nvSpPr>
        <p:spPr>
          <a:xfrm>
            <a:off x="3851920" y="3356992"/>
            <a:ext cx="720080"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512" y="3645024"/>
            <a:ext cx="3525408" cy="945571"/>
          </a:xfrm>
          <a:prstGeom prst="rect">
            <a:avLst/>
          </a:prstGeom>
        </p:spPr>
      </p:pic>
      <p:pic>
        <p:nvPicPr>
          <p:cNvPr id="12" name="図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6539" y="5461155"/>
            <a:ext cx="3877949" cy="1280213"/>
          </a:xfrm>
          <a:prstGeom prst="rect">
            <a:avLst/>
          </a:prstGeom>
        </p:spPr>
      </p:pic>
      <p:sp>
        <p:nvSpPr>
          <p:cNvPr id="14" name="正方形/長方形 13"/>
          <p:cNvSpPr/>
          <p:nvPr/>
        </p:nvSpPr>
        <p:spPr>
          <a:xfrm>
            <a:off x="-108520" y="44624"/>
            <a:ext cx="9361040" cy="698477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86752" y="4766210"/>
            <a:ext cx="3525408" cy="967046"/>
          </a:xfrm>
          <a:prstGeom prst="rect">
            <a:avLst/>
          </a:prstGeom>
        </p:spPr>
      </p:pic>
      <p:sp>
        <p:nvSpPr>
          <p:cNvPr id="13" name="正方形/長方形 12"/>
          <p:cNvSpPr/>
          <p:nvPr/>
        </p:nvSpPr>
        <p:spPr>
          <a:xfrm>
            <a:off x="2051720" y="4590595"/>
            <a:ext cx="4176464" cy="1286677"/>
          </a:xfrm>
          <a:prstGeom prst="rect">
            <a:avLst/>
          </a:prstGeom>
          <a:noFill/>
          <a:ln w="44450" cmpd="sng">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lang="en-US" altLang="ja-JP" dirty="0"/>
              <a:t>Problem of previous work</a:t>
            </a:r>
            <a:endParaRPr kumimoji="1" lang="ja-JP" altLang="en-US" dirty="0"/>
          </a:p>
        </p:txBody>
      </p:sp>
      <p:sp>
        <p:nvSpPr>
          <p:cNvPr id="15" name="テキスト ボックス 14"/>
          <p:cNvSpPr txBox="1"/>
          <p:nvPr/>
        </p:nvSpPr>
        <p:spPr>
          <a:xfrm>
            <a:off x="326512" y="1556792"/>
            <a:ext cx="8360288" cy="523220"/>
          </a:xfrm>
          <a:prstGeom prst="rect">
            <a:avLst/>
          </a:prstGeom>
          <a:noFill/>
        </p:spPr>
        <p:txBody>
          <a:bodyPr wrap="square" rtlCol="0">
            <a:spAutoFit/>
          </a:bodyPr>
          <a:lstStyle/>
          <a:p>
            <a:r>
              <a:rPr kumimoji="1" lang="en-US" altLang="ja-JP" sz="2800" dirty="0"/>
              <a:t>Getting the “</a:t>
            </a:r>
            <a:r>
              <a:rPr kumimoji="1" lang="en-US" altLang="ja-JP" sz="2800" b="1" dirty="0">
                <a:solidFill>
                  <a:srgbClr val="FF0000"/>
                </a:solidFill>
              </a:rPr>
              <a:t>intermediate state</a:t>
            </a:r>
            <a:r>
              <a:rPr kumimoji="1" lang="en-US" altLang="ja-JP" sz="2800" dirty="0"/>
              <a:t>” of motion sequence.</a:t>
            </a:r>
          </a:p>
        </p:txBody>
      </p:sp>
      <p:sp>
        <p:nvSpPr>
          <p:cNvPr id="7" name="テキスト ボックス 6">
            <a:extLst>
              <a:ext uri="{FF2B5EF4-FFF2-40B4-BE49-F238E27FC236}">
                <a16:creationId xmlns:a16="http://schemas.microsoft.com/office/drawing/2014/main" id="{F4F6DC12-43C6-4C00-9856-513E89BB6364}"/>
              </a:ext>
            </a:extLst>
          </p:cNvPr>
          <p:cNvSpPr txBox="1"/>
          <p:nvPr/>
        </p:nvSpPr>
        <p:spPr>
          <a:xfrm>
            <a:off x="457200" y="2348880"/>
            <a:ext cx="8147248" cy="1200329"/>
          </a:xfrm>
          <a:prstGeom prst="rect">
            <a:avLst/>
          </a:prstGeom>
          <a:noFill/>
        </p:spPr>
        <p:txBody>
          <a:bodyPr wrap="square" rtlCol="0">
            <a:spAutoFit/>
          </a:bodyPr>
          <a:lstStyle/>
          <a:p>
            <a:r>
              <a:rPr kumimoji="1" lang="en-US" altLang="ja-JP" sz="2400" dirty="0"/>
              <a:t>What is </a:t>
            </a:r>
            <a:r>
              <a:rPr kumimoji="1" lang="en-US" altLang="ja-JP" sz="2400" b="1" dirty="0">
                <a:solidFill>
                  <a:srgbClr val="FF0000"/>
                </a:solidFill>
              </a:rPr>
              <a:t>NOT</a:t>
            </a:r>
            <a:r>
              <a:rPr kumimoji="1" lang="en-US" altLang="ja-JP" sz="2400" dirty="0"/>
              <a:t> important intermediates?</a:t>
            </a:r>
          </a:p>
          <a:p>
            <a:r>
              <a:rPr kumimoji="1" lang="en-US" altLang="ja-JP" sz="2400" dirty="0"/>
              <a:t>    </a:t>
            </a:r>
            <a:r>
              <a:rPr kumimoji="1" lang="ja-JP" altLang="en-US" sz="2400" dirty="0"/>
              <a:t>・ </a:t>
            </a:r>
            <a:r>
              <a:rPr kumimoji="1" lang="en-US" altLang="ja-JP" sz="2400" dirty="0"/>
              <a:t>Parts of motion primitives</a:t>
            </a:r>
          </a:p>
          <a:p>
            <a:r>
              <a:rPr kumimoji="1" lang="en-US" altLang="ja-JP" sz="2400" dirty="0"/>
              <a:t>    </a:t>
            </a:r>
            <a:r>
              <a:rPr kumimoji="1" lang="ja-JP" altLang="en-US" sz="2400" dirty="0"/>
              <a:t>・ </a:t>
            </a:r>
            <a:r>
              <a:rPr kumimoji="1" lang="en-US" altLang="ja-JP" sz="2400" dirty="0"/>
              <a:t>Noise (Motion done by chance)</a:t>
            </a:r>
            <a:endParaRPr kumimoji="1" lang="ja-JP" altLang="en-US" sz="2400" dirty="0"/>
          </a:p>
        </p:txBody>
      </p:sp>
    </p:spTree>
    <p:extLst>
      <p:ext uri="{BB962C8B-B14F-4D97-AF65-F5344CB8AC3E}">
        <p14:creationId xmlns:p14="http://schemas.microsoft.com/office/powerpoint/2010/main" val="214277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94444E-6 -1.11111E-6 L -0.00104 -0.30926 " pathEditMode="relative" rAng="0" ptsTypes="AA">
                                      <p:cBhvr>
                                        <p:cTn id="6" dur="2000" fill="hold"/>
                                        <p:tgtEl>
                                          <p:spTgt spid="5"/>
                                        </p:tgtEl>
                                        <p:attrNameLst>
                                          <p:attrName>ppt_x</p:attrName>
                                          <p:attrName>ppt_y</p:attrName>
                                        </p:attrNameLst>
                                      </p:cBhvr>
                                      <p:rCtr x="-52" y="-1546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3" grpId="0" animBg="1"/>
      <p:bldP spid="1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en-US" altLang="ja-JP" dirty="0"/>
              <a:t>The important states means the boundary of motion primitives, and to find them, the motion has to be encoded to the sequence of motion primitives.</a:t>
            </a:r>
          </a:p>
          <a:p>
            <a:endParaRPr lang="en-US" altLang="ja-JP" dirty="0"/>
          </a:p>
          <a:p>
            <a:r>
              <a:rPr lang="en-US" altLang="ja-JP" dirty="0"/>
              <a:t>HMM can encode various time sequential data.</a:t>
            </a:r>
          </a:p>
          <a:p>
            <a:pPr lvl="1"/>
            <a:r>
              <a:rPr lang="en-US" altLang="ja-JP" dirty="0"/>
              <a:t>But when using HMM to encode motion, there are some difficulties.</a:t>
            </a:r>
          </a:p>
          <a:p>
            <a:pPr lvl="2"/>
            <a:r>
              <a:rPr lang="en-US" altLang="ja-JP" dirty="0"/>
              <a:t>the number of hidden states(i.e. kind of motion primitives) is not known in advance.</a:t>
            </a:r>
          </a:p>
          <a:p>
            <a:pPr lvl="2"/>
            <a:r>
              <a:rPr lang="en-US" altLang="ja-JP" dirty="0"/>
              <a:t>Encoding with HMM is not enough to get the motion primitives.</a:t>
            </a:r>
          </a:p>
          <a:p>
            <a:pPr marL="630936" lvl="2" indent="0">
              <a:buNone/>
            </a:pPr>
            <a:r>
              <a:rPr lang="en-US" altLang="ja-JP" dirty="0"/>
              <a:t>(Each states of HMM is too primitive to explain the motion.)</a:t>
            </a:r>
          </a:p>
        </p:txBody>
      </p:sp>
      <p:sp>
        <p:nvSpPr>
          <p:cNvPr id="3" name="タイトル 2"/>
          <p:cNvSpPr>
            <a:spLocks noGrp="1"/>
          </p:cNvSpPr>
          <p:nvPr>
            <p:ph type="title"/>
          </p:nvPr>
        </p:nvSpPr>
        <p:spPr>
          <a:xfrm>
            <a:off x="457200" y="44624"/>
            <a:ext cx="8555832" cy="1143000"/>
          </a:xfrm>
        </p:spPr>
        <p:txBody>
          <a:bodyPr>
            <a:normAutofit fontScale="90000"/>
          </a:bodyPr>
          <a:lstStyle/>
          <a:p>
            <a:r>
              <a:rPr lang="en-US" altLang="ja-JP" dirty="0"/>
              <a:t>Finding</a:t>
            </a:r>
            <a:r>
              <a:rPr lang="ja-JP" altLang="en-US" dirty="0"/>
              <a:t> </a:t>
            </a:r>
            <a:r>
              <a:rPr lang="en-US" altLang="ja-JP" dirty="0"/>
              <a:t>the</a:t>
            </a:r>
            <a:r>
              <a:rPr lang="ja-JP" altLang="en-US" dirty="0"/>
              <a:t> </a:t>
            </a:r>
            <a:r>
              <a:rPr lang="en-US" altLang="ja-JP" dirty="0"/>
              <a:t>important</a:t>
            </a:r>
            <a:r>
              <a:rPr lang="ja-JP" altLang="en-US" dirty="0"/>
              <a:t> </a:t>
            </a:r>
            <a:r>
              <a:rPr lang="en-US" altLang="ja-JP" dirty="0"/>
              <a:t>intermediate states</a:t>
            </a:r>
            <a:endParaRPr kumimoji="1" lang="ja-JP" altLang="en-US" dirty="0"/>
          </a:p>
        </p:txBody>
      </p:sp>
      <p:sp>
        <p:nvSpPr>
          <p:cNvPr id="5" name="スライド番号プレースホルダー 4">
            <a:extLst>
              <a:ext uri="{FF2B5EF4-FFF2-40B4-BE49-F238E27FC236}">
                <a16:creationId xmlns:a16="http://schemas.microsoft.com/office/drawing/2014/main" id="{1317222C-2372-49E0-9C60-3F835E3DEE72}"/>
              </a:ext>
            </a:extLst>
          </p:cNvPr>
          <p:cNvSpPr>
            <a:spLocks noGrp="1"/>
          </p:cNvSpPr>
          <p:nvPr>
            <p:ph type="sldNum" sz="quarter" idx="12"/>
          </p:nvPr>
        </p:nvSpPr>
        <p:spPr/>
        <p:txBody>
          <a:bodyPr/>
          <a:lstStyle/>
          <a:p>
            <a:fld id="{BC410EEA-824F-4D46-AFE7-60426C8C06B0}" type="slidenum">
              <a:rPr lang="en-US" altLang="ja-JP" smtClean="0"/>
              <a:pPr/>
              <a:t>6</a:t>
            </a:fld>
            <a:endParaRPr lang="en-US" altLang="en-US" dirty="0"/>
          </a:p>
        </p:txBody>
      </p:sp>
    </p:spTree>
    <p:extLst>
      <p:ext uri="{BB962C8B-B14F-4D97-AF65-F5344CB8AC3E}">
        <p14:creationId xmlns:p14="http://schemas.microsoft.com/office/powerpoint/2010/main" val="84491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err="1"/>
              <a:t>Tadahiro</a:t>
            </a:r>
            <a:r>
              <a:rPr lang="en-US" altLang="ja-JP" dirty="0"/>
              <a:t> Taniguchi et al [1] solved that problem by using sticky-Hierarchical </a:t>
            </a:r>
            <a:r>
              <a:rPr lang="en-US" altLang="ja-JP" dirty="0" err="1"/>
              <a:t>Dirichlet</a:t>
            </a:r>
            <a:r>
              <a:rPr lang="en-US" altLang="ja-JP" dirty="0"/>
              <a:t> Process Hidden Markov Model (</a:t>
            </a:r>
            <a:r>
              <a:rPr lang="en-US" altLang="ja-JP" dirty="0" err="1"/>
              <a:t>sHDP</a:t>
            </a:r>
            <a:r>
              <a:rPr lang="en-US" altLang="ja-JP" dirty="0"/>
              <a:t>-HMM [2]) and Nested Pitman-</a:t>
            </a:r>
            <a:r>
              <a:rPr lang="en-US" altLang="ja-JP" dirty="0" err="1"/>
              <a:t>Yor</a:t>
            </a:r>
            <a:r>
              <a:rPr lang="en-US" altLang="ja-JP" dirty="0"/>
              <a:t> Language Model(NPYLM [3]).</a:t>
            </a:r>
          </a:p>
          <a:p>
            <a:pPr lvl="2"/>
            <a:endParaRPr lang="en-US" altLang="ja-JP" dirty="0"/>
          </a:p>
          <a:p>
            <a:pPr lvl="1"/>
            <a:r>
              <a:rPr lang="en-US" altLang="ja-JP" dirty="0" err="1"/>
              <a:t>sHDP</a:t>
            </a:r>
            <a:r>
              <a:rPr lang="en-US" altLang="ja-JP" dirty="0"/>
              <a:t>-HMM realizes encoding without to decide the number of hidden states in advance. </a:t>
            </a:r>
          </a:p>
          <a:p>
            <a:pPr lvl="1"/>
            <a:r>
              <a:rPr lang="en-US" altLang="ja-JP" dirty="0"/>
              <a:t>NPYLM realizes parsing the sequence of character to sequence of words without to input dictionary in advance.</a:t>
            </a:r>
          </a:p>
          <a:p>
            <a:pPr lvl="1"/>
            <a:endParaRPr lang="en-US" altLang="ja-JP" dirty="0"/>
          </a:p>
          <a:p>
            <a:pPr lvl="1"/>
            <a:r>
              <a:rPr lang="en-US" altLang="ja-JP" dirty="0"/>
              <a:t>The intervals of words made by NPYLM mean the boundary of motion primitives, the important interval states.</a:t>
            </a:r>
            <a:endParaRPr kumimoji="1" lang="ja-JP" altLang="en-US" dirty="0"/>
          </a:p>
        </p:txBody>
      </p:sp>
      <p:sp>
        <p:nvSpPr>
          <p:cNvPr id="3" name="タイトル 2"/>
          <p:cNvSpPr>
            <a:spLocks noGrp="1"/>
          </p:cNvSpPr>
          <p:nvPr>
            <p:ph type="title"/>
          </p:nvPr>
        </p:nvSpPr>
        <p:spPr>
          <a:xfrm>
            <a:off x="457200" y="44624"/>
            <a:ext cx="8555832" cy="1143000"/>
          </a:xfrm>
        </p:spPr>
        <p:txBody>
          <a:bodyPr>
            <a:normAutofit fontScale="90000"/>
          </a:bodyPr>
          <a:lstStyle/>
          <a:p>
            <a:r>
              <a:rPr lang="en-US" altLang="ja-JP" dirty="0"/>
              <a:t>Finding</a:t>
            </a:r>
            <a:r>
              <a:rPr lang="ja-JP" altLang="en-US" dirty="0"/>
              <a:t> </a:t>
            </a:r>
            <a:r>
              <a:rPr lang="en-US" altLang="ja-JP" dirty="0"/>
              <a:t>the</a:t>
            </a:r>
            <a:r>
              <a:rPr lang="ja-JP" altLang="en-US" dirty="0"/>
              <a:t> </a:t>
            </a:r>
            <a:r>
              <a:rPr lang="en-US" altLang="ja-JP" dirty="0"/>
              <a:t>important</a:t>
            </a:r>
            <a:r>
              <a:rPr lang="ja-JP" altLang="en-US" dirty="0"/>
              <a:t> </a:t>
            </a:r>
            <a:r>
              <a:rPr lang="en-US" altLang="ja-JP" dirty="0"/>
              <a:t>intermediate states</a:t>
            </a:r>
            <a:endParaRPr kumimoji="1" lang="ja-JP" altLang="en-US" dirty="0"/>
          </a:p>
        </p:txBody>
      </p:sp>
      <p:sp>
        <p:nvSpPr>
          <p:cNvPr id="5" name="スライド番号プレースホルダー 4">
            <a:extLst>
              <a:ext uri="{FF2B5EF4-FFF2-40B4-BE49-F238E27FC236}">
                <a16:creationId xmlns:a16="http://schemas.microsoft.com/office/drawing/2014/main" id="{0633AF92-9896-4ECE-AFDB-2C5AA68A77CF}"/>
              </a:ext>
            </a:extLst>
          </p:cNvPr>
          <p:cNvSpPr>
            <a:spLocks noGrp="1"/>
          </p:cNvSpPr>
          <p:nvPr>
            <p:ph type="sldNum" sz="quarter" idx="12"/>
          </p:nvPr>
        </p:nvSpPr>
        <p:spPr/>
        <p:txBody>
          <a:bodyPr/>
          <a:lstStyle/>
          <a:p>
            <a:fld id="{BC410EEA-824F-4D46-AFE7-60426C8C06B0}" type="slidenum">
              <a:rPr lang="en-US" altLang="ja-JP" smtClean="0"/>
              <a:pPr/>
              <a:t>7</a:t>
            </a:fld>
            <a:endParaRPr lang="en-US" altLang="en-US" dirty="0"/>
          </a:p>
        </p:txBody>
      </p:sp>
    </p:spTree>
    <p:extLst>
      <p:ext uri="{BB962C8B-B14F-4D97-AF65-F5344CB8AC3E}">
        <p14:creationId xmlns:p14="http://schemas.microsoft.com/office/powerpoint/2010/main" val="694586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楕円 42"/>
          <p:cNvSpPr/>
          <p:nvPr/>
        </p:nvSpPr>
        <p:spPr>
          <a:xfrm>
            <a:off x="6300192" y="5517232"/>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pic>
        <p:nvPicPr>
          <p:cNvPr id="36" name="図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3635" y="2952567"/>
            <a:ext cx="1537273" cy="1531191"/>
          </a:xfrm>
          <a:prstGeom prst="rect">
            <a:avLst/>
          </a:prstGeom>
        </p:spPr>
      </p:pic>
      <p:pic>
        <p:nvPicPr>
          <p:cNvPr id="5" name="コンテンツ プレースホルダー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3528" y="1052736"/>
            <a:ext cx="3032808" cy="1152128"/>
          </a:xfrm>
        </p:spPr>
      </p:pic>
      <p:sp>
        <p:nvSpPr>
          <p:cNvPr id="3" name="タイトル 2"/>
          <p:cNvSpPr>
            <a:spLocks noGrp="1"/>
          </p:cNvSpPr>
          <p:nvPr>
            <p:ph type="title"/>
          </p:nvPr>
        </p:nvSpPr>
        <p:spPr/>
        <p:txBody>
          <a:bodyPr/>
          <a:lstStyle/>
          <a:p>
            <a:r>
              <a:rPr lang="en-US" altLang="ja-JP" dirty="0"/>
              <a:t>Outline</a:t>
            </a:r>
            <a:endParaRPr kumimoji="1" lang="ja-JP" altLang="en-US" dirty="0"/>
          </a:p>
        </p:txBody>
      </p:sp>
      <p:sp>
        <p:nvSpPr>
          <p:cNvPr id="6" name="正方形/長方形 5"/>
          <p:cNvSpPr/>
          <p:nvPr/>
        </p:nvSpPr>
        <p:spPr>
          <a:xfrm>
            <a:off x="2051720" y="249289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sHDP</a:t>
            </a:r>
            <a:r>
              <a:rPr kumimoji="1" lang="en-US" altLang="ja-JP" dirty="0"/>
              <a:t>-HMM</a:t>
            </a:r>
            <a:endParaRPr kumimoji="1" lang="ja-JP" altLang="en-US" dirty="0"/>
          </a:p>
        </p:txBody>
      </p:sp>
      <p:sp>
        <p:nvSpPr>
          <p:cNvPr id="7" name="正方形/長方形 6"/>
          <p:cNvSpPr/>
          <p:nvPr/>
        </p:nvSpPr>
        <p:spPr>
          <a:xfrm>
            <a:off x="941809" y="4581128"/>
            <a:ext cx="165204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NPYLM</a:t>
            </a:r>
            <a:endParaRPr kumimoji="1" lang="ja-JP" altLang="en-US" dirty="0"/>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32" y="5456400"/>
            <a:ext cx="3487200" cy="1356976"/>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332" y="3369461"/>
            <a:ext cx="3487200" cy="1012659"/>
          </a:xfrm>
          <a:prstGeom prst="rect">
            <a:avLst/>
          </a:prstGeom>
        </p:spPr>
      </p:pic>
      <p:sp>
        <p:nvSpPr>
          <p:cNvPr id="11" name="下矢印 10"/>
          <p:cNvSpPr/>
          <p:nvPr/>
        </p:nvSpPr>
        <p:spPr>
          <a:xfrm>
            <a:off x="755576" y="2204864"/>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2555776" y="318722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a:off x="1619672" y="431011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下矢印 13"/>
          <p:cNvSpPr/>
          <p:nvPr/>
        </p:nvSpPr>
        <p:spPr>
          <a:xfrm>
            <a:off x="1619672" y="522920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9952" y="669742"/>
            <a:ext cx="4929232" cy="1918115"/>
          </a:xfrm>
          <a:prstGeom prst="rect">
            <a:avLst/>
          </a:prstGeom>
        </p:spPr>
      </p:pic>
      <p:sp>
        <p:nvSpPr>
          <p:cNvPr id="16" name="下矢印 15"/>
          <p:cNvSpPr/>
          <p:nvPr/>
        </p:nvSpPr>
        <p:spPr>
          <a:xfrm>
            <a:off x="6228184" y="393488"/>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4644008" y="764704"/>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5652120" y="78666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642965" y="139247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5526360" y="1388695"/>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5652120"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4614405"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p:cNvCxnSpPr>
            <a:stCxn id="17" idx="5"/>
            <a:endCxn id="22" idx="1"/>
          </p:cNvCxnSpPr>
          <p:nvPr/>
        </p:nvCxnSpPr>
        <p:spPr>
          <a:xfrm>
            <a:off x="4889859" y="1010555"/>
            <a:ext cx="678682" cy="420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22" idx="3"/>
            <a:endCxn id="24" idx="7"/>
          </p:cNvCxnSpPr>
          <p:nvPr/>
        </p:nvCxnSpPr>
        <p:spPr>
          <a:xfrm flipH="1">
            <a:off x="4860256" y="1634546"/>
            <a:ext cx="708285" cy="398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8" idx="5"/>
            <a:endCxn id="21" idx="1"/>
          </p:cNvCxnSpPr>
          <p:nvPr/>
        </p:nvCxnSpPr>
        <p:spPr>
          <a:xfrm>
            <a:off x="5897971" y="1032513"/>
            <a:ext cx="787175" cy="402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21" idx="3"/>
            <a:endCxn id="23" idx="7"/>
          </p:cNvCxnSpPr>
          <p:nvPr/>
        </p:nvCxnSpPr>
        <p:spPr>
          <a:xfrm flipH="1">
            <a:off x="5897971" y="1638323"/>
            <a:ext cx="787175" cy="394368"/>
          </a:xfrm>
          <a:prstGeom prst="line">
            <a:avLst/>
          </a:prstGeom>
        </p:spPr>
        <p:style>
          <a:lnRef idx="1">
            <a:schemeClr val="accent1"/>
          </a:lnRef>
          <a:fillRef idx="0">
            <a:schemeClr val="accent1"/>
          </a:fillRef>
          <a:effectRef idx="0">
            <a:schemeClr val="accent1"/>
          </a:effectRef>
          <a:fontRef idx="minor">
            <a:schemeClr val="tx1"/>
          </a:fontRef>
        </p:style>
      </p:cxnSp>
      <p:sp>
        <p:nvSpPr>
          <p:cNvPr id="33" name="下矢印 32"/>
          <p:cNvSpPr/>
          <p:nvPr/>
        </p:nvSpPr>
        <p:spPr>
          <a:xfrm>
            <a:off x="6237700" y="260277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50676" y="3083525"/>
            <a:ext cx="1549858" cy="1528396"/>
          </a:xfrm>
          <a:prstGeom prst="rect">
            <a:avLst/>
          </a:prstGeom>
        </p:spPr>
      </p:pic>
      <p:pic>
        <p:nvPicPr>
          <p:cNvPr id="34" name="図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74090" y="3233835"/>
            <a:ext cx="1554094" cy="1563317"/>
          </a:xfrm>
          <a:prstGeom prst="rect">
            <a:avLst/>
          </a:prstGeom>
        </p:spPr>
      </p:pic>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216" y="2939509"/>
            <a:ext cx="1549858" cy="1528396"/>
          </a:xfrm>
          <a:prstGeom prst="rect">
            <a:avLst/>
          </a:prstGeom>
        </p:spPr>
      </p:pic>
      <p:pic>
        <p:nvPicPr>
          <p:cNvPr id="38" name="図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9630" y="3089819"/>
            <a:ext cx="1554094" cy="1563317"/>
          </a:xfrm>
          <a:prstGeom prst="rect">
            <a:avLst/>
          </a:prstGeom>
        </p:spPr>
      </p:pic>
      <p:pic>
        <p:nvPicPr>
          <p:cNvPr id="39" name="図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3989" y="3284984"/>
            <a:ext cx="1558491" cy="1555405"/>
          </a:xfrm>
          <a:prstGeom prst="rect">
            <a:avLst/>
          </a:prstGeom>
        </p:spPr>
      </p:pic>
      <p:sp>
        <p:nvSpPr>
          <p:cNvPr id="40" name="下矢印 39"/>
          <p:cNvSpPr/>
          <p:nvPr/>
        </p:nvSpPr>
        <p:spPr>
          <a:xfrm>
            <a:off x="6228184" y="479715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807549" y="5229200"/>
            <a:ext cx="3292843" cy="1114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a:off x="5868144" y="5716249"/>
            <a:ext cx="162272" cy="700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7308304" y="5566624"/>
            <a:ext cx="792088" cy="369332"/>
          </a:xfrm>
          <a:prstGeom prst="rect">
            <a:avLst/>
          </a:prstGeom>
          <a:noFill/>
        </p:spPr>
        <p:txBody>
          <a:bodyPr wrap="square" rtlCol="0">
            <a:spAutoFit/>
          </a:bodyPr>
          <a:lstStyle/>
          <a:p>
            <a:r>
              <a:rPr kumimoji="1" lang="ja-JP" altLang="en-US" dirty="0"/>
              <a:t>・・・</a:t>
            </a:r>
          </a:p>
        </p:txBody>
      </p:sp>
      <p:sp>
        <p:nvSpPr>
          <p:cNvPr id="48" name="右矢印 47"/>
          <p:cNvSpPr/>
          <p:nvPr/>
        </p:nvSpPr>
        <p:spPr>
          <a:xfrm>
            <a:off x="4536504"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p:cNvSpPr/>
          <p:nvPr/>
        </p:nvSpPr>
        <p:spPr>
          <a:xfrm>
            <a:off x="7812360"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3799910" y="5531583"/>
            <a:ext cx="1114954" cy="369332"/>
          </a:xfrm>
          <a:prstGeom prst="rect">
            <a:avLst/>
          </a:prstGeom>
          <a:noFill/>
        </p:spPr>
        <p:txBody>
          <a:bodyPr wrap="square" rtlCol="0">
            <a:spAutoFit/>
          </a:bodyPr>
          <a:lstStyle/>
          <a:p>
            <a:r>
              <a:rPr kumimoji="1" lang="en-US" altLang="ja-JP" dirty="0"/>
              <a:t>Start</a:t>
            </a:r>
          </a:p>
        </p:txBody>
      </p:sp>
      <p:sp>
        <p:nvSpPr>
          <p:cNvPr id="51" name="テキスト ボックス 50"/>
          <p:cNvSpPr txBox="1"/>
          <p:nvPr/>
        </p:nvSpPr>
        <p:spPr>
          <a:xfrm>
            <a:off x="8282324" y="5566624"/>
            <a:ext cx="682164" cy="369332"/>
          </a:xfrm>
          <a:prstGeom prst="rect">
            <a:avLst/>
          </a:prstGeom>
          <a:noFill/>
        </p:spPr>
        <p:txBody>
          <a:bodyPr wrap="square" rtlCol="0">
            <a:spAutoFit/>
          </a:bodyPr>
          <a:lstStyle/>
          <a:p>
            <a:r>
              <a:rPr kumimoji="1" lang="en-US" altLang="ja-JP" dirty="0"/>
              <a:t>Goal </a:t>
            </a:r>
          </a:p>
        </p:txBody>
      </p:sp>
      <p:sp>
        <p:nvSpPr>
          <p:cNvPr id="45" name="正方形/長方形 44"/>
          <p:cNvSpPr/>
          <p:nvPr/>
        </p:nvSpPr>
        <p:spPr>
          <a:xfrm>
            <a:off x="179512" y="2507461"/>
            <a:ext cx="14734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Smoothing</a:t>
            </a:r>
            <a:br>
              <a:rPr kumimoji="1" lang="en-US" altLang="ja-JP" dirty="0"/>
            </a:br>
            <a:r>
              <a:rPr kumimoji="1" lang="en-US" altLang="ja-JP" dirty="0"/>
              <a:t>(TMA)</a:t>
            </a:r>
            <a:endParaRPr kumimoji="1" lang="ja-JP" altLang="en-US" dirty="0"/>
          </a:p>
        </p:txBody>
      </p:sp>
      <p:sp>
        <p:nvSpPr>
          <p:cNvPr id="2" name="右矢印 1"/>
          <p:cNvSpPr/>
          <p:nvPr/>
        </p:nvSpPr>
        <p:spPr>
          <a:xfrm>
            <a:off x="1763688" y="2708920"/>
            <a:ext cx="21602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5061136" y="5504877"/>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sp>
        <p:nvSpPr>
          <p:cNvPr id="10" name="スライド番号プレースホルダー 9">
            <a:extLst>
              <a:ext uri="{FF2B5EF4-FFF2-40B4-BE49-F238E27FC236}">
                <a16:creationId xmlns:a16="http://schemas.microsoft.com/office/drawing/2014/main" id="{578D662B-621D-4E05-A3DF-C4016DDA6552}"/>
              </a:ext>
            </a:extLst>
          </p:cNvPr>
          <p:cNvSpPr>
            <a:spLocks noGrp="1"/>
          </p:cNvSpPr>
          <p:nvPr>
            <p:ph type="sldNum" sz="quarter" idx="12"/>
          </p:nvPr>
        </p:nvSpPr>
        <p:spPr/>
        <p:txBody>
          <a:bodyPr/>
          <a:lstStyle/>
          <a:p>
            <a:fld id="{BC410EEA-824F-4D46-AFE7-60426C8C06B0}" type="slidenum">
              <a:rPr lang="en-US" altLang="ja-JP" smtClean="0"/>
              <a:pPr/>
              <a:t>8</a:t>
            </a:fld>
            <a:endParaRPr lang="en-US" altLang="en-US" dirty="0"/>
          </a:p>
        </p:txBody>
      </p:sp>
    </p:spTree>
    <p:extLst>
      <p:ext uri="{BB962C8B-B14F-4D97-AF65-F5344CB8AC3E}">
        <p14:creationId xmlns:p14="http://schemas.microsoft.com/office/powerpoint/2010/main" val="1200322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楕円 42"/>
          <p:cNvSpPr/>
          <p:nvPr/>
        </p:nvSpPr>
        <p:spPr>
          <a:xfrm>
            <a:off x="6300192" y="5517232"/>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pic>
        <p:nvPicPr>
          <p:cNvPr id="36" name="図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3635" y="2952567"/>
            <a:ext cx="1537273" cy="1531191"/>
          </a:xfrm>
          <a:prstGeom prst="rect">
            <a:avLst/>
          </a:prstGeom>
        </p:spPr>
      </p:pic>
      <p:pic>
        <p:nvPicPr>
          <p:cNvPr id="5" name="コンテンツ プレースホルダー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3528" y="1052736"/>
            <a:ext cx="3032808" cy="1152128"/>
          </a:xfrm>
        </p:spPr>
      </p:pic>
      <p:sp>
        <p:nvSpPr>
          <p:cNvPr id="3" name="タイトル 2"/>
          <p:cNvSpPr>
            <a:spLocks noGrp="1"/>
          </p:cNvSpPr>
          <p:nvPr>
            <p:ph type="title"/>
          </p:nvPr>
        </p:nvSpPr>
        <p:spPr/>
        <p:txBody>
          <a:bodyPr/>
          <a:lstStyle/>
          <a:p>
            <a:r>
              <a:rPr kumimoji="1" lang="en-US" altLang="ja-JP" dirty="0"/>
              <a:t>Current works</a:t>
            </a:r>
            <a:endParaRPr kumimoji="1" lang="ja-JP" altLang="en-US" dirty="0"/>
          </a:p>
        </p:txBody>
      </p:sp>
      <p:sp>
        <p:nvSpPr>
          <p:cNvPr id="6" name="正方形/長方形 5"/>
          <p:cNvSpPr/>
          <p:nvPr/>
        </p:nvSpPr>
        <p:spPr>
          <a:xfrm>
            <a:off x="2051720" y="249289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Normal HMM</a:t>
            </a:r>
            <a:endParaRPr kumimoji="1" lang="ja-JP" altLang="en-US" dirty="0"/>
          </a:p>
        </p:txBody>
      </p:sp>
      <p:sp>
        <p:nvSpPr>
          <p:cNvPr id="7" name="正方形/長方形 6"/>
          <p:cNvSpPr/>
          <p:nvPr/>
        </p:nvSpPr>
        <p:spPr>
          <a:xfrm>
            <a:off x="941809" y="4581128"/>
            <a:ext cx="165204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HPYLM</a:t>
            </a:r>
            <a:endParaRPr kumimoji="1" lang="ja-JP" altLang="en-US" dirty="0"/>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32" y="5456400"/>
            <a:ext cx="3487200" cy="1356976"/>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332" y="3369461"/>
            <a:ext cx="3487200" cy="1012659"/>
          </a:xfrm>
          <a:prstGeom prst="rect">
            <a:avLst/>
          </a:prstGeom>
        </p:spPr>
      </p:pic>
      <p:sp>
        <p:nvSpPr>
          <p:cNvPr id="11" name="下矢印 10"/>
          <p:cNvSpPr/>
          <p:nvPr/>
        </p:nvSpPr>
        <p:spPr>
          <a:xfrm>
            <a:off x="755576" y="2204864"/>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2555776" y="318722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a:off x="1619672" y="431011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下矢印 13"/>
          <p:cNvSpPr/>
          <p:nvPr/>
        </p:nvSpPr>
        <p:spPr>
          <a:xfrm>
            <a:off x="1619672" y="522920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9952" y="669742"/>
            <a:ext cx="4929232" cy="1918115"/>
          </a:xfrm>
          <a:prstGeom prst="rect">
            <a:avLst/>
          </a:prstGeom>
        </p:spPr>
      </p:pic>
      <p:sp>
        <p:nvSpPr>
          <p:cNvPr id="16" name="下矢印 15"/>
          <p:cNvSpPr/>
          <p:nvPr/>
        </p:nvSpPr>
        <p:spPr>
          <a:xfrm>
            <a:off x="6228184" y="393488"/>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4644008" y="764704"/>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5652120" y="78666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642965" y="139247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5526360" y="1388695"/>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5652120"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4614405"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p:cNvCxnSpPr>
            <a:stCxn id="17" idx="5"/>
            <a:endCxn id="22" idx="1"/>
          </p:cNvCxnSpPr>
          <p:nvPr/>
        </p:nvCxnSpPr>
        <p:spPr>
          <a:xfrm>
            <a:off x="4889859" y="1010555"/>
            <a:ext cx="678682" cy="420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22" idx="3"/>
            <a:endCxn id="24" idx="7"/>
          </p:cNvCxnSpPr>
          <p:nvPr/>
        </p:nvCxnSpPr>
        <p:spPr>
          <a:xfrm flipH="1">
            <a:off x="4860256" y="1634546"/>
            <a:ext cx="708285" cy="398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8" idx="5"/>
            <a:endCxn id="21" idx="1"/>
          </p:cNvCxnSpPr>
          <p:nvPr/>
        </p:nvCxnSpPr>
        <p:spPr>
          <a:xfrm>
            <a:off x="5897971" y="1032513"/>
            <a:ext cx="787175" cy="402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21" idx="3"/>
            <a:endCxn id="23" idx="7"/>
          </p:cNvCxnSpPr>
          <p:nvPr/>
        </p:nvCxnSpPr>
        <p:spPr>
          <a:xfrm flipH="1">
            <a:off x="5897971" y="1638323"/>
            <a:ext cx="787175" cy="394368"/>
          </a:xfrm>
          <a:prstGeom prst="line">
            <a:avLst/>
          </a:prstGeom>
        </p:spPr>
        <p:style>
          <a:lnRef idx="1">
            <a:schemeClr val="accent1"/>
          </a:lnRef>
          <a:fillRef idx="0">
            <a:schemeClr val="accent1"/>
          </a:fillRef>
          <a:effectRef idx="0">
            <a:schemeClr val="accent1"/>
          </a:effectRef>
          <a:fontRef idx="minor">
            <a:schemeClr val="tx1"/>
          </a:fontRef>
        </p:style>
      </p:cxnSp>
      <p:sp>
        <p:nvSpPr>
          <p:cNvPr id="33" name="下矢印 32"/>
          <p:cNvSpPr/>
          <p:nvPr/>
        </p:nvSpPr>
        <p:spPr>
          <a:xfrm>
            <a:off x="6237700" y="260277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50676" y="3083525"/>
            <a:ext cx="1549858" cy="1528396"/>
          </a:xfrm>
          <a:prstGeom prst="rect">
            <a:avLst/>
          </a:prstGeom>
        </p:spPr>
      </p:pic>
      <p:pic>
        <p:nvPicPr>
          <p:cNvPr id="34" name="図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74090" y="3233835"/>
            <a:ext cx="1554094" cy="1563317"/>
          </a:xfrm>
          <a:prstGeom prst="rect">
            <a:avLst/>
          </a:prstGeom>
        </p:spPr>
      </p:pic>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216" y="2939509"/>
            <a:ext cx="1549858" cy="1528396"/>
          </a:xfrm>
          <a:prstGeom prst="rect">
            <a:avLst/>
          </a:prstGeom>
        </p:spPr>
      </p:pic>
      <p:pic>
        <p:nvPicPr>
          <p:cNvPr id="38" name="図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9630" y="3089819"/>
            <a:ext cx="1554094" cy="1563317"/>
          </a:xfrm>
          <a:prstGeom prst="rect">
            <a:avLst/>
          </a:prstGeom>
        </p:spPr>
      </p:pic>
      <p:pic>
        <p:nvPicPr>
          <p:cNvPr id="39" name="図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3989" y="3284984"/>
            <a:ext cx="1558491" cy="1555405"/>
          </a:xfrm>
          <a:prstGeom prst="rect">
            <a:avLst/>
          </a:prstGeom>
        </p:spPr>
      </p:pic>
      <p:sp>
        <p:nvSpPr>
          <p:cNvPr id="40" name="下矢印 39"/>
          <p:cNvSpPr/>
          <p:nvPr/>
        </p:nvSpPr>
        <p:spPr>
          <a:xfrm>
            <a:off x="6228184" y="479715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807549" y="5229200"/>
            <a:ext cx="3292843" cy="1114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a:off x="5868144" y="5716249"/>
            <a:ext cx="162272" cy="700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7308304" y="5566624"/>
            <a:ext cx="792088" cy="369332"/>
          </a:xfrm>
          <a:prstGeom prst="rect">
            <a:avLst/>
          </a:prstGeom>
          <a:noFill/>
        </p:spPr>
        <p:txBody>
          <a:bodyPr wrap="square" rtlCol="0">
            <a:spAutoFit/>
          </a:bodyPr>
          <a:lstStyle/>
          <a:p>
            <a:r>
              <a:rPr kumimoji="1" lang="ja-JP" altLang="en-US" dirty="0"/>
              <a:t>・・・</a:t>
            </a:r>
          </a:p>
        </p:txBody>
      </p:sp>
      <p:sp>
        <p:nvSpPr>
          <p:cNvPr id="48" name="右矢印 47"/>
          <p:cNvSpPr/>
          <p:nvPr/>
        </p:nvSpPr>
        <p:spPr>
          <a:xfrm>
            <a:off x="4536504"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p:cNvSpPr/>
          <p:nvPr/>
        </p:nvSpPr>
        <p:spPr>
          <a:xfrm>
            <a:off x="7812360"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3799910" y="5531583"/>
            <a:ext cx="1114954" cy="369332"/>
          </a:xfrm>
          <a:prstGeom prst="rect">
            <a:avLst/>
          </a:prstGeom>
          <a:noFill/>
        </p:spPr>
        <p:txBody>
          <a:bodyPr wrap="square" rtlCol="0">
            <a:spAutoFit/>
          </a:bodyPr>
          <a:lstStyle/>
          <a:p>
            <a:r>
              <a:rPr kumimoji="1" lang="en-US" altLang="ja-JP" dirty="0"/>
              <a:t>Start</a:t>
            </a:r>
          </a:p>
        </p:txBody>
      </p:sp>
      <p:sp>
        <p:nvSpPr>
          <p:cNvPr id="51" name="テキスト ボックス 50"/>
          <p:cNvSpPr txBox="1"/>
          <p:nvPr/>
        </p:nvSpPr>
        <p:spPr>
          <a:xfrm>
            <a:off x="8282324" y="5566624"/>
            <a:ext cx="682164" cy="369332"/>
          </a:xfrm>
          <a:prstGeom prst="rect">
            <a:avLst/>
          </a:prstGeom>
          <a:noFill/>
        </p:spPr>
        <p:txBody>
          <a:bodyPr wrap="square" rtlCol="0">
            <a:spAutoFit/>
          </a:bodyPr>
          <a:lstStyle/>
          <a:p>
            <a:r>
              <a:rPr kumimoji="1" lang="en-US" altLang="ja-JP" dirty="0"/>
              <a:t>Goal </a:t>
            </a:r>
          </a:p>
        </p:txBody>
      </p:sp>
      <p:sp>
        <p:nvSpPr>
          <p:cNvPr id="45" name="正方形/長方形 44"/>
          <p:cNvSpPr/>
          <p:nvPr/>
        </p:nvSpPr>
        <p:spPr>
          <a:xfrm>
            <a:off x="179512" y="2507461"/>
            <a:ext cx="14734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Smoothing</a:t>
            </a:r>
            <a:br>
              <a:rPr kumimoji="1" lang="en-US" altLang="ja-JP" dirty="0"/>
            </a:br>
            <a:r>
              <a:rPr kumimoji="1" lang="en-US" altLang="ja-JP" dirty="0"/>
              <a:t>(TMA)</a:t>
            </a:r>
            <a:endParaRPr kumimoji="1" lang="ja-JP" altLang="en-US" dirty="0"/>
          </a:p>
        </p:txBody>
      </p:sp>
      <p:sp>
        <p:nvSpPr>
          <p:cNvPr id="2" name="右矢印 1"/>
          <p:cNvSpPr/>
          <p:nvPr/>
        </p:nvSpPr>
        <p:spPr>
          <a:xfrm>
            <a:off x="1763688" y="2708920"/>
            <a:ext cx="21602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5061136" y="5504877"/>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sp>
        <p:nvSpPr>
          <p:cNvPr id="10" name="正方形/長方形 9">
            <a:extLst>
              <a:ext uri="{FF2B5EF4-FFF2-40B4-BE49-F238E27FC236}">
                <a16:creationId xmlns:a16="http://schemas.microsoft.com/office/drawing/2014/main" id="{77668D1A-6034-416C-B3C0-7E8D09E46E54}"/>
              </a:ext>
            </a:extLst>
          </p:cNvPr>
          <p:cNvSpPr/>
          <p:nvPr/>
        </p:nvSpPr>
        <p:spPr>
          <a:xfrm>
            <a:off x="3717204" y="188640"/>
            <a:ext cx="5295828" cy="6584431"/>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93347C1F-10D1-41DB-ACEA-1060299BC482}"/>
              </a:ext>
            </a:extLst>
          </p:cNvPr>
          <p:cNvSpPr/>
          <p:nvPr/>
        </p:nvSpPr>
        <p:spPr>
          <a:xfrm>
            <a:off x="38875" y="908720"/>
            <a:ext cx="3611592" cy="5864351"/>
          </a:xfrm>
          <a:prstGeom prst="rect">
            <a:avLst/>
          </a:prstGeom>
          <a:noFill/>
          <a:ln cmpd="sng">
            <a:solidFill>
              <a:schemeClr val="accent2"/>
            </a:solidFill>
          </a:ln>
          <a:effectLst>
            <a:outerShdw blurRad="50800" dist="254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スライド番号プレースホルダー 19">
            <a:extLst>
              <a:ext uri="{FF2B5EF4-FFF2-40B4-BE49-F238E27FC236}">
                <a16:creationId xmlns:a16="http://schemas.microsoft.com/office/drawing/2014/main" id="{678D1957-B79F-48AB-B9BC-7311D775DCA1}"/>
              </a:ext>
            </a:extLst>
          </p:cNvPr>
          <p:cNvSpPr>
            <a:spLocks noGrp="1"/>
          </p:cNvSpPr>
          <p:nvPr>
            <p:ph type="sldNum" sz="quarter" idx="12"/>
          </p:nvPr>
        </p:nvSpPr>
        <p:spPr/>
        <p:txBody>
          <a:bodyPr/>
          <a:lstStyle/>
          <a:p>
            <a:fld id="{BC410EEA-824F-4D46-AFE7-60426C8C06B0}" type="slidenum">
              <a:rPr lang="en-US" altLang="ja-JP" smtClean="0"/>
              <a:pPr/>
              <a:t>9</a:t>
            </a:fld>
            <a:endParaRPr lang="en-US" altLang="en-US" dirty="0"/>
          </a:p>
        </p:txBody>
      </p:sp>
    </p:spTree>
    <p:extLst>
      <p:ext uri="{BB962C8B-B14F-4D97-AF65-F5344CB8AC3E}">
        <p14:creationId xmlns:p14="http://schemas.microsoft.com/office/powerpoint/2010/main" val="3261281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ユーザー定義 2">
      <a:majorFont>
        <a:latin typeface="ＭＳ Ｐゴシック"/>
        <a:ea typeface="ＭＳ Ｐゴシック"/>
        <a:cs typeface=""/>
      </a:majorFont>
      <a:minorFont>
        <a:latin typeface="ＭＳ Ｐゴシック"/>
        <a:ea typeface="ＭＳ Ｐゴシック"/>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130000" t="-95000" r="40000" b="21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74775A4-D71E-40D2-B07D-B4F5E3D3A6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プレゼンテーション資料 (ブレインストーミング)</Template>
  <TotalTime>0</TotalTime>
  <Words>2046</Words>
  <Application>Microsoft Office PowerPoint</Application>
  <PresentationFormat>画面に合わせる (4:3)</PresentationFormat>
  <Paragraphs>363</Paragraphs>
  <Slides>24</Slides>
  <Notes>23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24</vt:i4>
      </vt:variant>
    </vt:vector>
  </HeadingPairs>
  <TitlesOfParts>
    <vt:vector size="33" baseType="lpstr">
      <vt:lpstr>ＭＳ Ｐゴシック</vt:lpstr>
      <vt:lpstr>游ゴシック</vt:lpstr>
      <vt:lpstr>Arial</vt:lpstr>
      <vt:lpstr>Calibri</vt:lpstr>
      <vt:lpstr>Cambria Math</vt:lpstr>
      <vt:lpstr>Verdana</vt:lpstr>
      <vt:lpstr>Wingdings 2</vt:lpstr>
      <vt:lpstr>Wingdings 3</vt:lpstr>
      <vt:lpstr>ビジネス</vt:lpstr>
      <vt:lpstr>Motion Parsing  with HMM and HPYLM</vt:lpstr>
      <vt:lpstr>Background</vt:lpstr>
      <vt:lpstr>Background</vt:lpstr>
      <vt:lpstr>Problem of previous work</vt:lpstr>
      <vt:lpstr>Problem of previous work</vt:lpstr>
      <vt:lpstr>Finding the important intermediate states</vt:lpstr>
      <vt:lpstr>Finding the important intermediate states</vt:lpstr>
      <vt:lpstr>Outline</vt:lpstr>
      <vt:lpstr>Current works</vt:lpstr>
      <vt:lpstr>About HMM</vt:lpstr>
      <vt:lpstr>Experiments - HMM</vt:lpstr>
      <vt:lpstr>Experiments - HMM</vt:lpstr>
      <vt:lpstr>About HPYLM</vt:lpstr>
      <vt:lpstr>Experiments - HPYLM</vt:lpstr>
      <vt:lpstr>Experiments - HPYLM</vt:lpstr>
      <vt:lpstr>HMM + HPYLM</vt:lpstr>
      <vt:lpstr>HMM + HPYLM</vt:lpstr>
      <vt:lpstr>Summary and future works</vt:lpstr>
      <vt:lpstr>References</vt:lpstr>
      <vt:lpstr>Appendix</vt:lpstr>
      <vt:lpstr>TMA</vt:lpstr>
      <vt:lpstr>Multiple kinds of time series data in HMM</vt:lpstr>
      <vt:lpstr>Multiple kinds of time series data in HMM</vt:lpstr>
      <vt:lpstr>HPYLM inner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2017-07-03T05:28:58Z</dcterms:created>
  <dcterms:modified xsi:type="dcterms:W3CDTF">2017-07-05T06:46:27Z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