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258" r:id="rId5"/>
    <p:sldId id="287" r:id="rId6"/>
    <p:sldId id="259" r:id="rId7"/>
    <p:sldId id="260" r:id="rId8"/>
    <p:sldId id="283" r:id="rId9"/>
    <p:sldId id="284" r:id="rId10"/>
    <p:sldId id="294" r:id="rId11"/>
    <p:sldId id="282" r:id="rId12"/>
    <p:sldId id="288" r:id="rId13"/>
    <p:sldId id="290" r:id="rId14"/>
    <p:sldId id="289" r:id="rId15"/>
    <p:sldId id="291" r:id="rId16"/>
    <p:sldId id="292" r:id="rId17"/>
    <p:sldId id="266" r:id="rId18"/>
    <p:sldId id="267" r:id="rId19"/>
    <p:sldId id="272" r:id="rId20"/>
    <p:sldId id="273" r:id="rId21"/>
    <p:sldId id="285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84" autoAdjust="0"/>
  </p:normalViewPr>
  <p:slideViewPr>
    <p:cSldViewPr>
      <p:cViewPr varScale="1">
        <p:scale>
          <a:sx n="108" d="100"/>
          <a:sy n="108" d="100"/>
        </p:scale>
        <p:origin x="11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mota\git\GitforEclipseTest\IntentionLearning\log\ERROR_Q\xlsx&#24418;&#24335;\10&#12487;&#12540;&#12479;&#12463;&#12525;&#12473;&#12496;&#12522;&#12487;&#12540;&#12471;&#12519;&#12531;\&#25104;&#21151;&#2957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[成功率.xlsx]Sheet1!$A$2</c:f>
              <c:strCache>
                <c:ptCount val="1"/>
                <c:pt idx="0">
                  <c:v>MtC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[成功率.xlsx]Sheet1!$B$2:$V$2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0.98</c:v>
                </c:pt>
                <c:pt idx="13">
                  <c:v>1</c:v>
                </c:pt>
                <c:pt idx="14">
                  <c:v>0.98</c:v>
                </c:pt>
                <c:pt idx="15">
                  <c:v>0.98</c:v>
                </c:pt>
                <c:pt idx="16">
                  <c:v>1</c:v>
                </c:pt>
                <c:pt idx="17">
                  <c:v>0.96</c:v>
                </c:pt>
                <c:pt idx="18">
                  <c:v>1</c:v>
                </c:pt>
                <c:pt idx="19">
                  <c:v>0.98</c:v>
                </c:pt>
                <c:pt idx="20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[成功率.xlsx]Sheet1!$A$3</c:f>
              <c:strCache>
                <c:ptCount val="1"/>
                <c:pt idx="0">
                  <c:v>RtB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[成功率.xlsx]Sheet1!$B$3:$V$3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0.98</c:v>
                </c:pt>
                <c:pt idx="7">
                  <c:v>0.92</c:v>
                </c:pt>
                <c:pt idx="8">
                  <c:v>0.92</c:v>
                </c:pt>
                <c:pt idx="9">
                  <c:v>0.9</c:v>
                </c:pt>
                <c:pt idx="10">
                  <c:v>0.9</c:v>
                </c:pt>
                <c:pt idx="11">
                  <c:v>0.88</c:v>
                </c:pt>
                <c:pt idx="12">
                  <c:v>0.74</c:v>
                </c:pt>
                <c:pt idx="13">
                  <c:v>0.82</c:v>
                </c:pt>
                <c:pt idx="14">
                  <c:v>0.8</c:v>
                </c:pt>
                <c:pt idx="15">
                  <c:v>0.74</c:v>
                </c:pt>
                <c:pt idx="16">
                  <c:v>0.74</c:v>
                </c:pt>
                <c:pt idx="17">
                  <c:v>0.74</c:v>
                </c:pt>
                <c:pt idx="18">
                  <c:v>0.7</c:v>
                </c:pt>
                <c:pt idx="19">
                  <c:v>0.57999999999999996</c:v>
                </c:pt>
                <c:pt idx="20">
                  <c:v>0.6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[成功率.xlsx]Sheet1!$A$4</c:f>
              <c:strCache>
                <c:ptCount val="1"/>
                <c:pt idx="0">
                  <c:v>NbO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[成功率.xlsx]Sheet1!$B$4:$V$4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0.96</c:v>
                </c:pt>
                <c:pt idx="3">
                  <c:v>1</c:v>
                </c:pt>
                <c:pt idx="4">
                  <c:v>1</c:v>
                </c:pt>
                <c:pt idx="5">
                  <c:v>0.98</c:v>
                </c:pt>
                <c:pt idx="6">
                  <c:v>0.96</c:v>
                </c:pt>
                <c:pt idx="7">
                  <c:v>0.96</c:v>
                </c:pt>
                <c:pt idx="8">
                  <c:v>0.98</c:v>
                </c:pt>
                <c:pt idx="9">
                  <c:v>1</c:v>
                </c:pt>
                <c:pt idx="10">
                  <c:v>0.98</c:v>
                </c:pt>
                <c:pt idx="11">
                  <c:v>0.98</c:v>
                </c:pt>
                <c:pt idx="12">
                  <c:v>0.98</c:v>
                </c:pt>
                <c:pt idx="13">
                  <c:v>0.94</c:v>
                </c:pt>
                <c:pt idx="14">
                  <c:v>0.98</c:v>
                </c:pt>
                <c:pt idx="15">
                  <c:v>0.96</c:v>
                </c:pt>
                <c:pt idx="16">
                  <c:v>0.92</c:v>
                </c:pt>
                <c:pt idx="17">
                  <c:v>1</c:v>
                </c:pt>
                <c:pt idx="18">
                  <c:v>1</c:v>
                </c:pt>
                <c:pt idx="19">
                  <c:v>0.94</c:v>
                </c:pt>
                <c:pt idx="20">
                  <c:v>0.98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[成功率.xlsx]Sheet1!$A$5</c:f>
              <c:strCache>
                <c:ptCount val="1"/>
                <c:pt idx="0">
                  <c:v>AfG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[成功率.xlsx]Sheet1!$B$5:$V$5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0.94</c:v>
                </c:pt>
                <c:pt idx="8">
                  <c:v>0.98</c:v>
                </c:pt>
                <c:pt idx="9">
                  <c:v>1</c:v>
                </c:pt>
                <c:pt idx="10">
                  <c:v>1</c:v>
                </c:pt>
                <c:pt idx="11">
                  <c:v>0.98</c:v>
                </c:pt>
                <c:pt idx="12">
                  <c:v>0.98</c:v>
                </c:pt>
                <c:pt idx="13">
                  <c:v>0.98</c:v>
                </c:pt>
                <c:pt idx="14">
                  <c:v>0.94</c:v>
                </c:pt>
                <c:pt idx="15">
                  <c:v>0.9</c:v>
                </c:pt>
                <c:pt idx="16">
                  <c:v>0.94</c:v>
                </c:pt>
                <c:pt idx="17">
                  <c:v>0.92</c:v>
                </c:pt>
                <c:pt idx="18">
                  <c:v>0.96</c:v>
                </c:pt>
                <c:pt idx="19">
                  <c:v>0.98</c:v>
                </c:pt>
                <c:pt idx="20">
                  <c:v>0.92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[成功率.xlsx]Sheet1!$A$6</c:f>
              <c:strCache>
                <c:ptCount val="1"/>
                <c:pt idx="0">
                  <c:v>MtS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[成功率.xlsx]Sheet1!$B$6:$V$6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0.94</c:v>
                </c:pt>
                <c:pt idx="9">
                  <c:v>0.96</c:v>
                </c:pt>
                <c:pt idx="10">
                  <c:v>0.94</c:v>
                </c:pt>
                <c:pt idx="11">
                  <c:v>0.92</c:v>
                </c:pt>
                <c:pt idx="12">
                  <c:v>0.9</c:v>
                </c:pt>
                <c:pt idx="13">
                  <c:v>0.82</c:v>
                </c:pt>
                <c:pt idx="14">
                  <c:v>0.9</c:v>
                </c:pt>
                <c:pt idx="15">
                  <c:v>0.74</c:v>
                </c:pt>
                <c:pt idx="16">
                  <c:v>0.7</c:v>
                </c:pt>
                <c:pt idx="17">
                  <c:v>0.62</c:v>
                </c:pt>
                <c:pt idx="18">
                  <c:v>0.62</c:v>
                </c:pt>
                <c:pt idx="19">
                  <c:v>0.62</c:v>
                </c:pt>
                <c:pt idx="20">
                  <c:v>0.6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[成功率.xlsx]Sheet1!$A$7</c:f>
              <c:strCache>
                <c:ptCount val="1"/>
                <c:pt idx="0">
                  <c:v>MtT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[成功率.xlsx]Sheet1!$B$7:$V$7</c:f>
              <c:numCache>
                <c:formatCode>General</c:formatCode>
                <c:ptCount val="21"/>
                <c:pt idx="0">
                  <c:v>1</c:v>
                </c:pt>
                <c:pt idx="1">
                  <c:v>0.96</c:v>
                </c:pt>
                <c:pt idx="2">
                  <c:v>1</c:v>
                </c:pt>
                <c:pt idx="3">
                  <c:v>0.98</c:v>
                </c:pt>
                <c:pt idx="4">
                  <c:v>0.96</c:v>
                </c:pt>
                <c:pt idx="5">
                  <c:v>0.96</c:v>
                </c:pt>
                <c:pt idx="6">
                  <c:v>0.98</c:v>
                </c:pt>
                <c:pt idx="7">
                  <c:v>0.92</c:v>
                </c:pt>
                <c:pt idx="8">
                  <c:v>0.86</c:v>
                </c:pt>
                <c:pt idx="9">
                  <c:v>0.92</c:v>
                </c:pt>
                <c:pt idx="10">
                  <c:v>0.9</c:v>
                </c:pt>
                <c:pt idx="11">
                  <c:v>0.94</c:v>
                </c:pt>
                <c:pt idx="12">
                  <c:v>0.92</c:v>
                </c:pt>
                <c:pt idx="13">
                  <c:v>0.92</c:v>
                </c:pt>
                <c:pt idx="14">
                  <c:v>0.9</c:v>
                </c:pt>
                <c:pt idx="15">
                  <c:v>0.86</c:v>
                </c:pt>
                <c:pt idx="16">
                  <c:v>0.88</c:v>
                </c:pt>
                <c:pt idx="17">
                  <c:v>0.86</c:v>
                </c:pt>
                <c:pt idx="18">
                  <c:v>0.9</c:v>
                </c:pt>
                <c:pt idx="19">
                  <c:v>0.86</c:v>
                </c:pt>
                <c:pt idx="20">
                  <c:v>0.78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2579504"/>
        <c:axId val="372576760"/>
      </c:lineChart>
      <c:catAx>
        <c:axId val="372579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altLang="ja-JP" sz="1600" dirty="0" smtClean="0"/>
                  <a:t>Teaching error[unit : length</a:t>
                </a:r>
                <a:r>
                  <a:rPr lang="en-US" altLang="ja-JP" sz="1600" baseline="0" dirty="0" smtClean="0"/>
                  <a:t> of the object/10</a:t>
                </a:r>
                <a:r>
                  <a:rPr lang="en-US" altLang="ja-JP" sz="1600" dirty="0" smtClean="0"/>
                  <a:t>]</a:t>
                </a:r>
                <a:endParaRPr lang="ja-JP" altLang="en-US" sz="16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72576760"/>
        <c:crosses val="autoZero"/>
        <c:auto val="1"/>
        <c:lblAlgn val="ctr"/>
        <c:lblOffset val="100"/>
        <c:noMultiLvlLbl val="0"/>
      </c:catAx>
      <c:valAx>
        <c:axId val="3725767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altLang="ja-JP" sz="1600" dirty="0" smtClean="0"/>
                  <a:t>Success</a:t>
                </a:r>
                <a:r>
                  <a:rPr lang="en-US" altLang="ja-JP" sz="2000" baseline="0" dirty="0" smtClean="0"/>
                  <a:t> </a:t>
                </a:r>
                <a:r>
                  <a:rPr lang="en-US" altLang="ja-JP" sz="1600" baseline="0" dirty="0" smtClean="0"/>
                  <a:t>rate</a:t>
                </a:r>
                <a:endParaRPr lang="ja-JP" altLang="en-US" sz="16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7257950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1E99E-D743-4ADB-B482-291521FC38A9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91621-CB47-47EF-9E76-5BB16424EC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767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2016/1/29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7321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411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55480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FA385B95-3ADD-451C-8822-2942A83D514F}" type="datetime2">
              <a:rPr lang="ja-JP" altLang="en-US" smtClean="0"/>
              <a:t>2016年1月29日(金)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 sz="2000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5A171F-8EC9-4201-95E8-CD5FDA193920}" type="datetime2">
              <a:rPr lang="ja-JP" altLang="en-US" smtClean="0"/>
              <a:t>2016年1月29日(金)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55812-3997-4141-BFFF-0EA067AECECA}" type="datetime2">
              <a:rPr lang="ja-JP" altLang="en-US" smtClean="0"/>
              <a:t>2016年1月29日(金)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EC0D3-B75A-47CD-9800-FCECB0C7DDB5}" type="datetime2">
              <a:rPr lang="ja-JP" altLang="en-US" smtClean="0"/>
              <a:t>2016年1月29日(金)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6416" y="6407946"/>
            <a:ext cx="696616" cy="365125"/>
          </a:xfrm>
        </p:spPr>
        <p:txBody>
          <a:bodyPr/>
          <a:lstStyle>
            <a:lvl1pPr>
              <a:defRPr sz="2000"/>
            </a:lvl1pPr>
            <a:extLst/>
          </a:lstStyle>
          <a:p>
            <a:fld id="{BC410EEA-824F-4D46-AFE7-60426C8C06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9D1F51-D6F3-49AC-B951-395B9031C99B}" type="datetime2">
              <a:rPr lang="ja-JP" altLang="en-US" smtClean="0"/>
              <a:t>2016年1月29日(金)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31A397-BF25-43A9-8D23-BEF7373024B3}" type="datetime2">
              <a:rPr lang="ja-JP" altLang="en-US" smtClean="0"/>
              <a:t>2016年1月29日(金)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0C10CA-CE69-4A33-B27A-E6888414B115}" type="datetime2">
              <a:rPr lang="ja-JP" altLang="en-US" smtClean="0"/>
              <a:t>2016年1月29日(金)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610D96-EAE2-4664-8036-BADC8ED0F5E1}" type="datetime2">
              <a:rPr lang="ja-JP" altLang="en-US" smtClean="0"/>
              <a:t>2016年1月29日(金)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54E5E6-564F-4B21-8351-714B50AD48B8}" type="datetime2">
              <a:rPr lang="ja-JP" altLang="en-US" smtClean="0"/>
              <a:t>2016年1月29日(金)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9403A30-3952-46BD-B92A-0F746F512116}" type="datetime2">
              <a:rPr lang="ja-JP" altLang="en-US" smtClean="0"/>
              <a:t>2016年1月29日(金)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 smtClean="0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FD6FF9C6-D274-480F-8FA7-5985CCE128C7}" type="datetime2">
              <a:rPr lang="ja-JP" altLang="en-US" smtClean="0"/>
              <a:t>2016年1月29日(金)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6E513859-B1D0-4749-9F92-AF2AEFC722C3}" type="datetime2">
              <a:rPr lang="ja-JP" altLang="en-US" smtClean="0"/>
              <a:t>2016年1月29日(金)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8.jpeg"/><Relationship Id="rId7" Type="http://schemas.openxmlformats.org/officeDocument/2006/relationships/image" Target="../media/image2.png"/><Relationship Id="rId12" Type="http://schemas.openxmlformats.org/officeDocument/2006/relationships/image" Target="../media/image1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2.png"/><Relationship Id="rId5" Type="http://schemas.openxmlformats.org/officeDocument/2006/relationships/image" Target="../media/image10.jpe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Understanding Intentions </a:t>
            </a:r>
            <a:br>
              <a:rPr kumimoji="1" lang="en-US" altLang="ja-JP" dirty="0" smtClean="0"/>
            </a:br>
            <a:r>
              <a:rPr lang="en-US" altLang="ja-JP" dirty="0" smtClean="0"/>
              <a:t>through Human teaching motions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B4 komota Tetsuya</a:t>
            </a:r>
            <a:endParaRPr kumimoji="1" 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altLang="ja-JP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Model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8424936" cy="5118314"/>
          </a:xfr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11.1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482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>
          <a:xfrm>
            <a:off x="2834041" y="5197113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1664207" y="4986551"/>
            <a:ext cx="236319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471618" y="3772608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二等辺三角形 71"/>
          <p:cNvSpPr/>
          <p:nvPr/>
        </p:nvSpPr>
        <p:spPr>
          <a:xfrm>
            <a:off x="2067014" y="3972662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1677684" y="2275613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1891173" y="481494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966560" y="498655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1287555" y="433270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36604">
            <a:off x="1366317" y="478403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二等辺三角形 45"/>
          <p:cNvSpPr/>
          <p:nvPr/>
        </p:nvSpPr>
        <p:spPr>
          <a:xfrm>
            <a:off x="2688309" y="253704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0" name="正方形/長方形 3079"/>
          <p:cNvSpPr/>
          <p:nvPr/>
        </p:nvSpPr>
        <p:spPr>
          <a:xfrm>
            <a:off x="521535" y="903649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1584889" y="127223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819117" y="1648155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/>
        </p:nvSpPr>
        <p:spPr>
          <a:xfrm>
            <a:off x="2338573" y="1623729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559114" y="198376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4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87575" y="164347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円/楕円 43"/>
          <p:cNvSpPr/>
          <p:nvPr/>
        </p:nvSpPr>
        <p:spPr>
          <a:xfrm>
            <a:off x="2263242" y="348457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3333868" y="353927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1908850" y="289708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18042">
            <a:off x="1844965" y="335810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円/楕円 79"/>
          <p:cNvSpPr/>
          <p:nvPr/>
        </p:nvSpPr>
        <p:spPr>
          <a:xfrm>
            <a:off x="1808223" y="591523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二等辺三角形 85"/>
          <p:cNvSpPr/>
          <p:nvPr/>
        </p:nvSpPr>
        <p:spPr>
          <a:xfrm>
            <a:off x="3243791" y="586085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2464332" y="622089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6893">
            <a:off x="2124110" y="5880599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4427984" y="1272238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Teaching phase</a:t>
            </a:r>
            <a:endParaRPr kumimoji="1"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44008" y="3539271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The teacher shows some motions in different initial environments.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11.2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85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>
          <a:xfrm>
            <a:off x="2834041" y="5197113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1664207" y="4986551"/>
            <a:ext cx="236319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471618" y="3772608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二等辺三角形 71"/>
          <p:cNvSpPr/>
          <p:nvPr/>
        </p:nvSpPr>
        <p:spPr>
          <a:xfrm>
            <a:off x="2067014" y="3972662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1677684" y="2275613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1891173" y="481494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966560" y="498655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1287555" y="433270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矢印コネクタ 75"/>
          <p:cNvCxnSpPr/>
          <p:nvPr/>
        </p:nvCxnSpPr>
        <p:spPr>
          <a:xfrm flipV="1">
            <a:off x="1068106" y="4476718"/>
            <a:ext cx="383156" cy="62650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36604">
            <a:off x="1366317" y="478403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直線矢印コネクタ 77"/>
          <p:cNvCxnSpPr/>
          <p:nvPr/>
        </p:nvCxnSpPr>
        <p:spPr>
          <a:xfrm flipH="1">
            <a:off x="1431571" y="4176250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二等辺三角形 45"/>
          <p:cNvSpPr/>
          <p:nvPr/>
        </p:nvSpPr>
        <p:spPr>
          <a:xfrm>
            <a:off x="2688309" y="253704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0" name="正方形/長方形 3079"/>
          <p:cNvSpPr/>
          <p:nvPr/>
        </p:nvSpPr>
        <p:spPr>
          <a:xfrm>
            <a:off x="521535" y="903649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1584889" y="127223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819117" y="1648155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/>
        </p:nvSpPr>
        <p:spPr>
          <a:xfrm>
            <a:off x="2338573" y="1623729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559114" y="198376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936817" y="1764824"/>
            <a:ext cx="766313" cy="36296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87575" y="164347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線矢印コネクタ 23"/>
          <p:cNvCxnSpPr/>
          <p:nvPr/>
        </p:nvCxnSpPr>
        <p:spPr>
          <a:xfrm flipH="1">
            <a:off x="1703130" y="1827317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/>
          <p:cNvSpPr/>
          <p:nvPr/>
        </p:nvSpPr>
        <p:spPr>
          <a:xfrm>
            <a:off x="2263242" y="348457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3333868" y="353927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1908850" y="289708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/>
          <p:cNvCxnSpPr/>
          <p:nvPr/>
        </p:nvCxnSpPr>
        <p:spPr>
          <a:xfrm flipH="1" flipV="1">
            <a:off x="2052866" y="3041104"/>
            <a:ext cx="1390777" cy="60882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18042">
            <a:off x="1844965" y="335810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直線矢印コネクタ 57"/>
          <p:cNvCxnSpPr/>
          <p:nvPr/>
        </p:nvCxnSpPr>
        <p:spPr>
          <a:xfrm flipH="1">
            <a:off x="2052866" y="2740636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/楕円 79"/>
          <p:cNvSpPr/>
          <p:nvPr/>
        </p:nvSpPr>
        <p:spPr>
          <a:xfrm>
            <a:off x="1808223" y="591523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二等辺三角形 85"/>
          <p:cNvSpPr/>
          <p:nvPr/>
        </p:nvSpPr>
        <p:spPr>
          <a:xfrm>
            <a:off x="3243791" y="586085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2464332" y="622089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矢印コネクタ 87"/>
          <p:cNvCxnSpPr/>
          <p:nvPr/>
        </p:nvCxnSpPr>
        <p:spPr>
          <a:xfrm flipH="1">
            <a:off x="2608348" y="5338208"/>
            <a:ext cx="335469" cy="1026706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6893">
            <a:off x="2124110" y="5880599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直線矢印コネクタ 89"/>
          <p:cNvCxnSpPr/>
          <p:nvPr/>
        </p:nvCxnSpPr>
        <p:spPr>
          <a:xfrm flipH="1">
            <a:off x="2608348" y="6064446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1677684" y="1767745"/>
            <a:ext cx="25446" cy="360040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H="1" flipV="1">
            <a:off x="2052867" y="3041106"/>
            <a:ext cx="1078973" cy="144014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 flipH="1" flipV="1">
            <a:off x="1431572" y="4476720"/>
            <a:ext cx="246112" cy="248424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 flipH="1">
            <a:off x="2634966" y="5733256"/>
            <a:ext cx="496874" cy="631658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427984" y="1272238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Teaching phase</a:t>
            </a:r>
            <a:endParaRPr kumimoji="1" lang="ja-JP" altLang="en-US" sz="2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788024" y="2890870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 each motion, It gets the vectors from each reference point to the </a:t>
            </a:r>
            <a:r>
              <a:rPr kumimoji="1" lang="en-US" altLang="ja-JP" dirty="0" err="1" smtClean="0"/>
              <a:t>trajetor’s</a:t>
            </a:r>
            <a:r>
              <a:rPr kumimoji="1" lang="en-US" altLang="ja-JP" dirty="0" smtClean="0"/>
              <a:t> goal position.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11.3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25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二等辺三角形 91"/>
          <p:cNvSpPr/>
          <p:nvPr/>
        </p:nvSpPr>
        <p:spPr>
          <a:xfrm>
            <a:off x="6366946" y="3822653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直線矢印コネクタ 92"/>
          <p:cNvCxnSpPr/>
          <p:nvPr/>
        </p:nvCxnSpPr>
        <p:spPr>
          <a:xfrm flipH="1">
            <a:off x="5731503" y="4026241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flipH="1">
            <a:off x="5726688" y="4089700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 flipH="1">
            <a:off x="5731503" y="4162085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>
            <a:off x="5726688" y="4239934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6412146" y="2502763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矢印コネクタ 97"/>
          <p:cNvCxnSpPr/>
          <p:nvPr/>
        </p:nvCxnSpPr>
        <p:spPr>
          <a:xfrm>
            <a:off x="6529846" y="2619432"/>
            <a:ext cx="766313" cy="36296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H="1" flipV="1">
            <a:off x="5131144" y="2001196"/>
            <a:ext cx="1390777" cy="60882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V="1">
            <a:off x="6529846" y="1989044"/>
            <a:ext cx="383156" cy="62650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 flipH="1">
            <a:off x="6194377" y="2643858"/>
            <a:ext cx="335469" cy="1026706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tetsuya\AppData\Local\Microsoft\Windows\INetCache\IE\2BC5JMJI\up-arrow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55976" y="3806601"/>
            <a:ext cx="799748" cy="79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直線矢印コネクタ 114"/>
          <p:cNvCxnSpPr/>
          <p:nvPr/>
        </p:nvCxnSpPr>
        <p:spPr>
          <a:xfrm>
            <a:off x="6573110" y="5393967"/>
            <a:ext cx="25446" cy="360040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/>
          <p:nvPr/>
        </p:nvCxnSpPr>
        <p:spPr>
          <a:xfrm flipH="1" flipV="1">
            <a:off x="5502696" y="5252962"/>
            <a:ext cx="1078974" cy="138127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/>
          <p:nvPr/>
        </p:nvCxnSpPr>
        <p:spPr>
          <a:xfrm flipH="1" flipV="1">
            <a:off x="6265918" y="5111866"/>
            <a:ext cx="301338" cy="265486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/>
          <p:cNvCxnSpPr/>
          <p:nvPr/>
        </p:nvCxnSpPr>
        <p:spPr>
          <a:xfrm flipH="1">
            <a:off x="6073104" y="5393417"/>
            <a:ext cx="496877" cy="565785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427984" y="1272238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Teaching phase</a:t>
            </a:r>
            <a:endParaRPr kumimoji="1" lang="ja-JP" altLang="en-US" sz="2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216012" y="2519436"/>
            <a:ext cx="167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For the square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068461" y="3813406"/>
            <a:ext cx="189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For the triangle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508630" y="6063728"/>
            <a:ext cx="2416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For the</a:t>
            </a:r>
            <a:r>
              <a:rPr kumimoji="1" lang="ja-JP" altLang="en-US" dirty="0"/>
              <a:t> </a:t>
            </a:r>
            <a:r>
              <a:rPr kumimoji="1" lang="en-US" altLang="ja-JP" smtClean="0"/>
              <a:t>center of gravity of the two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11.4</a:t>
            </a:r>
            <a:endParaRPr lang="en-US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2834041" y="5197113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1664207" y="4986551"/>
            <a:ext cx="236319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471618" y="3772608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二等辺三角形 61"/>
          <p:cNvSpPr/>
          <p:nvPr/>
        </p:nvSpPr>
        <p:spPr>
          <a:xfrm>
            <a:off x="2067014" y="3972662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1677684" y="2275613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1891173" y="481494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966560" y="498655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1287555" y="433270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矢印コネクタ 67"/>
          <p:cNvCxnSpPr/>
          <p:nvPr/>
        </p:nvCxnSpPr>
        <p:spPr>
          <a:xfrm flipV="1">
            <a:off x="1068106" y="4476718"/>
            <a:ext cx="383156" cy="62650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36604">
            <a:off x="1366317" y="478403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直線矢印コネクタ 71"/>
          <p:cNvCxnSpPr/>
          <p:nvPr/>
        </p:nvCxnSpPr>
        <p:spPr>
          <a:xfrm flipH="1">
            <a:off x="1431571" y="4176250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二等辺三角形 73"/>
          <p:cNvSpPr/>
          <p:nvPr/>
        </p:nvSpPr>
        <p:spPr>
          <a:xfrm>
            <a:off x="2688309" y="253704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521535" y="903649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1584889" y="127223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819117" y="1648155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二等辺三角形 78"/>
          <p:cNvSpPr/>
          <p:nvPr/>
        </p:nvSpPr>
        <p:spPr>
          <a:xfrm>
            <a:off x="2338573" y="1623729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>
            <a:off x="1559114" y="198376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矢印コネクタ 80"/>
          <p:cNvCxnSpPr/>
          <p:nvPr/>
        </p:nvCxnSpPr>
        <p:spPr>
          <a:xfrm>
            <a:off x="936817" y="1764824"/>
            <a:ext cx="766313" cy="36296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87575" y="164347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直線矢印コネクタ 86"/>
          <p:cNvCxnSpPr/>
          <p:nvPr/>
        </p:nvCxnSpPr>
        <p:spPr>
          <a:xfrm flipH="1">
            <a:off x="1703130" y="1827317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2263242" y="348457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3333868" y="353927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/>
          <p:cNvSpPr/>
          <p:nvPr/>
        </p:nvSpPr>
        <p:spPr>
          <a:xfrm>
            <a:off x="1908850" y="289708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" name="直線矢印コネクタ 90"/>
          <p:cNvCxnSpPr/>
          <p:nvPr/>
        </p:nvCxnSpPr>
        <p:spPr>
          <a:xfrm flipH="1" flipV="1">
            <a:off x="2052866" y="3041104"/>
            <a:ext cx="1390777" cy="60882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18042">
            <a:off x="1844965" y="335810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" name="直線矢印コネクタ 105"/>
          <p:cNvCxnSpPr/>
          <p:nvPr/>
        </p:nvCxnSpPr>
        <p:spPr>
          <a:xfrm flipH="1">
            <a:off x="2052866" y="2740636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円/楕円 106"/>
          <p:cNvSpPr/>
          <p:nvPr/>
        </p:nvSpPr>
        <p:spPr>
          <a:xfrm>
            <a:off x="1808223" y="591523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二等辺三角形 108"/>
          <p:cNvSpPr/>
          <p:nvPr/>
        </p:nvSpPr>
        <p:spPr>
          <a:xfrm>
            <a:off x="3243791" y="586085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円/楕円 109"/>
          <p:cNvSpPr/>
          <p:nvPr/>
        </p:nvSpPr>
        <p:spPr>
          <a:xfrm>
            <a:off x="2464332" y="622089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6" name="直線矢印コネクタ 115"/>
          <p:cNvCxnSpPr/>
          <p:nvPr/>
        </p:nvCxnSpPr>
        <p:spPr>
          <a:xfrm flipH="1">
            <a:off x="2608348" y="5338208"/>
            <a:ext cx="335469" cy="1026706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6893">
            <a:off x="2124110" y="5880599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直線矢印コネクタ 123"/>
          <p:cNvCxnSpPr/>
          <p:nvPr/>
        </p:nvCxnSpPr>
        <p:spPr>
          <a:xfrm flipH="1">
            <a:off x="2608348" y="6064446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/>
          <p:nvPr/>
        </p:nvCxnSpPr>
        <p:spPr>
          <a:xfrm>
            <a:off x="1677684" y="1767745"/>
            <a:ext cx="25446" cy="360040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/>
          <p:nvPr/>
        </p:nvCxnSpPr>
        <p:spPr>
          <a:xfrm flipH="1" flipV="1">
            <a:off x="2052867" y="3041106"/>
            <a:ext cx="1078973" cy="144014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 flipH="1" flipV="1">
            <a:off x="1431572" y="4476720"/>
            <a:ext cx="246112" cy="248424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/>
          <p:cNvCxnSpPr/>
          <p:nvPr/>
        </p:nvCxnSpPr>
        <p:spPr>
          <a:xfrm flipH="1">
            <a:off x="2634966" y="5733256"/>
            <a:ext cx="496874" cy="631658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8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二等辺三角形 107"/>
          <p:cNvSpPr/>
          <p:nvPr/>
        </p:nvSpPr>
        <p:spPr>
          <a:xfrm>
            <a:off x="1559330" y="3239160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9" name="直線矢印コネクタ 108"/>
          <p:cNvCxnSpPr/>
          <p:nvPr/>
        </p:nvCxnSpPr>
        <p:spPr>
          <a:xfrm flipH="1">
            <a:off x="923887" y="3442748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 flipH="1">
            <a:off x="919072" y="3506207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 flipH="1">
            <a:off x="923887" y="3578592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 flipH="1">
            <a:off x="919072" y="3656441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正方形/長方形 112"/>
          <p:cNvSpPr/>
          <p:nvPr/>
        </p:nvSpPr>
        <p:spPr>
          <a:xfrm>
            <a:off x="1604530" y="1919270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4" name="直線矢印コネクタ 113"/>
          <p:cNvCxnSpPr/>
          <p:nvPr/>
        </p:nvCxnSpPr>
        <p:spPr>
          <a:xfrm>
            <a:off x="1722230" y="2035939"/>
            <a:ext cx="766313" cy="36296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 flipH="1" flipV="1">
            <a:off x="323528" y="1417703"/>
            <a:ext cx="1390777" cy="60882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/>
          <p:nvPr/>
        </p:nvCxnSpPr>
        <p:spPr>
          <a:xfrm flipV="1">
            <a:off x="1722230" y="1405551"/>
            <a:ext cx="383156" cy="62650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 flipH="1">
            <a:off x="1386761" y="2060365"/>
            <a:ext cx="335469" cy="1026706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/>
          <p:nvPr/>
        </p:nvCxnSpPr>
        <p:spPr>
          <a:xfrm>
            <a:off x="1765494" y="4810474"/>
            <a:ext cx="25446" cy="360040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/>
          <p:nvPr/>
        </p:nvCxnSpPr>
        <p:spPr>
          <a:xfrm flipH="1" flipV="1">
            <a:off x="695080" y="4669469"/>
            <a:ext cx="1078974" cy="138127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/>
          <p:nvPr/>
        </p:nvCxnSpPr>
        <p:spPr>
          <a:xfrm flipH="1" flipV="1">
            <a:off x="1458302" y="4528373"/>
            <a:ext cx="301338" cy="265486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 flipH="1">
            <a:off x="1265488" y="4809924"/>
            <a:ext cx="496877" cy="565785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/>
          <p:cNvSpPr/>
          <p:nvPr/>
        </p:nvSpPr>
        <p:spPr>
          <a:xfrm>
            <a:off x="2949732" y="3087071"/>
            <a:ext cx="1368152" cy="112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/>
          <p:cNvSpPr/>
          <p:nvPr/>
        </p:nvSpPr>
        <p:spPr>
          <a:xfrm>
            <a:off x="4788024" y="3087071"/>
            <a:ext cx="1368152" cy="112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Adobe Arabic" pitchFamily="18" charset="-78"/>
                <a:cs typeface="Adobe Arabic" pitchFamily="18" charset="-78"/>
              </a:rPr>
              <a:t>Normalize</a:t>
            </a:r>
            <a:endParaRPr kumimoji="1" lang="ja-JP" altLang="en-US" sz="2800" dirty="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2924970" y="3231990"/>
            <a:ext cx="143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Adobe Arabic" pitchFamily="18" charset="-78"/>
                <a:ea typeface="Segoe UI Black" panose="020B0A02040204020203" pitchFamily="34" charset="0"/>
                <a:cs typeface="Adobe Arabic" pitchFamily="18" charset="-78"/>
              </a:rPr>
              <a:t>Affine</a:t>
            </a:r>
          </a:p>
          <a:p>
            <a:r>
              <a:rPr kumimoji="1" lang="en-US" altLang="ja-JP" sz="2400" dirty="0" smtClean="0">
                <a:solidFill>
                  <a:schemeClr val="bg1"/>
                </a:solidFill>
                <a:latin typeface="Adobe Arabic" pitchFamily="18" charset="-78"/>
                <a:ea typeface="Segoe UI Black" panose="020B0A02040204020203" pitchFamily="34" charset="0"/>
                <a:cs typeface="Adobe Arabic" pitchFamily="18" charset="-78"/>
              </a:rPr>
              <a:t>transform</a:t>
            </a:r>
            <a:endParaRPr kumimoji="1" lang="ja-JP" altLang="en-US" sz="2400" dirty="0">
              <a:solidFill>
                <a:schemeClr val="bg1"/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38" name="右矢印 137"/>
          <p:cNvSpPr/>
          <p:nvPr/>
        </p:nvSpPr>
        <p:spPr>
          <a:xfrm>
            <a:off x="4425896" y="3594611"/>
            <a:ext cx="290120" cy="14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右矢印 138"/>
          <p:cNvSpPr/>
          <p:nvPr/>
        </p:nvSpPr>
        <p:spPr>
          <a:xfrm>
            <a:off x="2596309" y="3582137"/>
            <a:ext cx="290120" cy="14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右矢印 139"/>
          <p:cNvSpPr/>
          <p:nvPr/>
        </p:nvSpPr>
        <p:spPr>
          <a:xfrm>
            <a:off x="6228184" y="3582136"/>
            <a:ext cx="290120" cy="14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8" name="図 1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053206"/>
            <a:ext cx="1957652" cy="1442242"/>
          </a:xfrm>
          <a:prstGeom prst="rect">
            <a:avLst/>
          </a:prstGeom>
        </p:spPr>
      </p:pic>
      <p:pic>
        <p:nvPicPr>
          <p:cNvPr id="149" name="図 1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417" y="2588322"/>
            <a:ext cx="2135886" cy="1499019"/>
          </a:xfrm>
          <a:prstGeom prst="rect">
            <a:avLst/>
          </a:prstGeom>
        </p:spPr>
      </p:pic>
      <p:pic>
        <p:nvPicPr>
          <p:cNvPr id="150" name="図 1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269782"/>
            <a:ext cx="2016224" cy="1441423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11.5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07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Model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8424936" cy="5118314"/>
          </a:xfr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11.6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25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79512" y="1481330"/>
            <a:ext cx="8229600" cy="4525963"/>
          </a:xfrm>
        </p:spPr>
        <p:txBody>
          <a:bodyPr/>
          <a:lstStyle/>
          <a:p>
            <a:r>
              <a:rPr kumimoji="1" lang="en-US" altLang="ja-JP" dirty="0" smtClean="0"/>
              <a:t>Environments</a:t>
            </a:r>
          </a:p>
          <a:p>
            <a:pPr lvl="1"/>
            <a:r>
              <a:rPr lang="en-US" altLang="ja-JP" dirty="0" smtClean="0"/>
              <a:t>Serial-2D map.</a:t>
            </a:r>
          </a:p>
          <a:p>
            <a:pPr lvl="1"/>
            <a:r>
              <a:rPr lang="en-US" altLang="ja-JP" dirty="0" smtClean="0"/>
              <a:t>There are a </a:t>
            </a:r>
            <a:r>
              <a:rPr lang="en-US" altLang="ja-JP" dirty="0" err="1" smtClean="0"/>
              <a:t>trajector</a:t>
            </a:r>
            <a:r>
              <a:rPr lang="en-US" altLang="ja-JP" dirty="0" smtClean="0"/>
              <a:t> 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a</a:t>
            </a:r>
            <a:r>
              <a:rPr lang="en-US" altLang="ja-JP" dirty="0" smtClean="0"/>
              <a:t>nd 4 objects.</a:t>
            </a:r>
          </a:p>
          <a:p>
            <a:pPr lvl="1"/>
            <a:r>
              <a:rPr lang="en-US" altLang="ja-JP" dirty="0" smtClean="0"/>
              <a:t>For the computer,</a:t>
            </a:r>
          </a:p>
          <a:p>
            <a:pPr lvl="2"/>
            <a:r>
              <a:rPr lang="en-US" altLang="ja-JP" dirty="0" smtClean="0"/>
              <a:t>Known:</a:t>
            </a:r>
          </a:p>
          <a:p>
            <a:pPr lvl="3"/>
            <a:r>
              <a:rPr lang="en-US" altLang="ja-JP" dirty="0" smtClean="0"/>
              <a:t>Map range, the number of objects,</a:t>
            </a:r>
          </a:p>
          <a:p>
            <a:pPr marL="914400" lvl="3" indent="0">
              <a:buNone/>
            </a:pPr>
            <a:r>
              <a:rPr lang="en-US" altLang="ja-JP" dirty="0" smtClean="0"/>
              <a:t>These positions, </a:t>
            </a:r>
            <a:r>
              <a:rPr lang="en-US" altLang="ja-JP" dirty="0" smtClean="0">
                <a:solidFill>
                  <a:srgbClr val="FF0000"/>
                </a:solidFill>
              </a:rPr>
              <a:t>the kind of viewpoints</a:t>
            </a:r>
            <a:endParaRPr lang="en-US" altLang="ja-JP" dirty="0">
              <a:solidFill>
                <a:srgbClr val="FF0000"/>
              </a:solidFill>
            </a:endParaRPr>
          </a:p>
          <a:p>
            <a:pPr lvl="2"/>
            <a:r>
              <a:rPr lang="en-US" altLang="ja-JP" dirty="0" smtClean="0"/>
              <a:t>Unknown:</a:t>
            </a:r>
          </a:p>
          <a:p>
            <a:pPr lvl="3"/>
            <a:r>
              <a:rPr lang="en-US" altLang="ja-JP" dirty="0" smtClean="0">
                <a:solidFill>
                  <a:srgbClr val="FF0000"/>
                </a:solidFill>
              </a:rPr>
              <a:t>The true viewpoint</a:t>
            </a:r>
            <a:r>
              <a:rPr lang="en-US" altLang="ja-JP" dirty="0" smtClean="0"/>
              <a:t> for the task.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Experiments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916832"/>
            <a:ext cx="3337187" cy="335699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12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742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tasks learned by the computer are the following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sz="2200" dirty="0" smtClean="0"/>
              <a:t>1.Move the red to the center.</a:t>
            </a:r>
            <a:endParaRPr lang="en-US" altLang="ja-JP" sz="2200" dirty="0"/>
          </a:p>
          <a:p>
            <a:pPr lvl="1"/>
            <a:r>
              <a:rPr lang="en-US" altLang="ja-JP" sz="2200" dirty="0" smtClean="0"/>
              <a:t>2.Move the red to right of the blue.</a:t>
            </a:r>
          </a:p>
          <a:p>
            <a:pPr lvl="1"/>
            <a:r>
              <a:rPr lang="en-US" altLang="ja-JP" sz="2200" dirty="0" smtClean="0"/>
              <a:t>3.Move the red to the near of the orange.</a:t>
            </a:r>
            <a:endParaRPr lang="en-US" altLang="ja-JP" sz="2200" dirty="0"/>
          </a:p>
          <a:p>
            <a:pPr lvl="1"/>
            <a:r>
              <a:rPr lang="en-US" altLang="ja-JP" sz="2200" dirty="0" smtClean="0"/>
              <a:t>4.Move the red away from the green.</a:t>
            </a:r>
          </a:p>
          <a:p>
            <a:pPr lvl="1"/>
            <a:r>
              <a:rPr lang="en-US" altLang="ja-JP" sz="2200" dirty="0" smtClean="0"/>
              <a:t>5.Move </a:t>
            </a:r>
            <a:r>
              <a:rPr lang="en-US" altLang="ja-JP" sz="2200" dirty="0"/>
              <a:t>the red to line up the </a:t>
            </a:r>
            <a:r>
              <a:rPr lang="en-US" altLang="ja-JP" sz="2200" dirty="0" smtClean="0"/>
              <a:t>red ,yellow </a:t>
            </a:r>
            <a:r>
              <a:rPr lang="en-US" altLang="ja-JP" sz="2200" dirty="0"/>
              <a:t>and blue equidistantly</a:t>
            </a:r>
            <a:r>
              <a:rPr lang="en-US" altLang="ja-JP" sz="2200" dirty="0" smtClean="0"/>
              <a:t>.</a:t>
            </a:r>
          </a:p>
          <a:p>
            <a:pPr lvl="1"/>
            <a:r>
              <a:rPr lang="en-US" altLang="ja-JP" sz="2200" dirty="0" smtClean="0"/>
              <a:t>6</a:t>
            </a:r>
            <a:r>
              <a:rPr lang="en-US" altLang="ja-JP" sz="2200" dirty="0"/>
              <a:t>. </a:t>
            </a:r>
            <a:r>
              <a:rPr lang="en-US" altLang="ja-JP" sz="2200" dirty="0" smtClean="0"/>
              <a:t>Move </a:t>
            </a:r>
            <a:r>
              <a:rPr lang="en-US" altLang="ja-JP" sz="2200" dirty="0"/>
              <a:t>the red to line up the red , green and blue clockwise</a:t>
            </a:r>
            <a:r>
              <a:rPr lang="en-US" altLang="ja-JP" sz="2200" dirty="0" smtClean="0"/>
              <a:t>.</a:t>
            </a:r>
          </a:p>
          <a:p>
            <a:pPr lvl="1"/>
            <a:endParaRPr lang="en-US" altLang="ja-JP" sz="2200" dirty="0"/>
          </a:p>
          <a:p>
            <a:r>
              <a:rPr lang="en-US" altLang="ja-JP" sz="2600" dirty="0" smtClean="0"/>
              <a:t>Success	: </a:t>
            </a:r>
            <a:r>
              <a:rPr lang="en-US" altLang="ja-JP" sz="2600" dirty="0">
                <a:solidFill>
                  <a:srgbClr val="FF0000"/>
                </a:solidFill>
              </a:rPr>
              <a:t>A</a:t>
            </a:r>
            <a:r>
              <a:rPr lang="en-US" altLang="ja-JP" sz="2600" dirty="0" smtClean="0">
                <a:solidFill>
                  <a:srgbClr val="FF0000"/>
                </a:solidFill>
              </a:rPr>
              <a:t>ppropriate viewpoints</a:t>
            </a:r>
            <a:r>
              <a:rPr lang="en-US" altLang="ja-JP" sz="2600" dirty="0" smtClean="0"/>
              <a:t> was chosen.</a:t>
            </a:r>
            <a:endParaRPr lang="en-US" altLang="ja-JP" sz="2600" dirty="0"/>
          </a:p>
          <a:p>
            <a:pPr lvl="1"/>
            <a:endParaRPr lang="en-US" altLang="ja-JP" sz="22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Experiments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13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41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065257"/>
              </p:ext>
            </p:extLst>
          </p:nvPr>
        </p:nvGraphicFramePr>
        <p:xfrm>
          <a:off x="467544" y="1268760"/>
          <a:ext cx="8229600" cy="4036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259632" y="5301208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When you do a </a:t>
            </a:r>
            <a:r>
              <a:rPr lang="en-US" altLang="ja-JP" sz="2400" dirty="0">
                <a:solidFill>
                  <a:srgbClr val="FF0000"/>
                </a:solidFill>
              </a:rPr>
              <a:t>poor teaching</a:t>
            </a:r>
            <a:r>
              <a:rPr lang="en-US" altLang="ja-JP" sz="2400" dirty="0"/>
              <a:t> , it </a:t>
            </a:r>
            <a:r>
              <a:rPr lang="en-US" altLang="ja-JP" sz="2400" dirty="0" smtClean="0"/>
              <a:t>can’t guess the intention </a:t>
            </a:r>
            <a:r>
              <a:rPr lang="en-US" altLang="ja-JP" sz="2400" dirty="0"/>
              <a:t>accurately</a:t>
            </a:r>
            <a:r>
              <a:rPr lang="en-US" altLang="ja-JP" sz="2400" dirty="0" smtClean="0"/>
              <a:t>.</a:t>
            </a:r>
            <a:endParaRPr kumimoji="1" lang="ja-JP" altLang="en-US" sz="24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14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3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Identification Experiments</a:t>
            </a:r>
            <a:endParaRPr kumimoji="1" lang="ja-JP" altLang="en-US" dirty="0"/>
          </a:p>
        </p:txBody>
      </p:sp>
      <p:pic>
        <p:nvPicPr>
          <p:cNvPr id="12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048" y="3886923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467544" y="2348880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4" y="460972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86" y="2940664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1985518" y="3855218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ubOvalCallout"/>
          <p:cNvSpPr>
            <a:spLocks noEditPoints="1" noChangeArrowheads="1"/>
          </p:cNvSpPr>
          <p:nvPr/>
        </p:nvSpPr>
        <p:spPr bwMode="auto">
          <a:xfrm>
            <a:off x="5465242" y="2600916"/>
            <a:ext cx="2016224" cy="1765481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652120" y="2953219"/>
            <a:ext cx="2666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He did </a:t>
            </a:r>
          </a:p>
          <a:p>
            <a:r>
              <a:rPr kumimoji="1" lang="en-US" altLang="ja-JP" dirty="0" smtClean="0"/>
              <a:t>“Take the cup.”</a:t>
            </a:r>
            <a:endParaRPr kumimoji="1" lang="ja-JP" altLang="en-US" dirty="0"/>
          </a:p>
        </p:txBody>
      </p:sp>
      <p:pic>
        <p:nvPicPr>
          <p:cNvPr id="1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838" y="414623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362" y="4206456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tetsuya\AppData\Local\Microsoft\Windows\INetCache\IE\2BC5JMJI\up-arrow-silhouette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89330" y="3810601"/>
            <a:ext cx="609660" cy="60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15.1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28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 is expected to realize a </a:t>
            </a:r>
            <a:r>
              <a:rPr lang="en-US" altLang="ja-JP" dirty="0">
                <a:solidFill>
                  <a:srgbClr val="FF0000"/>
                </a:solidFill>
              </a:rPr>
              <a:t>general-purpose robot </a:t>
            </a:r>
            <a:r>
              <a:rPr lang="en-US" altLang="ja-JP" dirty="0" smtClean="0"/>
              <a:t>which </a:t>
            </a:r>
            <a:r>
              <a:rPr lang="en-US" altLang="ja-JP" dirty="0"/>
              <a:t>are able to do task in the human living environment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r>
              <a:rPr lang="en-US" altLang="ja-JP" dirty="0"/>
              <a:t>G</a:t>
            </a:r>
            <a:r>
              <a:rPr lang="en-US" altLang="ja-JP" dirty="0" smtClean="0"/>
              <a:t>eneral-purpose robot</a:t>
            </a:r>
            <a:r>
              <a:rPr lang="en-US" altLang="ja-JP" dirty="0"/>
              <a:t>s</a:t>
            </a:r>
            <a:r>
              <a:rPr lang="en-US" altLang="ja-JP" dirty="0" smtClean="0"/>
              <a:t> </a:t>
            </a:r>
            <a:r>
              <a:rPr lang="en-US" altLang="ja-JP" dirty="0"/>
              <a:t>need </a:t>
            </a:r>
            <a:r>
              <a:rPr lang="en-US" altLang="ja-JP" dirty="0">
                <a:solidFill>
                  <a:srgbClr val="FF0000"/>
                </a:solidFill>
              </a:rPr>
              <a:t>the ability to learn the behavior from the interaction</a:t>
            </a:r>
            <a:r>
              <a:rPr lang="en-US" altLang="ja-JP" dirty="0"/>
              <a:t> with humans.</a:t>
            </a:r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It is </a:t>
            </a:r>
            <a:r>
              <a:rPr lang="en-US" altLang="ja-JP" dirty="0" smtClean="0">
                <a:solidFill>
                  <a:srgbClr val="FF0000"/>
                </a:solidFill>
              </a:rPr>
              <a:t>NOT</a:t>
            </a:r>
            <a:r>
              <a:rPr lang="en-US" altLang="ja-JP" dirty="0" smtClean="0"/>
              <a:t> </a:t>
            </a:r>
            <a:r>
              <a:rPr lang="en-US" altLang="ja-JP" b="1" dirty="0" smtClean="0"/>
              <a:t>just</a:t>
            </a:r>
            <a:r>
              <a:rPr lang="en-US" altLang="ja-JP" dirty="0" smtClean="0"/>
              <a:t> “imitation”.</a:t>
            </a:r>
            <a:endParaRPr kumimoji="1" lang="en-US" altLang="ja-JP" dirty="0" smtClean="0"/>
          </a:p>
          <a:p>
            <a:r>
              <a:rPr lang="en-US" altLang="ja-JP" dirty="0" smtClean="0"/>
              <a:t>The </a:t>
            </a:r>
            <a:r>
              <a:rPr lang="en-US" altLang="ja-JP" dirty="0"/>
              <a:t>ability to learn the human intentions from the human motions is </a:t>
            </a:r>
            <a:r>
              <a:rPr lang="en-US" altLang="ja-JP" dirty="0" smtClean="0"/>
              <a:t>necessary.</a:t>
            </a:r>
          </a:p>
          <a:p>
            <a:r>
              <a:rPr lang="en-US" altLang="ja-JP" dirty="0"/>
              <a:t>It enables robots to </a:t>
            </a:r>
            <a:r>
              <a:rPr lang="en-US" altLang="ja-JP" dirty="0">
                <a:solidFill>
                  <a:srgbClr val="FF0000"/>
                </a:solidFill>
              </a:rPr>
              <a:t>predict the task goal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34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tasks learned by the computer are the following.</a:t>
            </a:r>
          </a:p>
          <a:p>
            <a:pPr lvl="1"/>
            <a:r>
              <a:rPr lang="en-US" altLang="ja-JP" sz="2200" dirty="0"/>
              <a:t>1.Move the red to the center.</a:t>
            </a:r>
          </a:p>
          <a:p>
            <a:pPr lvl="1"/>
            <a:r>
              <a:rPr lang="en-US" altLang="ja-JP" sz="2200" dirty="0"/>
              <a:t>2.Move the red to right </a:t>
            </a:r>
            <a:r>
              <a:rPr lang="en-US" altLang="ja-JP" sz="2200" dirty="0" smtClean="0"/>
              <a:t>of (each 4 object).</a:t>
            </a:r>
            <a:endParaRPr lang="en-US" altLang="ja-JP" sz="2200" dirty="0"/>
          </a:p>
          <a:p>
            <a:pPr lvl="1"/>
            <a:r>
              <a:rPr lang="en-US" altLang="ja-JP" sz="2200" dirty="0"/>
              <a:t>3.Move the red to the near of </a:t>
            </a:r>
            <a:r>
              <a:rPr lang="en-US" altLang="ja-JP" sz="2200" dirty="0" smtClean="0"/>
              <a:t>(each 4 object).</a:t>
            </a:r>
            <a:endParaRPr lang="en-US" altLang="ja-JP" sz="2200" dirty="0"/>
          </a:p>
          <a:p>
            <a:pPr lvl="1"/>
            <a:r>
              <a:rPr lang="en-US" altLang="ja-JP" sz="2200" dirty="0"/>
              <a:t>4.Move the red away from </a:t>
            </a:r>
            <a:r>
              <a:rPr lang="en-US" altLang="ja-JP" sz="2200" dirty="0" smtClean="0"/>
              <a:t>(each 4 object).</a:t>
            </a:r>
            <a:endParaRPr lang="en-US" altLang="ja-JP" sz="2200" dirty="0"/>
          </a:p>
          <a:p>
            <a:pPr lvl="1"/>
            <a:r>
              <a:rPr lang="en-US" altLang="ja-JP" sz="2200" dirty="0"/>
              <a:t>5.Move the red to line up the red ,yellow and blue equidistantly.</a:t>
            </a:r>
          </a:p>
          <a:p>
            <a:pPr lvl="1"/>
            <a:r>
              <a:rPr lang="en-US" altLang="ja-JP" sz="2200" dirty="0"/>
              <a:t>6. Move the red to line up the red , green and blue clockwise.</a:t>
            </a:r>
          </a:p>
          <a:p>
            <a:pPr lvl="1"/>
            <a:endParaRPr lang="en-US" altLang="ja-JP" sz="2200" dirty="0"/>
          </a:p>
          <a:p>
            <a:r>
              <a:rPr lang="en-US" altLang="ja-JP" sz="2600" dirty="0" smtClean="0"/>
              <a:t>The computer answers the best likely Task.</a:t>
            </a:r>
          </a:p>
          <a:p>
            <a:r>
              <a:rPr lang="en-US" altLang="ja-JP" sz="2600" dirty="0" smtClean="0"/>
              <a:t>Success	: </a:t>
            </a:r>
            <a:r>
              <a:rPr lang="en-US" altLang="ja-JP" sz="2600" dirty="0" smtClean="0">
                <a:solidFill>
                  <a:srgbClr val="FF0000"/>
                </a:solidFill>
              </a:rPr>
              <a:t>Appropriate task</a:t>
            </a:r>
            <a:r>
              <a:rPr lang="en-US" altLang="ja-JP" sz="2600" dirty="0" smtClean="0"/>
              <a:t> was chosen.</a:t>
            </a:r>
            <a:endParaRPr lang="en-US" altLang="ja-JP" sz="2600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Identification Experiments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15.2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50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533225"/>
              </p:ext>
            </p:extLst>
          </p:nvPr>
        </p:nvGraphicFramePr>
        <p:xfrm>
          <a:off x="827584" y="1556793"/>
          <a:ext cx="6984775" cy="45060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9168"/>
                <a:gridCol w="1553636"/>
                <a:gridCol w="1421971"/>
              </a:tblGrid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Task</a:t>
                      </a:r>
                      <a:r>
                        <a:rPr lang="en-US" altLang="ja-JP" sz="2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name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Count</a:t>
                      </a:r>
                      <a:r>
                        <a:rPr lang="en-US" altLang="ja-JP" sz="2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of error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400" u="none" strike="noStrike" dirty="0" smtClean="0">
                          <a:effectLst/>
                        </a:rPr>
                        <a:t>Success rate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u="none" strike="noStrike" dirty="0" smtClean="0">
                          <a:effectLst/>
                        </a:rPr>
                        <a:t>Move the red to the center.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4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0.96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u="none" strike="noStrike" dirty="0" smtClean="0">
                          <a:effectLst/>
                        </a:rPr>
                        <a:t>Move the red to the right of the blue.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2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0.98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u="none" strike="noStrike" dirty="0" smtClean="0">
                          <a:effectLst/>
                        </a:rPr>
                        <a:t>Move the red to the near of the orange.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0.97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Move</a:t>
                      </a:r>
                      <a:r>
                        <a:rPr lang="en-US" altLang="ja-JP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the red away from the green.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0.97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Move</a:t>
                      </a:r>
                      <a:r>
                        <a:rPr lang="en-US" altLang="ja-JP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to line up equidistantly.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1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Move</a:t>
                      </a:r>
                      <a:r>
                        <a:rPr lang="en-US" altLang="ja-JP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to line up clockwise.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4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0.96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16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59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The examples of false identification.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3050854" cy="306896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55" y="2060848"/>
            <a:ext cx="3112054" cy="306896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71600" y="5221438"/>
            <a:ext cx="3049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正答</a:t>
            </a:r>
            <a:r>
              <a:rPr kumimoji="1" lang="en-US" altLang="ja-JP" sz="2000" dirty="0"/>
              <a:t> </a:t>
            </a:r>
            <a:r>
              <a:rPr kumimoji="1" lang="en-US" altLang="ja-JP" sz="2000" dirty="0" smtClean="0"/>
              <a:t>:</a:t>
            </a:r>
            <a:r>
              <a:rPr kumimoji="1" lang="ja-JP" altLang="en-US" sz="2000" dirty="0" smtClean="0"/>
              <a:t> </a:t>
            </a:r>
            <a:r>
              <a:rPr kumimoji="1" lang="ja-JP" altLang="en-US" sz="2000" dirty="0"/>
              <a:t>赤</a:t>
            </a:r>
            <a:r>
              <a:rPr kumimoji="1" lang="ja-JP" altLang="en-US" sz="2000" dirty="0" smtClean="0"/>
              <a:t>を</a:t>
            </a:r>
            <a:r>
              <a:rPr kumimoji="1" lang="ja-JP" altLang="en-US" sz="2000" dirty="0"/>
              <a:t>橙</a:t>
            </a:r>
            <a:r>
              <a:rPr kumimoji="1" lang="ja-JP" altLang="en-US" sz="2000" dirty="0" smtClean="0"/>
              <a:t>に</a:t>
            </a:r>
            <a:r>
              <a:rPr kumimoji="1" lang="ja-JP" altLang="en-US" sz="2000" dirty="0"/>
              <a:t>近</a:t>
            </a:r>
            <a:r>
              <a:rPr kumimoji="1" lang="ja-JP" altLang="en-US" sz="2000" dirty="0" smtClean="0"/>
              <a:t>づける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回答</a:t>
            </a:r>
            <a:r>
              <a:rPr kumimoji="1" lang="en-US" altLang="ja-JP" sz="2000"/>
              <a:t> </a:t>
            </a:r>
            <a:r>
              <a:rPr kumimoji="1" lang="en-US" altLang="ja-JP" sz="2000" smtClean="0"/>
              <a:t>: </a:t>
            </a:r>
            <a:r>
              <a:rPr kumimoji="1" lang="ja-JP" altLang="en-US" sz="2000" dirty="0"/>
              <a:t>赤</a:t>
            </a:r>
            <a:r>
              <a:rPr kumimoji="1" lang="ja-JP" altLang="en-US" sz="2000" dirty="0" smtClean="0"/>
              <a:t>を</a:t>
            </a:r>
            <a:r>
              <a:rPr kumimoji="1" lang="ja-JP" altLang="en-US" sz="2000" dirty="0"/>
              <a:t>緑</a:t>
            </a:r>
            <a:r>
              <a:rPr kumimoji="1" lang="ja-JP" altLang="en-US" sz="2000" dirty="0" smtClean="0"/>
              <a:t>から</a:t>
            </a:r>
            <a:r>
              <a:rPr kumimoji="1" lang="ja-JP" altLang="en-US" sz="2000" dirty="0"/>
              <a:t>遠</a:t>
            </a:r>
            <a:r>
              <a:rPr kumimoji="1" lang="ja-JP" altLang="en-US" sz="2000" dirty="0" smtClean="0"/>
              <a:t>ざける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52654" y="5221438"/>
            <a:ext cx="41504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正答</a:t>
            </a:r>
            <a:r>
              <a:rPr kumimoji="1" lang="ja-JP" altLang="en-US" sz="2000" dirty="0" smtClean="0"/>
              <a:t> 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赤を青の右に動かす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回答</a:t>
            </a:r>
            <a:r>
              <a:rPr kumimoji="1" lang="ja-JP" altLang="en-US" sz="2000" dirty="0" smtClean="0"/>
              <a:t> 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/>
              <a:t>時計回</a:t>
            </a:r>
            <a:r>
              <a:rPr kumimoji="1" lang="ja-JP" altLang="en-US" sz="2000" dirty="0" smtClean="0"/>
              <a:t>りに赤、緑、青と並べる</a:t>
            </a:r>
            <a:endParaRPr kumimoji="1" lang="ja-JP" altLang="en-US" sz="20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17</a:t>
            </a:r>
            <a:endParaRPr lang="en-US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195736" y="4077072"/>
            <a:ext cx="144016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6380771" y="3356992"/>
            <a:ext cx="144016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4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I </a:t>
            </a:r>
            <a:r>
              <a:rPr lang="en-US" altLang="ja-JP" dirty="0"/>
              <a:t>aimed to </a:t>
            </a:r>
            <a:r>
              <a:rPr lang="en-US" altLang="ja-JP" dirty="0" smtClean="0"/>
              <a:t>enable the computer to </a:t>
            </a:r>
            <a:r>
              <a:rPr lang="en-US" altLang="ja-JP" dirty="0" smtClean="0">
                <a:solidFill>
                  <a:srgbClr val="FF0000"/>
                </a:solidFill>
              </a:rPr>
              <a:t>understand </a:t>
            </a:r>
            <a:r>
              <a:rPr lang="en-US" altLang="ja-JP" dirty="0">
                <a:solidFill>
                  <a:srgbClr val="FF0000"/>
                </a:solidFill>
              </a:rPr>
              <a:t>the human intention from the human motion</a:t>
            </a:r>
            <a:r>
              <a:rPr lang="en-US" altLang="ja-JP" dirty="0"/>
              <a:t> and to reproduce the task in consideration of the human intention.</a:t>
            </a:r>
          </a:p>
          <a:p>
            <a:r>
              <a:rPr lang="en-US" altLang="ja-JP" dirty="0" smtClean="0"/>
              <a:t>The </a:t>
            </a:r>
            <a:r>
              <a:rPr lang="en-US" altLang="ja-JP" dirty="0"/>
              <a:t>proposed method enable to </a:t>
            </a:r>
            <a:r>
              <a:rPr lang="en-US" altLang="ja-JP" dirty="0" smtClean="0"/>
              <a:t>recognize </a:t>
            </a:r>
            <a:r>
              <a:rPr lang="en-US" altLang="ja-JP" dirty="0"/>
              <a:t>the motion in consideration of the positions of </a:t>
            </a:r>
            <a:r>
              <a:rPr lang="en-US" altLang="ja-JP" dirty="0">
                <a:solidFill>
                  <a:srgbClr val="FF0000"/>
                </a:solidFill>
              </a:rPr>
              <a:t>multi objects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 smtClean="0"/>
              <a:t>18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76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More Highly</a:t>
            </a:r>
          </a:p>
          <a:p>
            <a:pPr lvl="1"/>
            <a:r>
              <a:rPr lang="en-US" altLang="ja-JP" dirty="0" smtClean="0"/>
              <a:t>1. Learning the </a:t>
            </a:r>
            <a:r>
              <a:rPr lang="en-US" altLang="ja-JP" dirty="0" smtClean="0">
                <a:solidFill>
                  <a:srgbClr val="FF0000"/>
                </a:solidFill>
              </a:rPr>
              <a:t>sequence of the task primitives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2. Limitation the range to attention.</a:t>
            </a:r>
          </a:p>
          <a:p>
            <a:pPr lvl="1"/>
            <a:r>
              <a:rPr lang="en-US" altLang="ja-JP" dirty="0" smtClean="0"/>
              <a:t>3. Test other learning models.</a:t>
            </a:r>
          </a:p>
          <a:p>
            <a:r>
              <a:rPr kumimoji="1" lang="en-US" altLang="ja-JP" dirty="0" smtClean="0"/>
              <a:t>More General</a:t>
            </a:r>
          </a:p>
          <a:p>
            <a:pPr lvl="1"/>
            <a:r>
              <a:rPr lang="en-US" altLang="ja-JP" dirty="0" smtClean="0"/>
              <a:t>1. </a:t>
            </a:r>
            <a:r>
              <a:rPr lang="en-US" altLang="ja-JP" dirty="0"/>
              <a:t>U</a:t>
            </a:r>
            <a:r>
              <a:rPr lang="en-US" altLang="ja-JP" dirty="0" smtClean="0"/>
              <a:t>sing </a:t>
            </a:r>
            <a:r>
              <a:rPr lang="en-US" altLang="ja-JP" dirty="0" smtClean="0">
                <a:solidFill>
                  <a:srgbClr val="FF0000"/>
                </a:solidFill>
              </a:rPr>
              <a:t>general features</a:t>
            </a:r>
            <a:r>
              <a:rPr lang="en-US" altLang="ja-JP" dirty="0" smtClean="0"/>
              <a:t> to recognize intention.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2. Learning the </a:t>
            </a:r>
            <a:r>
              <a:rPr kumimoji="1" lang="en-US" altLang="ja-JP" dirty="0" smtClean="0">
                <a:solidFill>
                  <a:srgbClr val="FF0000"/>
                </a:solidFill>
              </a:rPr>
              <a:t>multi-goal tasks</a:t>
            </a:r>
            <a:r>
              <a:rPr kumimoji="1" lang="en-US" altLang="ja-JP" dirty="0" smtClean="0"/>
              <a:t>.</a:t>
            </a:r>
            <a:endParaRPr lang="en-US" altLang="ja-JP" dirty="0"/>
          </a:p>
          <a:p>
            <a:r>
              <a:rPr kumimoji="1" lang="en-US" altLang="ja-JP" dirty="0" smtClean="0"/>
              <a:t>More Useful</a:t>
            </a:r>
          </a:p>
          <a:p>
            <a:pPr lvl="1"/>
            <a:r>
              <a:rPr lang="en-US" altLang="ja-JP" dirty="0" smtClean="0"/>
              <a:t>1. Neglect the false teaching motion. 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2. Combination of NLP.</a:t>
            </a:r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8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sz="2800" dirty="0"/>
              <a:t>[1]</a:t>
            </a:r>
            <a:r>
              <a:rPr lang="ja-JP" altLang="en-US" sz="2800" dirty="0"/>
              <a:t>中岡慎一郎</a:t>
            </a:r>
            <a:r>
              <a:rPr lang="en-US" altLang="ja-JP" sz="2800" dirty="0"/>
              <a:t>, et al. "</a:t>
            </a:r>
            <a:r>
              <a:rPr lang="ja-JP" altLang="en-US" sz="2800" dirty="0"/>
              <a:t>シンボリックな動作記述を用いた舞踊動作模倣ロボットの実現</a:t>
            </a:r>
            <a:r>
              <a:rPr lang="en-US" altLang="ja-JP" sz="2800" dirty="0"/>
              <a:t>." </a:t>
            </a:r>
            <a:r>
              <a:rPr lang="ja-JP" altLang="en-US" sz="2800" i="1" dirty="0"/>
              <a:t>電子情報通信学会技術研究報告</a:t>
            </a:r>
            <a:r>
              <a:rPr lang="en-US" altLang="ja-JP" sz="2800" i="1" dirty="0"/>
              <a:t>. PRMU </a:t>
            </a:r>
            <a:r>
              <a:rPr lang="ja-JP" altLang="en-US" sz="2800" i="1" dirty="0"/>
              <a:t>パターン認識・メディア理解</a:t>
            </a:r>
            <a:r>
              <a:rPr lang="ja-JP" altLang="en-US" sz="2800" dirty="0"/>
              <a:t> </a:t>
            </a:r>
            <a:r>
              <a:rPr lang="en-US" altLang="ja-JP" sz="2800" dirty="0"/>
              <a:t>103.390 (2003): 55-60.</a:t>
            </a:r>
          </a:p>
          <a:p>
            <a:r>
              <a:rPr lang="en-US" altLang="ja-JP" sz="2800" dirty="0"/>
              <a:t>[2]</a:t>
            </a:r>
            <a:r>
              <a:rPr lang="en-US" altLang="ja-JP" sz="2800" dirty="0" err="1"/>
              <a:t>Schaal</a:t>
            </a:r>
            <a:r>
              <a:rPr lang="en-US" altLang="ja-JP" sz="2800" dirty="0"/>
              <a:t>, Stefan. "Dynamic movement primitives-a framework for motor control in humans and humanoid robotics." </a:t>
            </a:r>
            <a:r>
              <a:rPr lang="en-US" altLang="ja-JP" sz="2800" i="1" dirty="0"/>
              <a:t>Adaptive Motion of Animals and Machines</a:t>
            </a:r>
            <a:r>
              <a:rPr lang="en-US" altLang="ja-JP" sz="2800" dirty="0"/>
              <a:t>. Springer Tokyo, 2006. 261-280.</a:t>
            </a:r>
          </a:p>
          <a:p>
            <a:r>
              <a:rPr lang="en-US" altLang="ja-JP" sz="2800" dirty="0"/>
              <a:t>[3]</a:t>
            </a:r>
            <a:r>
              <a:rPr lang="ja-JP" altLang="en-US" sz="2800" dirty="0"/>
              <a:t>杉浦孔明</a:t>
            </a:r>
            <a:r>
              <a:rPr lang="en-US" altLang="ja-JP" sz="2800" dirty="0"/>
              <a:t>, et al. "Learning, generation and recognition of motions by reference-point-dependent probabilistic models." </a:t>
            </a:r>
            <a:r>
              <a:rPr lang="en-US" altLang="ja-JP" sz="2800" i="1" dirty="0"/>
              <a:t>Advanced Robotics</a:t>
            </a:r>
            <a:r>
              <a:rPr lang="en-US" altLang="ja-JP" sz="2800" dirty="0"/>
              <a:t> 25.6-7 (2011): 825-848.</a:t>
            </a:r>
          </a:p>
          <a:p>
            <a:r>
              <a:rPr lang="en-US" altLang="ja-JP" sz="2800" dirty="0"/>
              <a:t>[4]Dong, </a:t>
            </a:r>
            <a:r>
              <a:rPr lang="en-US" altLang="ja-JP" sz="2800" dirty="0" err="1"/>
              <a:t>Shuonan</a:t>
            </a:r>
            <a:r>
              <a:rPr lang="en-US" altLang="ja-JP" sz="2800" dirty="0"/>
              <a:t>, and Brian Williams. "Learning and recognition of hybrid manipulation motions in variable environments using probabilistic flow tubes." </a:t>
            </a:r>
            <a:r>
              <a:rPr lang="en-US" altLang="ja-JP" sz="2800" i="1" dirty="0"/>
              <a:t>International Journal of Social Robotics</a:t>
            </a:r>
            <a:r>
              <a:rPr lang="en-US" altLang="ja-JP" sz="2800" dirty="0"/>
              <a:t> 4.4 (2012): 357-368.</a:t>
            </a:r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20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85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Ex) The task “Take the cup.”</a:t>
            </a:r>
          </a:p>
          <a:p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86923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85352" y="2348880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0972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994" y="2940664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1703326" y="3855218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ubOvalCallout"/>
          <p:cNvSpPr>
            <a:spLocks noEditPoints="1" noChangeArrowheads="1"/>
          </p:cNvSpPr>
          <p:nvPr/>
        </p:nvSpPr>
        <p:spPr bwMode="auto">
          <a:xfrm>
            <a:off x="2552428" y="2687147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65982" y="2849242"/>
            <a:ext cx="2310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Take </a:t>
            </a:r>
          </a:p>
          <a:p>
            <a:r>
              <a:rPr kumimoji="1" lang="en-US" altLang="ja-JP" dirty="0" smtClean="0"/>
              <a:t>the cup.</a:t>
            </a:r>
            <a:endParaRPr kumimoji="1" lang="ja-JP" altLang="en-US" dirty="0"/>
          </a:p>
        </p:txBody>
      </p:sp>
      <p:pic>
        <p:nvPicPr>
          <p:cNvPr id="1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22" y="4168288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4572000" y="2335185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6089974" y="3841523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ubOvalCallout"/>
          <p:cNvSpPr>
            <a:spLocks noEditPoints="1" noChangeArrowheads="1"/>
          </p:cNvSpPr>
          <p:nvPr/>
        </p:nvSpPr>
        <p:spPr bwMode="auto">
          <a:xfrm>
            <a:off x="4667153" y="2904179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0708" y="3066274"/>
            <a:ext cx="2427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Take </a:t>
            </a:r>
          </a:p>
          <a:p>
            <a:r>
              <a:rPr kumimoji="1" lang="en-US" altLang="ja-JP" dirty="0" smtClean="0"/>
              <a:t>the cup.</a:t>
            </a:r>
            <a:endParaRPr kumimoji="1" lang="ja-JP" altLang="en-US" dirty="0"/>
          </a:p>
        </p:txBody>
      </p:sp>
      <p:pic>
        <p:nvPicPr>
          <p:cNvPr id="21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507" y="4047046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381" y="4148213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646" y="414623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185352" y="1988406"/>
            <a:ext cx="24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Teaching the task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0" y="19795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Just imitation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475656" y="2825802"/>
            <a:ext cx="936104" cy="6697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195582" y="2553726"/>
            <a:ext cx="1237205" cy="9647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6596685" y="3516948"/>
            <a:ext cx="1143668" cy="48236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30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11" y="3224929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etsuya\AppData\Local\Microsoft\Windows\INetCache\IE\9LV0U1RZ\cc-library010010368-thum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264" y="2021732"/>
            <a:ext cx="1949704" cy="194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Ex) The task “Take the cup.”</a:t>
            </a:r>
          </a:p>
          <a:p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128" y="3096595"/>
            <a:ext cx="397052" cy="79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74169" y="2068100"/>
            <a:ext cx="2478094" cy="2100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0" y="3492640"/>
            <a:ext cx="578858" cy="57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09" y="2474919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1073486" y="3054215"/>
            <a:ext cx="679459" cy="34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22" y="4168288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4572000" y="2335185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41809" flipH="1" flipV="1">
            <a:off x="6794573" y="4083354"/>
            <a:ext cx="1027461" cy="51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ubOvalCallout"/>
          <p:cNvSpPr>
            <a:spLocks noEditPoints="1" noChangeArrowheads="1"/>
          </p:cNvSpPr>
          <p:nvPr/>
        </p:nvSpPr>
        <p:spPr bwMode="auto">
          <a:xfrm>
            <a:off x="4667153" y="2904179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0708" y="3066274"/>
            <a:ext cx="3003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Take </a:t>
            </a:r>
          </a:p>
          <a:p>
            <a:r>
              <a:rPr kumimoji="1" lang="en-US" altLang="ja-JP" dirty="0" smtClean="0"/>
              <a:t>the cup.</a:t>
            </a:r>
            <a:endParaRPr kumimoji="1" lang="ja-JP" altLang="en-US" dirty="0"/>
          </a:p>
        </p:txBody>
      </p:sp>
      <p:pic>
        <p:nvPicPr>
          <p:cNvPr id="21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475" y="4516373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349" y="461754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4572000" y="197954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Reproduction with human intention.</a:t>
            </a:r>
            <a:endParaRPr kumimoji="1" lang="ja-JP" altLang="en-US" dirty="0"/>
          </a:p>
        </p:txBody>
      </p:sp>
      <p:pic>
        <p:nvPicPr>
          <p:cNvPr id="2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46" y="4443445"/>
            <a:ext cx="397052" cy="79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正方形/長方形 24"/>
          <p:cNvSpPr/>
          <p:nvPr/>
        </p:nvSpPr>
        <p:spPr>
          <a:xfrm>
            <a:off x="174169" y="4259730"/>
            <a:ext cx="2478094" cy="2100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0" y="5685276"/>
            <a:ext cx="578858" cy="57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824" y="5486724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594" flipH="1">
            <a:off x="1304928" y="4746610"/>
            <a:ext cx="905785" cy="45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02" y="4773180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正方形/長方形 31"/>
          <p:cNvSpPr/>
          <p:nvPr/>
        </p:nvSpPr>
        <p:spPr>
          <a:xfrm>
            <a:off x="6195582" y="2553726"/>
            <a:ext cx="1237205" cy="9647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6285816" y="3510886"/>
            <a:ext cx="970303" cy="75995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1845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etsuya\AppData\Local\Microsoft\Windows\INetCache\IE\2BC5JMJI\up-arrow-silhouette[1]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27238" y="4469118"/>
            <a:ext cx="840706" cy="84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3019262" y="2364137"/>
            <a:ext cx="2562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The human </a:t>
            </a:r>
          </a:p>
          <a:p>
            <a:r>
              <a:rPr kumimoji="1" lang="en-US" altLang="ja-JP" b="1" dirty="0" smtClean="0">
                <a:solidFill>
                  <a:srgbClr val="FF0000"/>
                </a:solidFill>
              </a:rPr>
              <a:t>position</a:t>
            </a:r>
          </a:p>
          <a:p>
            <a:r>
              <a:rPr kumimoji="1" lang="en-US" altLang="ja-JP" dirty="0"/>
              <a:t>i</a:t>
            </a:r>
            <a:r>
              <a:rPr kumimoji="1" lang="en-US" altLang="ja-JP" dirty="0" smtClean="0"/>
              <a:t>s important.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2401" y="6427935"/>
            <a:ext cx="412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Teaching the task.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3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Related Works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60" y="3866278"/>
            <a:ext cx="3222061" cy="265906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62305" y="1188622"/>
            <a:ext cx="39656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Motions</a:t>
            </a:r>
          </a:p>
          <a:p>
            <a:r>
              <a:rPr kumimoji="1" lang="en-US" altLang="ja-JP" sz="2400" dirty="0" smtClean="0"/>
              <a:t>= </a:t>
            </a:r>
            <a:r>
              <a:rPr lang="en-US" altLang="ja-JP" sz="2400" dirty="0"/>
              <a:t>The combination of pre-programmed trajectory </a:t>
            </a:r>
            <a:r>
              <a:rPr lang="en-US" altLang="ja-JP" sz="2400" dirty="0" smtClean="0"/>
              <a:t>.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[Dong 2012]</a:t>
            </a:r>
          </a:p>
          <a:p>
            <a:endParaRPr kumimoji="1" lang="en-US" altLang="ja-JP" sz="2400" dirty="0" smtClean="0"/>
          </a:p>
          <a:p>
            <a:r>
              <a:rPr kumimoji="1" lang="ja-JP" altLang="en-US" sz="2400" dirty="0" smtClean="0"/>
              <a:t>→</a:t>
            </a:r>
            <a:r>
              <a:rPr kumimoji="1" lang="en-US" altLang="ja-JP" sz="2400" dirty="0" smtClean="0"/>
              <a:t>It can’t handle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unexpected tasks.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53" y="764704"/>
            <a:ext cx="3992911" cy="1548172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899570" y="2600908"/>
            <a:ext cx="352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Human Intention</a:t>
            </a:r>
          </a:p>
          <a:p>
            <a:r>
              <a:rPr kumimoji="1" lang="en-US" altLang="ja-JP" sz="2400" dirty="0" smtClean="0"/>
              <a:t>= A position of Landmark</a:t>
            </a:r>
          </a:p>
          <a:p>
            <a:r>
              <a:rPr kumimoji="1" lang="en-US" altLang="ja-JP" sz="2400" dirty="0" smtClean="0"/>
              <a:t>   + Coordinate System</a:t>
            </a:r>
          </a:p>
          <a:p>
            <a:r>
              <a:rPr kumimoji="1" lang="en-US" altLang="ja-JP" sz="2400" dirty="0"/>
              <a:t>[</a:t>
            </a:r>
            <a:r>
              <a:rPr kumimoji="1" lang="en-US" altLang="ja-JP" sz="2400" dirty="0" err="1"/>
              <a:t>Sugiura</a:t>
            </a:r>
            <a:r>
              <a:rPr kumimoji="1" lang="en-US" altLang="ja-JP" sz="2400" dirty="0"/>
              <a:t> 2011]</a:t>
            </a:r>
          </a:p>
          <a:p>
            <a:r>
              <a:rPr kumimoji="1" lang="ja-JP" altLang="en-US" sz="2400" dirty="0" smtClean="0"/>
              <a:t>→</a:t>
            </a:r>
            <a:r>
              <a:rPr kumimoji="1" lang="en-US" altLang="ja-JP" sz="2400" dirty="0"/>
              <a:t>it can't </a:t>
            </a:r>
            <a:r>
              <a:rPr kumimoji="1" lang="en-US" altLang="ja-JP" sz="2400" dirty="0" smtClean="0"/>
              <a:t>handle the tasks with </a:t>
            </a:r>
            <a:r>
              <a:rPr kumimoji="1" lang="en-US" altLang="ja-JP" sz="2400" dirty="0">
                <a:solidFill>
                  <a:srgbClr val="FF0000"/>
                </a:solidFill>
              </a:rPr>
              <a:t>multi reference points. 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18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Words Definition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Proposed Method</a:t>
            </a:r>
            <a:endParaRPr kumimoji="1" lang="ja-JP" altLang="en-US" dirty="0"/>
          </a:p>
        </p:txBody>
      </p:sp>
      <p:pic>
        <p:nvPicPr>
          <p:cNvPr id="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016" y="3886923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79512" y="2348880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2" y="460972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154" y="2940664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1697486" y="3855218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ubOvalCallout"/>
          <p:cNvSpPr>
            <a:spLocks noEditPoints="1" noChangeArrowheads="1"/>
          </p:cNvSpPr>
          <p:nvPr/>
        </p:nvSpPr>
        <p:spPr bwMode="auto">
          <a:xfrm>
            <a:off x="2546588" y="2687147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60142" y="2849242"/>
            <a:ext cx="4476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Take </a:t>
            </a:r>
          </a:p>
          <a:p>
            <a:r>
              <a:rPr kumimoji="1" lang="en-US" altLang="ja-JP" dirty="0" smtClean="0"/>
              <a:t>the cup.</a:t>
            </a:r>
            <a:endParaRPr kumimoji="1" lang="ja-JP" altLang="en-US" dirty="0"/>
          </a:p>
        </p:txBody>
      </p:sp>
      <p:pic>
        <p:nvPicPr>
          <p:cNvPr id="11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06" y="414623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1469816" y="2825802"/>
            <a:ext cx="936104" cy="6697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100" y="1158254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4972432" y="2072808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752" y="236382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正方形/長方形 15"/>
          <p:cNvSpPr/>
          <p:nvPr/>
        </p:nvSpPr>
        <p:spPr>
          <a:xfrm>
            <a:off x="4744762" y="1043392"/>
            <a:ext cx="936104" cy="6697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472" y="3516091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262" y="3775407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6759688" y="1389998"/>
            <a:ext cx="2088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Task</a:t>
            </a:r>
          </a:p>
          <a:p>
            <a:r>
              <a:rPr kumimoji="1" lang="en-US" altLang="ja-JP" sz="2000" dirty="0" smtClean="0"/>
              <a:t>=start positions</a:t>
            </a:r>
          </a:p>
          <a:p>
            <a:r>
              <a:rPr kumimoji="1" lang="en-US" altLang="ja-JP" sz="2000" dirty="0"/>
              <a:t> </a:t>
            </a:r>
            <a:r>
              <a:rPr kumimoji="1" lang="en-US" altLang="ja-JP" sz="2000" dirty="0" smtClean="0"/>
              <a:t> + goal positions</a:t>
            </a:r>
            <a:endParaRPr kumimoji="1" lang="ja-JP" altLang="en-US" sz="20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216473" y="3938805"/>
            <a:ext cx="2687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Viewpoint</a:t>
            </a:r>
          </a:p>
          <a:p>
            <a:r>
              <a:rPr kumimoji="1" lang="en-US" altLang="ja-JP" sz="2000" dirty="0" smtClean="0"/>
              <a:t>= “Near of the human”</a:t>
            </a:r>
            <a:endParaRPr kumimoji="1" lang="ja-JP" altLang="en-US" sz="20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364089" y="5077780"/>
            <a:ext cx="3483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= 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Reference point </a:t>
            </a:r>
            <a:r>
              <a:rPr kumimoji="1" lang="en-US" altLang="ja-JP" sz="2000" dirty="0" smtClean="0"/>
              <a:t>(the human)</a:t>
            </a:r>
          </a:p>
          <a:p>
            <a:r>
              <a:rPr kumimoji="1" lang="en-US" altLang="ja-JP" sz="2000" dirty="0" smtClean="0"/>
              <a:t>   + 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Displacement </a:t>
            </a:r>
            <a:r>
              <a:rPr kumimoji="1" lang="en-US" altLang="ja-JP" sz="2000" dirty="0" smtClean="0"/>
              <a:t>(near of)</a:t>
            </a:r>
            <a:endParaRPr kumimoji="1" lang="ja-JP" altLang="en-US" sz="2000" dirty="0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61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正方形/長方形 108"/>
          <p:cNvSpPr/>
          <p:nvPr/>
        </p:nvSpPr>
        <p:spPr>
          <a:xfrm>
            <a:off x="5977026" y="2478204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5977026" y="384905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7473110" y="543674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6683383" y="50006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964337" y="780007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円/楕円 71"/>
          <p:cNvSpPr/>
          <p:nvPr/>
        </p:nvSpPr>
        <p:spPr>
          <a:xfrm>
            <a:off x="7761142" y="123512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6971415" y="119151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252369" y="147146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円/楕円 74"/>
          <p:cNvSpPr/>
          <p:nvPr/>
        </p:nvSpPr>
        <p:spPr>
          <a:xfrm>
            <a:off x="8386136" y="184705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7596409" y="180344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877363" y="2083385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円/楕円 77"/>
          <p:cNvSpPr/>
          <p:nvPr/>
        </p:nvSpPr>
        <p:spPr>
          <a:xfrm>
            <a:off x="6856556" y="165604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6066829" y="161243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0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47783" y="189237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円/楕円 81"/>
          <p:cNvSpPr/>
          <p:nvPr/>
        </p:nvSpPr>
        <p:spPr>
          <a:xfrm>
            <a:off x="6689211" y="270299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4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18357">
            <a:off x="7023776" y="288196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円/楕円 84"/>
          <p:cNvSpPr/>
          <p:nvPr/>
        </p:nvSpPr>
        <p:spPr>
          <a:xfrm>
            <a:off x="8065928" y="2663657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7229150" y="335107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1326">
            <a:off x="7705050" y="3184850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円/楕円 87"/>
          <p:cNvSpPr/>
          <p:nvPr/>
        </p:nvSpPr>
        <p:spPr>
          <a:xfrm>
            <a:off x="8188670" y="393880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0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73701">
            <a:off x="7515355" y="3947190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円/楕円 90"/>
          <p:cNvSpPr/>
          <p:nvPr/>
        </p:nvSpPr>
        <p:spPr>
          <a:xfrm>
            <a:off x="6445251" y="342403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436" y="3239574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正方形/長方形 93"/>
          <p:cNvSpPr/>
          <p:nvPr/>
        </p:nvSpPr>
        <p:spPr>
          <a:xfrm>
            <a:off x="5977026" y="4581128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/>
          <p:cNvSpPr/>
          <p:nvPr/>
        </p:nvSpPr>
        <p:spPr>
          <a:xfrm>
            <a:off x="7265666" y="601253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6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34925">
            <a:off x="6733174" y="589286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円/楕円 96"/>
          <p:cNvSpPr/>
          <p:nvPr/>
        </p:nvSpPr>
        <p:spPr>
          <a:xfrm>
            <a:off x="8160761" y="477170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53751">
            <a:off x="7570071" y="5202244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円/楕円 99"/>
          <p:cNvSpPr/>
          <p:nvPr/>
        </p:nvSpPr>
        <p:spPr>
          <a:xfrm>
            <a:off x="7851687" y="5575367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1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191658" y="5666229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円/楕円 101"/>
          <p:cNvSpPr/>
          <p:nvPr/>
        </p:nvSpPr>
        <p:spPr>
          <a:xfrm>
            <a:off x="6427281" y="618832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62156">
            <a:off x="6239690" y="5784224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正方形/長方形 18"/>
          <p:cNvSpPr/>
          <p:nvPr/>
        </p:nvSpPr>
        <p:spPr>
          <a:xfrm>
            <a:off x="6371413" y="5323597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/>
          <p:cNvSpPr/>
          <p:nvPr/>
        </p:nvSpPr>
        <p:spPr>
          <a:xfrm>
            <a:off x="6878898" y="527737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矢印コネクタ 105"/>
          <p:cNvCxnSpPr/>
          <p:nvPr/>
        </p:nvCxnSpPr>
        <p:spPr>
          <a:xfrm flipV="1">
            <a:off x="6503585" y="5421387"/>
            <a:ext cx="519329" cy="1888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30"/>
            <a:ext cx="8229600" cy="4525963"/>
          </a:xfrm>
        </p:spPr>
        <p:txBody>
          <a:bodyPr/>
          <a:lstStyle/>
          <a:p>
            <a:r>
              <a:rPr lang="en-US" altLang="ja-JP" dirty="0" smtClean="0"/>
              <a:t>The tasks (deciding the goal point) </a:t>
            </a:r>
          </a:p>
          <a:p>
            <a:pPr marL="109728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include </a:t>
            </a:r>
            <a:r>
              <a:rPr lang="en-US" altLang="ja-JP" dirty="0"/>
              <a:t>the following </a:t>
            </a:r>
            <a:r>
              <a:rPr lang="en-US" altLang="ja-JP" dirty="0" smtClean="0"/>
              <a:t>types.</a:t>
            </a:r>
          </a:p>
          <a:p>
            <a:pPr lvl="1"/>
            <a:r>
              <a:rPr kumimoji="1" lang="en-US" altLang="ja-JP" dirty="0" smtClean="0"/>
              <a:t>1.Constant displacement.</a:t>
            </a:r>
          </a:p>
          <a:p>
            <a:pPr lvl="1"/>
            <a:r>
              <a:rPr lang="en-US" altLang="ja-JP" dirty="0" smtClean="0"/>
              <a:t>2.Constant position.</a:t>
            </a:r>
          </a:p>
          <a:p>
            <a:pPr lvl="1"/>
            <a:r>
              <a:rPr lang="en-US" altLang="ja-JP" dirty="0"/>
              <a:t>3. according to the position of 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     other </a:t>
            </a:r>
            <a:r>
              <a:rPr lang="en-US" altLang="ja-JP" dirty="0"/>
              <a:t>objects.</a:t>
            </a:r>
            <a:endParaRPr kumimoji="1" lang="en-US" altLang="ja-JP" dirty="0" smtClean="0"/>
          </a:p>
          <a:p>
            <a:endParaRPr lang="en-US" altLang="ja-JP" dirty="0" smtClean="0"/>
          </a:p>
        </p:txBody>
      </p:sp>
      <p:sp>
        <p:nvSpPr>
          <p:cNvPr id="111" name="タイトル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Reference Point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8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92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5958617" y="188640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7247257" y="1620044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34925">
            <a:off x="6714765" y="1500373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円/楕円 29"/>
          <p:cNvSpPr/>
          <p:nvPr/>
        </p:nvSpPr>
        <p:spPr>
          <a:xfrm>
            <a:off x="8142352" y="37921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53751">
            <a:off x="7551662" y="809756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円/楕円 31"/>
          <p:cNvSpPr/>
          <p:nvPr/>
        </p:nvSpPr>
        <p:spPr>
          <a:xfrm>
            <a:off x="7833278" y="118287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173249" y="127374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円/楕円 33"/>
          <p:cNvSpPr/>
          <p:nvPr/>
        </p:nvSpPr>
        <p:spPr>
          <a:xfrm>
            <a:off x="6408872" y="179584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62156">
            <a:off x="6221281" y="1391736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/>
          <p:cNvSpPr/>
          <p:nvPr/>
        </p:nvSpPr>
        <p:spPr>
          <a:xfrm>
            <a:off x="6353004" y="931109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6860489" y="88488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6485176" y="1028899"/>
            <a:ext cx="519329" cy="1888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958617" y="2602526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7247257" y="403393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85900">
            <a:off x="7254154" y="368762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円/楕円 41"/>
          <p:cNvSpPr/>
          <p:nvPr/>
        </p:nvSpPr>
        <p:spPr>
          <a:xfrm>
            <a:off x="8142352" y="279310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39574">
            <a:off x="6035494" y="4056593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円/楕円 43"/>
          <p:cNvSpPr/>
          <p:nvPr/>
        </p:nvSpPr>
        <p:spPr>
          <a:xfrm>
            <a:off x="7833278" y="359676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89337">
            <a:off x="6758003" y="3987369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円/楕円 45"/>
          <p:cNvSpPr/>
          <p:nvPr/>
        </p:nvSpPr>
        <p:spPr>
          <a:xfrm>
            <a:off x="6408872" y="4209727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91141">
            <a:off x="7591780" y="3197212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正方形/長方形 47"/>
          <p:cNvSpPr/>
          <p:nvPr/>
        </p:nvSpPr>
        <p:spPr>
          <a:xfrm>
            <a:off x="6353004" y="3344995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6357963" y="370601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6696904" y="363192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6977634" y="341797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7190721" y="308113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4468956" y="4966507"/>
            <a:ext cx="2108324" cy="1477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4863992" y="575395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1870">
            <a:off x="4955894" y="532490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正方形/長方形 63"/>
          <p:cNvSpPr/>
          <p:nvPr/>
        </p:nvSpPr>
        <p:spPr>
          <a:xfrm>
            <a:off x="5336439" y="5753956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5601601" y="525099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二等辺三角形 66"/>
          <p:cNvSpPr/>
          <p:nvPr/>
        </p:nvSpPr>
        <p:spPr>
          <a:xfrm>
            <a:off x="5918066" y="5705102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6667937" y="4966507"/>
            <a:ext cx="2108324" cy="1477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8189628" y="5383844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690505" y="5743393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正方形/長方形 70"/>
          <p:cNvSpPr/>
          <p:nvPr/>
        </p:nvSpPr>
        <p:spPr>
          <a:xfrm>
            <a:off x="6863925" y="510110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7388412" y="539501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/>
          <p:cNvSpPr/>
          <p:nvPr/>
        </p:nvSpPr>
        <p:spPr>
          <a:xfrm>
            <a:off x="6845899" y="5672654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6439282" y="215566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Right of the blue.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459345" y="4532529"/>
            <a:ext cx="184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Near of the blue.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462780" y="6443696"/>
            <a:ext cx="307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Line up clockwise.</a:t>
            </a:r>
            <a:endParaRPr kumimoji="1" lang="ja-JP" altLang="en-US" dirty="0"/>
          </a:p>
        </p:txBody>
      </p:sp>
      <p:sp>
        <p:nvSpPr>
          <p:cNvPr id="78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30"/>
            <a:ext cx="8229600" cy="4525963"/>
          </a:xfrm>
        </p:spPr>
        <p:txBody>
          <a:bodyPr/>
          <a:lstStyle/>
          <a:p>
            <a:r>
              <a:rPr lang="en-US" altLang="ja-JP" dirty="0"/>
              <a:t>The </a:t>
            </a:r>
            <a:r>
              <a:rPr lang="en-US" altLang="ja-JP" dirty="0" smtClean="0"/>
              <a:t>displacements </a:t>
            </a:r>
            <a:r>
              <a:rPr lang="en-US" altLang="ja-JP" dirty="0"/>
              <a:t>include the 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following </a:t>
            </a:r>
            <a:r>
              <a:rPr lang="en-US" altLang="ja-JP" dirty="0"/>
              <a:t>types.</a:t>
            </a:r>
          </a:p>
          <a:p>
            <a:pPr lvl="1"/>
            <a:r>
              <a:rPr kumimoji="1" lang="en-US" altLang="ja-JP" dirty="0" smtClean="0"/>
              <a:t>1.Constant direction.</a:t>
            </a:r>
          </a:p>
          <a:p>
            <a:pPr lvl="1"/>
            <a:r>
              <a:rPr lang="en-US" altLang="ja-JP" dirty="0" smtClean="0"/>
              <a:t>2.According to the position of the </a:t>
            </a:r>
          </a:p>
          <a:p>
            <a:pPr marL="393192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</a:t>
            </a:r>
            <a:r>
              <a:rPr lang="en-US" altLang="ja-JP" dirty="0" err="1" smtClean="0"/>
              <a:t>trajector</a:t>
            </a:r>
            <a:r>
              <a:rPr lang="en-US" altLang="ja-JP" dirty="0" smtClean="0"/>
              <a:t> and reference points. </a:t>
            </a:r>
          </a:p>
          <a:p>
            <a:pPr lvl="1"/>
            <a:r>
              <a:rPr kumimoji="1" lang="en-US" altLang="ja-JP" dirty="0" smtClean="0"/>
              <a:t>3.According to the position of the </a:t>
            </a:r>
          </a:p>
          <a:p>
            <a:pPr marL="393192" lvl="1" indent="0">
              <a:buNone/>
            </a:pPr>
            <a:r>
              <a:rPr lang="en-US" altLang="ja-JP" dirty="0" smtClean="0"/>
              <a:t>     </a:t>
            </a:r>
            <a:r>
              <a:rPr kumimoji="1" lang="en-US" altLang="ja-JP" dirty="0" smtClean="0"/>
              <a:t>reference point and the objects.</a:t>
            </a:r>
          </a:p>
        </p:txBody>
      </p:sp>
      <p:sp>
        <p:nvSpPr>
          <p:cNvPr id="79" name="タイトル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Displacement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 smtClean="0"/>
              <a:t>10.1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07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5958617" y="188640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7247257" y="1620044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34925">
            <a:off x="6714765" y="1500373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円/楕円 29"/>
          <p:cNvSpPr/>
          <p:nvPr/>
        </p:nvSpPr>
        <p:spPr>
          <a:xfrm>
            <a:off x="8142352" y="37921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53751">
            <a:off x="7551662" y="809756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円/楕円 31"/>
          <p:cNvSpPr/>
          <p:nvPr/>
        </p:nvSpPr>
        <p:spPr>
          <a:xfrm>
            <a:off x="7833278" y="118287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173249" y="127374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円/楕円 33"/>
          <p:cNvSpPr/>
          <p:nvPr/>
        </p:nvSpPr>
        <p:spPr>
          <a:xfrm>
            <a:off x="6408872" y="179584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62156">
            <a:off x="6221281" y="1391736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/>
          <p:cNvSpPr/>
          <p:nvPr/>
        </p:nvSpPr>
        <p:spPr>
          <a:xfrm>
            <a:off x="6353004" y="931109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6860489" y="88488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6485176" y="1028899"/>
            <a:ext cx="519329" cy="1888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958617" y="2602526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7247257" y="403393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85900">
            <a:off x="7254154" y="368762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円/楕円 41"/>
          <p:cNvSpPr/>
          <p:nvPr/>
        </p:nvSpPr>
        <p:spPr>
          <a:xfrm>
            <a:off x="8142352" y="279310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39574">
            <a:off x="6035494" y="4056593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円/楕円 43"/>
          <p:cNvSpPr/>
          <p:nvPr/>
        </p:nvSpPr>
        <p:spPr>
          <a:xfrm>
            <a:off x="7833278" y="359676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89337">
            <a:off x="6758003" y="3987369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円/楕円 45"/>
          <p:cNvSpPr/>
          <p:nvPr/>
        </p:nvSpPr>
        <p:spPr>
          <a:xfrm>
            <a:off x="6408872" y="4209727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91141">
            <a:off x="7591780" y="3197212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正方形/長方形 47"/>
          <p:cNvSpPr/>
          <p:nvPr/>
        </p:nvSpPr>
        <p:spPr>
          <a:xfrm>
            <a:off x="6353004" y="3344995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6357963" y="370601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6696904" y="363192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6977634" y="341797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7190721" y="308113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4468956" y="4966507"/>
            <a:ext cx="2108324" cy="1477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4863992" y="575395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1870">
            <a:off x="4955894" y="532490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正方形/長方形 63"/>
          <p:cNvSpPr/>
          <p:nvPr/>
        </p:nvSpPr>
        <p:spPr>
          <a:xfrm>
            <a:off x="5336439" y="5753956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5601601" y="525099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二等辺三角形 66"/>
          <p:cNvSpPr/>
          <p:nvPr/>
        </p:nvSpPr>
        <p:spPr>
          <a:xfrm>
            <a:off x="5918066" y="5705102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6667937" y="4966507"/>
            <a:ext cx="2108324" cy="1477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8189628" y="5383844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690505" y="5743393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正方形/長方形 70"/>
          <p:cNvSpPr/>
          <p:nvPr/>
        </p:nvSpPr>
        <p:spPr>
          <a:xfrm>
            <a:off x="6863925" y="510110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7388412" y="539501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/>
          <p:cNvSpPr/>
          <p:nvPr/>
        </p:nvSpPr>
        <p:spPr>
          <a:xfrm>
            <a:off x="6845899" y="5672654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6439282" y="215566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Right of the blue.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459345" y="4532529"/>
            <a:ext cx="184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Near of the blue.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462780" y="6443696"/>
            <a:ext cx="307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Line up clockwise.</a:t>
            </a:r>
            <a:endParaRPr kumimoji="1" lang="ja-JP" altLang="en-US" dirty="0"/>
          </a:p>
        </p:txBody>
      </p:sp>
      <p:sp>
        <p:nvSpPr>
          <p:cNvPr id="78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30"/>
            <a:ext cx="8229600" cy="4525963"/>
          </a:xfrm>
        </p:spPr>
        <p:txBody>
          <a:bodyPr/>
          <a:lstStyle/>
          <a:p>
            <a:r>
              <a:rPr lang="en-US" altLang="ja-JP" dirty="0"/>
              <a:t>The </a:t>
            </a:r>
            <a:r>
              <a:rPr lang="en-US" altLang="ja-JP" dirty="0" smtClean="0"/>
              <a:t>displacements </a:t>
            </a:r>
            <a:r>
              <a:rPr lang="en-US" altLang="ja-JP" dirty="0"/>
              <a:t>include the 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following </a:t>
            </a:r>
            <a:r>
              <a:rPr lang="en-US" altLang="ja-JP" dirty="0"/>
              <a:t>types.</a:t>
            </a:r>
          </a:p>
          <a:p>
            <a:pPr lvl="1"/>
            <a:r>
              <a:rPr kumimoji="1" lang="en-US" altLang="ja-JP" dirty="0" smtClean="0"/>
              <a:t>1.Constant direction.</a:t>
            </a:r>
          </a:p>
          <a:p>
            <a:pPr lvl="1"/>
            <a:r>
              <a:rPr lang="en-US" altLang="ja-JP" dirty="0" smtClean="0"/>
              <a:t>2.According to the position of the </a:t>
            </a:r>
          </a:p>
          <a:p>
            <a:pPr marL="393192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</a:t>
            </a:r>
            <a:r>
              <a:rPr lang="en-US" altLang="ja-JP" dirty="0" err="1" smtClean="0"/>
              <a:t>trajector</a:t>
            </a:r>
            <a:r>
              <a:rPr lang="en-US" altLang="ja-JP" dirty="0" smtClean="0"/>
              <a:t> and reference points. </a:t>
            </a:r>
          </a:p>
          <a:p>
            <a:pPr lvl="1"/>
            <a:r>
              <a:rPr kumimoji="1" lang="en-US" altLang="ja-JP" dirty="0" smtClean="0"/>
              <a:t>3.According to the position of the </a:t>
            </a:r>
          </a:p>
          <a:p>
            <a:pPr marL="393192" lvl="1" indent="0">
              <a:buNone/>
            </a:pPr>
            <a:r>
              <a:rPr lang="en-US" altLang="ja-JP" dirty="0" smtClean="0"/>
              <a:t>     </a:t>
            </a:r>
            <a:r>
              <a:rPr kumimoji="1" lang="en-US" altLang="ja-JP" dirty="0" smtClean="0"/>
              <a:t>reference point and the objects.</a:t>
            </a:r>
          </a:p>
        </p:txBody>
      </p:sp>
      <p:sp>
        <p:nvSpPr>
          <p:cNvPr id="79" name="タイトル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Displacement</a:t>
            </a:r>
            <a:endParaRPr kumimoji="1" lang="ja-JP" altLang="en-US" dirty="0"/>
          </a:p>
        </p:txBody>
      </p:sp>
      <p:cxnSp>
        <p:nvCxnSpPr>
          <p:cNvPr id="3" name="直線矢印コネクタ 2"/>
          <p:cNvCxnSpPr/>
          <p:nvPr/>
        </p:nvCxnSpPr>
        <p:spPr>
          <a:xfrm flipV="1">
            <a:off x="6485176" y="274638"/>
            <a:ext cx="0" cy="188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>
            <a:off x="5152024" y="1047779"/>
            <a:ext cx="3278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5197393" y="2852936"/>
            <a:ext cx="3335047" cy="923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 flipV="1">
            <a:off x="6233052" y="2743766"/>
            <a:ext cx="723212" cy="223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4155425" y="5864746"/>
            <a:ext cx="2362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5420769" y="4615209"/>
            <a:ext cx="25506" cy="2037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6973700" y="4901861"/>
            <a:ext cx="25802" cy="140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6195734" y="5217769"/>
            <a:ext cx="213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 smtClean="0"/>
              <a:t>10.2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11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プレゼンテーション資料 (ブレインストーミング)</Template>
  <TotalTime>0</TotalTime>
  <Words>997</Words>
  <Application>Microsoft Office PowerPoint</Application>
  <PresentationFormat>画面に合わせる (4:3)</PresentationFormat>
  <Paragraphs>201</Paragraphs>
  <Slides>25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3" baseType="lpstr">
      <vt:lpstr>Adobe Arabic</vt:lpstr>
      <vt:lpstr>ＭＳ Ｐゴシック</vt:lpstr>
      <vt:lpstr>Calibri</vt:lpstr>
      <vt:lpstr>Segoe UI Black</vt:lpstr>
      <vt:lpstr>Verdana</vt:lpstr>
      <vt:lpstr>Wingdings 2</vt:lpstr>
      <vt:lpstr>Wingdings 3</vt:lpstr>
      <vt:lpstr>ビジネス</vt:lpstr>
      <vt:lpstr>Understanding Intentions  through Human teaching motions</vt:lpstr>
      <vt:lpstr>Background</vt:lpstr>
      <vt:lpstr>Background</vt:lpstr>
      <vt:lpstr>Background</vt:lpstr>
      <vt:lpstr>Related Works</vt:lpstr>
      <vt:lpstr>Proposed Method</vt:lpstr>
      <vt:lpstr>Reference Point</vt:lpstr>
      <vt:lpstr>Displacement</vt:lpstr>
      <vt:lpstr>Displacement</vt:lpstr>
      <vt:lpstr>Model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Model</vt:lpstr>
      <vt:lpstr>Experiments</vt:lpstr>
      <vt:lpstr>Experiments</vt:lpstr>
      <vt:lpstr>Results</vt:lpstr>
      <vt:lpstr>Identification Experiments</vt:lpstr>
      <vt:lpstr>Identification Experiments</vt:lpstr>
      <vt:lpstr>Results</vt:lpstr>
      <vt:lpstr>Results</vt:lpstr>
      <vt:lpstr>Conclusion</vt:lpstr>
      <vt:lpstr>Future works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2016-01-20T07:40:13Z</dcterms:created>
  <dcterms:modified xsi:type="dcterms:W3CDTF">2016-01-29T08:38:45Z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