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amp;ehk=Gh5GTNzAsD8uirOvudbAzg&amp;r=0&amp;pid=OfficeInsert"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9"/>
  </p:notesMasterIdLst>
  <p:sldIdLst>
    <p:sldId id="256" r:id="rId3"/>
    <p:sldId id="262" r:id="rId4"/>
    <p:sldId id="264" r:id="rId5"/>
    <p:sldId id="288" r:id="rId6"/>
    <p:sldId id="289" r:id="rId7"/>
    <p:sldId id="268" r:id="rId8"/>
    <p:sldId id="269" r:id="rId9"/>
    <p:sldId id="270" r:id="rId10"/>
    <p:sldId id="272" r:id="rId11"/>
    <p:sldId id="271" r:id="rId12"/>
    <p:sldId id="273" r:id="rId13"/>
    <p:sldId id="274" r:id="rId14"/>
    <p:sldId id="275" r:id="rId15"/>
    <p:sldId id="276" r:id="rId16"/>
    <p:sldId id="277" r:id="rId17"/>
    <p:sldId id="278" r:id="rId18"/>
    <p:sldId id="279" r:id="rId19"/>
    <p:sldId id="280" r:id="rId20"/>
    <p:sldId id="287" r:id="rId21"/>
    <p:sldId id="282" r:id="rId22"/>
    <p:sldId id="283" r:id="rId23"/>
    <p:sldId id="284" r:id="rId24"/>
    <p:sldId id="286" r:id="rId25"/>
    <p:sldId id="285"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59" autoAdjust="0"/>
    <p:restoredTop sz="94684" autoAdjust="0"/>
  </p:normalViewPr>
  <p:slideViewPr>
    <p:cSldViewPr>
      <p:cViewPr>
        <p:scale>
          <a:sx n="136" d="100"/>
          <a:sy n="136" d="100"/>
        </p:scale>
        <p:origin x="380"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kumimoji="1" lang="ja-JP" sz="1200"/>
            </a:lvl1pPr>
          </a:lstStyle>
          <a:p>
            <a:endParaRPr kumimoji="1" lang="ja-JP"/>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kumimoji="1" lang="ja-JP" sz="1200"/>
            </a:lvl1pPr>
          </a:lstStyle>
          <a:p>
            <a:fld id="{3842907C-D0AA-4C58-9F94-58B40AD65B29}" type="datetimeFigureOut">
              <a:rPr lang="ja-JP" altLang="en-US"/>
              <a:pPr/>
              <a:t>2017/7/3</a:t>
            </a:fld>
            <a:endParaRPr kumimoji="1" 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kumimoji="1" lang="ja-JP"/>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kumimoji="1" lang="ja-JP" sz="1200"/>
            </a:lvl1pPr>
          </a:lstStyle>
          <a:p>
            <a:endParaRPr kumimoji="1" lang="ja-J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kumimoji="1" lang="ja-JP" sz="1200"/>
            </a:lvl1pPr>
          </a:lstStyle>
          <a:p>
            <a:fld id="{1D76769E-C829-4283-B80E-CB90D995C291}" type="slidenum">
              <a:rPr/>
              <a:pPr/>
              <a:t>‹#›</a:t>
            </a:fld>
            <a:endParaRPr kumimoji="1" lang="ja-JP"/>
          </a:p>
        </p:txBody>
      </p:sp>
    </p:spTree>
  </p:cSld>
  <p:clrMap bg1="lt1" tx1="dk1" bg2="lt2" tx2="dk2" accent1="accent1" accent2="accent2" accent3="accent3" accent4="accent4" accent5="accent5" accent6="accent6" hlink="hlink" folHlink="folHlink"/>
  <p:notesStyle>
    <a:lvl1pPr marL="0" algn="l" rtl="0" latinLnBrk="0">
      <a:defRPr kumimoji="1" lang="ja-JP" sz="1200" kern="1200">
        <a:solidFill>
          <a:schemeClr val="tx1"/>
        </a:solidFill>
        <a:latin typeface="+mn-lt"/>
        <a:ea typeface="+mn-ea"/>
        <a:cs typeface="+mn-cs"/>
      </a:defRPr>
    </a:lvl1pPr>
    <a:lvl2pPr marL="457200" algn="l" rtl="0">
      <a:defRPr kumimoji="1" lang="ja-JP" sz="1200" kern="1200">
        <a:solidFill>
          <a:schemeClr val="tx1"/>
        </a:solidFill>
        <a:latin typeface="+mn-lt"/>
        <a:ea typeface="+mn-ea"/>
        <a:cs typeface="+mn-cs"/>
      </a:defRPr>
    </a:lvl2pPr>
    <a:lvl3pPr marL="914400" algn="l" rtl="0">
      <a:defRPr kumimoji="1" lang="ja-JP" sz="1200" kern="1200">
        <a:solidFill>
          <a:schemeClr val="tx1"/>
        </a:solidFill>
        <a:latin typeface="+mn-lt"/>
        <a:ea typeface="+mn-ea"/>
        <a:cs typeface="+mn-cs"/>
      </a:defRPr>
    </a:lvl3pPr>
    <a:lvl4pPr marL="1371600" algn="l" rtl="0">
      <a:defRPr kumimoji="1" lang="ja-JP" sz="1200" kern="1200">
        <a:solidFill>
          <a:schemeClr val="tx1"/>
        </a:solidFill>
        <a:latin typeface="+mn-lt"/>
        <a:ea typeface="+mn-ea"/>
        <a:cs typeface="+mn-cs"/>
      </a:defRPr>
    </a:lvl4pPr>
    <a:lvl5pPr marL="1828800" algn="l" rtl="0">
      <a:defRPr kumimoji="1" lang="ja-JP" sz="1200" kern="1200">
        <a:solidFill>
          <a:schemeClr val="tx1"/>
        </a:solidFill>
        <a:latin typeface="+mn-lt"/>
        <a:ea typeface="+mn-ea"/>
        <a:cs typeface="+mn-cs"/>
      </a:defRPr>
    </a:lvl5pPr>
    <a:lvl6pPr marL="2286000" algn="l" rtl="0">
      <a:defRPr kumimoji="1" lang="ja-JP" sz="1200" kern="1200">
        <a:solidFill>
          <a:schemeClr val="tx1"/>
        </a:solidFill>
        <a:latin typeface="+mn-lt"/>
        <a:ea typeface="+mn-ea"/>
        <a:cs typeface="+mn-cs"/>
      </a:defRPr>
    </a:lvl6pPr>
    <a:lvl7pPr marL="2743200" algn="l" rtl="0">
      <a:defRPr kumimoji="1" lang="ja-JP" sz="1200" kern="1200">
        <a:solidFill>
          <a:schemeClr val="tx1"/>
        </a:solidFill>
        <a:latin typeface="+mn-lt"/>
        <a:ea typeface="+mn-ea"/>
        <a:cs typeface="+mn-cs"/>
      </a:defRPr>
    </a:lvl7pPr>
    <a:lvl8pPr marL="3200400" algn="l" rtl="0">
      <a:defRPr kumimoji="1" lang="ja-JP" sz="1200" kern="1200">
        <a:solidFill>
          <a:schemeClr val="tx1"/>
        </a:solidFill>
        <a:latin typeface="+mn-lt"/>
        <a:ea typeface="+mn-ea"/>
        <a:cs typeface="+mn-cs"/>
      </a:defRPr>
    </a:lvl8pPr>
    <a:lvl9pPr marL="3657600" algn="l" rtl="0">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kumimoji="1" lang="ja-JP"/>
          </a:p>
        </p:txBody>
      </p:sp>
      <p:sp>
        <p:nvSpPr>
          <p:cNvPr id="4" name="Slide Number Placeholder 3"/>
          <p:cNvSpPr>
            <a:spLocks noGrp="1"/>
          </p:cNvSpPr>
          <p:nvPr>
            <p:ph type="sldNum" sz="quarter" idx="10"/>
          </p:nvPr>
        </p:nvSpPr>
        <p:spPr/>
        <p:txBody>
          <a:bodyPr/>
          <a:lstStyle/>
          <a:p>
            <a:fld id="{1D76769E-C829-4283-B80E-CB90D995C291}" type="slidenum">
              <a:rPr kumimoji="1" lang="ja-JP" smtClean="0"/>
              <a:pPr/>
              <a:t>1</a:t>
            </a:fld>
            <a:endParaRPr kumimoji="1" 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卒業研究の課題として，動作を最初と最後の環境の変化と仮定している点が挙げられます．</a:t>
            </a:r>
            <a:endParaRPr kumimoji="1" lang="en-US" altLang="ja-JP" dirty="0"/>
          </a:p>
          <a:p>
            <a:r>
              <a:rPr kumimoji="1" lang="ja-JP" altLang="en-US" dirty="0"/>
              <a:t>実際の多様な動作を学習するには，これでは十分ではないと考えられます．</a:t>
            </a:r>
            <a:endParaRPr kumimoji="1" lang="en-US" altLang="ja-JP" dirty="0"/>
          </a:p>
          <a:p>
            <a:r>
              <a:rPr lang="ja-JP" altLang="en-US" dirty="0"/>
              <a:t>例えば～</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25</a:t>
            </a:fld>
            <a:endParaRPr kumimoji="1" lang="ja-JP" altLang="en-US"/>
          </a:p>
        </p:txBody>
      </p:sp>
    </p:spTree>
    <p:extLst>
      <p:ext uri="{BB962C8B-B14F-4D97-AF65-F5344CB8AC3E}">
        <p14:creationId xmlns:p14="http://schemas.microsoft.com/office/powerpoint/2010/main" val="391024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これを解決するためには，教示動作の中から重要な「途中状態」を抽出し，これを用いて状態変化のシーケンスとして動作を学習する方法が考えられます．</a:t>
            </a:r>
            <a:endParaRPr kumimoji="1" lang="en-US" altLang="ja-JP" dirty="0"/>
          </a:p>
          <a:p>
            <a:endParaRPr lang="en-US" altLang="ja-JP" dirty="0"/>
          </a:p>
          <a:p>
            <a:r>
              <a:rPr kumimoji="1" lang="ja-JP" altLang="en-US" dirty="0"/>
              <a:t>しかし，そのためには～</a:t>
            </a:r>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26</a:t>
            </a:fld>
            <a:endParaRPr kumimoji="1" lang="ja-JP" altLang="en-US"/>
          </a:p>
        </p:txBody>
      </p:sp>
    </p:spTree>
    <p:extLst>
      <p:ext uri="{BB962C8B-B14F-4D97-AF65-F5344CB8AC3E}">
        <p14:creationId xmlns:p14="http://schemas.microsoft.com/office/powerpoint/2010/main" val="129981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85800" y="4343400"/>
            <a:ext cx="5486400" cy="4114800"/>
          </a:xfrm>
        </p:spPr>
        <p:txBody>
          <a:bodyPr/>
          <a:lstStyle/>
          <a:p>
            <a:r>
              <a:rPr lang="ja-JP" altLang="en-US" dirty="0"/>
              <a:t>近年のロボット技術の進展から，人間の生活環境で活動する汎用ロボットの実現が期待されています</a:t>
            </a:r>
            <a:r>
              <a:rPr lang="en-US" altLang="ja-JP" dirty="0"/>
              <a:t>.</a:t>
            </a:r>
          </a:p>
          <a:p>
            <a:endParaRPr kumimoji="1" lang="en-US" altLang="ja-JP" dirty="0"/>
          </a:p>
          <a:p>
            <a:r>
              <a:rPr lang="ja-JP" altLang="en-US" dirty="0"/>
              <a:t>汎用ロボットが持つべき能力として，人の動作を見ただけで意図するところを把握し，模倣する能力が考えられます．</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a:t>
            </a:fld>
            <a:endParaRPr kumimoji="1" lang="ja-JP" altLang="en-US"/>
          </a:p>
        </p:txBody>
      </p:sp>
    </p:spTree>
    <p:extLst>
      <p:ext uri="{BB962C8B-B14F-4D97-AF65-F5344CB8AC3E}">
        <p14:creationId xmlns:p14="http://schemas.microsoft.com/office/powerpoint/2010/main" val="355024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その問題を解決するために～</a:t>
            </a:r>
            <a:endParaRPr lang="en-US" altLang="ja-JP" dirty="0"/>
          </a:p>
          <a:p>
            <a:endParaRPr kumimoji="1" lang="en-US" altLang="ja-JP" dirty="0"/>
          </a:p>
          <a:p>
            <a:r>
              <a:rPr lang="ja-JP" altLang="en-US" dirty="0"/>
              <a:t>卒業研究では～ガウス～</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3</a:t>
            </a:fld>
            <a:endParaRPr kumimoji="1" lang="ja-JP" altLang="en-US"/>
          </a:p>
        </p:txBody>
      </p:sp>
    </p:spTree>
    <p:extLst>
      <p:ext uri="{BB962C8B-B14F-4D97-AF65-F5344CB8AC3E}">
        <p14:creationId xmlns:p14="http://schemas.microsoft.com/office/powerpoint/2010/main" val="90718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経由するべき重要な途中状態とは動作の意味的な境界であると考えられるため，途中状態を抽出するために動作情報を符号化してプリミティブ列に変換することが有効であると考えられます．</a:t>
            </a:r>
            <a:endParaRPr lang="en-US" altLang="ja-JP" dirty="0"/>
          </a:p>
          <a:p>
            <a:endParaRPr kumimoji="1" lang="en-US" altLang="ja-JP" dirty="0"/>
          </a:p>
          <a:p>
            <a:r>
              <a:rPr lang="ja-JP" altLang="en-US" dirty="0"/>
              <a:t>連続的な動作を符号化する手法として，隠れマルコフモデルが存在しますが，隠れマルコフモデルを動作情報の符号化に適用する場合，いくつか困難があります．</a:t>
            </a:r>
            <a:endParaRPr lang="en-US" altLang="ja-JP" dirty="0"/>
          </a:p>
          <a:p>
            <a:endParaRPr kumimoji="1"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6</a:t>
            </a:fld>
            <a:endParaRPr kumimoji="1" lang="ja-JP" altLang="en-US"/>
          </a:p>
        </p:txBody>
      </p:sp>
    </p:spTree>
    <p:extLst>
      <p:ext uri="{BB962C8B-B14F-4D97-AF65-F5344CB8AC3E}">
        <p14:creationId xmlns:p14="http://schemas.microsoft.com/office/powerpoint/2010/main" val="248470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7</a:t>
            </a:fld>
            <a:endParaRPr kumimoji="1" lang="ja-JP" altLang="en-US"/>
          </a:p>
        </p:txBody>
      </p:sp>
    </p:spTree>
    <p:extLst>
      <p:ext uri="{BB962C8B-B14F-4D97-AF65-F5344CB8AC3E}">
        <p14:creationId xmlns:p14="http://schemas.microsoft.com/office/powerpoint/2010/main" val="58880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8</a:t>
            </a:fld>
            <a:endParaRPr kumimoji="1" lang="ja-JP" altLang="en-US"/>
          </a:p>
        </p:txBody>
      </p:sp>
    </p:spTree>
    <p:extLst>
      <p:ext uri="{BB962C8B-B14F-4D97-AF65-F5344CB8AC3E}">
        <p14:creationId xmlns:p14="http://schemas.microsoft.com/office/powerpoint/2010/main" val="351650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9</a:t>
            </a:fld>
            <a:endParaRPr kumimoji="1" lang="ja-JP" altLang="en-US"/>
          </a:p>
        </p:txBody>
      </p:sp>
    </p:spTree>
    <p:extLst>
      <p:ext uri="{BB962C8B-B14F-4D97-AF65-F5344CB8AC3E}">
        <p14:creationId xmlns:p14="http://schemas.microsoft.com/office/powerpoint/2010/main" val="2627282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10</a:t>
            </a:fld>
            <a:endParaRPr kumimoji="1" lang="ja-JP" altLang="en-US"/>
          </a:p>
        </p:txBody>
      </p:sp>
    </p:spTree>
    <p:extLst>
      <p:ext uri="{BB962C8B-B14F-4D97-AF65-F5344CB8AC3E}">
        <p14:creationId xmlns:p14="http://schemas.microsoft.com/office/powerpoint/2010/main" val="372885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19</a:t>
            </a:fld>
            <a:endParaRPr kumimoji="1" lang="ja-JP" altLang="en-US"/>
          </a:p>
        </p:txBody>
      </p:sp>
    </p:spTree>
    <p:extLst>
      <p:ext uri="{BB962C8B-B14F-4D97-AF65-F5344CB8AC3E}">
        <p14:creationId xmlns:p14="http://schemas.microsoft.com/office/powerpoint/2010/main" val="2033159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latinLnBrk="0">
              <a:defRPr kumimoji="1" lang="ja-JP" sz="4800" b="1">
                <a:solidFill>
                  <a:schemeClr val="tx2"/>
                </a:solidFill>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17" name="Subtitle 16"/>
          <p:cNvSpPr>
            <a:spLocks noGrp="1"/>
          </p:cNvSpPr>
          <p:nvPr>
            <p:ph type="subTitle" idx="1"/>
          </p:nvPr>
        </p:nvSpPr>
        <p:spPr>
          <a:xfrm>
            <a:off x="685800" y="3582807"/>
            <a:ext cx="7772400" cy="1199704"/>
          </a:xfrm>
        </p:spPr>
        <p:txBody>
          <a:bodyPr/>
          <a:lstStyle>
            <a:lvl1pPr marL="0" marR="64008" indent="0" algn="r" latinLnBrk="0">
              <a:buNone/>
              <a:defRPr kumimoji="1" lang="ja-JP">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1" lang="ja-JP" altLang="en-US"/>
              <a:t>マスター サブタイトルの書式設定</a:t>
            </a:r>
            <a:endParaRPr kumimoji="1" lang="ja-JP"/>
          </a:p>
        </p:txBody>
      </p:sp>
      <p:grpSp>
        <p:nvGrpSpPr>
          <p:cNvPr id="2" name="Group 14"/>
          <p:cNvGrpSpPr/>
          <p:nvPr/>
        </p:nvGrpSpPr>
        <p:grpSpPr>
          <a:xfrm>
            <a:off x="-3764"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latinLnBrk="0">
              <a:defRPr kumimoji="1" lang="ja-JP">
                <a:solidFill>
                  <a:srgbClr val="FFFFFF"/>
                </a:solidFill>
              </a:defRPr>
            </a:lvl1pPr>
            <a:extLst/>
          </a:lstStyle>
          <a:p>
            <a:fld id="{E6E13C79-1C97-4B32-B2AE-1A69C169643E}" type="datetime2">
              <a:rPr lang="ja-JP" altLang="en-US"/>
              <a:pPr/>
              <a:t>2017年7月3日(月)</a:t>
            </a:fld>
            <a:endParaRPr kumimoji="1" lang="ja-JP">
              <a:solidFill>
                <a:srgbClr val="FFFFFF"/>
              </a:solidFill>
            </a:endParaRPr>
          </a:p>
        </p:txBody>
      </p:sp>
      <p:sp>
        <p:nvSpPr>
          <p:cNvPr id="19" name="Footer Placeholder 18"/>
          <p:cNvSpPr>
            <a:spLocks noGrp="1"/>
          </p:cNvSpPr>
          <p:nvPr>
            <p:ph type="ftr" sz="quarter" idx="11"/>
          </p:nvPr>
        </p:nvSpPr>
        <p:spPr/>
        <p:txBody>
          <a:bodyPr/>
          <a:lstStyle>
            <a:lvl1pPr latinLnBrk="0">
              <a:defRPr kumimoji="1" lang="ja-JP">
                <a:solidFill>
                  <a:schemeClr val="accent1">
                    <a:tint val="20000"/>
                  </a:schemeClr>
                </a:solidFill>
              </a:defRPr>
            </a:lvl1pPr>
            <a:extLst/>
          </a:lstStyle>
          <a:p>
            <a:endParaRPr kumimoji="1" lang="ja-JP">
              <a:solidFill>
                <a:schemeClr val="accent1">
                  <a:tint val="2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1481331"/>
            <a:ext cx="8229600" cy="43860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D10E14BF-C004-4398-9186-5EE680724D95}" type="datetime2">
              <a:rPr lang="ja-JP" altLang="en-US"/>
              <a:pPr/>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D10E14BF-C004-4398-9186-5EE680724D95}" type="datetime2">
              <a:rPr lang="ja-JP" altLang="en-US"/>
              <a:pPr/>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2105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227FEF5B-F2CC-4EC5-8F1F-29A8BF9EFFA9}" type="datetime2">
              <a:rPr lang="ja-JP" altLang="en-US"/>
              <a:pPr/>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a:xfrm>
            <a:off x="8316416" y="6407946"/>
            <a:ext cx="696616" cy="365125"/>
          </a:xfrm>
        </p:spPr>
        <p:txBody>
          <a:bodyPr/>
          <a:lstStyle>
            <a:lvl1pPr>
              <a:defRPr sz="2000"/>
            </a:lvl1pPr>
          </a:lstStyle>
          <a:p>
            <a:fld id="{BC410EEA-824F-4D46-AFE7-60426C8C06B0}" type="slidenum">
              <a:rPr lang="en-US" altLang="ja-JP" smtClean="0"/>
              <a:pPr/>
              <a:t>‹#›</a:t>
            </a:fld>
            <a:endParaRPr lang="en-US" altLang="en-US" dirty="0"/>
          </a:p>
        </p:txBody>
      </p:sp>
      <p:sp>
        <p:nvSpPr>
          <p:cNvPr id="7" name="Title 6"/>
          <p:cNvSpPr>
            <a:spLocks noGrp="1"/>
          </p:cNvSpPr>
          <p:nvPr>
            <p:ph type="title"/>
          </p:nvPr>
        </p:nvSpPr>
        <p:spPr>
          <a:xfrm>
            <a:off x="457200" y="53752"/>
            <a:ext cx="8229600" cy="1143000"/>
          </a:xfrm>
        </p:spPr>
        <p:txBody>
          <a:bodyPr rtlCol="0"/>
          <a:lstStyle/>
          <a:p>
            <a:r>
              <a:rPr kumimoji="1" lang="ja-JP" altLang="en-US"/>
              <a:t>マスター タイトルの書式設定</a:t>
            </a:r>
            <a:endParaRPr kumimoji="1" 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latinLnBrk="0">
              <a:buNone/>
              <a:defRPr kumimoji="1" lang="ja-JP" sz="4800" b="1" cap="none" baseline="0">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3922713" y="2888512"/>
            <a:ext cx="4572000" cy="1454888"/>
          </a:xfrm>
        </p:spPr>
        <p:txBody>
          <a:bodyPr anchor="t"/>
          <a:lstStyle>
            <a:lvl1pPr marL="0" indent="0" algn="l" latinLnBrk="0">
              <a:buNone/>
              <a:defRPr kumimoji="1" lang="ja-JP" sz="2300">
                <a:solidFill>
                  <a:schemeClr val="tx1"/>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extLst/>
          </a:lstStyle>
          <a:p>
            <a:pPr lvl="0"/>
            <a:r>
              <a:rPr kumimoji="1" lang="ja-JP" altLang="en-US"/>
              <a:t>マスター テキストの書式設定</a:t>
            </a:r>
          </a:p>
        </p:txBody>
      </p:sp>
      <p:sp>
        <p:nvSpPr>
          <p:cNvPr id="4" name="Date Placeholder 3"/>
          <p:cNvSpPr>
            <a:spLocks noGrp="1"/>
          </p:cNvSpPr>
          <p:nvPr>
            <p:ph type="dt" sz="half" idx="10"/>
          </p:nvPr>
        </p:nvSpPr>
        <p:spPr/>
        <p:txBody>
          <a:bodyPr/>
          <a:lstStyle/>
          <a:p>
            <a:fld id="{5F4709C1-563D-4D9C-B702-B64C84A5A174}" type="datetime2">
              <a:rPr lang="ja-JP" altLang="en-US"/>
              <a:pPr/>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BC410EEA-824F-4D46-AFE7-60426C8C06B0}" type="slidenum">
              <a:rPr/>
              <a:pPr/>
              <a:t>‹#›</a:t>
            </a:fld>
            <a:endParaRPr kumimoji="1" lang="ja-JP"/>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Content Placeholder 3"/>
          <p:cNvSpPr>
            <a:spLocks noGrp="1"/>
          </p:cNvSpPr>
          <p:nvPr>
            <p:ph sz="half" idx="2"/>
          </p:nvPr>
        </p:nvSpPr>
        <p:spPr>
          <a:xfrm>
            <a:off x="4648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p:txBody>
          <a:bodyPr/>
          <a:lstStyle/>
          <a:p>
            <a:fld id="{2E8303D9-A6EB-41FB-BF22-3F49E470997E}" type="datetime2">
              <a:rPr lang="ja-JP" altLang="en-US"/>
              <a:pPr/>
              <a:t>2017年7月3日(月)</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
        <p:nvSpPr>
          <p:cNvPr id="8" name="Title 7"/>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latinLnBrk="0">
              <a:defRPr kumimoji="1" lang="ja-JP"/>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5" name="Content Placeholder 4"/>
          <p:cNvSpPr>
            <a:spLocks noGrp="1"/>
          </p:cNvSpPr>
          <p:nvPr>
            <p:ph sz="quarter" idx="2"/>
          </p:nvPr>
        </p:nvSpPr>
        <p:spPr>
          <a:xfrm>
            <a:off x="457200" y="1472432"/>
            <a:ext cx="4040188" cy="3941763"/>
          </a:xfrm>
          <a:ln>
            <a:noFill/>
            <a:prstDash val="sysDash"/>
            <a:miter lim="800000"/>
          </a:ln>
        </p:spPr>
        <p:txBody>
          <a:bodyPr/>
          <a:lstStyle>
            <a:lvl1pPr latinLnBrk="0">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6" name="Content Placeholder 5"/>
          <p:cNvSpPr>
            <a:spLocks noGrp="1"/>
          </p:cNvSpPr>
          <p:nvPr>
            <p:ph sz="quarter" idx="4"/>
          </p:nvPr>
        </p:nvSpPr>
        <p:spPr>
          <a:xfrm>
            <a:off x="4645026" y="1472432"/>
            <a:ext cx="4041775" cy="3941763"/>
          </a:xfrm>
          <a:ln>
            <a:noFill/>
            <a:prstDash val="sysDash"/>
            <a:miter lim="800000"/>
          </a:ln>
        </p:spPr>
        <p:txBody>
          <a:bodyPr/>
          <a:lstStyle>
            <a:lvl1pPr latinLnBrk="0">
              <a:spcBef>
                <a:spcPts val="0"/>
              </a:spcBef>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7" name="Date Placeholder 6"/>
          <p:cNvSpPr>
            <a:spLocks noGrp="1"/>
          </p:cNvSpPr>
          <p:nvPr>
            <p:ph type="dt" sz="half" idx="10"/>
          </p:nvPr>
        </p:nvSpPr>
        <p:spPr/>
        <p:txBody>
          <a:bodyPr/>
          <a:lstStyle/>
          <a:p>
            <a:fld id="{89BB0534-5698-4F62-9CFE-5DE61A073E78}" type="datetime2">
              <a:rPr lang="ja-JP" altLang="en-US"/>
              <a:pPr/>
              <a:t>2017年7月3日(月)</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4827A3-B249-4F87-AB1A-1E06AC1AA2A4}" type="datetime2">
              <a:rPr lang="ja-JP" altLang="en-US"/>
              <a:pPr/>
              <a:t>2017年7月3日(月)</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BC410EEA-824F-4D46-AFE7-60426C8C06B0}" type="slidenum">
              <a:rPr/>
              <a:pPr/>
              <a:t>‹#›</a:t>
            </a:fld>
            <a:endParaRPr kumimoji="1" lang="ja-JP"/>
          </a:p>
        </p:txBody>
      </p:sp>
      <p:sp>
        <p:nvSpPr>
          <p:cNvPr id="6" name="Title 5"/>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ja-JP" altLang="en-US"/>
              <a:pPr/>
              <a:t>2017年7月3日(月)</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BC410EEA-824F-4D46-AFE7-60426C8C06B0}" type="slidenum">
              <a:rPr/>
              <a:pPr/>
              <a:t>‹#›</a:t>
            </a:fld>
            <a:endParaRPr kumimoji="1" 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latinLnBrk="0">
              <a:buNone/>
              <a:defRPr kumimoji="1" lang="ja-JP" sz="2500" b="0">
                <a:solidFill>
                  <a:schemeClr val="accent1"/>
                </a:solidFill>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2"/>
          </p:nvPr>
        </p:nvSpPr>
        <p:spPr>
          <a:xfrm>
            <a:off x="4419600" y="5334000"/>
            <a:ext cx="3974592" cy="914400"/>
          </a:xfrm>
        </p:spPr>
        <p:txBody>
          <a:bodyPr/>
          <a:lstStyle>
            <a:lvl1pPr marL="0" indent="0" algn="r" latinLnBrk="0">
              <a:buNone/>
              <a:defRPr kumimoji="1" lang="ja-JP" sz="1600"/>
            </a:lvl1pPr>
            <a:lvl2pPr>
              <a:buNone/>
              <a:defRPr kumimoji="1" lang="ja-JP" sz="1200"/>
            </a:lvl2pPr>
            <a:lvl3pPr>
              <a:buNone/>
              <a:defRPr kumimoji="1" lang="ja-JP" sz="1000"/>
            </a:lvl3pPr>
            <a:lvl4pPr>
              <a:buNone/>
              <a:defRPr kumimoji="1" lang="ja-JP" sz="900"/>
            </a:lvl4pPr>
            <a:lvl5pPr>
              <a:buNone/>
              <a:defRPr kumimoji="1" lang="ja-JP" sz="900"/>
            </a:lvl5pPr>
            <a:extLst/>
          </a:lstStyle>
          <a:p>
            <a:pPr lvl="0"/>
            <a:r>
              <a:rPr kumimoji="1" lang="ja-JP" altLang="en-US"/>
              <a:t>マスター テキストの書式設定</a:t>
            </a:r>
          </a:p>
        </p:txBody>
      </p:sp>
      <p:sp>
        <p:nvSpPr>
          <p:cNvPr id="4" name="Content Placeholder 3"/>
          <p:cNvSpPr>
            <a:spLocks noGrp="1"/>
          </p:cNvSpPr>
          <p:nvPr>
            <p:ph sz="half" idx="1"/>
          </p:nvPr>
        </p:nvSpPr>
        <p:spPr>
          <a:xfrm>
            <a:off x="914400" y="274320"/>
            <a:ext cx="7479792" cy="457200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a:xfrm>
            <a:off x="6727032" y="6407944"/>
            <a:ext cx="1920240" cy="365760"/>
          </a:xfrm>
        </p:spPr>
        <p:txBody>
          <a:bodyPr/>
          <a:lstStyle/>
          <a:p>
            <a:fld id="{E86C4691-4882-40A8-AF62-8CF6A18D40B2}" type="datetime2">
              <a:rPr lang="ja-JP" altLang="en-US"/>
              <a:pPr/>
              <a:t>2017年7月3日(月)</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latinLnBrk="0">
              <a:buNone/>
              <a:defRPr kumimoji="1" lang="ja-JP" sz="1400"/>
            </a:lvl1pPr>
            <a:lvl2pPr>
              <a:defRPr kumimoji="1" lang="ja-JP" sz="1200"/>
            </a:lvl2pPr>
            <a:lvl3pPr>
              <a:defRPr kumimoji="1" lang="ja-JP" sz="1000"/>
            </a:lvl3pPr>
            <a:lvl4pPr>
              <a:defRPr kumimoji="1" lang="ja-JP" sz="900"/>
            </a:lvl4pPr>
            <a:lvl5pPr>
              <a:defRPr kumimoji="1" lang="ja-JP" sz="900"/>
            </a:lvl5pPr>
            <a:extLst/>
          </a:lstStyle>
          <a:p>
            <a:pPr lvl="0"/>
            <a:r>
              <a:rPr kumimoji="1" lang="ja-JP" altLang="en-US"/>
              <a:t>マスター テキストの書式設定</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kumimoji="1" lang="ja-JP" sz="3200"/>
            </a:lvl1pPr>
            <a:extLst/>
          </a:lstStyle>
          <a:p>
            <a:r>
              <a:rPr kumimoji="1" lang="ja-JP" altLang="en-US"/>
              <a:t>図を追加</a:t>
            </a:r>
            <a:endParaRPr kumimoji="1" lang="ja-JP"/>
          </a:p>
        </p:txBody>
      </p:sp>
      <p:sp>
        <p:nvSpPr>
          <p:cNvPr id="5" name="Date Placeholder 4"/>
          <p:cNvSpPr>
            <a:spLocks noGrp="1"/>
          </p:cNvSpPr>
          <p:nvPr>
            <p:ph type="dt" sz="half" idx="10"/>
          </p:nvPr>
        </p:nvSpPr>
        <p:spPr/>
        <p:txBody>
          <a:bodyPr/>
          <a:lstStyle>
            <a:lvl1pPr latinLnBrk="0">
              <a:defRPr kumimoji="1" lang="ja-JP">
                <a:solidFill>
                  <a:schemeClr val="tx1"/>
                </a:solidFill>
              </a:defRPr>
            </a:lvl1pPr>
            <a:extLst/>
          </a:lstStyle>
          <a:p>
            <a:fld id="{61C6776A-4DEC-47EE-8A49-2C150ECB5465}" type="datetime2">
              <a:rPr lang="ja-JP" altLang="en-US"/>
              <a:pPr/>
              <a:t>2017年7月3日(月)</a:t>
            </a:fld>
            <a:endParaRPr kumimoji="1" lang="ja-JP">
              <a:solidFill>
                <a:schemeClr val="tx1"/>
              </a:solidFill>
            </a:endParaRPr>
          </a:p>
        </p:txBody>
      </p:sp>
      <p:sp>
        <p:nvSpPr>
          <p:cNvPr id="6" name="Footer Placeholder 5"/>
          <p:cNvSpPr>
            <a:spLocks noGrp="1"/>
          </p:cNvSpPr>
          <p:nvPr>
            <p:ph type="ftr" sz="quarter" idx="11"/>
          </p:nvPr>
        </p:nvSpPr>
        <p:spPr>
          <a:xfrm>
            <a:off x="4380073" y="6407946"/>
            <a:ext cx="2350681" cy="365125"/>
          </a:xfrm>
        </p:spPr>
        <p:txBody>
          <a:bodyPr/>
          <a:lstStyle>
            <a:lvl1pPr latinLnBrk="0">
              <a:defRPr kumimoji="1" lang="ja-JP">
                <a:solidFill>
                  <a:schemeClr val="tx1"/>
                </a:solidFill>
              </a:defRPr>
            </a:lvl1pPr>
            <a:extLst/>
          </a:lstStyle>
          <a:p>
            <a:endParaRPr kumimoji="1" lang="ja-JP">
              <a:solidFill>
                <a:schemeClr val="tx1"/>
              </a:solidFill>
            </a:endParaRPr>
          </a:p>
        </p:txBody>
      </p:sp>
      <p:sp>
        <p:nvSpPr>
          <p:cNvPr id="7" name="Slide Number Placeholder 6"/>
          <p:cNvSpPr>
            <a:spLocks noGrp="1"/>
          </p:cNvSpPr>
          <p:nvPr>
            <p:ph type="sldNum" sz="quarter" idx="12"/>
          </p:nvPr>
        </p:nvSpPr>
        <p:spPr/>
        <p:txBody>
          <a:bodyPr/>
          <a:lstStyle>
            <a:lvl1pPr latinLnBrk="0">
              <a:defRPr kumimoji="1" lang="ja-JP">
                <a:solidFill>
                  <a:schemeClr val="tx1"/>
                </a:solidFill>
              </a:defRPr>
            </a:lvl1pPr>
            <a:extLst/>
          </a:lstStyle>
          <a:p>
            <a:fld id="{BC410EEA-824F-4D46-AFE7-60426C8C06B0}" type="slidenum">
              <a:rPr/>
              <a:pPr/>
              <a:t>‹#›</a:t>
            </a:fld>
            <a:endParaRPr kumimoji="1" lang="ja-JP">
              <a:solidFill>
                <a:schemeClr val="tx1"/>
              </a:solidFill>
            </a:endParaRPr>
          </a:p>
        </p:txBody>
      </p:sp>
      <p:sp>
        <p:nvSpPr>
          <p:cNvPr id="2" name="Title 1"/>
          <p:cNvSpPr>
            <a:spLocks noGrp="1"/>
          </p:cNvSpPr>
          <p:nvPr>
            <p:ph type="title"/>
          </p:nvPr>
        </p:nvSpPr>
        <p:spPr>
          <a:xfrm>
            <a:off x="228601" y="4807688"/>
            <a:ext cx="8075432" cy="562672"/>
          </a:xfrm>
          <a:noFill/>
        </p:spPr>
        <p:txBody>
          <a:bodyPr anchor="t">
            <a:sp3d prstMaterial="softEdge"/>
          </a:bodyPr>
          <a:lstStyle>
            <a:lvl1pPr marR="0" algn="r" latinLnBrk="0">
              <a:buNone/>
              <a:defRPr kumimoji="1" lang="ja-JP" sz="3000" b="0">
                <a:solidFill>
                  <a:schemeClr val="accent1"/>
                </a:solidFill>
                <a:effectLst>
                  <a:outerShdw blurRad="50800" dist="25000" dir="5400000" algn="t" rotWithShape="0">
                    <a:prstClr val="black">
                      <a:alpha val="45000"/>
                    </a:prstClr>
                  </a:outerShdw>
                </a:effectLst>
              </a:defRPr>
            </a:lvl1pPr>
            <a:extLst/>
          </a:lstStyle>
          <a:p>
            <a:r>
              <a:rPr kumimoji="1" lang="ja-JP" altLang="en-US"/>
              <a:t>マスター タイトルの書式設定</a:t>
            </a:r>
            <a:endParaRPr kumimoji="1" lang="ja-JP"/>
          </a:p>
        </p:txBody>
      </p:sp>
      <p:sp>
        <p:nvSpPr>
          <p:cNvPr id="8" name="Shape 7"/>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9" name="Shape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2" name="Shape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1" lang="ja-JP"/>
              <a:t>マスタ タイトルの書式設定</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a:p>
            <a:pPr lvl="5"/>
            <a:r>
              <a:rPr kumimoji="1" lang="ja-JP"/>
              <a:t>第 6 レベル</a:t>
            </a:r>
          </a:p>
          <a:p>
            <a:pPr lvl="6"/>
            <a:r>
              <a:rPr kumimoji="1" lang="ja-JP"/>
              <a:t>第 7 レベル</a:t>
            </a:r>
          </a:p>
          <a:p>
            <a:pPr lvl="7"/>
            <a:r>
              <a:rPr kumimoji="1" lang="ja-JP"/>
              <a:t>第 8 レベル</a:t>
            </a:r>
          </a:p>
          <a:p>
            <a:pPr lvl="8"/>
            <a:r>
              <a:rPr kumimoji="1" lang="ja-JP"/>
              <a:t>第 9 レベル</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latinLnBrk="0">
              <a:defRPr kumimoji="1" lang="ja-JP" sz="1000">
                <a:solidFill>
                  <a:schemeClr val="tx1"/>
                </a:solidFill>
              </a:defRPr>
            </a:lvl1pPr>
            <a:extLst/>
          </a:lstStyle>
          <a:p>
            <a:fld id="{D10E14BF-C004-4398-9186-5EE680724D95}" type="datetime2">
              <a:rPr lang="ja-JP" altLang="en-US"/>
              <a:pPr/>
              <a:t>2017年7月3日(月)</a:t>
            </a:fld>
            <a:endParaRPr kumimoji="1" lang="ja-JP" sz="1000">
              <a:solidFill>
                <a:schemeClr val="tx1"/>
              </a:solidFill>
            </a:endParaRPr>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latinLnBrk="0">
              <a:defRPr kumimoji="1" lang="ja-JP" sz="1000">
                <a:solidFill>
                  <a:schemeClr val="tx1"/>
                </a:solidFill>
              </a:defRPr>
            </a:lvl1pPr>
            <a:extLst/>
          </a:lstStyle>
          <a:p>
            <a:pPr algn="r"/>
            <a:endParaRPr kumimoji="1" lang="ja-JP" sz="100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latinLnBrk="0">
              <a:defRPr kumimoji="1" lang="ja-JP" sz="1000" b="0">
                <a:solidFill>
                  <a:schemeClr val="tx1"/>
                </a:solidFill>
              </a:defRPr>
            </a:lvl1pPr>
            <a:extLst/>
          </a:lstStyle>
          <a:p>
            <a:fld id="{45292C34-3E5E-4BA5-AF54-F1601B144FB0}" type="slidenum">
              <a:rPr kumimoji="1" lang="en-US" altLang="ja-JP" sz="1400">
                <a:solidFill>
                  <a:schemeClr val="tx2">
                    <a:shade val="50000"/>
                  </a:schemeClr>
                </a:solidFill>
              </a:rPr>
              <a:pPr/>
              <a:t>‹#›</a:t>
            </a:fld>
            <a:endParaRPr kumimoji="1" lang="ja-JP"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kumimoji="1" lang="ja-JP"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kumimoji="1" lang="ja-JP"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lang="ja-JP"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lang="ja-JP"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lang="ja-JP"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lang="ja-JP"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lang="ja-JP"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lang="ja-JP" sz="1600" kern="1200" baseline="0">
          <a:solidFill>
            <a:schemeClr val="tx1"/>
          </a:solidFill>
          <a:latin typeface="+mn-lt"/>
          <a:ea typeface="+mn-ea"/>
          <a:cs typeface="+mn-cs"/>
        </a:defRPr>
      </a:lvl9pPr>
      <a:extLst/>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0.png"/><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gif&amp;ehk=Gh5GTNzAsD8uirOvudbAzg&amp;r=0&amp;pid=OfficeInsert"/><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1752603"/>
            <a:ext cx="8153400" cy="1829761"/>
          </a:xfrm>
        </p:spPr>
        <p:txBody>
          <a:bodyPr/>
          <a:lstStyle/>
          <a:p>
            <a:r>
              <a:rPr kumimoji="1" lang="en-US" altLang="ja-JP" dirty="0"/>
              <a:t>Motion Parsing </a:t>
            </a:r>
            <a:br>
              <a:rPr kumimoji="1" lang="en-US" altLang="ja-JP" dirty="0"/>
            </a:br>
            <a:r>
              <a:rPr kumimoji="1" lang="en-US" altLang="ja-JP" dirty="0"/>
              <a:t>with HMM and HPYLM</a:t>
            </a:r>
            <a:endParaRPr kumimoji="1" lang="ja-JP" dirty="0"/>
          </a:p>
        </p:txBody>
      </p:sp>
      <p:sp>
        <p:nvSpPr>
          <p:cNvPr id="3" name="Rectangle 2"/>
          <p:cNvSpPr>
            <a:spLocks noGrp="1"/>
          </p:cNvSpPr>
          <p:nvPr>
            <p:ph type="subTitle" idx="1"/>
          </p:nvPr>
        </p:nvSpPr>
        <p:spPr/>
        <p:txBody>
          <a:bodyPr/>
          <a:lstStyle/>
          <a:p>
            <a:r>
              <a:rPr kumimoji="1" lang="en-US" altLang="ja-JP" dirty="0"/>
              <a:t>M2 Komota Tetsuya</a:t>
            </a:r>
            <a:endParaRPr kumimoji="1" lang="ja-JP"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Smoothing the motion data by TMA</a:t>
            </a:r>
          </a:p>
          <a:p>
            <a:r>
              <a:rPr lang="en-US" altLang="ja-JP" dirty="0"/>
              <a:t>Encoding motion with normal HMM</a:t>
            </a:r>
          </a:p>
          <a:p>
            <a:pPr lvl="1"/>
            <a:r>
              <a:rPr lang="en-US" altLang="ja-JP" dirty="0"/>
              <a:t>Consideration of influence by the number of states</a:t>
            </a:r>
          </a:p>
          <a:p>
            <a:r>
              <a:rPr lang="en-US" altLang="ja-JP" dirty="0"/>
              <a:t>Parsing sentences with HPYLM</a:t>
            </a:r>
          </a:p>
          <a:p>
            <a:pPr lvl="1"/>
            <a:r>
              <a:rPr lang="en-US" altLang="ja-JP" dirty="0"/>
              <a:t>Consideration of necessity of NPYLM</a:t>
            </a:r>
          </a:p>
          <a:p>
            <a:r>
              <a:rPr lang="en-US" altLang="ja-JP" dirty="0"/>
              <a:t>Parsing motion with combination HMM and HPYLM</a:t>
            </a:r>
          </a:p>
          <a:p>
            <a:pPr marL="109728" indent="0">
              <a:buNone/>
            </a:pPr>
            <a:endParaRPr lang="en-US" altLang="ja-JP" dirty="0"/>
          </a:p>
        </p:txBody>
      </p:sp>
      <p:sp>
        <p:nvSpPr>
          <p:cNvPr id="3" name="タイトル 2"/>
          <p:cNvSpPr>
            <a:spLocks noGrp="1"/>
          </p:cNvSpPr>
          <p:nvPr>
            <p:ph type="title"/>
          </p:nvPr>
        </p:nvSpPr>
        <p:spPr/>
        <p:txBody>
          <a:bodyPr/>
          <a:lstStyle/>
          <a:p>
            <a:r>
              <a:rPr kumimoji="1" lang="en-US" altLang="ja-JP" dirty="0"/>
              <a:t>Current works </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10</a:t>
            </a:fld>
            <a:endParaRPr lang="en-US" altLang="en-US" dirty="0"/>
          </a:p>
        </p:txBody>
      </p:sp>
    </p:spTree>
    <p:extLst>
      <p:ext uri="{BB962C8B-B14F-4D97-AF65-F5344CB8AC3E}">
        <p14:creationId xmlns:p14="http://schemas.microsoft.com/office/powerpoint/2010/main" val="66446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D8C868A-689C-43EC-832F-21ABB826F797}"/>
              </a:ext>
            </a:extLst>
          </p:cNvPr>
          <p:cNvSpPr>
            <a:spLocks noGrp="1"/>
          </p:cNvSpPr>
          <p:nvPr>
            <p:ph idx="1"/>
          </p:nvPr>
        </p:nvSpPr>
        <p:spPr/>
        <p:txBody>
          <a:bodyPr/>
          <a:lstStyle/>
          <a:p>
            <a:r>
              <a:rPr kumimoji="1" lang="en-US" altLang="ja-JP" dirty="0"/>
              <a:t>HMM : </a:t>
            </a:r>
          </a:p>
          <a:p>
            <a:pPr lvl="1"/>
            <a:r>
              <a:rPr lang="en-US" altLang="ja-JP" dirty="0"/>
              <a:t>Markov model with unsupervised learning</a:t>
            </a:r>
            <a:endParaRPr kumimoji="1" lang="en-US" altLang="ja-JP" dirty="0"/>
          </a:p>
          <a:p>
            <a:pPr lvl="1"/>
            <a:r>
              <a:rPr lang="en-US" altLang="ja-JP" dirty="0"/>
              <a:t>It can recognize or/and encode the time sequential data.</a:t>
            </a:r>
          </a:p>
          <a:p>
            <a:pPr lvl="1"/>
            <a:r>
              <a:rPr lang="en-US" altLang="ja-JP" dirty="0"/>
              <a:t>It is frequently used for speech recognition.</a:t>
            </a:r>
            <a:endParaRPr kumimoji="1" lang="ja-JP" altLang="en-US" dirty="0"/>
          </a:p>
        </p:txBody>
      </p:sp>
      <p:sp>
        <p:nvSpPr>
          <p:cNvPr id="3" name="タイトル 2">
            <a:extLst>
              <a:ext uri="{FF2B5EF4-FFF2-40B4-BE49-F238E27FC236}">
                <a16:creationId xmlns:a16="http://schemas.microsoft.com/office/drawing/2014/main" id="{4577A98A-D6A3-40A0-BE75-23D2F1FE15B8}"/>
              </a:ext>
            </a:extLst>
          </p:cNvPr>
          <p:cNvSpPr>
            <a:spLocks noGrp="1"/>
          </p:cNvSpPr>
          <p:nvPr>
            <p:ph type="title"/>
          </p:nvPr>
        </p:nvSpPr>
        <p:spPr/>
        <p:txBody>
          <a:bodyPr/>
          <a:lstStyle/>
          <a:p>
            <a:r>
              <a:rPr lang="en-US" altLang="ja-JP" dirty="0"/>
              <a:t>About HMM</a:t>
            </a:r>
            <a:endParaRPr kumimoji="1" lang="ja-JP" altLang="en-US" dirty="0"/>
          </a:p>
        </p:txBody>
      </p:sp>
      <p:pic>
        <p:nvPicPr>
          <p:cNvPr id="5" name="図 4">
            <a:extLst>
              <a:ext uri="{FF2B5EF4-FFF2-40B4-BE49-F238E27FC236}">
                <a16:creationId xmlns:a16="http://schemas.microsoft.com/office/drawing/2014/main" id="{3B703602-48F6-4BC6-A253-51DED1038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220826"/>
            <a:ext cx="4176464" cy="3220832"/>
          </a:xfrm>
          <a:prstGeom prst="rect">
            <a:avLst/>
          </a:prstGeom>
        </p:spPr>
      </p:pic>
    </p:spTree>
    <p:extLst>
      <p:ext uri="{BB962C8B-B14F-4D97-AF65-F5344CB8AC3E}">
        <p14:creationId xmlns:p14="http://schemas.microsoft.com/office/powerpoint/2010/main" val="309458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4210447-E9BD-468F-AE04-98D2ECC3CEE0}"/>
              </a:ext>
            </a:extLst>
          </p:cNvPr>
          <p:cNvSpPr>
            <a:spLocks noGrp="1"/>
          </p:cNvSpPr>
          <p:nvPr>
            <p:ph idx="1"/>
          </p:nvPr>
        </p:nvSpPr>
        <p:spPr>
          <a:xfrm>
            <a:off x="457200" y="1196752"/>
            <a:ext cx="8229600" cy="5210559"/>
          </a:xfrm>
        </p:spPr>
        <p:txBody>
          <a:bodyPr/>
          <a:lstStyle/>
          <a:p>
            <a:r>
              <a:rPr lang="en-US" altLang="ja-JP" dirty="0"/>
              <a:t>Experiment about Learning of  HMM and estimation based on simple time series data</a:t>
            </a:r>
          </a:p>
          <a:p>
            <a:r>
              <a:rPr lang="en-US" altLang="ja-JP" dirty="0"/>
              <a:t>I verified the influence of the number of states.</a:t>
            </a:r>
          </a:p>
          <a:p>
            <a:r>
              <a:rPr lang="en-US" altLang="ja-JP" dirty="0"/>
              <a:t>I used two kinds of two dimensional trajectories for learning.</a:t>
            </a:r>
          </a:p>
        </p:txBody>
      </p:sp>
      <p:sp>
        <p:nvSpPr>
          <p:cNvPr id="3" name="タイトル 2">
            <a:extLst>
              <a:ext uri="{FF2B5EF4-FFF2-40B4-BE49-F238E27FC236}">
                <a16:creationId xmlns:a16="http://schemas.microsoft.com/office/drawing/2014/main" id="{236202E5-146B-47E5-B660-FF2D09938A46}"/>
              </a:ext>
            </a:extLst>
          </p:cNvPr>
          <p:cNvSpPr>
            <a:spLocks noGrp="1"/>
          </p:cNvSpPr>
          <p:nvPr>
            <p:ph type="title"/>
          </p:nvPr>
        </p:nvSpPr>
        <p:spPr/>
        <p:txBody>
          <a:bodyPr/>
          <a:lstStyle/>
          <a:p>
            <a:r>
              <a:rPr lang="en-US" altLang="ja-JP" dirty="0"/>
              <a:t>E</a:t>
            </a:r>
            <a:r>
              <a:rPr kumimoji="1" lang="en-US" altLang="ja-JP" dirty="0"/>
              <a:t>xperiments - HMM</a:t>
            </a:r>
            <a:endParaRPr kumimoji="1" lang="ja-JP" altLang="en-US" dirty="0"/>
          </a:p>
        </p:txBody>
      </p:sp>
      <p:pic>
        <p:nvPicPr>
          <p:cNvPr id="5" name="図 4">
            <a:extLst>
              <a:ext uri="{FF2B5EF4-FFF2-40B4-BE49-F238E27FC236}">
                <a16:creationId xmlns:a16="http://schemas.microsoft.com/office/drawing/2014/main" id="{D2ADC37F-CF8C-4047-BBD3-2F33BD83C9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8314" y="3933056"/>
            <a:ext cx="4538182" cy="2839681"/>
          </a:xfrm>
          <a:prstGeom prst="rect">
            <a:avLst/>
          </a:prstGeom>
        </p:spPr>
      </p:pic>
      <p:pic>
        <p:nvPicPr>
          <p:cNvPr id="7" name="図 6">
            <a:extLst>
              <a:ext uri="{FF2B5EF4-FFF2-40B4-BE49-F238E27FC236}">
                <a16:creationId xmlns:a16="http://schemas.microsoft.com/office/drawing/2014/main" id="{CA7454A7-90AE-49F7-AAA6-7BC5A88AD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3933056"/>
            <a:ext cx="4538182" cy="2839681"/>
          </a:xfrm>
          <a:prstGeom prst="rect">
            <a:avLst/>
          </a:prstGeom>
        </p:spPr>
      </p:pic>
      <p:sp>
        <p:nvSpPr>
          <p:cNvPr id="8" name="テキスト ボックス 7">
            <a:extLst>
              <a:ext uri="{FF2B5EF4-FFF2-40B4-BE49-F238E27FC236}">
                <a16:creationId xmlns:a16="http://schemas.microsoft.com/office/drawing/2014/main" id="{37669870-EC38-48EC-94E9-459BD1361745}"/>
              </a:ext>
            </a:extLst>
          </p:cNvPr>
          <p:cNvSpPr txBox="1"/>
          <p:nvPr/>
        </p:nvSpPr>
        <p:spPr>
          <a:xfrm>
            <a:off x="1547664" y="3822280"/>
            <a:ext cx="1944216" cy="369332"/>
          </a:xfrm>
          <a:prstGeom prst="rect">
            <a:avLst/>
          </a:prstGeom>
          <a:noFill/>
        </p:spPr>
        <p:txBody>
          <a:bodyPr wrap="square" rtlCol="0">
            <a:spAutoFit/>
          </a:bodyPr>
          <a:lstStyle/>
          <a:p>
            <a:r>
              <a:rPr kumimoji="1" lang="en-US" altLang="ja-JP" dirty="0"/>
              <a:t>circle and sigmoid</a:t>
            </a:r>
            <a:endParaRPr kumimoji="1" lang="ja-JP" altLang="en-US" dirty="0"/>
          </a:p>
        </p:txBody>
      </p:sp>
      <p:sp>
        <p:nvSpPr>
          <p:cNvPr id="9" name="テキスト ボックス 8">
            <a:extLst>
              <a:ext uri="{FF2B5EF4-FFF2-40B4-BE49-F238E27FC236}">
                <a16:creationId xmlns:a16="http://schemas.microsoft.com/office/drawing/2014/main" id="{B1564D38-AEE0-468D-B3D0-CFEAD5006FF8}"/>
              </a:ext>
            </a:extLst>
          </p:cNvPr>
          <p:cNvSpPr txBox="1"/>
          <p:nvPr/>
        </p:nvSpPr>
        <p:spPr>
          <a:xfrm>
            <a:off x="6228184" y="3822280"/>
            <a:ext cx="2376264" cy="369332"/>
          </a:xfrm>
          <a:prstGeom prst="rect">
            <a:avLst/>
          </a:prstGeom>
          <a:noFill/>
        </p:spPr>
        <p:txBody>
          <a:bodyPr wrap="square" rtlCol="0">
            <a:spAutoFit/>
          </a:bodyPr>
          <a:lstStyle/>
          <a:p>
            <a:r>
              <a:rPr kumimoji="1" lang="en-US" altLang="ja-JP" dirty="0"/>
              <a:t>eight curve</a:t>
            </a:r>
            <a:endParaRPr kumimoji="1" lang="ja-JP" altLang="en-US" dirty="0"/>
          </a:p>
        </p:txBody>
      </p:sp>
    </p:spTree>
    <p:extLst>
      <p:ext uri="{BB962C8B-B14F-4D97-AF65-F5344CB8AC3E}">
        <p14:creationId xmlns:p14="http://schemas.microsoft.com/office/powerpoint/2010/main" val="174453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コンテンツ プレースホルダー 5">
            <a:extLst>
              <a:ext uri="{FF2B5EF4-FFF2-40B4-BE49-F238E27FC236}">
                <a16:creationId xmlns:a16="http://schemas.microsoft.com/office/drawing/2014/main" id="{A915D6BF-1417-47E8-BA53-B72076E1E27D}"/>
              </a:ext>
            </a:extLst>
          </p:cNvPr>
          <p:cNvGraphicFramePr>
            <a:graphicFrameLocks noGrp="1"/>
          </p:cNvGraphicFramePr>
          <p:nvPr>
            <p:ph idx="1"/>
            <p:extLst>
              <p:ext uri="{D42A27DB-BD31-4B8C-83A1-F6EECF244321}">
                <p14:modId xmlns:p14="http://schemas.microsoft.com/office/powerpoint/2010/main" val="3578165147"/>
              </p:ext>
            </p:extLst>
          </p:nvPr>
        </p:nvGraphicFramePr>
        <p:xfrm>
          <a:off x="251519" y="4822322"/>
          <a:ext cx="8712968" cy="1991055"/>
        </p:xfrm>
        <a:graphic>
          <a:graphicData uri="http://schemas.openxmlformats.org/drawingml/2006/table">
            <a:tbl>
              <a:tblPr>
                <a:tableStyleId>{5C22544A-7EE6-4342-B048-85BDC9FD1C3A}</a:tableStyleId>
              </a:tblPr>
              <a:tblGrid>
                <a:gridCol w="1793846">
                  <a:extLst>
                    <a:ext uri="{9D8B030D-6E8A-4147-A177-3AD203B41FA5}">
                      <a16:colId xmlns:a16="http://schemas.microsoft.com/office/drawing/2014/main" val="3773251813"/>
                    </a:ext>
                  </a:extLst>
                </a:gridCol>
                <a:gridCol w="3459561">
                  <a:extLst>
                    <a:ext uri="{9D8B030D-6E8A-4147-A177-3AD203B41FA5}">
                      <a16:colId xmlns:a16="http://schemas.microsoft.com/office/drawing/2014/main" val="1467482604"/>
                    </a:ext>
                  </a:extLst>
                </a:gridCol>
                <a:gridCol w="3459561">
                  <a:extLst>
                    <a:ext uri="{9D8B030D-6E8A-4147-A177-3AD203B41FA5}">
                      <a16:colId xmlns:a16="http://schemas.microsoft.com/office/drawing/2014/main" val="399352622"/>
                    </a:ext>
                  </a:extLst>
                </a:gridCol>
              </a:tblGrid>
              <a:tr h="284316">
                <a:tc rowSpan="2">
                  <a:txBody>
                    <a:bodyPr/>
                    <a:lstStyle/>
                    <a:p>
                      <a:pPr algn="l" fontAlgn="ctr"/>
                      <a:r>
                        <a:rPr lang="en-US" sz="1600" u="none" strike="noStrike" dirty="0">
                          <a:effectLst/>
                        </a:rPr>
                        <a:t># of state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gridSpan="2">
                  <a:txBody>
                    <a:bodyPr/>
                    <a:lstStyle/>
                    <a:p>
                      <a:pPr algn="l" fontAlgn="ctr"/>
                      <a:r>
                        <a:rPr lang="en-US" sz="1600" u="none" strike="noStrike" dirty="0">
                          <a:effectLst/>
                        </a:rPr>
                        <a:t>examples</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hMerge="1">
                  <a:txBody>
                    <a:bodyPr/>
                    <a:lstStyle/>
                    <a:p>
                      <a:endParaRPr kumimoji="1" lang="ja-JP" altLang="en-US"/>
                    </a:p>
                  </a:txBody>
                  <a:tcPr/>
                </a:tc>
                <a:extLst>
                  <a:ext uri="{0D108BD9-81ED-4DB2-BD59-A6C34878D82A}">
                    <a16:rowId xmlns:a16="http://schemas.microsoft.com/office/drawing/2014/main" val="3547938699"/>
                  </a:ext>
                </a:extLst>
              </a:tr>
              <a:tr h="284316">
                <a:tc vMerge="1">
                  <a:txBody>
                    <a:bodyPr/>
                    <a:lstStyle/>
                    <a:p>
                      <a:endParaRPr kumimoji="1" lang="ja-JP" altLang="en-US"/>
                    </a:p>
                  </a:txBody>
                  <a:tcPr/>
                </a:tc>
                <a:tc>
                  <a:txBody>
                    <a:bodyPr/>
                    <a:lstStyle/>
                    <a:p>
                      <a:pPr algn="l" fontAlgn="ctr"/>
                      <a:r>
                        <a:rPr lang="en-US" sz="1600" u="none" strike="noStrike" dirty="0" err="1">
                          <a:effectLst/>
                        </a:rPr>
                        <a:t>cir+sig</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sz="1600" u="none" strike="noStrike" dirty="0">
                          <a:effectLst/>
                        </a:rPr>
                        <a:t>eight</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1660858243"/>
                  </a:ext>
                </a:extLst>
              </a:tr>
              <a:tr h="284316">
                <a:tc>
                  <a:txBody>
                    <a:bodyPr/>
                    <a:lstStyle/>
                    <a:p>
                      <a:pPr algn="r" fontAlgn="ctr"/>
                      <a:r>
                        <a:rPr lang="en-US" altLang="ja-JP" sz="1600" u="none" strike="noStrike">
                          <a:effectLst/>
                        </a:rPr>
                        <a:t>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[1. 2. 0. 3. 4. 1. 0. 3. 0. 1. 2. 0. 3. 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[4. 3. 4. 1. 2. 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3935781188"/>
                  </a:ext>
                </a:extLst>
              </a:tr>
              <a:tr h="372571">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[6. 8. 5. 0. 9. 4. 2. 3. 7. 1. 6. 1. 6. 8. 4. 2. 4. 8. 6. 8. 5. 0. 9. 4. 2. 3. 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[7. 3. 2. 3. 7. 1. 6. 8. 5. 0. 5. 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2537703372"/>
                  </a:ext>
                </a:extLst>
              </a:tr>
              <a:tr h="696170">
                <a:tc>
                  <a:txBody>
                    <a:bodyPr/>
                    <a:lstStyle/>
                    <a:p>
                      <a:pPr algn="r" fontAlgn="ctr"/>
                      <a:r>
                        <a:rPr lang="en-US" altLang="ja-JP" sz="1600" u="none" strike="noStrike">
                          <a:effectLst/>
                        </a:rPr>
                        <a:t>40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[11. 24. 2. 36. 34. 12. 10. 31. 32. 16. 39. 6. 19. 37. 4. 33. 13. 23. 8. 20. 7. 21. 3. 27. 22. 18. 22. 27. 3. 21. 25. 29. 28. 5. 35. 5. 28. 5. 28. 29. 11. 24. 22. 2. 36. 34. 12. 10. 31. 32. 16. 39. 6. 19. 37. 4. 33. 13. 23. 8. 20. 7. 17]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[25. 38. 15. 1. 13. 26. 33. 13. 1. 15. 38. 17. 21. 24. 2. 34. 12. 9. 14. 30. 0. 30. 14. 9. 34. 11]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153158320"/>
                  </a:ext>
                </a:extLst>
              </a:tr>
            </a:tbl>
          </a:graphicData>
        </a:graphic>
      </p:graphicFrame>
      <p:sp>
        <p:nvSpPr>
          <p:cNvPr id="3" name="タイトル 2">
            <a:extLst>
              <a:ext uri="{FF2B5EF4-FFF2-40B4-BE49-F238E27FC236}">
                <a16:creationId xmlns:a16="http://schemas.microsoft.com/office/drawing/2014/main" id="{02B4DB66-94D8-4C46-98A1-9C352F003295}"/>
              </a:ext>
            </a:extLst>
          </p:cNvPr>
          <p:cNvSpPr>
            <a:spLocks noGrp="1"/>
          </p:cNvSpPr>
          <p:nvPr>
            <p:ph type="title"/>
          </p:nvPr>
        </p:nvSpPr>
        <p:spPr/>
        <p:txBody>
          <a:bodyPr/>
          <a:lstStyle/>
          <a:p>
            <a:r>
              <a:rPr kumimoji="1" lang="en-US" altLang="ja-JP" dirty="0"/>
              <a:t>Experiments - HMM</a:t>
            </a:r>
            <a:endParaRPr kumimoji="1" lang="ja-JP" altLang="en-US" dirty="0"/>
          </a:p>
        </p:txBody>
      </p:sp>
      <p:graphicFrame>
        <p:nvGraphicFramePr>
          <p:cNvPr id="5" name="表 4">
            <a:extLst>
              <a:ext uri="{FF2B5EF4-FFF2-40B4-BE49-F238E27FC236}">
                <a16:creationId xmlns:a16="http://schemas.microsoft.com/office/drawing/2014/main" id="{394A14C6-BA23-46F2-ACFC-5C1437CC9CD9}"/>
              </a:ext>
            </a:extLst>
          </p:cNvPr>
          <p:cNvGraphicFramePr>
            <a:graphicFrameLocks noGrp="1"/>
          </p:cNvGraphicFramePr>
          <p:nvPr>
            <p:extLst>
              <p:ext uri="{D42A27DB-BD31-4B8C-83A1-F6EECF244321}">
                <p14:modId xmlns:p14="http://schemas.microsoft.com/office/powerpoint/2010/main" val="4161980546"/>
              </p:ext>
            </p:extLst>
          </p:nvPr>
        </p:nvGraphicFramePr>
        <p:xfrm>
          <a:off x="251519" y="908720"/>
          <a:ext cx="8712968" cy="3960444"/>
        </p:xfrm>
        <a:graphic>
          <a:graphicData uri="http://schemas.openxmlformats.org/drawingml/2006/table">
            <a:tbl>
              <a:tblPr>
                <a:tableStyleId>{5C22544A-7EE6-4342-B048-85BDC9FD1C3A}</a:tableStyleId>
              </a:tblPr>
              <a:tblGrid>
                <a:gridCol w="2068831">
                  <a:extLst>
                    <a:ext uri="{9D8B030D-6E8A-4147-A177-3AD203B41FA5}">
                      <a16:colId xmlns:a16="http://schemas.microsoft.com/office/drawing/2014/main" val="3984177253"/>
                    </a:ext>
                  </a:extLst>
                </a:gridCol>
                <a:gridCol w="1372592">
                  <a:extLst>
                    <a:ext uri="{9D8B030D-6E8A-4147-A177-3AD203B41FA5}">
                      <a16:colId xmlns:a16="http://schemas.microsoft.com/office/drawing/2014/main" val="255960063"/>
                    </a:ext>
                  </a:extLst>
                </a:gridCol>
                <a:gridCol w="1372592">
                  <a:extLst>
                    <a:ext uri="{9D8B030D-6E8A-4147-A177-3AD203B41FA5}">
                      <a16:colId xmlns:a16="http://schemas.microsoft.com/office/drawing/2014/main" val="3918197089"/>
                    </a:ext>
                  </a:extLst>
                </a:gridCol>
                <a:gridCol w="3898953">
                  <a:extLst>
                    <a:ext uri="{9D8B030D-6E8A-4147-A177-3AD203B41FA5}">
                      <a16:colId xmlns:a16="http://schemas.microsoft.com/office/drawing/2014/main" val="2119223235"/>
                    </a:ext>
                  </a:extLst>
                </a:gridCol>
              </a:tblGrid>
              <a:tr h="330037">
                <a:tc rowSpan="2">
                  <a:txBody>
                    <a:bodyPr/>
                    <a:lstStyle/>
                    <a:p>
                      <a:pPr algn="l" fontAlgn="ctr"/>
                      <a:r>
                        <a:rPr lang="en-US" sz="1800" u="none" strike="noStrike" dirty="0">
                          <a:effectLst/>
                        </a:rPr>
                        <a:t># of state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gridSpan="2">
                  <a:txBody>
                    <a:bodyPr/>
                    <a:lstStyle/>
                    <a:p>
                      <a:pPr algn="l" fontAlgn="ctr"/>
                      <a:r>
                        <a:rPr lang="en-US" sz="1800" u="none" strike="noStrike" dirty="0">
                          <a:effectLst/>
                        </a:rPr>
                        <a:t>Length</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hMerge="1">
                  <a:txBody>
                    <a:bodyPr/>
                    <a:lstStyle/>
                    <a:p>
                      <a:endParaRPr kumimoji="1" lang="ja-JP" altLang="en-US"/>
                    </a:p>
                  </a:txBody>
                  <a:tcPr/>
                </a:tc>
                <a:tc rowSpan="2">
                  <a:txBody>
                    <a:bodyPr/>
                    <a:lstStyle/>
                    <a:p>
                      <a:pPr algn="l" fontAlgn="ctr"/>
                      <a:r>
                        <a:rPr lang="en-US" sz="1800" u="none" strike="noStrike">
                          <a:effectLst/>
                        </a:rPr>
                        <a:t>state occuerred only once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3661396076"/>
                  </a:ext>
                </a:extLst>
              </a:tr>
              <a:tr h="330037">
                <a:tc vMerge="1">
                  <a:txBody>
                    <a:bodyPr/>
                    <a:lstStyle/>
                    <a:p>
                      <a:endParaRPr kumimoji="1" lang="ja-JP" altLang="en-US"/>
                    </a:p>
                  </a:txBody>
                  <a:tcPr/>
                </a:tc>
                <a:tc>
                  <a:txBody>
                    <a:bodyPr/>
                    <a:lstStyle/>
                    <a:p>
                      <a:pPr algn="l" fontAlgn="ctr"/>
                      <a:r>
                        <a:rPr lang="en-US" sz="1800" u="none" strike="noStrike" dirty="0" err="1">
                          <a:effectLst/>
                        </a:rPr>
                        <a:t>cir+sig</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l" fontAlgn="ctr"/>
                      <a:r>
                        <a:rPr lang="en-US" sz="1800" u="none" strike="noStrike" dirty="0">
                          <a:effectLst/>
                        </a:rPr>
                        <a:t>eight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vMerge="1">
                  <a:txBody>
                    <a:bodyPr/>
                    <a:lstStyle/>
                    <a:p>
                      <a:endParaRPr kumimoji="1" lang="ja-JP" altLang="en-US"/>
                    </a:p>
                  </a:txBody>
                  <a:tcPr/>
                </a:tc>
                <a:extLst>
                  <a:ext uri="{0D108BD9-81ED-4DB2-BD59-A6C34878D82A}">
                    <a16:rowId xmlns:a16="http://schemas.microsoft.com/office/drawing/2014/main" val="664146332"/>
                  </a:ext>
                </a:extLst>
              </a:tr>
              <a:tr h="330037">
                <a:tc>
                  <a:txBody>
                    <a:bodyPr/>
                    <a:lstStyle/>
                    <a:p>
                      <a:pPr algn="r" fontAlgn="ctr"/>
                      <a:r>
                        <a:rPr lang="en-US" altLang="ja-JP" sz="1800" u="none" strike="noStrike" dirty="0">
                          <a:effectLst/>
                        </a:rPr>
                        <a:t>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2362949329"/>
                  </a:ext>
                </a:extLst>
              </a:tr>
              <a:tr h="330037">
                <a:tc>
                  <a:txBody>
                    <a:bodyPr/>
                    <a:lstStyle/>
                    <a:p>
                      <a:pPr algn="r" fontAlgn="ctr"/>
                      <a:r>
                        <a:rPr lang="en-US" altLang="ja-JP" sz="1800" u="none" strike="noStrike">
                          <a:effectLst/>
                        </a:rPr>
                        <a:t>10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12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048367295"/>
                  </a:ext>
                </a:extLst>
              </a:tr>
              <a:tr h="330037">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35.4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16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218673857"/>
                  </a:ext>
                </a:extLst>
              </a:tr>
              <a:tr h="330037">
                <a:tc>
                  <a:txBody>
                    <a:bodyPr/>
                    <a:lstStyle/>
                    <a:p>
                      <a:pPr algn="r" fontAlgn="ctr"/>
                      <a:r>
                        <a:rPr lang="en-US" altLang="ja-JP" sz="1800" u="none" strike="noStrike">
                          <a:effectLst/>
                        </a:rPr>
                        <a:t>20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37.1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19.2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2774636492"/>
                  </a:ext>
                </a:extLst>
              </a:tr>
              <a:tr h="330037">
                <a:tc>
                  <a:txBody>
                    <a:bodyPr/>
                    <a:lstStyle/>
                    <a:p>
                      <a:pPr algn="r" fontAlgn="ctr"/>
                      <a:r>
                        <a:rPr lang="en-US" altLang="ja-JP" sz="1800" u="none" strike="noStrike">
                          <a:effectLst/>
                        </a:rPr>
                        <a:t>25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47.1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19.1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0.04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151911397"/>
                  </a:ext>
                </a:extLst>
              </a:tr>
              <a:tr h="330037">
                <a:tc>
                  <a:txBody>
                    <a:bodyPr/>
                    <a:lstStyle/>
                    <a:p>
                      <a:pPr algn="r" fontAlgn="ctr"/>
                      <a:r>
                        <a:rPr lang="en-US" altLang="ja-JP" sz="1800" u="none" strike="noStrike">
                          <a:effectLst/>
                        </a:rPr>
                        <a:t>30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51.1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0.066666667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597614262"/>
                  </a:ext>
                </a:extLst>
              </a:tr>
              <a:tr h="330037">
                <a:tc>
                  <a:txBody>
                    <a:bodyPr/>
                    <a:lstStyle/>
                    <a:p>
                      <a:pPr algn="r" fontAlgn="ctr"/>
                      <a:r>
                        <a:rPr lang="en-US" altLang="ja-JP" sz="1800" u="none" strike="noStrike">
                          <a:effectLst/>
                        </a:rPr>
                        <a:t>35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51.5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23.7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0.057142857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425157011"/>
                  </a:ext>
                </a:extLst>
              </a:tr>
              <a:tr h="330037">
                <a:tc>
                  <a:txBody>
                    <a:bodyPr/>
                    <a:lstStyle/>
                    <a:p>
                      <a:pPr algn="r" fontAlgn="ctr"/>
                      <a:r>
                        <a:rPr lang="en-US" altLang="ja-JP" sz="1800" u="none" strike="noStrike" dirty="0">
                          <a:effectLst/>
                        </a:rPr>
                        <a:t>40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62.6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0.125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937602976"/>
                  </a:ext>
                </a:extLst>
              </a:tr>
              <a:tr h="330037">
                <a:tc>
                  <a:txBody>
                    <a:bodyPr/>
                    <a:lstStyle/>
                    <a:p>
                      <a:pPr algn="r" fontAlgn="ctr"/>
                      <a:r>
                        <a:rPr lang="en-US" altLang="ja-JP" sz="1800" u="none" strike="noStrike" dirty="0">
                          <a:effectLst/>
                        </a:rPr>
                        <a:t>45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63.8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27.8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0.066666667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3798691718"/>
                  </a:ext>
                </a:extLst>
              </a:tr>
              <a:tr h="330037">
                <a:tc>
                  <a:txBody>
                    <a:bodyPr/>
                    <a:lstStyle/>
                    <a:p>
                      <a:pPr algn="r" fontAlgn="ctr"/>
                      <a:r>
                        <a:rPr lang="en-US" altLang="ja-JP" sz="1800" u="none" strike="noStrike" dirty="0">
                          <a:effectLst/>
                        </a:rPr>
                        <a:t>50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77.1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27.6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77275653"/>
                  </a:ext>
                </a:extLst>
              </a:tr>
            </a:tbl>
          </a:graphicData>
        </a:graphic>
      </p:graphicFrame>
    </p:spTree>
    <p:extLst>
      <p:ext uri="{BB962C8B-B14F-4D97-AF65-F5344CB8AC3E}">
        <p14:creationId xmlns:p14="http://schemas.microsoft.com/office/powerpoint/2010/main" val="55457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59D0C5B-790D-4636-A5E5-D9A8118D49F6}"/>
              </a:ext>
            </a:extLst>
          </p:cNvPr>
          <p:cNvSpPr>
            <a:spLocks noGrp="1"/>
          </p:cNvSpPr>
          <p:nvPr>
            <p:ph idx="1"/>
          </p:nvPr>
        </p:nvSpPr>
        <p:spPr/>
        <p:txBody>
          <a:bodyPr/>
          <a:lstStyle/>
          <a:p>
            <a:r>
              <a:rPr kumimoji="1" lang="en-US" altLang="ja-JP" dirty="0"/>
              <a:t>HPYLM :</a:t>
            </a:r>
          </a:p>
          <a:p>
            <a:pPr lvl="1"/>
            <a:r>
              <a:rPr kumimoji="1" lang="en-US" altLang="ja-JP" dirty="0"/>
              <a:t>Hierarchical </a:t>
            </a:r>
            <a:r>
              <a:rPr kumimoji="1" lang="en-US" altLang="ja-JP" dirty="0" err="1"/>
              <a:t>Ngram</a:t>
            </a:r>
            <a:r>
              <a:rPr kumimoji="1" lang="en-US" altLang="ja-JP" dirty="0"/>
              <a:t> model with Pitman-</a:t>
            </a:r>
            <a:r>
              <a:rPr kumimoji="1" lang="en-US" altLang="ja-JP" dirty="0" err="1"/>
              <a:t>Yor</a:t>
            </a:r>
            <a:r>
              <a:rPr kumimoji="1" lang="en-US" altLang="ja-JP" dirty="0"/>
              <a:t> Process</a:t>
            </a:r>
          </a:p>
          <a:p>
            <a:pPr lvl="1"/>
            <a:r>
              <a:rPr lang="en-US" altLang="ja-JP" dirty="0"/>
              <a:t>Thanks of introducing the </a:t>
            </a:r>
            <a:r>
              <a:rPr lang="en-US" altLang="ja-JP" dirty="0" err="1"/>
              <a:t>Dirichlet</a:t>
            </a:r>
            <a:r>
              <a:rPr lang="en-US" altLang="ja-JP" dirty="0"/>
              <a:t> process, it  can deal with unknown words.</a:t>
            </a:r>
          </a:p>
          <a:p>
            <a:pPr lvl="1"/>
            <a:r>
              <a:rPr lang="en-US" altLang="ja-JP" dirty="0"/>
              <a:t>Base measure(the prior distribution of words) is unknown.</a:t>
            </a:r>
          </a:p>
          <a:p>
            <a:pPr lvl="2"/>
            <a:r>
              <a:rPr lang="en-US" altLang="ja-JP" dirty="0"/>
              <a:t>NPYLM deals with another HPYLM as base measure.</a:t>
            </a:r>
          </a:p>
          <a:p>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181346DE-D6E7-441C-8781-281BF4D1880B}"/>
              </a:ext>
            </a:extLst>
          </p:cNvPr>
          <p:cNvSpPr>
            <a:spLocks noGrp="1"/>
          </p:cNvSpPr>
          <p:nvPr>
            <p:ph type="title"/>
          </p:nvPr>
        </p:nvSpPr>
        <p:spPr/>
        <p:txBody>
          <a:bodyPr/>
          <a:lstStyle/>
          <a:p>
            <a:r>
              <a:rPr kumimoji="1" lang="en-US" altLang="ja-JP" dirty="0"/>
              <a:t>About HPYLM</a:t>
            </a:r>
            <a:endParaRPr kumimoji="1" lang="ja-JP" altLang="en-US" dirty="0"/>
          </a:p>
        </p:txBody>
      </p:sp>
      <p:pic>
        <p:nvPicPr>
          <p:cNvPr id="6" name="図 5">
            <a:extLst>
              <a:ext uri="{FF2B5EF4-FFF2-40B4-BE49-F238E27FC236}">
                <a16:creationId xmlns:a16="http://schemas.microsoft.com/office/drawing/2014/main" id="{D28826E9-1070-42FA-B790-425F02AE3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55415"/>
            <a:ext cx="9144000" cy="2609889"/>
          </a:xfrm>
          <a:prstGeom prst="rect">
            <a:avLst/>
          </a:prstGeom>
        </p:spPr>
      </p:pic>
      <p:sp>
        <p:nvSpPr>
          <p:cNvPr id="7" name="テキスト ボックス 6">
            <a:extLst>
              <a:ext uri="{FF2B5EF4-FFF2-40B4-BE49-F238E27FC236}">
                <a16:creationId xmlns:a16="http://schemas.microsoft.com/office/drawing/2014/main" id="{601428B4-780A-4E81-9D8D-729D0E9CD2AE}"/>
              </a:ext>
            </a:extLst>
          </p:cNvPr>
          <p:cNvSpPr txBox="1"/>
          <p:nvPr/>
        </p:nvSpPr>
        <p:spPr>
          <a:xfrm>
            <a:off x="7164288" y="6228020"/>
            <a:ext cx="1296144" cy="369332"/>
          </a:xfrm>
          <a:prstGeom prst="rect">
            <a:avLst/>
          </a:prstGeom>
          <a:noFill/>
        </p:spPr>
        <p:txBody>
          <a:bodyPr wrap="square" rtlCol="0">
            <a:spAutoFit/>
          </a:bodyPr>
          <a:lstStyle/>
          <a:p>
            <a:r>
              <a:rPr kumimoji="1" lang="ja-JP" altLang="en-US" dirty="0"/>
              <a:t>持橋</a:t>
            </a:r>
            <a:r>
              <a:rPr kumimoji="1" lang="en-US" altLang="ja-JP" dirty="0"/>
              <a:t>[3]</a:t>
            </a:r>
            <a:r>
              <a:rPr kumimoji="1" lang="ja-JP" altLang="en-US" dirty="0"/>
              <a:t> </a:t>
            </a:r>
          </a:p>
        </p:txBody>
      </p:sp>
    </p:spTree>
    <p:extLst>
      <p:ext uri="{BB962C8B-B14F-4D97-AF65-F5344CB8AC3E}">
        <p14:creationId xmlns:p14="http://schemas.microsoft.com/office/powerpoint/2010/main" val="201508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DD24ED2-4DFB-40F4-A202-413F28C355CF}"/>
              </a:ext>
            </a:extLst>
          </p:cNvPr>
          <p:cNvSpPr>
            <a:spLocks noGrp="1"/>
          </p:cNvSpPr>
          <p:nvPr>
            <p:ph idx="1"/>
          </p:nvPr>
        </p:nvSpPr>
        <p:spPr/>
        <p:txBody>
          <a:bodyPr/>
          <a:lstStyle/>
          <a:p>
            <a:r>
              <a:rPr lang="en-US" altLang="ja-JP" dirty="0"/>
              <a:t>(For simplicity of coding, ) I used the Gauss distribution as base measure.</a:t>
            </a:r>
          </a:p>
          <a:p>
            <a:r>
              <a:rPr lang="en-US" altLang="ja-JP" dirty="0"/>
              <a:t>I entered the following five strings for learning.</a:t>
            </a:r>
          </a:p>
          <a:p>
            <a:pPr lvl="1"/>
            <a:r>
              <a:rPr lang="en-US" altLang="ja-JP" dirty="0"/>
              <a:t>(It is just concatenation of five words)</a:t>
            </a:r>
          </a:p>
          <a:p>
            <a:endParaRPr lang="en-US" altLang="ja-JP" dirty="0"/>
          </a:p>
          <a:p>
            <a:pPr marL="109728" indent="0">
              <a:buNone/>
            </a:pPr>
            <a:r>
              <a:rPr lang="en-US" altLang="ja-JP" dirty="0" err="1"/>
              <a:t>applegrapeorangebananapeach</a:t>
            </a:r>
            <a:endParaRPr lang="en-US" altLang="ja-JP" dirty="0"/>
          </a:p>
          <a:p>
            <a:pPr marL="109728" indent="0">
              <a:buNone/>
            </a:pPr>
            <a:r>
              <a:rPr lang="en-US" altLang="ja-JP" dirty="0" err="1"/>
              <a:t>peachorangebananaapplegrape</a:t>
            </a:r>
            <a:endParaRPr lang="en-US" altLang="ja-JP" dirty="0"/>
          </a:p>
          <a:p>
            <a:pPr marL="109728" indent="0">
              <a:buNone/>
            </a:pPr>
            <a:r>
              <a:rPr lang="en-US" altLang="ja-JP" dirty="0" err="1"/>
              <a:t>grapebananaorangeapplepeach</a:t>
            </a:r>
            <a:endParaRPr lang="en-US" altLang="ja-JP" dirty="0"/>
          </a:p>
          <a:p>
            <a:pPr marL="109728" indent="0">
              <a:buNone/>
            </a:pPr>
            <a:r>
              <a:rPr lang="en-US" altLang="ja-JP" dirty="0" err="1"/>
              <a:t>bananaappleorangepeachgrape</a:t>
            </a:r>
            <a:endParaRPr lang="en-US" altLang="ja-JP" dirty="0"/>
          </a:p>
          <a:p>
            <a:pPr marL="109728" indent="0">
              <a:buNone/>
            </a:pPr>
            <a:r>
              <a:rPr lang="en-US" altLang="ja-JP" dirty="0" err="1"/>
              <a:t>orangepeachbananaapplegrape</a:t>
            </a:r>
            <a:endParaRPr lang="en-US" altLang="ja-JP" dirty="0"/>
          </a:p>
          <a:p>
            <a:pPr marL="109728" indent="0">
              <a:buNone/>
            </a:pPr>
            <a:endParaRPr lang="en-US" altLang="ja-JP" dirty="0"/>
          </a:p>
        </p:txBody>
      </p:sp>
      <p:sp>
        <p:nvSpPr>
          <p:cNvPr id="3" name="タイトル 2">
            <a:extLst>
              <a:ext uri="{FF2B5EF4-FFF2-40B4-BE49-F238E27FC236}">
                <a16:creationId xmlns:a16="http://schemas.microsoft.com/office/drawing/2014/main" id="{0602BC26-C52D-4E61-9858-92722B92270A}"/>
              </a:ext>
            </a:extLst>
          </p:cNvPr>
          <p:cNvSpPr>
            <a:spLocks noGrp="1"/>
          </p:cNvSpPr>
          <p:nvPr>
            <p:ph type="title"/>
          </p:nvPr>
        </p:nvSpPr>
        <p:spPr/>
        <p:txBody>
          <a:bodyPr/>
          <a:lstStyle/>
          <a:p>
            <a:r>
              <a:rPr kumimoji="1" lang="en-US" altLang="ja-JP" dirty="0"/>
              <a:t>Experiments - HPYLM</a:t>
            </a:r>
            <a:endParaRPr kumimoji="1" lang="ja-JP" altLang="en-US" dirty="0"/>
          </a:p>
        </p:txBody>
      </p:sp>
    </p:spTree>
    <p:extLst>
      <p:ext uri="{BB962C8B-B14F-4D97-AF65-F5344CB8AC3E}">
        <p14:creationId xmlns:p14="http://schemas.microsoft.com/office/powerpoint/2010/main" val="2082377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318EE51-3CAF-4212-AE94-FDEE932DEDF1}"/>
              </a:ext>
            </a:extLst>
          </p:cNvPr>
          <p:cNvSpPr>
            <a:spLocks noGrp="1"/>
          </p:cNvSpPr>
          <p:nvPr>
            <p:ph idx="1"/>
          </p:nvPr>
        </p:nvSpPr>
        <p:spPr>
          <a:xfrm>
            <a:off x="457200" y="1052736"/>
            <a:ext cx="8229600" cy="5688632"/>
          </a:xfrm>
        </p:spPr>
        <p:txBody>
          <a:bodyPr>
            <a:normAutofit fontScale="77500" lnSpcReduction="20000"/>
          </a:bodyPr>
          <a:lstStyle/>
          <a:p>
            <a:pPr marL="109728" indent="0">
              <a:buNone/>
            </a:pPr>
            <a:r>
              <a:rPr lang="en-US" altLang="ja-JP" dirty="0"/>
              <a:t>[</a:t>
            </a:r>
            <a:r>
              <a:rPr lang="en-US" altLang="ja-JP" dirty="0" err="1"/>
              <a:t>Resautrant</a:t>
            </a:r>
            <a:r>
              <a:rPr lang="en-US" altLang="ja-JP" dirty="0"/>
              <a:t>]executeParsing:iteration:5000</a:t>
            </a:r>
          </a:p>
          <a:p>
            <a:pPr marL="109728" indent="0">
              <a:buNone/>
            </a:pPr>
            <a:r>
              <a:rPr lang="en-US" altLang="ja-JP" dirty="0"/>
              <a:t>	['apple', '</a:t>
            </a:r>
            <a:r>
              <a:rPr lang="en-US" altLang="ja-JP" dirty="0" err="1"/>
              <a:t>gra</a:t>
            </a:r>
            <a:r>
              <a:rPr lang="en-US" altLang="ja-JP" dirty="0"/>
              <a:t>', '</a:t>
            </a:r>
            <a:r>
              <a:rPr lang="en-US" altLang="ja-JP" dirty="0" err="1"/>
              <a:t>pe</a:t>
            </a:r>
            <a:r>
              <a:rPr lang="en-US" altLang="ja-JP" dirty="0"/>
              <a:t>', 'orange', 'ban', '</a:t>
            </a:r>
            <a:r>
              <a:rPr lang="en-US" altLang="ja-JP" dirty="0" err="1"/>
              <a:t>ana</a:t>
            </a:r>
            <a:r>
              <a:rPr lang="en-US" altLang="ja-JP" dirty="0"/>
              <a:t>',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a:t>
            </a:r>
            <a:r>
              <a:rPr lang="en-US" altLang="ja-JP" dirty="0" err="1"/>
              <a:t>gra</a:t>
            </a:r>
            <a:r>
              <a:rPr lang="en-US" altLang="ja-JP" dirty="0"/>
              <a:t>', '</a:t>
            </a:r>
            <a:r>
              <a:rPr lang="en-US" altLang="ja-JP" dirty="0" err="1"/>
              <a:t>pe</a:t>
            </a:r>
            <a:r>
              <a:rPr lang="en-US" altLang="ja-JP" dirty="0"/>
              <a:t>', 'ban', '</a:t>
            </a:r>
            <a:r>
              <a:rPr lang="en-US" altLang="ja-JP" dirty="0" err="1"/>
              <a:t>ana</a:t>
            </a:r>
            <a:r>
              <a:rPr lang="en-US" altLang="ja-JP" dirty="0"/>
              <a:t>', 'orange', 'apple', 'peach’]</a:t>
            </a:r>
          </a:p>
          <a:p>
            <a:pPr marL="109728" indent="0">
              <a:buNone/>
            </a:pPr>
            <a:r>
              <a:rPr lang="en-US" altLang="ja-JP" dirty="0"/>
              <a:t>	['ban', '</a:t>
            </a:r>
            <a:r>
              <a:rPr lang="en-US" altLang="ja-JP" dirty="0" err="1"/>
              <a:t>ana</a:t>
            </a:r>
            <a:r>
              <a:rPr lang="en-US" altLang="ja-JP" dirty="0"/>
              <a:t>', 'apple', '</a:t>
            </a:r>
            <a:r>
              <a:rPr lang="en-US" altLang="ja-JP" dirty="0" err="1"/>
              <a:t>orangepeac</a:t>
            </a:r>
            <a:r>
              <a:rPr lang="en-US" altLang="ja-JP" dirty="0"/>
              <a:t>', 'h', '</a:t>
            </a:r>
            <a:r>
              <a:rPr lang="en-US" altLang="ja-JP" dirty="0" err="1"/>
              <a:t>gra</a:t>
            </a:r>
            <a:r>
              <a:rPr lang="en-US" altLang="ja-JP" dirty="0"/>
              <a:t>', '</a:t>
            </a:r>
            <a:r>
              <a:rPr lang="en-US" altLang="ja-JP" dirty="0" err="1"/>
              <a:t>pe</a:t>
            </a:r>
            <a:r>
              <a:rPr lang="en-US" altLang="ja-JP" dirty="0"/>
              <a:t>’]</a:t>
            </a:r>
          </a:p>
          <a:p>
            <a:pPr marL="109728" indent="0">
              <a:buNone/>
            </a:pPr>
            <a:r>
              <a:rPr lang="en-US" altLang="ja-JP" dirty="0"/>
              <a:t>	['</a:t>
            </a:r>
            <a:r>
              <a:rPr lang="en-US" altLang="ja-JP" dirty="0" err="1"/>
              <a:t>orangepeac</a:t>
            </a:r>
            <a:r>
              <a:rPr lang="en-US" altLang="ja-JP" dirty="0"/>
              <a:t>', 'h', '</a:t>
            </a:r>
            <a:r>
              <a:rPr lang="en-US" altLang="ja-JP" dirty="0" err="1"/>
              <a:t>bananaapplegrape</a:t>
            </a:r>
            <a:r>
              <a:rPr lang="en-US" altLang="ja-JP" dirty="0"/>
              <a:t>’]</a:t>
            </a:r>
          </a:p>
          <a:p>
            <a:pPr marL="109728" indent="0">
              <a:buNone/>
            </a:pPr>
            <a:r>
              <a:rPr lang="en-US" altLang="ja-JP" dirty="0"/>
              <a:t>[</a:t>
            </a:r>
            <a:r>
              <a:rPr lang="en-US" altLang="ja-JP" dirty="0" err="1"/>
              <a:t>Resautrant</a:t>
            </a:r>
            <a:r>
              <a:rPr lang="en-US" altLang="ja-JP" dirty="0"/>
              <a:t>]executeParsing:iteration:25000</a:t>
            </a:r>
          </a:p>
          <a:p>
            <a:pPr marL="109728" indent="0">
              <a:buNone/>
            </a:pPr>
            <a:r>
              <a:rPr lang="en-US" altLang="ja-JP" dirty="0"/>
              <a:t>	['apple', 'grape', 'orange', 'ban', '</a:t>
            </a:r>
            <a:r>
              <a:rPr lang="en-US" altLang="ja-JP" dirty="0" err="1"/>
              <a:t>ana</a:t>
            </a:r>
            <a:r>
              <a:rPr lang="en-US" altLang="ja-JP" dirty="0"/>
              <a:t>',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['grape', 'ban', '</a:t>
            </a:r>
            <a:r>
              <a:rPr lang="en-US" altLang="ja-JP" dirty="0" err="1"/>
              <a:t>ana</a:t>
            </a:r>
            <a:r>
              <a:rPr lang="en-US" altLang="ja-JP" dirty="0"/>
              <a:t>', 'orange', 'apple', 'peach’]</a:t>
            </a:r>
          </a:p>
          <a:p>
            <a:pPr marL="109728" indent="0">
              <a:buNone/>
            </a:pPr>
            <a:r>
              <a:rPr lang="en-US" altLang="ja-JP" dirty="0"/>
              <a:t>	['ban', '</a:t>
            </a:r>
            <a:r>
              <a:rPr lang="en-US" altLang="ja-JP" dirty="0" err="1"/>
              <a:t>ana</a:t>
            </a:r>
            <a:r>
              <a:rPr lang="en-US" altLang="ja-JP" dirty="0"/>
              <a:t>', 'apple', '</a:t>
            </a:r>
            <a:r>
              <a:rPr lang="en-US" altLang="ja-JP" dirty="0" err="1"/>
              <a:t>orangepeac</a:t>
            </a:r>
            <a:r>
              <a:rPr lang="en-US" altLang="ja-JP" dirty="0"/>
              <a:t>', 'h', 'grape’]</a:t>
            </a:r>
          </a:p>
          <a:p>
            <a:pPr marL="109728" indent="0">
              <a:buNone/>
            </a:pPr>
            <a:r>
              <a:rPr lang="en-US" altLang="ja-JP" dirty="0"/>
              <a:t>	['</a:t>
            </a:r>
            <a:r>
              <a:rPr lang="en-US" altLang="ja-JP" dirty="0" err="1"/>
              <a:t>orangepeac</a:t>
            </a:r>
            <a:r>
              <a:rPr lang="en-US" altLang="ja-JP" dirty="0"/>
              <a:t>', 'h', '</a:t>
            </a:r>
            <a:r>
              <a:rPr lang="en-US" altLang="ja-JP" dirty="0" err="1"/>
              <a:t>bananaapplegrape</a:t>
            </a:r>
            <a:r>
              <a:rPr lang="en-US" altLang="ja-JP" dirty="0"/>
              <a:t>']</a:t>
            </a:r>
          </a:p>
          <a:p>
            <a:pPr marL="109728" indent="0">
              <a:buNone/>
            </a:pPr>
            <a:r>
              <a:rPr lang="en-US" altLang="ja-JP" dirty="0"/>
              <a:t>[</a:t>
            </a:r>
            <a:r>
              <a:rPr lang="en-US" altLang="ja-JP" dirty="0" err="1"/>
              <a:t>Resautrant</a:t>
            </a:r>
            <a:r>
              <a:rPr lang="en-US" altLang="ja-JP" dirty="0"/>
              <a:t>]executeParsing:iteration:80000</a:t>
            </a:r>
          </a:p>
          <a:p>
            <a:pPr marL="109728" indent="0">
              <a:buNone/>
            </a:pPr>
            <a:r>
              <a:rPr lang="en-US" altLang="ja-JP" dirty="0"/>
              <a:t>	['apple', 'grape', 'orange', 'banana',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['grape', 'banana', 'orange', 'apple', 'peach’]</a:t>
            </a:r>
          </a:p>
          <a:p>
            <a:pPr marL="109728" indent="0">
              <a:buNone/>
            </a:pPr>
            <a:r>
              <a:rPr lang="en-US" altLang="ja-JP" dirty="0"/>
              <a:t>	['banana', 'apple', 'orange', 'peach', 'grape’]</a:t>
            </a:r>
          </a:p>
          <a:p>
            <a:pPr marL="109728" indent="0">
              <a:buNone/>
            </a:pPr>
            <a:r>
              <a:rPr lang="en-US" altLang="ja-JP" dirty="0"/>
              <a:t>	['orange', 'peach', '</a:t>
            </a:r>
            <a:r>
              <a:rPr lang="en-US" altLang="ja-JP" dirty="0" err="1"/>
              <a:t>bananaapplegrape</a:t>
            </a:r>
            <a:r>
              <a:rPr lang="en-US" altLang="ja-JP" dirty="0"/>
              <a:t>']</a:t>
            </a:r>
          </a:p>
          <a:p>
            <a:endParaRPr lang="en-US" altLang="ja-JP" dirty="0"/>
          </a:p>
          <a:p>
            <a:endParaRPr kumimoji="1" lang="ja-JP" altLang="en-US" dirty="0"/>
          </a:p>
        </p:txBody>
      </p:sp>
      <p:sp>
        <p:nvSpPr>
          <p:cNvPr id="3" name="タイトル 2">
            <a:extLst>
              <a:ext uri="{FF2B5EF4-FFF2-40B4-BE49-F238E27FC236}">
                <a16:creationId xmlns:a16="http://schemas.microsoft.com/office/drawing/2014/main" id="{2A7EE9DF-E6D1-428A-82E9-1C90246AF69B}"/>
              </a:ext>
            </a:extLst>
          </p:cNvPr>
          <p:cNvSpPr>
            <a:spLocks noGrp="1"/>
          </p:cNvSpPr>
          <p:nvPr>
            <p:ph type="title"/>
          </p:nvPr>
        </p:nvSpPr>
        <p:spPr/>
        <p:txBody>
          <a:bodyPr/>
          <a:lstStyle/>
          <a:p>
            <a:r>
              <a:rPr kumimoji="1" lang="en-US" altLang="ja-JP" dirty="0"/>
              <a:t>Experiments - HPYLM</a:t>
            </a:r>
            <a:endParaRPr kumimoji="1" lang="ja-JP" altLang="en-US" dirty="0"/>
          </a:p>
        </p:txBody>
      </p:sp>
    </p:spTree>
    <p:extLst>
      <p:ext uri="{BB962C8B-B14F-4D97-AF65-F5344CB8AC3E}">
        <p14:creationId xmlns:p14="http://schemas.microsoft.com/office/powerpoint/2010/main" val="303126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D26121B-1083-4370-A060-1F8B7EC35349}"/>
              </a:ext>
            </a:extLst>
          </p:cNvPr>
          <p:cNvSpPr>
            <a:spLocks noGrp="1"/>
          </p:cNvSpPr>
          <p:nvPr>
            <p:ph idx="1"/>
          </p:nvPr>
        </p:nvSpPr>
        <p:spPr/>
        <p:txBody>
          <a:bodyPr/>
          <a:lstStyle/>
          <a:p>
            <a:r>
              <a:rPr kumimoji="1" lang="ja-JP" altLang="en-US" dirty="0"/>
              <a:t>時系列データを </a:t>
            </a:r>
            <a:r>
              <a:rPr kumimoji="1" lang="en-US" altLang="ja-JP" dirty="0"/>
              <a:t>HMM </a:t>
            </a:r>
            <a:r>
              <a:rPr kumimoji="1" lang="ja-JP" altLang="en-US" dirty="0"/>
              <a:t>で符号化して得られた文字列を </a:t>
            </a:r>
            <a:r>
              <a:rPr kumimoji="1" lang="en-US" altLang="ja-JP" dirty="0"/>
              <a:t>HPYLM </a:t>
            </a:r>
            <a:r>
              <a:rPr kumimoji="1" lang="ja-JP" altLang="en-US" dirty="0"/>
              <a:t>で形態素解析</a:t>
            </a:r>
            <a:endParaRPr kumimoji="1" lang="en-US" altLang="ja-JP" dirty="0"/>
          </a:p>
          <a:p>
            <a:r>
              <a:rPr lang="ja-JP" altLang="en-US" dirty="0"/>
              <a:t>（現在計算中）</a:t>
            </a:r>
            <a:endParaRPr kumimoji="1" lang="ja-JP" altLang="en-US" dirty="0"/>
          </a:p>
        </p:txBody>
      </p:sp>
      <p:sp>
        <p:nvSpPr>
          <p:cNvPr id="3" name="タイトル 2">
            <a:extLst>
              <a:ext uri="{FF2B5EF4-FFF2-40B4-BE49-F238E27FC236}">
                <a16:creationId xmlns:a16="http://schemas.microsoft.com/office/drawing/2014/main" id="{49B854D0-D21B-4C50-AB52-2BC766B18470}"/>
              </a:ext>
            </a:extLst>
          </p:cNvPr>
          <p:cNvSpPr>
            <a:spLocks noGrp="1"/>
          </p:cNvSpPr>
          <p:nvPr>
            <p:ph type="title"/>
          </p:nvPr>
        </p:nvSpPr>
        <p:spPr/>
        <p:txBody>
          <a:bodyPr/>
          <a:lstStyle/>
          <a:p>
            <a:r>
              <a:rPr kumimoji="1" lang="en-US" altLang="ja-JP" dirty="0"/>
              <a:t>HMM + HPYLM</a:t>
            </a:r>
            <a:endParaRPr kumimoji="1" lang="ja-JP" altLang="en-US" dirty="0"/>
          </a:p>
        </p:txBody>
      </p:sp>
    </p:spTree>
    <p:extLst>
      <p:ext uri="{BB962C8B-B14F-4D97-AF65-F5344CB8AC3E}">
        <p14:creationId xmlns:p14="http://schemas.microsoft.com/office/powerpoint/2010/main" val="261221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7D88431-CD64-45DF-9343-F66412969874}"/>
              </a:ext>
            </a:extLst>
          </p:cNvPr>
          <p:cNvSpPr>
            <a:spLocks noGrp="1"/>
          </p:cNvSpPr>
          <p:nvPr>
            <p:ph idx="1"/>
          </p:nvPr>
        </p:nvSpPr>
        <p:spPr/>
        <p:txBody>
          <a:bodyPr>
            <a:normAutofit/>
          </a:bodyPr>
          <a:lstStyle/>
          <a:p>
            <a:r>
              <a:rPr lang="en-US" altLang="ja-JP" dirty="0"/>
              <a:t>In the case of a normal HMM, the number of states must be manually set</a:t>
            </a:r>
            <a:r>
              <a:rPr lang="ja-JP" altLang="en-US" dirty="0"/>
              <a:t>　</a:t>
            </a:r>
            <a:r>
              <a:rPr lang="en-US" altLang="ja-JP" dirty="0"/>
              <a:t>according to the number of kinds of input data.</a:t>
            </a:r>
          </a:p>
          <a:p>
            <a:r>
              <a:rPr lang="en-US" altLang="ja-JP" dirty="0"/>
              <a:t>For parsing of less complicated strings, the nested structure of NPYLM is not essential.</a:t>
            </a:r>
          </a:p>
          <a:p>
            <a:r>
              <a:rPr lang="en-US" altLang="ja-JP" dirty="0"/>
              <a:t>Future works</a:t>
            </a:r>
          </a:p>
          <a:p>
            <a:pPr lvl="1"/>
            <a:r>
              <a:rPr lang="en-US" altLang="ja-JP" dirty="0"/>
              <a:t>Introduction of HDP-HMM</a:t>
            </a:r>
          </a:p>
          <a:p>
            <a:pPr lvl="1"/>
            <a:r>
              <a:rPr lang="en-US" altLang="ja-JP" dirty="0"/>
              <a:t>Consider about dealing with parsing results</a:t>
            </a:r>
            <a:endParaRPr lang="ja-JP" altLang="en-US" dirty="0"/>
          </a:p>
          <a:p>
            <a:pPr lvl="2"/>
            <a:r>
              <a:rPr lang="en-US" altLang="ja-JP" dirty="0"/>
              <a:t>prediction of the idioms</a:t>
            </a:r>
          </a:p>
          <a:p>
            <a:pPr lvl="2"/>
            <a:r>
              <a:rPr lang="en-US" altLang="ja-JP" dirty="0"/>
              <a:t>removing</a:t>
            </a:r>
            <a:r>
              <a:rPr lang="ja-JP" altLang="en-US" dirty="0"/>
              <a:t> </a:t>
            </a:r>
            <a:r>
              <a:rPr lang="en-US" altLang="ja-JP" dirty="0" err="1"/>
              <a:t>noizes</a:t>
            </a:r>
            <a:endParaRPr lang="en-US" altLang="ja-JP" dirty="0"/>
          </a:p>
          <a:p>
            <a:pPr lvl="1"/>
            <a:r>
              <a:rPr lang="en-US" altLang="ja-JP" dirty="0"/>
              <a:t>Application using real (high-dimensional) data</a:t>
            </a:r>
            <a:endParaRPr lang="ja-JP" altLang="en-US" dirty="0"/>
          </a:p>
        </p:txBody>
      </p:sp>
      <p:sp>
        <p:nvSpPr>
          <p:cNvPr id="3" name="タイトル 2">
            <a:extLst>
              <a:ext uri="{FF2B5EF4-FFF2-40B4-BE49-F238E27FC236}">
                <a16:creationId xmlns:a16="http://schemas.microsoft.com/office/drawing/2014/main" id="{98524539-A223-4023-AD4C-D4FDCA4BC1EA}"/>
              </a:ext>
            </a:extLst>
          </p:cNvPr>
          <p:cNvSpPr>
            <a:spLocks noGrp="1"/>
          </p:cNvSpPr>
          <p:nvPr>
            <p:ph type="title"/>
          </p:nvPr>
        </p:nvSpPr>
        <p:spPr/>
        <p:txBody>
          <a:bodyPr>
            <a:normAutofit/>
          </a:bodyPr>
          <a:lstStyle/>
          <a:p>
            <a:r>
              <a:rPr lang="en-US" altLang="ja-JP" dirty="0"/>
              <a:t>S</a:t>
            </a:r>
            <a:r>
              <a:rPr kumimoji="1" lang="en-US" altLang="ja-JP" dirty="0"/>
              <a:t>ummary and future works</a:t>
            </a:r>
            <a:endParaRPr kumimoji="1" lang="ja-JP" altLang="en-US" dirty="0"/>
          </a:p>
        </p:txBody>
      </p:sp>
    </p:spTree>
    <p:extLst>
      <p:ext uri="{BB962C8B-B14F-4D97-AF65-F5344CB8AC3E}">
        <p14:creationId xmlns:p14="http://schemas.microsoft.com/office/powerpoint/2010/main" val="375194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70000" lnSpcReduction="20000"/>
          </a:bodyPr>
          <a:lstStyle/>
          <a:p>
            <a:r>
              <a:rPr kumimoji="1" lang="en-US" altLang="ja-JP" dirty="0"/>
              <a:t>[1] </a:t>
            </a:r>
            <a:r>
              <a:rPr lang="en-US" altLang="ja-JP" dirty="0"/>
              <a:t>Taniguchi, </a:t>
            </a:r>
            <a:r>
              <a:rPr lang="en-US" altLang="ja-JP" dirty="0" err="1"/>
              <a:t>Tadahiro</a:t>
            </a:r>
            <a:r>
              <a:rPr lang="en-US" altLang="ja-JP" dirty="0"/>
              <a:t>, and Shogo </a:t>
            </a:r>
            <a:r>
              <a:rPr lang="en-US" altLang="ja-JP" dirty="0" err="1"/>
              <a:t>Nagasaka</a:t>
            </a:r>
            <a:r>
              <a:rPr lang="en-US" altLang="ja-JP" dirty="0"/>
              <a:t>. "Double articulation analyzer for unsegmented human motion using pitman-</a:t>
            </a:r>
            <a:r>
              <a:rPr lang="en-US" altLang="ja-JP" dirty="0" err="1"/>
              <a:t>yor</a:t>
            </a:r>
            <a:r>
              <a:rPr lang="en-US" altLang="ja-JP" dirty="0"/>
              <a:t> language model and infinite hidden </a:t>
            </a:r>
            <a:r>
              <a:rPr lang="en-US" altLang="ja-JP" dirty="0" err="1"/>
              <a:t>markov</a:t>
            </a:r>
            <a:r>
              <a:rPr lang="en-US" altLang="ja-JP" dirty="0"/>
              <a:t> model." </a:t>
            </a:r>
            <a:r>
              <a:rPr lang="en-US" altLang="ja-JP" i="1" dirty="0"/>
              <a:t>System Integration (SII), 2011 IEEE/SICE International Symposium on</a:t>
            </a:r>
            <a:r>
              <a:rPr lang="en-US" altLang="ja-JP" dirty="0"/>
              <a:t>. IEEE, 2011.</a:t>
            </a:r>
            <a:endParaRPr kumimoji="1" lang="en-US" altLang="ja-JP" dirty="0"/>
          </a:p>
          <a:p>
            <a:r>
              <a:rPr lang="en-US" altLang="ja-JP" dirty="0"/>
              <a:t>[2]</a:t>
            </a:r>
            <a:r>
              <a:rPr kumimoji="1" lang="en-US" altLang="ja-JP" dirty="0"/>
              <a:t> </a:t>
            </a:r>
            <a:r>
              <a:rPr lang="en-US" altLang="ja-JP" dirty="0" err="1"/>
              <a:t>Teh</a:t>
            </a:r>
            <a:r>
              <a:rPr lang="en-US" altLang="ja-JP" dirty="0"/>
              <a:t>, Yee </a:t>
            </a:r>
            <a:r>
              <a:rPr lang="en-US" altLang="ja-JP" dirty="0" err="1"/>
              <a:t>Whye</a:t>
            </a:r>
            <a:r>
              <a:rPr lang="en-US" altLang="ja-JP" dirty="0"/>
              <a:t>, and Michael I. Jordan. "Hierarchical Bayesian nonparametric models with applications." </a:t>
            </a:r>
            <a:r>
              <a:rPr lang="en-US" altLang="ja-JP" i="1" dirty="0"/>
              <a:t>Bayesian </a:t>
            </a:r>
            <a:r>
              <a:rPr lang="en-US" altLang="ja-JP" i="1" dirty="0" err="1"/>
              <a:t>nonparametrics</a:t>
            </a:r>
            <a:r>
              <a:rPr lang="en-US" altLang="ja-JP" dirty="0"/>
              <a:t> 1 (2010).</a:t>
            </a:r>
            <a:endParaRPr kumimoji="1" lang="en-US" altLang="ja-JP" dirty="0"/>
          </a:p>
          <a:p>
            <a:r>
              <a:rPr lang="en-US" altLang="ja-JP" dirty="0"/>
              <a:t>[3]</a:t>
            </a:r>
            <a:r>
              <a:rPr lang="ja-JP" altLang="en-US" dirty="0"/>
              <a:t>持橋大地</a:t>
            </a:r>
            <a:r>
              <a:rPr lang="en-US" altLang="ja-JP" dirty="0"/>
              <a:t>, </a:t>
            </a:r>
            <a:r>
              <a:rPr lang="ja-JP" altLang="en-US" dirty="0"/>
              <a:t>山田武士</a:t>
            </a:r>
            <a:r>
              <a:rPr lang="en-US" altLang="ja-JP" dirty="0"/>
              <a:t>, and </a:t>
            </a:r>
            <a:r>
              <a:rPr lang="ja-JP" altLang="en-US" dirty="0"/>
              <a:t>上田修功</a:t>
            </a:r>
            <a:r>
              <a:rPr lang="en-US" altLang="ja-JP" dirty="0"/>
              <a:t>. "</a:t>
            </a:r>
            <a:r>
              <a:rPr lang="ja-JP" altLang="en-US" dirty="0"/>
              <a:t>ベイズ階層言語モデルによる教師なし形態素解析</a:t>
            </a:r>
            <a:r>
              <a:rPr lang="en-US" altLang="ja-JP" dirty="0"/>
              <a:t>." </a:t>
            </a:r>
            <a:r>
              <a:rPr lang="ja-JP" altLang="en-US" i="1" dirty="0"/>
              <a:t>情報処理学会研究報告</a:t>
            </a:r>
            <a:r>
              <a:rPr lang="ja-JP" altLang="en-US" dirty="0"/>
              <a:t> </a:t>
            </a:r>
            <a:r>
              <a:rPr lang="en-US" altLang="ja-JP" dirty="0"/>
              <a:t>2009-NL (2009): 190.</a:t>
            </a:r>
          </a:p>
          <a:p>
            <a:r>
              <a:rPr kumimoji="1" lang="en-US" altLang="ja-JP" dirty="0"/>
              <a:t>[4]</a:t>
            </a:r>
            <a:r>
              <a:rPr lang="ja-JP" altLang="en-US" dirty="0"/>
              <a:t>平博順</a:t>
            </a:r>
            <a:r>
              <a:rPr lang="en-US" altLang="ja-JP" dirty="0"/>
              <a:t>. "</a:t>
            </a:r>
            <a:r>
              <a:rPr lang="ja-JP" altLang="en-US" dirty="0"/>
              <a:t>石井健一郎</a:t>
            </a:r>
            <a:r>
              <a:rPr lang="en-US" altLang="ja-JP" dirty="0"/>
              <a:t>, </a:t>
            </a:r>
            <a:r>
              <a:rPr lang="ja-JP" altLang="en-US" dirty="0"/>
              <a:t>上田修功</a:t>
            </a:r>
            <a:r>
              <a:rPr lang="en-US" altLang="ja-JP" dirty="0"/>
              <a:t>, </a:t>
            </a:r>
            <a:r>
              <a:rPr lang="ja-JP" altLang="en-US" dirty="0"/>
              <a:t>続・わかりやすいパターン認識 </a:t>
            </a:r>
            <a:r>
              <a:rPr lang="en-US" altLang="ja-JP" dirty="0"/>
              <a:t>(</a:t>
            </a:r>
            <a:r>
              <a:rPr lang="ja-JP" altLang="en-US" dirty="0"/>
              <a:t>教師なし学習入門</a:t>
            </a:r>
            <a:r>
              <a:rPr lang="en-US" altLang="ja-JP" dirty="0"/>
              <a:t>), pp. 326, </a:t>
            </a:r>
            <a:r>
              <a:rPr lang="ja-JP" altLang="en-US" dirty="0"/>
              <a:t>オーム社</a:t>
            </a:r>
            <a:r>
              <a:rPr lang="en-US" altLang="ja-JP" dirty="0"/>
              <a:t>, 2014." </a:t>
            </a:r>
            <a:r>
              <a:rPr lang="ja-JP" altLang="en-US" i="1" dirty="0"/>
              <a:t>人工知能</a:t>
            </a:r>
            <a:r>
              <a:rPr lang="en-US" altLang="ja-JP" i="1" dirty="0"/>
              <a:t>: </a:t>
            </a:r>
            <a:r>
              <a:rPr lang="ja-JP" altLang="en-US" i="1" dirty="0"/>
              <a:t>人工知能学会誌</a:t>
            </a:r>
            <a:r>
              <a:rPr lang="ja-JP" altLang="en-US" dirty="0"/>
              <a:t> </a:t>
            </a:r>
            <a:r>
              <a:rPr lang="en-US" altLang="ja-JP" dirty="0"/>
              <a:t>30.3 (2015): 404.</a:t>
            </a:r>
          </a:p>
          <a:p>
            <a:r>
              <a:rPr lang="en-US" altLang="ja-JP" dirty="0"/>
              <a:t>[5] </a:t>
            </a:r>
            <a:r>
              <a:rPr lang="en-US" altLang="ja-JP" dirty="0" err="1"/>
              <a:t>Takenaka</a:t>
            </a:r>
            <a:r>
              <a:rPr lang="en-US" altLang="ja-JP" dirty="0"/>
              <a:t>, </a:t>
            </a:r>
            <a:r>
              <a:rPr lang="en-US" altLang="ja-JP" dirty="0" err="1"/>
              <a:t>Kazuhito</a:t>
            </a:r>
            <a:r>
              <a:rPr lang="en-US" altLang="ja-JP" dirty="0"/>
              <a:t>, et al. "Contextual scene segmentation of driving behavior based on double articulation analyzer." </a:t>
            </a:r>
            <a:r>
              <a:rPr lang="en-US" altLang="ja-JP" i="1" dirty="0"/>
              <a:t>2012 IEEE/RSJ International Conference on Intelligent Robots and Systems</a:t>
            </a:r>
            <a:r>
              <a:rPr lang="en-US" altLang="ja-JP" dirty="0"/>
              <a:t>. IEEE, 2012.</a:t>
            </a:r>
          </a:p>
          <a:p>
            <a:r>
              <a:rPr kumimoji="1" lang="en-US" altLang="ja-JP" dirty="0"/>
              <a:t>[6] </a:t>
            </a:r>
            <a:r>
              <a:rPr lang="en-US" altLang="ja-JP" dirty="0"/>
              <a:t>Fox, Emily B., et al. "An HDP-HMM for systems with state persistence." </a:t>
            </a:r>
            <a:r>
              <a:rPr lang="en-US" altLang="ja-JP" i="1" dirty="0"/>
              <a:t>Proceedings of the 25th international conference on Machine learning</a:t>
            </a:r>
            <a:r>
              <a:rPr lang="en-US" altLang="ja-JP" dirty="0"/>
              <a:t>. ACM, 2008.</a:t>
            </a:r>
            <a:endParaRPr kumimoji="1" lang="en-US" altLang="ja-JP" dirty="0"/>
          </a:p>
          <a:p>
            <a:r>
              <a:rPr kumimoji="1" lang="en-US" altLang="ja-JP" dirty="0"/>
              <a:t>[7</a:t>
            </a:r>
            <a:r>
              <a:rPr lang="en-US" altLang="ja-JP" dirty="0"/>
              <a:t>] Skeletal Joint Smoothing White Paper , https://msdn.microsoft.com/ja-jp/library/jj131429.aspx</a:t>
            </a:r>
            <a:endParaRPr kumimoji="1"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en-US" altLang="ja-JP" dirty="0"/>
              <a:t>References</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19</a:t>
            </a:fld>
            <a:endParaRPr lang="en-US" altLang="en-US" dirty="0"/>
          </a:p>
        </p:txBody>
      </p:sp>
    </p:spTree>
    <p:extLst>
      <p:ext uri="{BB962C8B-B14F-4D97-AF65-F5344CB8AC3E}">
        <p14:creationId xmlns:p14="http://schemas.microsoft.com/office/powerpoint/2010/main" val="111231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It is expected to realize a </a:t>
            </a:r>
            <a:r>
              <a:rPr lang="en-US" altLang="ja-JP" dirty="0">
                <a:solidFill>
                  <a:srgbClr val="FF0000"/>
                </a:solidFill>
              </a:rPr>
              <a:t>general-purpose robot </a:t>
            </a:r>
            <a:r>
              <a:rPr lang="en-US" altLang="ja-JP" dirty="0"/>
              <a:t>which are able to do task in the human living environment.</a:t>
            </a:r>
          </a:p>
          <a:p>
            <a:r>
              <a:rPr lang="en-US" altLang="ja-JP" dirty="0"/>
              <a:t>General-purpose robots need </a:t>
            </a:r>
            <a:r>
              <a:rPr lang="en-US" altLang="ja-JP" dirty="0">
                <a:solidFill>
                  <a:srgbClr val="FF0000"/>
                </a:solidFill>
              </a:rPr>
              <a:t>the ability to learn the behavior from the interaction</a:t>
            </a:r>
            <a:r>
              <a:rPr lang="en-US" altLang="ja-JP" dirty="0"/>
              <a:t> with humans.</a:t>
            </a:r>
          </a:p>
          <a:p>
            <a:pPr marL="109728" indent="0">
              <a:buNone/>
            </a:pPr>
            <a:r>
              <a:rPr lang="en-US" altLang="ja-JP" dirty="0"/>
              <a:t>	</a:t>
            </a:r>
            <a:r>
              <a:rPr lang="ja-JP" altLang="en-US" dirty="0"/>
              <a:t>→</a:t>
            </a:r>
            <a:r>
              <a:rPr lang="en-US" altLang="ja-JP" dirty="0"/>
              <a:t>It is </a:t>
            </a:r>
            <a:r>
              <a:rPr lang="en-US" altLang="ja-JP" dirty="0">
                <a:solidFill>
                  <a:srgbClr val="FF0000"/>
                </a:solidFill>
              </a:rPr>
              <a:t>NOT</a:t>
            </a:r>
            <a:r>
              <a:rPr lang="en-US" altLang="ja-JP" dirty="0"/>
              <a:t> </a:t>
            </a:r>
            <a:r>
              <a:rPr lang="en-US" altLang="ja-JP" b="1" dirty="0"/>
              <a:t>just</a:t>
            </a:r>
            <a:r>
              <a:rPr lang="en-US" altLang="ja-JP" dirty="0"/>
              <a:t> “imitation”.</a:t>
            </a:r>
            <a:endParaRPr kumimoji="1" lang="en-US" altLang="ja-JP" dirty="0"/>
          </a:p>
          <a:p>
            <a:r>
              <a:rPr lang="en-US" altLang="ja-JP" dirty="0"/>
              <a:t>The ability to learn the human intentions from the human motions is necessary.</a:t>
            </a:r>
          </a:p>
          <a:p>
            <a:r>
              <a:rPr lang="en-US" altLang="ja-JP" dirty="0"/>
              <a:t>It enables robots to </a:t>
            </a:r>
            <a:r>
              <a:rPr lang="en-US" altLang="ja-JP" dirty="0">
                <a:solidFill>
                  <a:srgbClr val="FF0000"/>
                </a:solidFill>
              </a:rPr>
              <a:t>predict the task goal</a:t>
            </a:r>
            <a:r>
              <a:rPr lang="en-US" altLang="ja-JP" dirty="0"/>
              <a:t>.</a:t>
            </a:r>
            <a:endParaRPr kumimoji="1" lang="ja-JP" altLang="en-US"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a:t>
            </a:fld>
            <a:endParaRPr lang="en-US" altLang="en-US" dirty="0"/>
          </a:p>
        </p:txBody>
      </p:sp>
    </p:spTree>
    <p:extLst>
      <p:ext uri="{BB962C8B-B14F-4D97-AF65-F5344CB8AC3E}">
        <p14:creationId xmlns:p14="http://schemas.microsoft.com/office/powerpoint/2010/main" val="61344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0FFECA0-57AF-4BA7-A228-01ED894A83CA}"/>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7662335C-5845-47A0-ABD0-C036F2A2893C}"/>
              </a:ext>
            </a:extLst>
          </p:cNvPr>
          <p:cNvSpPr>
            <a:spLocks noGrp="1"/>
          </p:cNvSpPr>
          <p:nvPr>
            <p:ph type="title"/>
          </p:nvPr>
        </p:nvSpPr>
        <p:spPr/>
        <p:txBody>
          <a:bodyPr/>
          <a:lstStyle/>
          <a:p>
            <a:r>
              <a:rPr kumimoji="1" lang="en-US" altLang="ja-JP" dirty="0"/>
              <a:t>Appendix</a:t>
            </a:r>
            <a:endParaRPr kumimoji="1" lang="ja-JP" altLang="en-US" dirty="0"/>
          </a:p>
        </p:txBody>
      </p:sp>
    </p:spTree>
    <p:extLst>
      <p:ext uri="{BB962C8B-B14F-4D97-AF65-F5344CB8AC3E}">
        <p14:creationId xmlns:p14="http://schemas.microsoft.com/office/powerpoint/2010/main" val="84063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3E0AFCF-FE1C-456A-8B10-CF40146BDA57}"/>
                  </a:ext>
                </a:extLst>
              </p:cNvPr>
              <p:cNvSpPr>
                <a:spLocks noGrp="1"/>
              </p:cNvSpPr>
              <p:nvPr>
                <p:ph idx="1"/>
              </p:nvPr>
            </p:nvSpPr>
            <p:spPr>
              <a:xfrm>
                <a:off x="457200" y="1196752"/>
                <a:ext cx="8229600" cy="5210559"/>
              </a:xfrm>
            </p:spPr>
            <p:txBody>
              <a:bodyPr/>
              <a:lstStyle/>
              <a:p>
                <a:r>
                  <a:rPr kumimoji="1" lang="en-US" altLang="ja-JP" dirty="0"/>
                  <a:t>TMA : </a:t>
                </a:r>
                <a:r>
                  <a:rPr kumimoji="1" lang="ja-JP" altLang="en-US" dirty="0"/>
                  <a:t>平滑化処理の一つ</a:t>
                </a:r>
                <a:endParaRPr kumimoji="1" lang="en-US" altLang="ja-JP" dirty="0"/>
              </a:p>
              <a:p>
                <a:r>
                  <a:rPr lang="en-US" altLang="ja-JP" dirty="0" err="1"/>
                  <a:t>Kineect</a:t>
                </a:r>
                <a:r>
                  <a:rPr lang="en-US" altLang="ja-JP" dirty="0"/>
                  <a:t> </a:t>
                </a:r>
                <a:r>
                  <a:rPr lang="ja-JP" altLang="en-US" dirty="0"/>
                  <a:t>の公式ドキュメンテーションに記載</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𝑡</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r>
                            <a:rPr lang="en-US" altLang="ja-JP" i="1">
                              <a:latin typeface="Cambria Math" panose="02040503050406030204" pitchFamily="18" charset="0"/>
                            </a:rPr>
                            <m:t>𝐿</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𝑙</m:t>
                          </m:r>
                          <m:r>
                            <a:rPr lang="en-US" altLang="ja-JP" i="1">
                              <a:latin typeface="Cambria Math" panose="02040503050406030204" pitchFamily="18" charset="0"/>
                            </a:rPr>
                            <m:t>=−</m:t>
                          </m:r>
                          <m:r>
                            <a:rPr lang="en-US" altLang="ja-JP" i="1">
                              <a:latin typeface="Cambria Math" panose="02040503050406030204" pitchFamily="18" charset="0"/>
                            </a:rPr>
                            <m:t>𝐿</m:t>
                          </m:r>
                        </m:sub>
                        <m:sup>
                          <m:r>
                            <a:rPr lang="en-US" altLang="ja-JP" i="1">
                              <a:latin typeface="Cambria Math" panose="02040503050406030204" pitchFamily="18" charset="0"/>
                            </a:rPr>
                            <m:t>𝐿</m:t>
                          </m:r>
                        </m:sup>
                        <m:e>
                          <m:d>
                            <m:dPr>
                              <m:begChr m:val="|"/>
                              <m:endChr m:val="|"/>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𝐿</m:t>
                                  </m:r>
                                  <m:r>
                                    <a:rPr lang="en-US" altLang="ja-JP" i="1">
                                      <a:latin typeface="Cambria Math" panose="02040503050406030204" pitchFamily="18" charset="0"/>
                                    </a:rPr>
                                    <m:t>−</m:t>
                                  </m:r>
                                  <m:r>
                                    <a:rPr lang="en-US" altLang="ja-JP" i="1">
                                      <a:latin typeface="Cambria Math" panose="02040503050406030204" pitchFamily="18" charset="0"/>
                                    </a:rPr>
                                    <m:t>𝑙</m:t>
                                  </m:r>
                                </m:num>
                                <m:den>
                                  <m:r>
                                    <a:rPr lang="en-US" altLang="ja-JP" i="1">
                                      <a:latin typeface="Cambria Math" panose="02040503050406030204" pitchFamily="18" charset="0"/>
                                    </a:rPr>
                                    <m:t>𝐿</m:t>
                                  </m:r>
                                </m:den>
                              </m:f>
                            </m:e>
                          </m:d>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𝑙</m:t>
                              </m:r>
                            </m:sub>
                          </m:sSub>
                        </m:e>
                      </m:nary>
                    </m:oMath>
                  </m:oMathPara>
                </a14:m>
                <a:endParaRPr kumimoji="1" lang="en-US" altLang="ja-JP" dirty="0"/>
              </a:p>
              <a:p>
                <a:endParaRPr kumimoji="1" lang="ja-JP" altLang="en-US" dirty="0"/>
              </a:p>
            </p:txBody>
          </p:sp>
        </mc:Choice>
        <mc:Fallback xmlns="">
          <p:sp>
            <p:nvSpPr>
              <p:cNvPr id="2" name="コンテンツ プレースホルダー 1">
                <a:extLst>
                  <a:ext uri="{FF2B5EF4-FFF2-40B4-BE49-F238E27FC236}">
                    <a16:creationId xmlns:a16="http://schemas.microsoft.com/office/drawing/2014/main" id="{43E0AFCF-FE1C-456A-8B10-CF40146BDA57}"/>
                  </a:ext>
                </a:extLst>
              </p:cNvPr>
              <p:cNvSpPr>
                <a:spLocks noGrp="1" noRot="1" noChangeAspect="1" noMove="1" noResize="1" noEditPoints="1" noAdjustHandles="1" noChangeArrowheads="1" noChangeShapeType="1" noTextEdit="1"/>
              </p:cNvSpPr>
              <p:nvPr>
                <p:ph idx="1"/>
              </p:nvPr>
            </p:nvSpPr>
            <p:spPr>
              <a:xfrm>
                <a:off x="457200" y="1196752"/>
                <a:ext cx="8229600" cy="5210559"/>
              </a:xfrm>
              <a:blipFill>
                <a:blip r:embed="rId2"/>
                <a:stretch>
                  <a:fillRect t="-93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F8401A39-29A9-49D1-8268-0923B4185D5B}"/>
              </a:ext>
            </a:extLst>
          </p:cNvPr>
          <p:cNvSpPr>
            <a:spLocks noGrp="1"/>
          </p:cNvSpPr>
          <p:nvPr>
            <p:ph type="title"/>
          </p:nvPr>
        </p:nvSpPr>
        <p:spPr/>
        <p:txBody>
          <a:bodyPr/>
          <a:lstStyle/>
          <a:p>
            <a:r>
              <a:rPr kumimoji="1" lang="ja-JP" altLang="en-US" dirty="0"/>
              <a:t>三角移動平均について</a:t>
            </a:r>
          </a:p>
        </p:txBody>
      </p:sp>
      <p:pic>
        <p:nvPicPr>
          <p:cNvPr id="5" name="図 4">
            <a:extLst>
              <a:ext uri="{FF2B5EF4-FFF2-40B4-BE49-F238E27FC236}">
                <a16:creationId xmlns:a16="http://schemas.microsoft.com/office/drawing/2014/main" id="{C1594E7F-494E-433D-9472-0F74B069B0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933056"/>
            <a:ext cx="4315008" cy="2700033"/>
          </a:xfrm>
          <a:prstGeom prst="rect">
            <a:avLst/>
          </a:prstGeom>
        </p:spPr>
      </p:pic>
      <p:pic>
        <p:nvPicPr>
          <p:cNvPr id="7" name="図 6">
            <a:extLst>
              <a:ext uri="{FF2B5EF4-FFF2-40B4-BE49-F238E27FC236}">
                <a16:creationId xmlns:a16="http://schemas.microsoft.com/office/drawing/2014/main" id="{556C4DF0-A7A9-498B-9ACE-3E7B1BD500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6944" y="3933056"/>
            <a:ext cx="4315008" cy="2700033"/>
          </a:xfrm>
          <a:prstGeom prst="rect">
            <a:avLst/>
          </a:prstGeom>
        </p:spPr>
      </p:pic>
      <p:sp>
        <p:nvSpPr>
          <p:cNvPr id="8" name="テキスト ボックス 7">
            <a:extLst>
              <a:ext uri="{FF2B5EF4-FFF2-40B4-BE49-F238E27FC236}">
                <a16:creationId xmlns:a16="http://schemas.microsoft.com/office/drawing/2014/main" id="{3BABE691-AF06-4F25-810A-DD58D955C545}"/>
              </a:ext>
            </a:extLst>
          </p:cNvPr>
          <p:cNvSpPr txBox="1"/>
          <p:nvPr/>
        </p:nvSpPr>
        <p:spPr>
          <a:xfrm>
            <a:off x="1293496" y="3430741"/>
            <a:ext cx="2486416" cy="646331"/>
          </a:xfrm>
          <a:prstGeom prst="rect">
            <a:avLst/>
          </a:prstGeom>
          <a:noFill/>
        </p:spPr>
        <p:txBody>
          <a:bodyPr wrap="square" rtlCol="0">
            <a:spAutoFit/>
          </a:bodyPr>
          <a:lstStyle/>
          <a:p>
            <a:r>
              <a:rPr kumimoji="1" lang="en-US" altLang="ja-JP" dirty="0"/>
              <a:t>before TMA smoothing</a:t>
            </a:r>
          </a:p>
          <a:p>
            <a:r>
              <a:rPr kumimoji="1" lang="en-US" altLang="ja-JP" dirty="0"/>
              <a:t>(added Gauss error)</a:t>
            </a:r>
            <a:endParaRPr kumimoji="1" lang="ja-JP" altLang="en-US" dirty="0"/>
          </a:p>
        </p:txBody>
      </p:sp>
      <p:sp>
        <p:nvSpPr>
          <p:cNvPr id="9" name="テキスト ボックス 8">
            <a:extLst>
              <a:ext uri="{FF2B5EF4-FFF2-40B4-BE49-F238E27FC236}">
                <a16:creationId xmlns:a16="http://schemas.microsoft.com/office/drawing/2014/main" id="{7EC30458-78B4-4BFC-951D-B9F594091D9B}"/>
              </a:ext>
            </a:extLst>
          </p:cNvPr>
          <p:cNvSpPr txBox="1"/>
          <p:nvPr/>
        </p:nvSpPr>
        <p:spPr>
          <a:xfrm>
            <a:off x="5796136" y="3569240"/>
            <a:ext cx="1800200" cy="369332"/>
          </a:xfrm>
          <a:prstGeom prst="rect">
            <a:avLst/>
          </a:prstGeom>
          <a:noFill/>
        </p:spPr>
        <p:txBody>
          <a:bodyPr wrap="square" rtlCol="0">
            <a:spAutoFit/>
          </a:bodyPr>
          <a:lstStyle/>
          <a:p>
            <a:r>
              <a:rPr kumimoji="1" lang="en-US" altLang="ja-JP" dirty="0"/>
              <a:t>after smoothing</a:t>
            </a:r>
            <a:endParaRPr kumimoji="1" lang="ja-JP" altLang="en-US" dirty="0"/>
          </a:p>
        </p:txBody>
      </p:sp>
    </p:spTree>
    <p:extLst>
      <p:ext uri="{BB962C8B-B14F-4D97-AF65-F5344CB8AC3E}">
        <p14:creationId xmlns:p14="http://schemas.microsoft.com/office/powerpoint/2010/main" val="363923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3D0CC518-6148-4B3F-A96F-0663B3E3F397}"/>
                  </a:ext>
                </a:extLst>
              </p:cNvPr>
              <p:cNvSpPr>
                <a:spLocks noGrp="1"/>
              </p:cNvSpPr>
              <p:nvPr>
                <p:ph idx="1"/>
              </p:nvPr>
            </p:nvSpPr>
            <p:spPr/>
            <p:txBody>
              <a:bodyPr>
                <a:normAutofit fontScale="92500" lnSpcReduction="10000"/>
              </a:bodyPr>
              <a:lstStyle/>
              <a:p>
                <a:r>
                  <a:rPr kumimoji="1" lang="en-US" altLang="ja-JP" dirty="0"/>
                  <a:t>HMM </a:t>
                </a:r>
                <a:r>
                  <a:rPr kumimoji="1" lang="ja-JP" altLang="en-US" dirty="0"/>
                  <a:t>は以下の</a:t>
                </a:r>
                <a:r>
                  <a:rPr kumimoji="1" lang="en-US" altLang="ja-JP" dirty="0"/>
                  <a:t>3</a:t>
                </a:r>
                <a:r>
                  <a:rPr kumimoji="1" lang="ja-JP" altLang="en-US" dirty="0"/>
                  <a:t>ステップによる逐次学習</a:t>
                </a:r>
                <a:endParaRPr kumimoji="1" lang="en-US" altLang="ja-JP" dirty="0"/>
              </a:p>
              <a:p>
                <a:pPr lvl="1"/>
                <a:r>
                  <a:rPr lang="ja-JP" altLang="en-US" dirty="0"/>
                  <a:t>評価 </a:t>
                </a:r>
                <a:r>
                  <a:rPr lang="en-US" altLang="ja-JP" dirty="0"/>
                  <a:t>: </a:t>
                </a:r>
                <a14:m>
                  <m:oMath xmlns:m="http://schemas.openxmlformats.org/officeDocument/2006/math">
                    <m:r>
                      <m:rPr>
                        <m:sty m:val="p"/>
                      </m:rPr>
                      <a:rPr lang="en-US" altLang="ja-JP" i="1">
                        <a:latin typeface="Cambria Math" panose="02040503050406030204" pitchFamily="18" charset="0"/>
                      </a:rPr>
                      <m:t>α</m:t>
                    </m:r>
                    <m:r>
                      <a:rPr lang="en-US" altLang="ja-JP" b="0" i="1" smtClean="0">
                        <a:latin typeface="Cambria Math" panose="02040503050406030204" pitchFamily="18" charset="0"/>
                      </a:rPr>
                      <m:t>, </m:t>
                    </m:r>
                    <m:r>
                      <m:rPr>
                        <m:sty m:val="p"/>
                      </m:rPr>
                      <a:rPr lang="en-US" altLang="ja-JP" i="1">
                        <a:latin typeface="Cambria Math" panose="02040503050406030204" pitchFamily="18" charset="0"/>
                      </a:rPr>
                      <m:t>β</m:t>
                    </m:r>
                    <m:r>
                      <a:rPr lang="en-US" altLang="ja-JP" b="0" i="1" smtClean="0">
                        <a:latin typeface="Cambria Math" panose="02040503050406030204" pitchFamily="18" charset="0"/>
                      </a:rPr>
                      <m:t>, </m:t>
                    </m:r>
                    <m:r>
                      <m:rPr>
                        <m:sty m:val="p"/>
                      </m:rPr>
                      <a:rPr lang="en-US" altLang="ja-JP" i="1">
                        <a:latin typeface="Cambria Math" panose="02040503050406030204" pitchFamily="18" charset="0"/>
                      </a:rPr>
                      <m:t>π</m:t>
                    </m:r>
                    <m:r>
                      <a:rPr lang="en-US" altLang="ja-JP" b="0" i="1" smtClean="0">
                        <a:latin typeface="Cambria Math" panose="02040503050406030204" pitchFamily="18" charset="0"/>
                      </a:rPr>
                      <m:t> </m:t>
                    </m:r>
                    <m:r>
                      <a:rPr lang="ja-JP" altLang="en-US" i="1">
                        <a:latin typeface="Cambria Math" panose="02040503050406030204" pitchFamily="18" charset="0"/>
                      </a:rPr>
                      <m:t>→</m:t>
                    </m:r>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r>
                  <a:rPr lang="en-US" altLang="ja-JP" dirty="0"/>
                  <a:t> </a:t>
                </a:r>
              </a:p>
              <a:p>
                <a:pPr lvl="1"/>
                <a:r>
                  <a:rPr lang="ja-JP" altLang="en-US" dirty="0"/>
                  <a:t>復号</a:t>
                </a:r>
                <a:r>
                  <a:rPr kumimoji="1" lang="ja-JP" altLang="en-US" dirty="0"/>
                  <a:t> </a:t>
                </a:r>
                <a:r>
                  <a:rPr kumimoji="1" lang="en-US" altLang="ja-JP" dirty="0"/>
                  <a:t>: </a:t>
                </a:r>
                <a14:m>
                  <m:oMath xmlns:m="http://schemas.openxmlformats.org/officeDocument/2006/math">
                    <m:r>
                      <m:rPr>
                        <m:sty m:val="p"/>
                      </m:rPr>
                      <a:rPr lang="en-US" altLang="ja-JP" i="1">
                        <a:latin typeface="Cambria Math" panose="02040503050406030204" pitchFamily="18" charset="0"/>
                      </a:rPr>
                      <m:t>α</m:t>
                    </m:r>
                    <m:r>
                      <a:rPr lang="en-US" altLang="ja-JP" i="1">
                        <a:latin typeface="Cambria Math" panose="02040503050406030204" pitchFamily="18" charset="0"/>
                      </a:rPr>
                      <m:t>, </m:t>
                    </m:r>
                    <m:r>
                      <m:rPr>
                        <m:sty m:val="p"/>
                      </m:rPr>
                      <a:rPr lang="en-US" altLang="ja-JP" i="1">
                        <a:latin typeface="Cambria Math" panose="02040503050406030204" pitchFamily="18" charset="0"/>
                      </a:rPr>
                      <m:t>β</m:t>
                    </m:r>
                    <m:r>
                      <a:rPr lang="en-US" altLang="ja-JP" i="1">
                        <a:latin typeface="Cambria Math" panose="02040503050406030204" pitchFamily="18" charset="0"/>
                      </a:rPr>
                      <m:t>, </m:t>
                    </m:r>
                    <m:r>
                      <m:rPr>
                        <m:sty m:val="p"/>
                      </m:rPr>
                      <a:rPr lang="en-US" altLang="ja-JP" i="1">
                        <a:latin typeface="Cambria Math" panose="02040503050406030204" pitchFamily="18" charset="0"/>
                      </a:rPr>
                      <m:t>π</m:t>
                    </m:r>
                    <m:r>
                      <a:rPr lang="en-US" altLang="ja-JP" i="1">
                        <a:latin typeface="Cambria Math" panose="02040503050406030204" pitchFamily="18" charset="0"/>
                      </a:rPr>
                      <m:t> , </m:t>
                    </m:r>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 </m:t>
                    </m:r>
                    <m:r>
                      <a:rPr lang="ja-JP" altLang="en-US" i="1">
                        <a:latin typeface="Cambria Math" panose="02040503050406030204" pitchFamily="18" charset="0"/>
                      </a:rPr>
                      <m:t>→</m:t>
                    </m:r>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endParaRPr kumimoji="1" lang="en-US" altLang="ja-JP" dirty="0"/>
              </a:p>
              <a:p>
                <a:pPr lvl="1"/>
                <a:r>
                  <a:rPr kumimoji="1" lang="ja-JP" altLang="en-US" dirty="0"/>
                  <a:t>推定 </a:t>
                </a:r>
                <a:r>
                  <a:rPr kumimoji="1" lang="en-US" altLang="ja-JP" dirty="0"/>
                  <a:t>:</a:t>
                </a:r>
                <a14:m>
                  <m:oMath xmlns:m="http://schemas.openxmlformats.org/officeDocument/2006/math">
                    <m:r>
                      <a:rPr lang="en-US" altLang="ja-JP" i="1">
                        <a:latin typeface="Cambria Math" panose="02040503050406030204" pitchFamily="18" charset="0"/>
                      </a:rPr>
                      <m:t> </m:t>
                    </m:r>
                    <m:r>
                      <a:rPr lang="en-US" altLang="ja-JP" i="1">
                        <a:latin typeface="Cambria Math" panose="02040503050406030204" pitchFamily="18" charset="0"/>
                      </a:rPr>
                      <m:t>𝑆</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 </m:t>
                    </m:r>
                    <m:r>
                      <a:rPr lang="ja-JP" altLang="en-US" i="1" smtClean="0">
                        <a:latin typeface="Cambria Math" panose="02040503050406030204" pitchFamily="18" charset="0"/>
                      </a:rPr>
                      <m:t>→</m:t>
                    </m:r>
                    <m:r>
                      <m:rPr>
                        <m:sty m:val="p"/>
                      </m:rPr>
                      <a:rPr lang="en-US" altLang="ja-JP" i="1">
                        <a:latin typeface="Cambria Math" panose="02040503050406030204" pitchFamily="18" charset="0"/>
                      </a:rPr>
                      <m:t>α</m:t>
                    </m:r>
                    <m:r>
                      <a:rPr lang="en-US" altLang="ja-JP" i="1">
                        <a:latin typeface="Cambria Math" panose="02040503050406030204" pitchFamily="18" charset="0"/>
                      </a:rPr>
                      <m:t>, </m:t>
                    </m:r>
                    <m:r>
                      <m:rPr>
                        <m:sty m:val="p"/>
                      </m:rPr>
                      <a:rPr lang="en-US" altLang="ja-JP" i="1">
                        <a:latin typeface="Cambria Math" panose="02040503050406030204" pitchFamily="18" charset="0"/>
                      </a:rPr>
                      <m:t>β</m:t>
                    </m:r>
                    <m:r>
                      <a:rPr lang="en-US" altLang="ja-JP" i="1">
                        <a:latin typeface="Cambria Math" panose="02040503050406030204" pitchFamily="18" charset="0"/>
                      </a:rPr>
                      <m:t>, </m:t>
                    </m:r>
                    <m:r>
                      <m:rPr>
                        <m:sty m:val="p"/>
                      </m:rPr>
                      <a:rPr lang="en-US" altLang="ja-JP" i="1">
                        <a:latin typeface="Cambria Math" panose="02040503050406030204" pitchFamily="18" charset="0"/>
                      </a:rPr>
                      <m:t>π</m:t>
                    </m:r>
                    <m:r>
                      <a:rPr lang="en-US" altLang="ja-JP" i="1">
                        <a:latin typeface="Cambria Math" panose="02040503050406030204" pitchFamily="18" charset="0"/>
                      </a:rPr>
                      <m:t> </m:t>
                    </m:r>
                  </m:oMath>
                </a14:m>
                <a:endParaRPr lang="en-US" altLang="ja-JP" dirty="0"/>
              </a:p>
              <a:p>
                <a:pPr lvl="1"/>
                <a:endParaRPr kumimoji="1" lang="en-US" altLang="ja-JP" dirty="0"/>
              </a:p>
              <a:p>
                <a:r>
                  <a:rPr lang="ja-JP" altLang="en-US" dirty="0"/>
                  <a:t>評価と復号は明らかに複数種類の </a:t>
                </a:r>
                <a14:m>
                  <m:oMath xmlns:m="http://schemas.openxmlformats.org/officeDocument/2006/math">
                    <m:r>
                      <a:rPr lang="en-US" altLang="ja-JP" b="0" i="1" smtClean="0">
                        <a:latin typeface="Cambria Math" panose="02040503050406030204" pitchFamily="18" charset="0"/>
                      </a:rPr>
                      <m:t>𝑥</m:t>
                    </m:r>
                  </m:oMath>
                </a14:m>
                <a:r>
                  <a:rPr lang="en-US" altLang="ja-JP" dirty="0"/>
                  <a:t> </a:t>
                </a:r>
                <a:r>
                  <a:rPr lang="ja-JP" altLang="en-US" dirty="0"/>
                  <a:t>で計算可能</a:t>
                </a:r>
                <a:endParaRPr lang="en-US" altLang="ja-JP" dirty="0"/>
              </a:p>
              <a:p>
                <a:r>
                  <a:rPr lang="ja-JP" altLang="en-US" dirty="0"/>
                  <a:t>複数種類のデータを代入する際の推定ステップの計算方法を確認</a:t>
                </a:r>
                <a:endParaRPr lang="en-US" altLang="ja-JP" dirty="0"/>
              </a:p>
              <a:p>
                <a:pPr marL="109728" indent="0">
                  <a:buNone/>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α</m:t>
                          </m:r>
                        </m:e>
                      </m:acc>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β</m:t>
                          </m:r>
                        </m:e>
                      </m:acc>
                      <m:r>
                        <a:rPr lang="en-US" altLang="ja-JP" i="1">
                          <a:latin typeface="Cambria Math" panose="02040503050406030204" pitchFamily="18" charset="0"/>
                        </a:rPr>
                        <m:t>,</m:t>
                      </m:r>
                      <m:r>
                        <a:rPr lang="en-US" altLang="ja-JP" i="1" smtClean="0">
                          <a:latin typeface="Cambria Math" panose="02040503050406030204" pitchFamily="18" charset="0"/>
                        </a:rPr>
                        <m:t> </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π</m:t>
                          </m:r>
                        </m:e>
                      </m:ac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arg</m:t>
                          </m:r>
                        </m:fName>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nary>
                                <m:naryPr>
                                  <m:chr m:val="∏"/>
                                  <m:ctrlPr>
                                    <a:rPr lang="en-US" altLang="ja-JP" i="1">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𝑀</m:t>
                                  </m:r>
                                </m:sup>
                                <m:e>
                                  <m:r>
                                    <a:rPr lang="en-US" altLang="ja-JP" i="1">
                                      <a:latin typeface="Cambria Math" panose="02040503050406030204" pitchFamily="18" charset="0"/>
                                    </a:rPr>
                                    <m:t>𝑃</m:t>
                                  </m:r>
                                  <m:d>
                                    <m:dPr>
                                      <m:ctrlPr>
                                        <a:rPr lang="en-US" altLang="ja-JP" i="1">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 </m:t>
                                      </m:r>
                                      <m:r>
                                        <a:rPr lang="en-US" altLang="ja-JP" i="1">
                                          <a:latin typeface="Cambria Math" panose="02040503050406030204" pitchFamily="18" charset="0"/>
                                        </a:rPr>
                                        <m:t>𝑠</m:t>
                                      </m:r>
                                    </m:e>
                                  </m:d>
                                </m:e>
                              </m:nary>
                            </m:e>
                          </m:func>
                        </m:e>
                      </m:func>
                    </m:oMath>
                  </m:oMathPara>
                </a14:m>
                <a:endParaRPr lang="en-US" altLang="ja-JP" b="0"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arg</m:t>
                          </m:r>
                        </m:fName>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max</m:t>
                              </m:r>
                            </m:fName>
                            <m:e>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𝑀</m:t>
                                  </m:r>
                                </m:sup>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 </m:t>
                                          </m:r>
                                          <m:r>
                                            <a:rPr lang="en-US" altLang="ja-JP" i="1">
                                              <a:latin typeface="Cambria Math" panose="02040503050406030204" pitchFamily="18" charset="0"/>
                                            </a:rPr>
                                            <m:t>𝑠</m:t>
                                          </m:r>
                                        </m:e>
                                      </m:d>
                                    </m:e>
                                  </m:func>
                                </m:e>
                              </m:nary>
                            </m:e>
                          </m:func>
                        </m:e>
                      </m:func>
                    </m:oMath>
                  </m:oMathPara>
                </a14:m>
                <a:endParaRPr lang="en-US" altLang="ja-JP" i="1" dirty="0">
                  <a:latin typeface="Cambria Math" panose="02040503050406030204" pitchFamily="18" charset="0"/>
                </a:endParaRPr>
              </a:p>
              <a:p>
                <a:pPr marL="109728" indent="0">
                  <a:buNone/>
                </a:pPr>
                <a:endParaRPr lang="en-US" altLang="ja-JP" b="0" dirty="0"/>
              </a:p>
              <a:p>
                <a:pPr marL="109728" indent="0">
                  <a:buNone/>
                </a:pPr>
                <a:endParaRPr lang="en-US" altLang="ja-JP" dirty="0"/>
              </a:p>
            </p:txBody>
          </p:sp>
        </mc:Choice>
        <mc:Fallback xmlns="">
          <p:sp>
            <p:nvSpPr>
              <p:cNvPr id="2" name="コンテンツ プレースホルダー 1">
                <a:extLst>
                  <a:ext uri="{FF2B5EF4-FFF2-40B4-BE49-F238E27FC236}">
                    <a16:creationId xmlns:a16="http://schemas.microsoft.com/office/drawing/2014/main" id="{3D0CC518-6148-4B3F-A96F-0663B3E3F397}"/>
                  </a:ext>
                </a:extLst>
              </p:cNvPr>
              <p:cNvSpPr>
                <a:spLocks noGrp="1" noRot="1" noChangeAspect="1" noMove="1" noResize="1" noEditPoints="1" noAdjustHandles="1" noChangeArrowheads="1" noChangeShapeType="1" noTextEdit="1"/>
              </p:cNvSpPr>
              <p:nvPr>
                <p:ph idx="1"/>
              </p:nvPr>
            </p:nvSpPr>
            <p:spPr>
              <a:blipFill>
                <a:blip r:embed="rId2"/>
                <a:stretch>
                  <a:fillRect t="-1754"/>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95BE8177-A23C-4D18-8FB9-D4DA8E9C6D3E}"/>
              </a:ext>
            </a:extLst>
          </p:cNvPr>
          <p:cNvSpPr>
            <a:spLocks noGrp="1"/>
          </p:cNvSpPr>
          <p:nvPr>
            <p:ph type="title"/>
          </p:nvPr>
        </p:nvSpPr>
        <p:spPr/>
        <p:txBody>
          <a:bodyPr>
            <a:normAutofit/>
          </a:bodyPr>
          <a:lstStyle/>
          <a:p>
            <a:r>
              <a:rPr kumimoji="1" lang="en-US" altLang="ja-JP" dirty="0"/>
              <a:t>HMM</a:t>
            </a:r>
            <a:r>
              <a:rPr lang="ja-JP" altLang="en-US" dirty="0"/>
              <a:t> に複数種類の時系列データ</a:t>
            </a:r>
            <a:endParaRPr kumimoji="1" lang="ja-JP" altLang="en-US" dirty="0"/>
          </a:p>
        </p:txBody>
      </p:sp>
    </p:spTree>
    <p:extLst>
      <p:ext uri="{BB962C8B-B14F-4D97-AF65-F5344CB8AC3E}">
        <p14:creationId xmlns:p14="http://schemas.microsoft.com/office/powerpoint/2010/main" val="3990799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3D0CC518-6148-4B3F-A96F-0663B3E3F397}"/>
                  </a:ext>
                </a:extLst>
              </p:cNvPr>
              <p:cNvSpPr>
                <a:spLocks noGrp="1"/>
              </p:cNvSpPr>
              <p:nvPr>
                <p:ph idx="1"/>
              </p:nvPr>
            </p:nvSpPr>
            <p:spPr/>
            <p:txBody>
              <a:bodyPr/>
              <a:lstStyle/>
              <a:p>
                <a:pPr marL="109728" indent="0">
                  <a:buNone/>
                </a:pPr>
                <a14:m>
                  <m:oMathPara xmlns:m="http://schemas.openxmlformats.org/officeDocument/2006/math">
                    <m:oMathParaPr>
                      <m:jc m:val="centerGroup"/>
                    </m:oMathParaPr>
                    <m:oMath xmlns:m="http://schemas.openxmlformats.org/officeDocument/2006/math">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𝑠</m:t>
                              </m:r>
                            </m:e>
                          </m:d>
                        </m:e>
                      </m:fun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𝑠</m:t>
                              </m:r>
                            </m:e>
                          </m:d>
                        </m:e>
                      </m:fun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𝑠</m:t>
                              </m:r>
                            </m:e>
                          </m:d>
                        </m:e>
                      </m:func>
                    </m:oMath>
                  </m:oMathPara>
                </a14:m>
                <a:endParaRPr lang="en-US" altLang="ja-JP" b="0"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sup/>
                        <m:e/>
                      </m:nary>
                      <m:nary>
                        <m:naryPr>
                          <m:chr m:val="∑"/>
                          <m:ctrlPr>
                            <a:rPr lang="en-US" altLang="ja-JP" i="1">
                              <a:latin typeface="Cambria Math" panose="02040503050406030204" pitchFamily="18" charset="0"/>
                            </a:rPr>
                          </m:ctrlPr>
                        </m:naryPr>
                        <m:sub/>
                        <m:sup/>
                        <m:e/>
                      </m:nary>
                    </m:oMath>
                  </m:oMathPara>
                </a14:m>
                <a:endParaRPr lang="en-US" altLang="ja-JP" i="1" dirty="0">
                  <a:latin typeface="Cambria Math" panose="02040503050406030204" pitchFamily="18" charset="0"/>
                </a:endParaRPr>
              </a:p>
              <a:p>
                <a:pPr marL="109728" indent="0">
                  <a:buNone/>
                </a:pPr>
                <a:endParaRPr lang="en-US" altLang="ja-JP"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α</m:t>
                          </m:r>
                        </m:e>
                      </m:acc>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β</m:t>
                          </m:r>
                        </m:e>
                      </m:acc>
                      <m:r>
                        <a:rPr lang="en-US" altLang="ja-JP" i="1">
                          <a:latin typeface="Cambria Math" panose="02040503050406030204" pitchFamily="18" charset="0"/>
                        </a:rPr>
                        <m:t>,</m:t>
                      </m:r>
                      <m:r>
                        <a:rPr lang="en-US" altLang="ja-JP" i="1" smtClean="0">
                          <a:latin typeface="Cambria Math" panose="02040503050406030204" pitchFamily="18" charset="0"/>
                        </a:rPr>
                        <m:t> </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π</m:t>
                          </m:r>
                        </m:e>
                      </m:ac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arg</m:t>
                          </m:r>
                        </m:fName>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d>
                            </m:e>
                          </m:func>
                        </m:e>
                      </m:func>
                    </m:oMath>
                  </m:oMathPara>
                </a14:m>
                <a:endParaRPr lang="en-US" altLang="ja-JP" dirty="0"/>
              </a:p>
            </p:txBody>
          </p:sp>
        </mc:Choice>
        <mc:Fallback xmlns="">
          <p:sp>
            <p:nvSpPr>
              <p:cNvPr id="2" name="コンテンツ プレースホルダー 1">
                <a:extLst>
                  <a:ext uri="{FF2B5EF4-FFF2-40B4-BE49-F238E27FC236}">
                    <a16:creationId xmlns:a16="http://schemas.microsoft.com/office/drawing/2014/main" id="{3D0CC518-6148-4B3F-A96F-0663B3E3F39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95BE8177-A23C-4D18-8FB9-D4DA8E9C6D3E}"/>
              </a:ext>
            </a:extLst>
          </p:cNvPr>
          <p:cNvSpPr>
            <a:spLocks noGrp="1"/>
          </p:cNvSpPr>
          <p:nvPr>
            <p:ph type="title"/>
          </p:nvPr>
        </p:nvSpPr>
        <p:spPr/>
        <p:txBody>
          <a:bodyPr>
            <a:normAutofit/>
          </a:bodyPr>
          <a:lstStyle/>
          <a:p>
            <a:r>
              <a:rPr kumimoji="1" lang="en-US" altLang="ja-JP" dirty="0"/>
              <a:t>HMM</a:t>
            </a:r>
            <a:r>
              <a:rPr lang="ja-JP" altLang="en-US" dirty="0"/>
              <a:t> に複数種類の時系列データ</a:t>
            </a:r>
            <a:endParaRPr kumimoji="1" lang="ja-JP" altLang="en-US" dirty="0"/>
          </a:p>
        </p:txBody>
      </p:sp>
    </p:spTree>
    <p:extLst>
      <p:ext uri="{BB962C8B-B14F-4D97-AF65-F5344CB8AC3E}">
        <p14:creationId xmlns:p14="http://schemas.microsoft.com/office/powerpoint/2010/main" val="337986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9646581-5078-4D12-AA1F-F42899C3B1F2}"/>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6135F032-145F-427F-B6A4-AE8B0E3CA704}"/>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749887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451763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6787" y="4509435"/>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en-US" altLang="ja-JP" dirty="0"/>
              <a:t>Previous method learn only the relationship between initial states and goal states.</a:t>
            </a:r>
          </a:p>
          <a:p>
            <a:r>
              <a:rPr lang="en-US" altLang="ja-JP" dirty="0"/>
              <a:t>So, it</a:t>
            </a:r>
            <a:r>
              <a:rPr lang="ja-JP" altLang="en-US" dirty="0"/>
              <a:t> </a:t>
            </a:r>
            <a:r>
              <a:rPr lang="en-US" altLang="ja-JP" dirty="0"/>
              <a:t>could</a:t>
            </a:r>
            <a:r>
              <a:rPr lang="ja-JP" altLang="en-US" dirty="0"/>
              <a:t> </a:t>
            </a:r>
            <a:r>
              <a:rPr lang="en-US" altLang="ja-JP" dirty="0"/>
              <a:t>not</a:t>
            </a:r>
            <a:r>
              <a:rPr lang="ja-JP" altLang="en-US" dirty="0"/>
              <a:t> </a:t>
            </a:r>
            <a:r>
              <a:rPr lang="en-US" altLang="ja-JP" dirty="0"/>
              <a:t>take</a:t>
            </a:r>
            <a:r>
              <a:rPr lang="ja-JP" altLang="en-US" dirty="0"/>
              <a:t> </a:t>
            </a:r>
            <a:r>
              <a:rPr lang="en-US" altLang="ja-JP" dirty="0"/>
              <a:t>account</a:t>
            </a:r>
            <a:r>
              <a:rPr lang="ja-JP" altLang="en-US" dirty="0"/>
              <a:t> </a:t>
            </a:r>
            <a:r>
              <a:rPr lang="en-US" altLang="ja-JP" dirty="0"/>
              <a:t>for</a:t>
            </a:r>
            <a:r>
              <a:rPr lang="ja-JP" altLang="en-US" dirty="0"/>
              <a:t> </a:t>
            </a:r>
            <a:r>
              <a:rPr lang="en-US" altLang="ja-JP" dirty="0"/>
              <a:t>intermediate states.</a:t>
            </a:r>
          </a:p>
          <a:p>
            <a:endParaRPr lang="en-US" altLang="ja-JP" dirty="0"/>
          </a:p>
        </p:txBody>
      </p:sp>
      <p:sp>
        <p:nvSpPr>
          <p:cNvPr id="3" name="タイトル 2"/>
          <p:cNvSpPr>
            <a:spLocks noGrp="1"/>
          </p:cNvSpPr>
          <p:nvPr>
            <p:ph type="title"/>
          </p:nvPr>
        </p:nvSpPr>
        <p:spPr/>
        <p:txBody>
          <a:bodyPr/>
          <a:lstStyle/>
          <a:p>
            <a:r>
              <a:rPr kumimoji="1" lang="en-US" altLang="ja-JP" dirty="0"/>
              <a:t>Problem</a:t>
            </a:r>
            <a:r>
              <a:rPr lang="en-US" altLang="ja-JP" dirty="0"/>
              <a:t> of previous work</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558924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82"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1403648" y="4780508"/>
            <a:ext cx="1098792" cy="5521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1800"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418274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flipV="1">
            <a:off x="1403649" y="3844404"/>
            <a:ext cx="1098792" cy="567742"/>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p:cNvSpPr/>
          <p:nvPr/>
        </p:nvSpPr>
        <p:spPr>
          <a:xfrm>
            <a:off x="3923928" y="435192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338"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6256"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4734644" y="4060428"/>
            <a:ext cx="1629474" cy="131784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p:cNvCxnSpPr>
            <a:cxnSpLocks/>
            <a:stCxn id="15" idx="3"/>
            <a:endCxn id="17" idx="1"/>
          </p:cNvCxnSpPr>
          <p:nvPr/>
        </p:nvCxnSpPr>
        <p:spPr>
          <a:xfrm>
            <a:off x="5355826" y="4529351"/>
            <a:ext cx="1520430" cy="1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図 35"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8306" y="4321708"/>
            <a:ext cx="565422" cy="490869"/>
          </a:xfrm>
          <a:prstGeom prst="rect">
            <a:avLst/>
          </a:prstGeom>
        </p:spPr>
      </p:pic>
      <p:pic>
        <p:nvPicPr>
          <p:cNvPr id="37" name="図 36"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8144" y="4348460"/>
            <a:ext cx="565422" cy="490869"/>
          </a:xfrm>
          <a:prstGeom prst="rect">
            <a:avLst/>
          </a:prstGeom>
        </p:spPr>
      </p:pic>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25</a:t>
            </a:fld>
            <a:endParaRPr lang="en-US" altLang="en-US" dirty="0"/>
          </a:p>
        </p:txBody>
      </p:sp>
      <p:sp>
        <p:nvSpPr>
          <p:cNvPr id="5" name="テキスト ボックス 4">
            <a:extLst>
              <a:ext uri="{FF2B5EF4-FFF2-40B4-BE49-F238E27FC236}">
                <a16:creationId xmlns:a16="http://schemas.microsoft.com/office/drawing/2014/main" id="{586B3EF4-B95D-408F-BF0A-204A06D9A4EC}"/>
              </a:ext>
            </a:extLst>
          </p:cNvPr>
          <p:cNvSpPr txBox="1"/>
          <p:nvPr/>
        </p:nvSpPr>
        <p:spPr>
          <a:xfrm>
            <a:off x="2627784" y="2852936"/>
            <a:ext cx="5688632" cy="1569660"/>
          </a:xfrm>
          <a:prstGeom prst="rect">
            <a:avLst/>
          </a:prstGeom>
          <a:noFill/>
        </p:spPr>
        <p:txBody>
          <a:bodyPr wrap="square" rtlCol="0">
            <a:spAutoFit/>
          </a:bodyPr>
          <a:lstStyle/>
          <a:p>
            <a:r>
              <a:rPr kumimoji="1" lang="ja-JP" altLang="en-US" sz="4800" dirty="0"/>
              <a:t>確か前作ったやつに差し替え</a:t>
            </a:r>
          </a:p>
        </p:txBody>
      </p:sp>
    </p:spTree>
    <p:extLst>
      <p:ext uri="{BB962C8B-B14F-4D97-AF65-F5344CB8AC3E}">
        <p14:creationId xmlns:p14="http://schemas.microsoft.com/office/powerpoint/2010/main" val="48272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291" y="384896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362838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4492476"/>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en-US" altLang="ja-JP" dirty="0"/>
              <a:t>If the sequences of states can be used for learning, the method can learn this task as the sequence of relationship. </a:t>
            </a:r>
          </a:p>
          <a:p>
            <a:r>
              <a:rPr lang="en-US" altLang="ja-JP" dirty="0"/>
              <a:t>But, it has to be considered which (i.e. when) states are need for learn.</a:t>
            </a:r>
          </a:p>
        </p:txBody>
      </p:sp>
      <p:sp>
        <p:nvSpPr>
          <p:cNvPr id="3" name="タイトル 2"/>
          <p:cNvSpPr>
            <a:spLocks noGrp="1"/>
          </p:cNvSpPr>
          <p:nvPr>
            <p:ph type="title"/>
          </p:nvPr>
        </p:nvSpPr>
        <p:spPr/>
        <p:txBody>
          <a:bodyPr/>
          <a:lstStyle/>
          <a:p>
            <a:r>
              <a:rPr kumimoji="1" lang="en-US" altLang="ja-JP" dirty="0"/>
              <a:t>Problem</a:t>
            </a:r>
            <a:r>
              <a:rPr kumimoji="1" lang="ja-JP" altLang="en-US" dirty="0"/>
              <a:t> </a:t>
            </a:r>
            <a:r>
              <a:rPr kumimoji="1" lang="en-US" altLang="ja-JP" dirty="0"/>
              <a:t>of</a:t>
            </a:r>
            <a:r>
              <a:rPr kumimoji="1" lang="ja-JP" altLang="en-US" dirty="0"/>
              <a:t> </a:t>
            </a:r>
            <a:r>
              <a:rPr kumimoji="1" lang="en-US" altLang="ja-JP" dirty="0"/>
              <a:t>previous</a:t>
            </a:r>
            <a:r>
              <a:rPr kumimoji="1" lang="ja-JP" altLang="en-US" dirty="0"/>
              <a:t> </a:t>
            </a:r>
            <a:r>
              <a:rPr kumimoji="1" lang="en-US" altLang="ja-JP" dirty="0"/>
              <a:t>work</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558924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882"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800"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418274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右 13"/>
          <p:cNvSpPr/>
          <p:nvPr/>
        </p:nvSpPr>
        <p:spPr>
          <a:xfrm>
            <a:off x="3923928" y="435192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362838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475656" y="3484364"/>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354884" flipH="1" flipV="1">
            <a:off x="1080516" y="380632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12511" flipH="1" flipV="1">
            <a:off x="2415143" y="377756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92338" y="4297607"/>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4795152" y="3042644"/>
            <a:ext cx="2441143" cy="245794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0"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354884" flipH="1" flipV="1">
            <a:off x="5184972" y="380632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12511" flipH="1" flipV="1">
            <a:off x="6519599" y="377756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449247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256" y="431702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5" name="図 34"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136" y="4348460"/>
            <a:ext cx="565422" cy="490869"/>
          </a:xfrm>
          <a:prstGeom prst="rect">
            <a:avLst/>
          </a:prstGeom>
        </p:spPr>
      </p:pic>
      <p:pic>
        <p:nvPicPr>
          <p:cNvPr id="36" name="図 35"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8306" y="4321708"/>
            <a:ext cx="565422" cy="490869"/>
          </a:xfrm>
          <a:prstGeom prst="rect">
            <a:avLst/>
          </a:prstGeom>
        </p:spPr>
      </p:pic>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26</a:t>
            </a:fld>
            <a:endParaRPr lang="en-US" altLang="en-US" dirty="0"/>
          </a:p>
        </p:txBody>
      </p:sp>
      <p:sp>
        <p:nvSpPr>
          <p:cNvPr id="25" name="テキスト ボックス 24">
            <a:extLst>
              <a:ext uri="{FF2B5EF4-FFF2-40B4-BE49-F238E27FC236}">
                <a16:creationId xmlns:a16="http://schemas.microsoft.com/office/drawing/2014/main" id="{20350656-72E6-456D-BE7C-484A918C9BC5}"/>
              </a:ext>
            </a:extLst>
          </p:cNvPr>
          <p:cNvSpPr txBox="1"/>
          <p:nvPr/>
        </p:nvSpPr>
        <p:spPr>
          <a:xfrm>
            <a:off x="2627784" y="2852936"/>
            <a:ext cx="5688632" cy="1569660"/>
          </a:xfrm>
          <a:prstGeom prst="rect">
            <a:avLst/>
          </a:prstGeom>
          <a:noFill/>
        </p:spPr>
        <p:txBody>
          <a:bodyPr wrap="square" rtlCol="0">
            <a:spAutoFit/>
          </a:bodyPr>
          <a:lstStyle/>
          <a:p>
            <a:r>
              <a:rPr kumimoji="1" lang="ja-JP" altLang="en-US" sz="4800" dirty="0"/>
              <a:t>確か前作ったやつに差し替え</a:t>
            </a:r>
          </a:p>
        </p:txBody>
      </p:sp>
    </p:spTree>
    <p:extLst>
      <p:ext uri="{BB962C8B-B14F-4D97-AF65-F5344CB8AC3E}">
        <p14:creationId xmlns:p14="http://schemas.microsoft.com/office/powerpoint/2010/main" val="6327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4811" y="322492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etsuya\AppData\Local\Microsoft\Windows\INetCache\IE\9LV0U1RZ\cc-library010010368-thum[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264" y="2021732"/>
            <a:ext cx="1949704" cy="19497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7128" y="309659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74169" y="206810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3492640"/>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09" y="247491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1073486" y="3054215"/>
            <a:ext cx="679459" cy="3414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etsuya\AppData\Local\Microsoft\Windows\INetCache\IE\9PQUV042\man-146843_64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7641809" flipH="1" flipV="1">
            <a:off x="6794573" y="4083354"/>
            <a:ext cx="1027461" cy="516299"/>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8" y="3066274"/>
            <a:ext cx="1301934" cy="646331"/>
          </a:xfrm>
          <a:prstGeom prst="rect">
            <a:avLst/>
          </a:prstGeom>
          <a:noFill/>
        </p:spPr>
        <p:txBody>
          <a:bodyPr wrap="square" rtlCol="0">
            <a:spAutoFit/>
          </a:bodyPr>
          <a:lstStyle/>
          <a:p>
            <a:r>
              <a:rPr kumimoji="1" lang="en-US" altLang="ja-JP" dirty="0"/>
              <a:t>Take </a:t>
            </a:r>
          </a:p>
          <a:p>
            <a:r>
              <a:rPr kumimoji="1" lang="en-US" altLang="ja-JP" dirty="0"/>
              <a:t>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04475" y="4516373"/>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52349" y="461754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572000" y="1979548"/>
            <a:ext cx="3744416" cy="369332"/>
          </a:xfrm>
          <a:prstGeom prst="rect">
            <a:avLst/>
          </a:prstGeom>
          <a:noFill/>
        </p:spPr>
        <p:txBody>
          <a:bodyPr wrap="square" rtlCol="0">
            <a:spAutoFit/>
          </a:bodyPr>
          <a:lstStyle/>
          <a:p>
            <a:r>
              <a:rPr kumimoji="1" lang="en-US" altLang="ja-JP" dirty="0"/>
              <a:t>Reproduction with human intention.</a:t>
            </a:r>
            <a:endParaRPr kumimoji="1" lang="ja-JP" altLang="en-US" dirty="0"/>
          </a:p>
        </p:txBody>
      </p:sp>
      <p:pic>
        <p:nvPicPr>
          <p:cNvPr id="2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746" y="444344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74169" y="425973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5685276"/>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824" y="5486724"/>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tetsuya\AppData\Local\Microsoft\Windows\INetCache\IE\9LV0U1RZ\arrow-curved-blu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780594" flipH="1">
            <a:off x="1304928" y="4746610"/>
            <a:ext cx="905785" cy="45515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02" y="4773180"/>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6285816" y="3510886"/>
            <a:ext cx="970303" cy="75995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1840" y="351845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etsuya\AppData\Local\Microsoft\Windows\INetCache\IE\2BC5JMJI\up-arrow-silhouette[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5400000">
            <a:off x="3227238" y="4469118"/>
            <a:ext cx="840706" cy="84070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019262" y="2364137"/>
            <a:ext cx="2562827" cy="923330"/>
          </a:xfrm>
          <a:prstGeom prst="rect">
            <a:avLst/>
          </a:prstGeom>
          <a:noFill/>
        </p:spPr>
        <p:txBody>
          <a:bodyPr wrap="square" rtlCol="0">
            <a:spAutoFit/>
          </a:bodyPr>
          <a:lstStyle/>
          <a:p>
            <a:r>
              <a:rPr kumimoji="1" lang="en-US" altLang="ja-JP" dirty="0"/>
              <a:t>The human </a:t>
            </a:r>
          </a:p>
          <a:p>
            <a:r>
              <a:rPr kumimoji="1" lang="en-US" altLang="ja-JP" b="1" dirty="0">
                <a:solidFill>
                  <a:srgbClr val="FF0000"/>
                </a:solidFill>
              </a:rPr>
              <a:t>position</a:t>
            </a:r>
          </a:p>
          <a:p>
            <a:r>
              <a:rPr kumimoji="1" lang="en-US" altLang="ja-JP" dirty="0"/>
              <a:t>is important.</a:t>
            </a:r>
            <a:endParaRPr kumimoji="1" lang="ja-JP" altLang="en-US" dirty="0"/>
          </a:p>
        </p:txBody>
      </p:sp>
      <p:sp>
        <p:nvSpPr>
          <p:cNvPr id="12" name="テキスト ボックス 11"/>
          <p:cNvSpPr txBox="1"/>
          <p:nvPr/>
        </p:nvSpPr>
        <p:spPr>
          <a:xfrm>
            <a:off x="152401" y="6427935"/>
            <a:ext cx="4126506" cy="369332"/>
          </a:xfrm>
          <a:prstGeom prst="rect">
            <a:avLst/>
          </a:prstGeom>
          <a:noFill/>
        </p:spPr>
        <p:txBody>
          <a:bodyPr wrap="square" rtlCol="0">
            <a:spAutoFit/>
          </a:bodyPr>
          <a:lstStyle/>
          <a:p>
            <a:r>
              <a:rPr kumimoji="1" lang="en-US" altLang="ja-JP" dirty="0"/>
              <a:t>Teaching the task.</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3</a:t>
            </a:fld>
            <a:endParaRPr lang="en-US" altLang="en-US" dirty="0"/>
          </a:p>
        </p:txBody>
      </p:sp>
    </p:spTree>
    <p:extLst>
      <p:ext uri="{BB962C8B-B14F-4D97-AF65-F5344CB8AC3E}">
        <p14:creationId xmlns:p14="http://schemas.microsoft.com/office/powerpoint/2010/main" val="6138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コンテンツ プレースホルダー 1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36096" y="3068960"/>
            <a:ext cx="1584176" cy="1584176"/>
          </a:xfrm>
        </p:spPr>
      </p:pic>
      <p:pic>
        <p:nvPicPr>
          <p:cNvPr id="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3340215"/>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9169" y="3816639"/>
            <a:ext cx="1062831" cy="655438"/>
          </a:xfrm>
          <a:prstGeom prst="rect">
            <a:avLst/>
          </a:prstGeom>
        </p:spPr>
      </p:pic>
      <p:pic>
        <p:nvPicPr>
          <p:cNvPr id="6"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8277" y="3524799"/>
            <a:ext cx="751520" cy="751520"/>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2">
            <a:extLst>
              <a:ext uri="{FF2B5EF4-FFF2-40B4-BE49-F238E27FC236}">
                <a16:creationId xmlns:a16="http://schemas.microsoft.com/office/drawing/2014/main" id="{6502DF82-7B5A-4F78-867A-F96F571AA931}"/>
              </a:ext>
            </a:extLst>
          </p:cNvPr>
          <p:cNvSpPr>
            <a:spLocks noGrp="1"/>
          </p:cNvSpPr>
          <p:nvPr>
            <p:ph type="title"/>
          </p:nvPr>
        </p:nvSpPr>
        <p:spPr/>
        <p:txBody>
          <a:bodyPr/>
          <a:lstStyle/>
          <a:p>
            <a:r>
              <a:rPr lang="en-US" altLang="ja-JP" dirty="0"/>
              <a:t>Problem of previous work</a:t>
            </a:r>
            <a:endParaRPr kumimoji="1" lang="ja-JP" altLang="en-US" dirty="0"/>
          </a:p>
        </p:txBody>
      </p:sp>
    </p:spTree>
    <p:extLst>
      <p:ext uri="{BB962C8B-B14F-4D97-AF65-F5344CB8AC3E}">
        <p14:creationId xmlns:p14="http://schemas.microsoft.com/office/powerpoint/2010/main" val="347955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4.44444E-6 -3.33333E-6 L 0.04028 -0.11921 C 0.04775 -0.14652 0.06563 -0.16666 0.08612 -0.17546 C 0.10903 -0.18657 0.1316 -0.18379 0.14983 -0.1699 L 0.23698 -0.10833 " pathEditMode="relative" rAng="20460000" ptsTypes="AAAAA">
                                      <p:cBhvr>
                                        <p:cTn id="6" dur="2000" fill="hold"/>
                                        <p:tgtEl>
                                          <p:spTgt spid="15"/>
                                        </p:tgtEl>
                                        <p:attrNameLst>
                                          <p:attrName>ppt_x</p:attrName>
                                          <p:attrName>ppt_y</p:attrName>
                                        </p:attrNameLst>
                                      </p:cBhvr>
                                      <p:rCtr x="10278" y="-1150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5.55556E-7 -3.33333E-6 L 0.11337 -0.08935 C 0.13663 -0.10949 0.17396 -0.12592 0.21372 -0.13518 C 0.25816 -0.14861 0.29688 -0.15092 0.32413 -0.14421 L 0.45504 -0.11805 " pathEditMode="relative" rAng="20940000" ptsTypes="AAAAA">
                                      <p:cBhvr>
                                        <p:cTn id="10" dur="2000" fill="hold"/>
                                        <p:tgtEl>
                                          <p:spTgt spid="6"/>
                                        </p:tgtEl>
                                        <p:attrNameLst>
                                          <p:attrName>ppt_x</p:attrName>
                                          <p:attrName>ppt_y</p:attrName>
                                        </p:attrNameLst>
                                      </p:cBhvr>
                                      <p:rCtr x="22187" y="-9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2127889"/>
            <a:ext cx="8085584" cy="2669263"/>
          </a:xfrm>
        </p:spPr>
      </p:pic>
      <p:sp>
        <p:nvSpPr>
          <p:cNvPr id="6" name="矢印: 下 5"/>
          <p:cNvSpPr/>
          <p:nvPr/>
        </p:nvSpPr>
        <p:spPr>
          <a:xfrm>
            <a:off x="3851920" y="3356992"/>
            <a:ext cx="72008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512" y="3645024"/>
            <a:ext cx="3525408" cy="945571"/>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6539" y="5461155"/>
            <a:ext cx="3877949" cy="1280213"/>
          </a:xfrm>
          <a:prstGeom prst="rect">
            <a:avLst/>
          </a:prstGeom>
        </p:spPr>
      </p:pic>
      <p:sp>
        <p:nvSpPr>
          <p:cNvPr id="14" name="正方形/長方形 13"/>
          <p:cNvSpPr/>
          <p:nvPr/>
        </p:nvSpPr>
        <p:spPr>
          <a:xfrm>
            <a:off x="-108520" y="44624"/>
            <a:ext cx="9361040" cy="698477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86752" y="4766210"/>
            <a:ext cx="3525408" cy="967046"/>
          </a:xfrm>
          <a:prstGeom prst="rect">
            <a:avLst/>
          </a:prstGeom>
        </p:spPr>
      </p:pic>
      <p:sp>
        <p:nvSpPr>
          <p:cNvPr id="13" name="正方形/長方形 12"/>
          <p:cNvSpPr/>
          <p:nvPr/>
        </p:nvSpPr>
        <p:spPr>
          <a:xfrm>
            <a:off x="2051720" y="4590595"/>
            <a:ext cx="4176464" cy="1286677"/>
          </a:xfrm>
          <a:prstGeom prst="rect">
            <a:avLst/>
          </a:prstGeom>
          <a:noFill/>
          <a:ln w="44450" cmpd="sng">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en-US" altLang="ja-JP" dirty="0"/>
              <a:t>Problem of previous work</a:t>
            </a:r>
            <a:endParaRPr kumimoji="1" lang="ja-JP" altLang="en-US" dirty="0"/>
          </a:p>
        </p:txBody>
      </p:sp>
      <p:sp>
        <p:nvSpPr>
          <p:cNvPr id="15" name="テキスト ボックス 14"/>
          <p:cNvSpPr txBox="1"/>
          <p:nvPr/>
        </p:nvSpPr>
        <p:spPr>
          <a:xfrm>
            <a:off x="326512" y="1556792"/>
            <a:ext cx="8360288" cy="1261884"/>
          </a:xfrm>
          <a:prstGeom prst="rect">
            <a:avLst/>
          </a:prstGeom>
          <a:noFill/>
        </p:spPr>
        <p:txBody>
          <a:bodyPr wrap="square" rtlCol="0">
            <a:spAutoFit/>
          </a:bodyPr>
          <a:lstStyle/>
          <a:p>
            <a:r>
              <a:rPr kumimoji="1" lang="en-US" altLang="ja-JP" sz="2800" dirty="0"/>
              <a:t>Getting the “</a:t>
            </a:r>
            <a:r>
              <a:rPr kumimoji="1" lang="en-US" altLang="ja-JP" sz="2800" b="1" dirty="0">
                <a:solidFill>
                  <a:srgbClr val="FF0000"/>
                </a:solidFill>
              </a:rPr>
              <a:t>intermediate state</a:t>
            </a:r>
            <a:r>
              <a:rPr kumimoji="1" lang="en-US" altLang="ja-JP" sz="2800" dirty="0"/>
              <a:t>” of motion sequence.</a:t>
            </a:r>
          </a:p>
          <a:p>
            <a:r>
              <a:rPr kumimoji="1" lang="en-US" altLang="ja-JP" sz="2400" dirty="0"/>
              <a:t>    </a:t>
            </a:r>
            <a:r>
              <a:rPr kumimoji="1" lang="ja-JP" altLang="en-US" sz="2400" dirty="0"/>
              <a:t>・</a:t>
            </a:r>
            <a:r>
              <a:rPr kumimoji="1" lang="en-US" altLang="ja-JP" sz="2400" dirty="0"/>
              <a:t>HMM(Encoding) + </a:t>
            </a:r>
            <a:r>
              <a:rPr kumimoji="1" lang="en-US" altLang="ja-JP" sz="2400" dirty="0" err="1"/>
              <a:t>Ngram</a:t>
            </a:r>
            <a:r>
              <a:rPr kumimoji="1" lang="en-US" altLang="ja-JP" sz="2400" dirty="0"/>
              <a:t>(Parsing)</a:t>
            </a:r>
          </a:p>
          <a:p>
            <a:r>
              <a:rPr kumimoji="1" lang="en-US" altLang="ja-JP" sz="2400" dirty="0"/>
              <a:t>    </a:t>
            </a:r>
            <a:r>
              <a:rPr kumimoji="1" lang="ja-JP" altLang="en-US" sz="2400" dirty="0"/>
              <a:t>・</a:t>
            </a:r>
            <a:r>
              <a:rPr kumimoji="1" lang="en-US" altLang="ja-JP" sz="2400" dirty="0"/>
              <a:t>with DP (HMM </a:t>
            </a:r>
            <a:r>
              <a:rPr kumimoji="1" lang="ja-JP" altLang="en-US" sz="2400" dirty="0"/>
              <a:t>→ </a:t>
            </a:r>
            <a:r>
              <a:rPr kumimoji="1" lang="en-US" altLang="ja-JP" sz="2400" dirty="0"/>
              <a:t>HDP-HMM, </a:t>
            </a:r>
            <a:r>
              <a:rPr kumimoji="1" lang="en-US" altLang="ja-JP" sz="2400" dirty="0" err="1"/>
              <a:t>Ngram</a:t>
            </a:r>
            <a:r>
              <a:rPr kumimoji="1" lang="en-US" altLang="ja-JP" sz="2400" dirty="0"/>
              <a:t> </a:t>
            </a:r>
            <a:r>
              <a:rPr kumimoji="1" lang="ja-JP" altLang="en-US" sz="2400" dirty="0"/>
              <a:t>→ </a:t>
            </a:r>
            <a:r>
              <a:rPr kumimoji="1" lang="en-US" altLang="ja-JP" sz="2400" dirty="0"/>
              <a:t>NPYLM)</a:t>
            </a:r>
            <a:endParaRPr kumimoji="1" lang="ja-JP" altLang="en-US" sz="2000" dirty="0"/>
          </a:p>
        </p:txBody>
      </p:sp>
    </p:spTree>
    <p:extLst>
      <p:ext uri="{BB962C8B-B14F-4D97-AF65-F5344CB8AC3E}">
        <p14:creationId xmlns:p14="http://schemas.microsoft.com/office/powerpoint/2010/main" val="36421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94444E-6 -1.11111E-6 L -0.00104 -0.30926 " pathEditMode="relative" rAng="0" ptsTypes="AA">
                                      <p:cBhvr>
                                        <p:cTn id="6" dur="2000" fill="hold"/>
                                        <p:tgtEl>
                                          <p:spTgt spid="5"/>
                                        </p:tgtEl>
                                        <p:attrNameLst>
                                          <p:attrName>ppt_x</p:attrName>
                                          <p:attrName>ppt_y</p:attrName>
                                        </p:attrNameLst>
                                      </p:cBhvr>
                                      <p:rCtr x="-52" y="-1546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3"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dirty="0"/>
              <a:t>The important states means the boundary of motion primitives, and to find them, the motion has to be encoded to the sequence of motion primitives.</a:t>
            </a:r>
          </a:p>
          <a:p>
            <a:endParaRPr lang="en-US" altLang="ja-JP" dirty="0"/>
          </a:p>
          <a:p>
            <a:r>
              <a:rPr lang="en-US" altLang="ja-JP" dirty="0"/>
              <a:t>HMM can encode various time sequential data.</a:t>
            </a:r>
          </a:p>
          <a:p>
            <a:pPr lvl="1"/>
            <a:r>
              <a:rPr lang="en-US" altLang="ja-JP" dirty="0"/>
              <a:t>But when using HMM to encode motion, there are some difficulties.</a:t>
            </a:r>
          </a:p>
          <a:p>
            <a:pPr lvl="2"/>
            <a:r>
              <a:rPr lang="en-US" altLang="ja-JP" dirty="0"/>
              <a:t>the number of hidden states(i.e. kind of motion primitives) is not known in advance.</a:t>
            </a:r>
          </a:p>
          <a:p>
            <a:pPr lvl="2"/>
            <a:r>
              <a:rPr lang="en-US" altLang="ja-JP" dirty="0"/>
              <a:t>Encoding with HMM is not enough to get the motion primitives.</a:t>
            </a:r>
          </a:p>
          <a:p>
            <a:pPr marL="630936" lvl="2" indent="0">
              <a:buNone/>
            </a:pPr>
            <a:r>
              <a:rPr lang="en-US" altLang="ja-JP" dirty="0"/>
              <a:t>(Each states of HMM is too primitive to explain the motion.)</a:t>
            </a:r>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6</a:t>
            </a:fld>
            <a:endParaRPr lang="en-US" altLang="en-US" dirty="0"/>
          </a:p>
        </p:txBody>
      </p:sp>
    </p:spTree>
    <p:extLst>
      <p:ext uri="{BB962C8B-B14F-4D97-AF65-F5344CB8AC3E}">
        <p14:creationId xmlns:p14="http://schemas.microsoft.com/office/powerpoint/2010/main" val="84491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a:t>Tadahiro</a:t>
            </a:r>
            <a:r>
              <a:rPr lang="en-US" altLang="ja-JP" dirty="0"/>
              <a:t> Taniguchi et al [1] solved that problem by using sticky-Hierarchical </a:t>
            </a:r>
            <a:r>
              <a:rPr lang="en-US" altLang="ja-JP" dirty="0" err="1"/>
              <a:t>Dirichlet</a:t>
            </a:r>
            <a:r>
              <a:rPr lang="en-US" altLang="ja-JP" dirty="0"/>
              <a:t> Process Hidden Markov Model (</a:t>
            </a:r>
            <a:r>
              <a:rPr lang="en-US" altLang="ja-JP" dirty="0" err="1"/>
              <a:t>sHDP</a:t>
            </a:r>
            <a:r>
              <a:rPr lang="en-US" altLang="ja-JP" dirty="0"/>
              <a:t>-HMM [2]) and Nested Pitman-</a:t>
            </a:r>
            <a:r>
              <a:rPr lang="en-US" altLang="ja-JP" dirty="0" err="1"/>
              <a:t>Yor</a:t>
            </a:r>
            <a:r>
              <a:rPr lang="en-US" altLang="ja-JP" dirty="0"/>
              <a:t> Language Model(NPYLM [3]).</a:t>
            </a:r>
          </a:p>
          <a:p>
            <a:pPr lvl="2"/>
            <a:endParaRPr lang="en-US" altLang="ja-JP" dirty="0"/>
          </a:p>
          <a:p>
            <a:pPr lvl="1"/>
            <a:r>
              <a:rPr lang="en-US" altLang="ja-JP" dirty="0" err="1"/>
              <a:t>sHDP</a:t>
            </a:r>
            <a:r>
              <a:rPr lang="en-US" altLang="ja-JP" dirty="0"/>
              <a:t>-HMM realizes encoding without to decide the number of hidden states in advance. </a:t>
            </a:r>
          </a:p>
          <a:p>
            <a:pPr lvl="1"/>
            <a:r>
              <a:rPr lang="en-US" altLang="ja-JP" dirty="0"/>
              <a:t>NPYLM realizes parsing the sequence of character to sequence of words without to input dictionary in advance.</a:t>
            </a:r>
          </a:p>
          <a:p>
            <a:pPr lvl="1"/>
            <a:endParaRPr lang="en-US" altLang="ja-JP" dirty="0"/>
          </a:p>
          <a:p>
            <a:pPr lvl="1"/>
            <a:r>
              <a:rPr lang="en-US" altLang="ja-JP" dirty="0"/>
              <a:t>The intervals of words made by NPYLM mean the boundary of motion primitives, the important interval states.</a:t>
            </a:r>
            <a:endParaRPr kumimoji="1" lang="ja-JP" altLang="en-US" dirty="0"/>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7</a:t>
            </a:fld>
            <a:endParaRPr lang="en-US" altLang="en-US" dirty="0"/>
          </a:p>
        </p:txBody>
      </p:sp>
    </p:spTree>
    <p:extLst>
      <p:ext uri="{BB962C8B-B14F-4D97-AF65-F5344CB8AC3E}">
        <p14:creationId xmlns:p14="http://schemas.microsoft.com/office/powerpoint/2010/main" val="69458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lang="en-US" altLang="ja-JP" dirty="0"/>
              <a:t>Outline</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8</a:t>
            </a:fld>
            <a:endParaRPr lang="en-US" altLang="en-US" dirty="0"/>
          </a:p>
        </p:txBody>
      </p:sp>
    </p:spTree>
    <p:extLst>
      <p:ext uri="{BB962C8B-B14F-4D97-AF65-F5344CB8AC3E}">
        <p14:creationId xmlns:p14="http://schemas.microsoft.com/office/powerpoint/2010/main" val="120032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kumimoji="1" lang="en-US" altLang="ja-JP" dirty="0"/>
              <a:t>Current works</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Normal 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9</a:t>
            </a:fld>
            <a:endParaRPr lang="en-US" altLang="en-US" dirty="0"/>
          </a:p>
        </p:txBody>
      </p:sp>
      <p:sp>
        <p:nvSpPr>
          <p:cNvPr id="10" name="正方形/長方形 9">
            <a:extLst>
              <a:ext uri="{FF2B5EF4-FFF2-40B4-BE49-F238E27FC236}">
                <a16:creationId xmlns:a16="http://schemas.microsoft.com/office/drawing/2014/main" id="{77668D1A-6034-416C-B3C0-7E8D09E46E54}"/>
              </a:ext>
            </a:extLst>
          </p:cNvPr>
          <p:cNvSpPr/>
          <p:nvPr/>
        </p:nvSpPr>
        <p:spPr>
          <a:xfrm>
            <a:off x="3717204" y="188640"/>
            <a:ext cx="5295828" cy="6584431"/>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3347C1F-10D1-41DB-ACEA-1060299BC482}"/>
              </a:ext>
            </a:extLst>
          </p:cNvPr>
          <p:cNvSpPr/>
          <p:nvPr/>
        </p:nvSpPr>
        <p:spPr>
          <a:xfrm>
            <a:off x="45151" y="908720"/>
            <a:ext cx="3605316" cy="5904656"/>
          </a:xfrm>
          <a:prstGeom prst="rect">
            <a:avLst/>
          </a:prstGeom>
          <a:noFill/>
          <a:ln cmpd="sng">
            <a:solidFill>
              <a:schemeClr val="accent2"/>
            </a:solidFill>
          </a:ln>
          <a:effectLst>
            <a:outerShdw blurRad="50800" dist="254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1281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2">
      <a:majorFont>
        <a:latin typeface="ＭＳ Ｐゴシック"/>
        <a:ea typeface="ＭＳ Ｐゴシック"/>
        <a:cs typeface=""/>
      </a:majorFont>
      <a:minorFont>
        <a:latin typeface="ＭＳ Ｐゴシック"/>
        <a:ea typeface="ＭＳ Ｐゴシック"/>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74775A4-D71E-40D2-B07D-B4F5E3D3A6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プレゼンテーション資料 (ブレインストーミング)</Template>
  <TotalTime>0</TotalTime>
  <Words>1693</Words>
  <Application>Microsoft Office PowerPoint</Application>
  <PresentationFormat>画面に合わせる (4:3)</PresentationFormat>
  <Paragraphs>255</Paragraphs>
  <Slides>26</Slides>
  <Notes>11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26</vt:i4>
      </vt:variant>
    </vt:vector>
  </HeadingPairs>
  <TitlesOfParts>
    <vt:vector size="35" baseType="lpstr">
      <vt:lpstr>ＭＳ Ｐゴシック</vt:lpstr>
      <vt:lpstr>游ゴシック</vt:lpstr>
      <vt:lpstr>Arial</vt:lpstr>
      <vt:lpstr>Calibri</vt:lpstr>
      <vt:lpstr>Cambria Math</vt:lpstr>
      <vt:lpstr>Verdana</vt:lpstr>
      <vt:lpstr>Wingdings 2</vt:lpstr>
      <vt:lpstr>Wingdings 3</vt:lpstr>
      <vt:lpstr>ビジネス</vt:lpstr>
      <vt:lpstr>Motion Parsing  with HMM and HPYLM</vt:lpstr>
      <vt:lpstr>Background</vt:lpstr>
      <vt:lpstr>Background</vt:lpstr>
      <vt:lpstr>Problem of previous work</vt:lpstr>
      <vt:lpstr>Problem of previous work</vt:lpstr>
      <vt:lpstr>Finding the important intermediate states</vt:lpstr>
      <vt:lpstr>Finding the important intermediate states</vt:lpstr>
      <vt:lpstr>Outline</vt:lpstr>
      <vt:lpstr>Current works</vt:lpstr>
      <vt:lpstr>Current works </vt:lpstr>
      <vt:lpstr>About HMM</vt:lpstr>
      <vt:lpstr>Experiments - HMM</vt:lpstr>
      <vt:lpstr>Experiments - HMM</vt:lpstr>
      <vt:lpstr>About HPYLM</vt:lpstr>
      <vt:lpstr>Experiments - HPYLM</vt:lpstr>
      <vt:lpstr>Experiments - HPYLM</vt:lpstr>
      <vt:lpstr>HMM + HPYLM</vt:lpstr>
      <vt:lpstr>Summary and future works</vt:lpstr>
      <vt:lpstr>References</vt:lpstr>
      <vt:lpstr>Appendix</vt:lpstr>
      <vt:lpstr>三角移動平均について</vt:lpstr>
      <vt:lpstr>HMM に複数種類の時系列データ</vt:lpstr>
      <vt:lpstr>HMM に複数種類の時系列データ</vt:lpstr>
      <vt:lpstr>PowerPoint プレゼンテーション</vt:lpstr>
      <vt:lpstr>Problem of previous work</vt:lpstr>
      <vt:lpstr>Problem of previous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2017-07-03T05:28:58Z</dcterms:created>
  <dcterms:modified xsi:type="dcterms:W3CDTF">2017-07-03T12:40:15Z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