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27"/>
  </p:notesMasterIdLst>
  <p:sldIdLst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81" r:id="rId11"/>
    <p:sldId id="265" r:id="rId12"/>
    <p:sldId id="267" r:id="rId13"/>
    <p:sldId id="279" r:id="rId14"/>
    <p:sldId id="268" r:id="rId15"/>
    <p:sldId id="270" r:id="rId16"/>
    <p:sldId id="266" r:id="rId17"/>
    <p:sldId id="273" r:id="rId18"/>
    <p:sldId id="274" r:id="rId19"/>
    <p:sldId id="275" r:id="rId20"/>
    <p:sldId id="276" r:id="rId21"/>
    <p:sldId id="277" r:id="rId22"/>
    <p:sldId id="278" r:id="rId23"/>
    <p:sldId id="272" r:id="rId24"/>
    <p:sldId id="271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84" autoAdjust="0"/>
  </p:normalViewPr>
  <p:slideViewPr>
    <p:cSldViewPr>
      <p:cViewPr varScale="1">
        <p:scale>
          <a:sx n="115" d="100"/>
          <a:sy n="115" d="100"/>
        </p:scale>
        <p:origin x="124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2017/1/9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2017年1月9日(月)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2017年1月9日(月)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2017年1月9日(月)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824" y="1196752"/>
            <a:ext cx="8854208" cy="5210559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endParaRPr kumimoji="1" lang="ja-JP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EF5B-F2CC-4EC5-8F1F-29A8BF9EFFA9}" type="datetime2">
              <a:rPr lang="ja-JP" altLang="en-US"/>
              <a:pPr/>
              <a:t>2017年1月9日(月)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407312"/>
            <a:ext cx="840632" cy="365760"/>
          </a:xfrm>
        </p:spPr>
        <p:txBody>
          <a:bodyPr/>
          <a:lstStyle>
            <a:lvl1pPr>
              <a:defRPr sz="2000"/>
            </a:lvl1pPr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ja-JP" altLang="en-US"/>
              <a:pPr/>
              <a:t>2017年1月9日(月)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ja-JP" altLang="en-US"/>
              <a:pPr/>
              <a:t>2017年1月9日(月)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ja-JP" altLang="en-US"/>
              <a:pPr/>
              <a:t>2017年1月9日(月)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ja-JP" altLang="en-US"/>
              <a:pPr/>
              <a:t>2017年1月9日(月)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ja-JP" altLang="en-US"/>
              <a:pPr/>
              <a:t>2017年1月9日(月)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ja-JP" altLang="en-US"/>
              <a:pPr/>
              <a:t>2017年1月9日(月)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2017年1月9日(月)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2017年1月9日(月)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12" Type="http://schemas.openxmlformats.org/officeDocument/2006/relationships/image" Target="../media/image1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Encoding for human motions by sticky-Hierarchical </a:t>
            </a:r>
            <a:r>
              <a:rPr lang="en-US" altLang="ja-JP" dirty="0" err="1"/>
              <a:t>Dirichlet</a:t>
            </a:r>
            <a:r>
              <a:rPr lang="en-US" altLang="ja-JP" dirty="0"/>
              <a:t> Process Hidden Markov Model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M1 </a:t>
            </a:r>
            <a:r>
              <a:rPr lang="en-US" altLang="ja-JP" dirty="0"/>
              <a:t>komota</a:t>
            </a:r>
            <a:r>
              <a:rPr lang="ja-JP" altLang="en-US" dirty="0"/>
              <a:t> </a:t>
            </a:r>
            <a:r>
              <a:rPr lang="en-US" altLang="ja-JP" dirty="0" err="1"/>
              <a:t>tetsuya</a:t>
            </a:r>
            <a:endParaRPr kumimoji="1" 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楕円 42"/>
          <p:cNvSpPr/>
          <p:nvPr/>
        </p:nvSpPr>
        <p:spPr>
          <a:xfrm>
            <a:off x="6300192" y="5517232"/>
            <a:ext cx="1089340" cy="492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interval</a:t>
            </a:r>
            <a:endParaRPr kumimoji="1" lang="ja-JP" altLang="en-US" sz="1400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308304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536504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81236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799910" y="5531583"/>
            <a:ext cx="111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Start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282324" y="5566624"/>
            <a:ext cx="68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Goal 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Smoothing</a:t>
            </a:r>
            <a:br>
              <a:rPr kumimoji="1" lang="en-US" altLang="ja-JP" dirty="0"/>
            </a:br>
            <a:r>
              <a:rPr kumimoji="1" lang="en-US" altLang="ja-JP" dirty="0"/>
              <a:t>(TMA)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5061136" y="5504877"/>
            <a:ext cx="1089340" cy="492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interval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032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Making GUI to collect human motions with </a:t>
            </a:r>
            <a:r>
              <a:rPr lang="en-US" altLang="ja-JP" dirty="0" err="1"/>
              <a:t>kinect</a:t>
            </a:r>
            <a:endParaRPr lang="en-US" altLang="ja-JP" dirty="0"/>
          </a:p>
          <a:p>
            <a:r>
              <a:rPr lang="en-US" altLang="ja-JP" dirty="0"/>
              <a:t>Smoothing the motion data by TMA</a:t>
            </a:r>
          </a:p>
          <a:p>
            <a:r>
              <a:rPr lang="en-US" altLang="ja-JP" dirty="0"/>
              <a:t>Survey for understanding and coding </a:t>
            </a:r>
            <a:r>
              <a:rPr lang="en-US" altLang="ja-JP" dirty="0" err="1"/>
              <a:t>sHDP</a:t>
            </a:r>
            <a:r>
              <a:rPr lang="en-US" altLang="ja-JP" dirty="0"/>
              <a:t>-HMM</a:t>
            </a:r>
          </a:p>
          <a:p>
            <a:pPr lvl="1"/>
            <a:r>
              <a:rPr lang="en-US" altLang="ja-JP" dirty="0"/>
              <a:t>Chinese Restaurant Process (CRP [4])</a:t>
            </a:r>
          </a:p>
          <a:p>
            <a:pPr lvl="2"/>
            <a:r>
              <a:rPr lang="en-US" altLang="ja-JP" dirty="0"/>
              <a:t>Example of execution of sampling based on </a:t>
            </a:r>
            <a:r>
              <a:rPr lang="en-US" altLang="ja-JP" dirty="0" err="1"/>
              <a:t>Dirichlet</a:t>
            </a:r>
            <a:r>
              <a:rPr lang="en-US" altLang="ja-JP" dirty="0"/>
              <a:t> process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Dirichlet</a:t>
            </a:r>
            <a:r>
              <a:rPr kumimoji="1" lang="en-US" altLang="ja-JP" dirty="0"/>
              <a:t> Process Mixture model (DPM [4])</a:t>
            </a:r>
          </a:p>
          <a:p>
            <a:pPr lvl="2"/>
            <a:r>
              <a:rPr lang="en-US" altLang="ja-JP" dirty="0"/>
              <a:t>Generation</a:t>
            </a:r>
            <a:r>
              <a:rPr lang="ja-JP" altLang="en-US" dirty="0"/>
              <a:t> </a:t>
            </a:r>
            <a:r>
              <a:rPr lang="en-US" altLang="ja-JP" dirty="0"/>
              <a:t>model</a:t>
            </a:r>
            <a:r>
              <a:rPr lang="ja-JP" altLang="en-US" dirty="0"/>
              <a:t> </a:t>
            </a:r>
            <a:r>
              <a:rPr lang="en-US" altLang="ja-JP" dirty="0"/>
              <a:t>based</a:t>
            </a:r>
            <a:r>
              <a:rPr lang="ja-JP" altLang="en-US" dirty="0"/>
              <a:t> </a:t>
            </a:r>
            <a:r>
              <a:rPr lang="en-US" altLang="ja-JP" dirty="0"/>
              <a:t>on</a:t>
            </a:r>
            <a:r>
              <a:rPr lang="ja-JP" altLang="en-US" dirty="0"/>
              <a:t> </a:t>
            </a:r>
            <a:r>
              <a:rPr lang="en-US" altLang="ja-JP" dirty="0" err="1"/>
              <a:t>Dirichlet</a:t>
            </a:r>
            <a:r>
              <a:rPr lang="ja-JP" altLang="en-US" dirty="0"/>
              <a:t> </a:t>
            </a:r>
            <a:r>
              <a:rPr lang="en-US" altLang="ja-JP" dirty="0"/>
              <a:t>Process</a:t>
            </a:r>
          </a:p>
          <a:p>
            <a:pPr lvl="2"/>
            <a:r>
              <a:rPr lang="en-US" altLang="ja-JP" dirty="0"/>
              <a:t>By using this, clustering can be performed without specifying the number of clusters.</a:t>
            </a:r>
            <a:endParaRPr kumimoji="1" lang="en-US" altLang="ja-JP" dirty="0"/>
          </a:p>
          <a:p>
            <a:pPr lvl="1"/>
            <a:r>
              <a:rPr lang="en-US" altLang="ja-JP" dirty="0"/>
              <a:t>Chinese Restaurant Franchise (CRF [5])</a:t>
            </a:r>
          </a:p>
          <a:p>
            <a:pPr lvl="2"/>
            <a:r>
              <a:rPr lang="en-US" altLang="ja-JP" dirty="0"/>
              <a:t>Example of execution of sampling based on Hierarchical </a:t>
            </a:r>
            <a:r>
              <a:rPr lang="en-US" altLang="ja-JP" dirty="0" err="1"/>
              <a:t>Dirichlet</a:t>
            </a:r>
            <a:r>
              <a:rPr lang="en-US" altLang="ja-JP" dirty="0"/>
              <a:t> process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Current works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446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楕円 42"/>
          <p:cNvSpPr/>
          <p:nvPr/>
        </p:nvSpPr>
        <p:spPr>
          <a:xfrm>
            <a:off x="6300192" y="5517232"/>
            <a:ext cx="1089340" cy="492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interval</a:t>
            </a:r>
            <a:endParaRPr kumimoji="1" lang="ja-JP" altLang="en-US" sz="1400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308304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536504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81236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799910" y="5531583"/>
            <a:ext cx="111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Start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282324" y="5566624"/>
            <a:ext cx="68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Goal 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Smoothing</a:t>
            </a:r>
            <a:br>
              <a:rPr kumimoji="1" lang="en-US" altLang="ja-JP" dirty="0"/>
            </a:br>
            <a:r>
              <a:rPr kumimoji="1" lang="en-US" altLang="ja-JP" dirty="0"/>
              <a:t>(TMA)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5061136" y="5504877"/>
            <a:ext cx="1089340" cy="492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interval</a:t>
            </a:r>
            <a:endParaRPr kumimoji="1" lang="ja-JP" altLang="en-US" sz="1400" dirty="0"/>
          </a:p>
        </p:txBody>
      </p:sp>
      <p:sp>
        <p:nvSpPr>
          <p:cNvPr id="4" name="正方形/長方形 3"/>
          <p:cNvSpPr/>
          <p:nvPr/>
        </p:nvSpPr>
        <p:spPr>
          <a:xfrm>
            <a:off x="96332" y="908720"/>
            <a:ext cx="3611572" cy="2325115"/>
          </a:xfrm>
          <a:prstGeom prst="rect">
            <a:avLst/>
          </a:prstGeom>
          <a:noFill/>
          <a:ln w="31750" cmpd="sng">
            <a:solidFill>
              <a:schemeClr val="accent2"/>
            </a:solidFill>
          </a:ln>
          <a:effectLst>
            <a:outerShdw blurRad="38100" dist="38100" dir="5400000" algn="ctr" rotWithShape="0">
              <a:schemeClr val="tx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631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Collect human motions with </a:t>
            </a:r>
            <a:r>
              <a:rPr lang="en-US" altLang="ja-JP" dirty="0" err="1"/>
              <a:t>kinect</a:t>
            </a:r>
            <a:endParaRPr lang="en-US" altLang="ja-JP" dirty="0"/>
          </a:p>
          <a:p>
            <a:pPr lvl="1"/>
            <a:r>
              <a:rPr kumimoji="1" lang="en-US" altLang="ja-JP" dirty="0"/>
              <a:t>C#</a:t>
            </a:r>
          </a:p>
          <a:p>
            <a:pPr lvl="1"/>
            <a:r>
              <a:rPr lang="en-US" altLang="ja-JP" dirty="0"/>
              <a:t>Skeleton</a:t>
            </a:r>
            <a:r>
              <a:rPr lang="ja-JP" altLang="en-US" dirty="0"/>
              <a:t> </a:t>
            </a:r>
            <a:r>
              <a:rPr lang="en-US" altLang="ja-JP" dirty="0"/>
              <a:t>data</a:t>
            </a:r>
          </a:p>
          <a:p>
            <a:pPr marL="393192" lvl="1" indent="0">
              <a:buNone/>
            </a:pPr>
            <a:r>
              <a:rPr lang="en-US" altLang="ja-JP" dirty="0"/>
              <a:t>  7</a:t>
            </a:r>
            <a:r>
              <a:rPr lang="ja-JP" altLang="en-US" dirty="0"/>
              <a:t> </a:t>
            </a:r>
            <a:r>
              <a:rPr lang="en-US" altLang="ja-JP" dirty="0"/>
              <a:t>points</a:t>
            </a:r>
            <a:r>
              <a:rPr lang="ja-JP" altLang="en-US" dirty="0"/>
              <a:t> </a:t>
            </a:r>
            <a:r>
              <a:rPr lang="en-US" altLang="ja-JP" dirty="0"/>
              <a:t>× 3D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Obtain and smoothing the motion data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858346"/>
            <a:ext cx="5732258" cy="40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9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030019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Smoothing</a:t>
            </a:r>
            <a:endParaRPr kumimoji="1" lang="en-US" altLang="ja-JP" sz="2400" dirty="0"/>
          </a:p>
          <a:p>
            <a:pPr lvl="1"/>
            <a:r>
              <a:rPr lang="en-US" altLang="ja-JP" sz="2000" dirty="0"/>
              <a:t>Motion data is smoothed by Moving Average (MA).</a:t>
            </a:r>
            <a:endParaRPr kumimoji="1" lang="en-US" altLang="ja-JP" sz="2000" dirty="0"/>
          </a:p>
          <a:p>
            <a:pPr lvl="1"/>
            <a:r>
              <a:rPr lang="en-US" altLang="ja-JP" sz="2000" dirty="0"/>
              <a:t>"accuracy" and "precision" are trade-off.</a:t>
            </a:r>
          </a:p>
          <a:p>
            <a:pPr lvl="2"/>
            <a:r>
              <a:rPr kumimoji="1" lang="en-US" altLang="ja-JP" sz="1800" dirty="0"/>
              <a:t>accuracy : </a:t>
            </a:r>
            <a:r>
              <a:rPr lang="en-US" altLang="ja-JP" sz="1800" dirty="0"/>
              <a:t>Closeness to true position.</a:t>
            </a:r>
            <a:endParaRPr kumimoji="1" lang="en-US" altLang="ja-JP" sz="1800" dirty="0"/>
          </a:p>
          <a:p>
            <a:pPr lvl="2"/>
            <a:r>
              <a:rPr lang="en-US" altLang="ja-JP" sz="1800" dirty="0"/>
              <a:t>precision : Closeness to immediately previous/next position.</a:t>
            </a:r>
            <a:endParaRPr kumimoji="1" lang="ja-JP" altLang="en-US" sz="18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Obtain and smoothing the motion data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94657"/>
            <a:ext cx="7488832" cy="404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03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348880"/>
            <a:ext cx="4479620" cy="4256718"/>
          </a:xfrm>
          <a:prstGeom prst="rect">
            <a:avLst/>
          </a:prstGeom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状態数を事前に決めることなく使用できる </a:t>
            </a:r>
            <a:r>
              <a:rPr kumimoji="1" lang="en-US" altLang="ja-JP" dirty="0"/>
              <a:t>HMM</a:t>
            </a:r>
          </a:p>
          <a:p>
            <a:r>
              <a:rPr kumimoji="1" lang="ja-JP" altLang="en-US" dirty="0"/>
              <a:t>状態遷移確率分布はディリクレ過程により生成される</a:t>
            </a:r>
            <a:endParaRPr kumimoji="1" lang="en-US" altLang="ja-JP" dirty="0"/>
          </a:p>
          <a:p>
            <a:r>
              <a:rPr kumimoji="1" lang="ja-JP" altLang="en-US" dirty="0"/>
              <a:t>出力確率分布のパラメータを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en-US" altLang="ja-JP" dirty="0"/>
              <a:t>atom </a:t>
            </a:r>
            <a:r>
              <a:rPr kumimoji="1" lang="ja-JP" altLang="en-US" dirty="0"/>
              <a:t>として持つ</a:t>
            </a:r>
            <a:endParaRPr kumimoji="1" lang="en-US" altLang="ja-JP" dirty="0"/>
          </a:p>
          <a:p>
            <a:r>
              <a:rPr kumimoji="1" lang="en-US" altLang="ja-JP" dirty="0"/>
              <a:t>atom </a:t>
            </a:r>
            <a:r>
              <a:rPr kumimoji="1" lang="ja-JP" altLang="en-US" dirty="0"/>
              <a:t>は各分布で共有される</a:t>
            </a:r>
            <a:endParaRPr kumimoji="1" lang="en-US" altLang="ja-JP" dirty="0"/>
          </a:p>
          <a:p>
            <a:r>
              <a:rPr lang="ja-JP" altLang="en-US" dirty="0"/>
              <a:t>階層ディリクレ過程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8699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 smtClean="0"/>
                  <a:t>Dirichlet Process (DP)</a:t>
                </a:r>
              </a:p>
              <a:p>
                <a:pPr lvl="1"/>
                <a:r>
                  <a:rPr lang="en-US" altLang="ja-JP" dirty="0"/>
                  <a:t>P</a:t>
                </a:r>
                <a:r>
                  <a:rPr lang="en-US" altLang="ja-JP" dirty="0" smtClean="0"/>
                  <a:t>robability process to generate </a:t>
                </a:r>
                <a:r>
                  <a:rPr lang="en-US" altLang="ja-JP" dirty="0" err="1" smtClean="0"/>
                  <a:t>dirichlet</a:t>
                </a:r>
                <a:r>
                  <a:rPr lang="en-US" altLang="ja-JP" dirty="0" smtClean="0"/>
                  <a:t> distributions based on        "base measure". </a:t>
                </a:r>
                <a:endParaRPr kumimoji="1"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en-US" altLang="ja-JP" dirty="0" smtClean="0"/>
                  <a:t>Distributions </a:t>
                </a:r>
                <a:r>
                  <a:rPr lang="en-US" altLang="ja-JP" dirty="0"/>
                  <a:t>generated by DP are discrete</a:t>
                </a:r>
                <a:r>
                  <a:rPr lang="en-US" altLang="ja-JP" dirty="0" smtClean="0"/>
                  <a:t>.</a:t>
                </a:r>
              </a:p>
              <a:p>
                <a:pPr lvl="1"/>
                <a:endParaRPr lang="en-US" altLang="ja-JP" dirty="0"/>
              </a:p>
              <a:p>
                <a:r>
                  <a:rPr lang="en-US" altLang="ja-JP" dirty="0" err="1" smtClean="0"/>
                  <a:t>Dirichlet</a:t>
                </a:r>
                <a:r>
                  <a:rPr lang="en-US" altLang="ja-JP" dirty="0" smtClean="0"/>
                  <a:t> Process Mixture model (DPM)</a:t>
                </a:r>
                <a:endParaRPr lang="en-US" altLang="ja-JP" dirty="0"/>
              </a:p>
              <a:p>
                <a:pPr lvl="2"/>
                <a:r>
                  <a:rPr lang="en-US" altLang="ja-JP" dirty="0"/>
                  <a:t>Generation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model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based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on</a:t>
                </a:r>
                <a:r>
                  <a:rPr lang="ja-JP" altLang="en-US" dirty="0"/>
                  <a:t> </a:t>
                </a:r>
                <a:r>
                  <a:rPr lang="en-US" altLang="ja-JP" dirty="0" err="1"/>
                  <a:t>Dirichlet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Process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en-US" altLang="ja-JP" dirty="0"/>
                  <a:t>outputs already existing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en-US" altLang="ja-JP" dirty="0"/>
                  <a:t>or pick a new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en-US" altLang="ja-JP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dirty="0" smtClean="0"/>
                  <a:t>.</a:t>
                </a:r>
                <a:endParaRPr kumimoji="1" lang="en-US" altLang="ja-JP" dirty="0" smtClean="0"/>
              </a:p>
            </p:txBody>
          </p:sp>
        </mc:Choice>
        <mc:Fallback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36" r="-4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DPM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93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Example of DPM</a:t>
            </a:r>
            <a:endParaRPr lang="en-US" altLang="ja-JP" dirty="0"/>
          </a:p>
          <a:p>
            <a:pPr lvl="1"/>
            <a:r>
              <a:rPr lang="en-US" altLang="ja-JP" dirty="0" smtClean="0"/>
              <a:t>Clustering </a:t>
            </a:r>
            <a:r>
              <a:rPr lang="en-US" altLang="ja-JP" dirty="0"/>
              <a:t>of sample data generated by </a:t>
            </a:r>
            <a:r>
              <a:rPr lang="en-US" altLang="ja-JP" dirty="0" smtClean="0"/>
              <a:t>GMM.</a:t>
            </a:r>
          </a:p>
          <a:p>
            <a:pPr lvl="1"/>
            <a:r>
              <a:rPr lang="en-US" altLang="ja-JP" dirty="0" smtClean="0"/>
              <a:t>Base measure is "Normal </a:t>
            </a:r>
            <a:r>
              <a:rPr lang="en-US" altLang="ja-JP" dirty="0" err="1" smtClean="0"/>
              <a:t>Wishart</a:t>
            </a:r>
            <a:r>
              <a:rPr lang="en-US" altLang="ja-JP" dirty="0" smtClean="0"/>
              <a:t> distribution".</a:t>
            </a:r>
            <a:endParaRPr lang="en-US" altLang="ja-JP" dirty="0"/>
          </a:p>
          <a:p>
            <a:pPr lvl="2"/>
            <a:r>
              <a:rPr lang="en-US" altLang="ja-JP" dirty="0" smtClean="0"/>
              <a:t>α </a:t>
            </a:r>
            <a:r>
              <a:rPr lang="en-US" altLang="ja-JP" dirty="0"/>
              <a:t>= 0.5 , β = 0.33</a:t>
            </a:r>
          </a:p>
          <a:p>
            <a:pPr lvl="2"/>
            <a:r>
              <a:rPr lang="en-US" altLang="ja-JP" dirty="0"/>
              <a:t>ν= 15 , S = [[1, 0], [0, 0.1]]</a:t>
            </a:r>
          </a:p>
          <a:p>
            <a:pPr lvl="1"/>
            <a:endParaRPr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DPM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592" y="3501008"/>
            <a:ext cx="1065718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1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ja-JP" dirty="0"/>
                  <a:t>To apply DPM to HMM, representation of transition function is needed.</a:t>
                </a:r>
                <a:endParaRPr lang="en-US" altLang="ja-JP" dirty="0"/>
              </a:p>
              <a:p>
                <a:pPr lvl="1"/>
                <a:r>
                  <a:rPr lang="en-US" altLang="ja-JP" dirty="0" err="1"/>
                  <a:t>Dirichlet</a:t>
                </a:r>
                <a:r>
                  <a:rPr lang="en-US" altLang="ja-JP" dirty="0"/>
                  <a:t> distribution is generated from the </a:t>
                </a:r>
                <a:r>
                  <a:rPr lang="en-US" altLang="ja-JP" dirty="0" err="1"/>
                  <a:t>Dirichlet</a:t>
                </a:r>
                <a:r>
                  <a:rPr lang="en-US" altLang="ja-JP" dirty="0"/>
                  <a:t> process for each </a:t>
                </a:r>
                <a:r>
                  <a:rPr lang="en-US" altLang="ja-JP" dirty="0" smtClean="0"/>
                  <a:t>transition</a:t>
                </a:r>
              </a:p>
              <a:p>
                <a:pPr lvl="1"/>
                <a:r>
                  <a:rPr lang="en-US" altLang="ja-JP" dirty="0"/>
                  <a:t>It is necessary to share parameters (output distribution for each state) among the generated </a:t>
                </a:r>
                <a:r>
                  <a:rPr lang="en-US" altLang="ja-JP" dirty="0" smtClean="0"/>
                  <a:t>distributions</a:t>
                </a:r>
              </a:p>
              <a:p>
                <a:pPr lvl="1"/>
                <a:r>
                  <a:rPr lang="en-US" altLang="ja-JP" dirty="0"/>
                  <a:t>Thus, The base measure needs to be a discrete distribution generated by the </a:t>
                </a:r>
                <a:r>
                  <a:rPr lang="en-US" altLang="ja-JP" dirty="0" err="1"/>
                  <a:t>Dirichlet</a:t>
                </a:r>
                <a:r>
                  <a:rPr lang="en-US" altLang="ja-JP" dirty="0"/>
                  <a:t> process</a:t>
                </a:r>
                <a:r>
                  <a:rPr lang="en-US" altLang="ja-JP" dirty="0" smtClean="0"/>
                  <a:t>.</a:t>
                </a:r>
              </a:p>
              <a:p>
                <a:pPr lvl="1"/>
                <a:endParaRPr kumimoji="1" lang="en-US" altLang="ja-JP" dirty="0"/>
              </a:p>
              <a:p>
                <a:r>
                  <a:rPr lang="en-US" altLang="ja-JP" dirty="0" smtClean="0"/>
                  <a:t>Hierarchical </a:t>
                </a:r>
                <a:r>
                  <a:rPr lang="en-US" altLang="ja-JP" dirty="0" err="1" smtClean="0"/>
                  <a:t>Dirichlet</a:t>
                </a:r>
                <a:r>
                  <a:rPr lang="en-US" altLang="ja-JP" dirty="0" smtClean="0"/>
                  <a:t> Process (HDP)</a:t>
                </a:r>
                <a:endParaRPr lang="en-US" altLang="ja-JP" dirty="0"/>
              </a:p>
              <a:p>
                <a:pPr lvl="1"/>
                <a:r>
                  <a:rPr lang="en-US" altLang="ja-JP" dirty="0" err="1"/>
                  <a:t>Dirichlet</a:t>
                </a:r>
                <a:r>
                  <a:rPr lang="en-US" altLang="ja-JP" dirty="0"/>
                  <a:t> process which have base measure generated by </a:t>
                </a:r>
                <a:r>
                  <a:rPr lang="en-US" altLang="ja-JP" dirty="0" err="1"/>
                  <a:t>dirichlet</a:t>
                </a:r>
                <a:r>
                  <a:rPr lang="en-US" altLang="ja-JP" dirty="0"/>
                  <a:t> process</a:t>
                </a:r>
                <a:r>
                  <a:rPr lang="en-US" altLang="ja-JP" dirty="0" smtClean="0"/>
                  <a:t>.</a:t>
                </a:r>
                <a:endParaRPr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54" r="-17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DPM for HMM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371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58824" y="980728"/>
            <a:ext cx="8854208" cy="5426583"/>
          </a:xfrm>
        </p:spPr>
        <p:txBody>
          <a:bodyPr/>
          <a:lstStyle/>
          <a:p>
            <a:r>
              <a:rPr kumimoji="1" lang="en-US" altLang="ja-JP" dirty="0" smtClean="0"/>
              <a:t>Example of HDP(CRF)</a:t>
            </a:r>
          </a:p>
          <a:p>
            <a:pPr lvl="1"/>
            <a:r>
              <a:rPr lang="en-US" altLang="ja-JP" dirty="0"/>
              <a:t>B</a:t>
            </a:r>
            <a:r>
              <a:rPr lang="en-US" altLang="ja-JP" dirty="0" smtClean="0"/>
              <a:t>ase measure is Gaussian distribution.</a:t>
            </a:r>
          </a:p>
          <a:p>
            <a:pPr lvl="2"/>
            <a:r>
              <a:rPr kumimoji="1" lang="en-US" altLang="ja-JP" dirty="0" smtClean="0"/>
              <a:t>α=5, γ=1</a:t>
            </a:r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7" y="2564904"/>
            <a:ext cx="2686542" cy="18722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037" y="2564904"/>
            <a:ext cx="2681187" cy="187220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5" y="4774596"/>
            <a:ext cx="2790205" cy="19292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756337"/>
            <a:ext cx="2782232" cy="198503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468" y="4756337"/>
            <a:ext cx="2758317" cy="1945171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77808" y="226839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Base measure H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967764" y="2268391"/>
                <a:ext cx="2315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Global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764" y="2268391"/>
                <a:ext cx="2315480" cy="369332"/>
              </a:xfrm>
              <a:prstGeom prst="rect">
                <a:avLst/>
              </a:prstGeom>
              <a:blipFill>
                <a:blip r:embed="rId7"/>
                <a:stretch>
                  <a:fillRect l="-2368" t="-1147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12304" y="4437112"/>
                <a:ext cx="2315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Local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04" y="4437112"/>
                <a:ext cx="2315480" cy="369332"/>
              </a:xfrm>
              <a:prstGeom prst="rect">
                <a:avLst/>
              </a:prstGeom>
              <a:blipFill>
                <a:blip r:embed="rId8"/>
                <a:stretch>
                  <a:fillRect l="-2105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5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 is expected to realize a </a:t>
            </a:r>
            <a:r>
              <a:rPr lang="en-US" altLang="ja-JP" dirty="0">
                <a:solidFill>
                  <a:srgbClr val="FF0000"/>
                </a:solidFill>
              </a:rPr>
              <a:t>general-purpose robot </a:t>
            </a:r>
            <a:r>
              <a:rPr lang="en-US" altLang="ja-JP" dirty="0"/>
              <a:t>which are able to do task in the human living environment.</a:t>
            </a:r>
          </a:p>
          <a:p>
            <a:r>
              <a:rPr lang="en-US" altLang="ja-JP" dirty="0"/>
              <a:t>General-purpose robots need </a:t>
            </a:r>
            <a:r>
              <a:rPr lang="en-US" altLang="ja-JP" dirty="0">
                <a:solidFill>
                  <a:srgbClr val="FF0000"/>
                </a:solidFill>
              </a:rPr>
              <a:t>the ability to learn the behavior from the interaction</a:t>
            </a:r>
            <a:r>
              <a:rPr lang="en-US" altLang="ja-JP" dirty="0"/>
              <a:t> with humans.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lang="en-US" altLang="ja-JP" dirty="0"/>
              <a:t>It is </a:t>
            </a:r>
            <a:r>
              <a:rPr lang="en-US" altLang="ja-JP" dirty="0">
                <a:solidFill>
                  <a:srgbClr val="FF0000"/>
                </a:solidFill>
              </a:rPr>
              <a:t>NOT</a:t>
            </a:r>
            <a:r>
              <a:rPr lang="en-US" altLang="ja-JP" dirty="0"/>
              <a:t> </a:t>
            </a:r>
            <a:r>
              <a:rPr lang="en-US" altLang="ja-JP" b="1" dirty="0"/>
              <a:t>just</a:t>
            </a:r>
            <a:r>
              <a:rPr lang="en-US" altLang="ja-JP" dirty="0"/>
              <a:t> “imitation”.</a:t>
            </a:r>
            <a:endParaRPr kumimoji="1" lang="en-US" altLang="ja-JP" dirty="0"/>
          </a:p>
          <a:p>
            <a:r>
              <a:rPr lang="en-US" altLang="ja-JP" dirty="0"/>
              <a:t>The ability to learn the human intentions from the human motions is necessary.</a:t>
            </a:r>
          </a:p>
          <a:p>
            <a:r>
              <a:rPr lang="en-US" altLang="ja-JP" dirty="0"/>
              <a:t>It enables robots to </a:t>
            </a:r>
            <a:r>
              <a:rPr lang="en-US" altLang="ja-JP" dirty="0">
                <a:solidFill>
                  <a:srgbClr val="FF0000"/>
                </a:solidFill>
              </a:rPr>
              <a:t>predict the task goal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448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ummarize</a:t>
            </a:r>
          </a:p>
          <a:p>
            <a:pPr lvl="1"/>
            <a:r>
              <a:rPr lang="en-US" altLang="ja-JP" dirty="0"/>
              <a:t>Segmentation of continuous motion is helpful to find important intermediate states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Motion </a:t>
            </a:r>
            <a:r>
              <a:rPr lang="en-US" altLang="ja-JP" dirty="0"/>
              <a:t>data acquired from Kinect can be smoothed by MA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the examples show how DPM and HDP work</a:t>
            </a:r>
            <a:r>
              <a:rPr lang="en-US" altLang="ja-JP" dirty="0" smtClean="0"/>
              <a:t>.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What to do next</a:t>
            </a:r>
          </a:p>
          <a:p>
            <a:pPr lvl="1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</a:p>
          <a:p>
            <a:pPr lvl="2"/>
            <a:r>
              <a:rPr lang="en-US" altLang="ja-JP" dirty="0" smtClean="0"/>
              <a:t>Test </a:t>
            </a:r>
            <a:r>
              <a:rPr lang="en-US" altLang="ja-JP" dirty="0"/>
              <a:t>of learning HDP</a:t>
            </a:r>
            <a:r>
              <a:rPr lang="en-US" altLang="ja-JP" dirty="0" smtClean="0"/>
              <a:t>.</a:t>
            </a:r>
          </a:p>
          <a:p>
            <a:pPr lvl="2"/>
            <a:r>
              <a:rPr lang="en-US" altLang="ja-JP" dirty="0"/>
              <a:t>Apply HDP to </a:t>
            </a:r>
            <a:r>
              <a:rPr lang="en-US" altLang="ja-JP" dirty="0" smtClean="0"/>
              <a:t>HMM</a:t>
            </a:r>
          </a:p>
          <a:p>
            <a:pPr lvl="2"/>
            <a:r>
              <a:rPr kumimoji="1" lang="en-US" altLang="ja-JP" dirty="0" smtClean="0"/>
              <a:t>Apply </a:t>
            </a:r>
            <a:r>
              <a:rPr kumimoji="1" lang="en-US" altLang="ja-JP" dirty="0" err="1" smtClean="0"/>
              <a:t>sHDP</a:t>
            </a:r>
            <a:r>
              <a:rPr kumimoji="1" lang="en-US" altLang="ja-JP" dirty="0" smtClean="0"/>
              <a:t>-HMM to encoding motion.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/>
              <a:t>NPYLM</a:t>
            </a:r>
          </a:p>
          <a:p>
            <a:pPr marL="393192" lvl="1" indent="0">
              <a:buNone/>
            </a:pPr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Conclusion and what to do next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8154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[1] </a:t>
            </a:r>
            <a:r>
              <a:rPr kumimoji="1" lang="ja-JP" altLang="en-US" dirty="0" err="1" smtClean="0"/>
              <a:t>たにちゅ</a:t>
            </a:r>
            <a:r>
              <a:rPr kumimoji="1" lang="ja-JP" altLang="en-US" dirty="0" smtClean="0"/>
              <a:t>ーの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重構文解析</a:t>
            </a:r>
            <a:endParaRPr kumimoji="1" lang="en-US" altLang="ja-JP" dirty="0" smtClean="0"/>
          </a:p>
          <a:p>
            <a:r>
              <a:rPr lang="en-US" altLang="ja-JP" dirty="0" smtClean="0"/>
              <a:t>[2]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Teh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 </a:t>
            </a:r>
            <a:r>
              <a:rPr kumimoji="1" lang="en-US" altLang="ja-JP" dirty="0" err="1" smtClean="0"/>
              <a:t>sHDP</a:t>
            </a:r>
            <a:r>
              <a:rPr kumimoji="1" lang="en-US" altLang="ja-JP" dirty="0" smtClean="0"/>
              <a:t>-HMM</a:t>
            </a:r>
          </a:p>
          <a:p>
            <a:r>
              <a:rPr lang="en-US" altLang="ja-JP" dirty="0" smtClean="0"/>
              <a:t>[3] </a:t>
            </a:r>
            <a:r>
              <a:rPr lang="ja-JP" altLang="en-US" dirty="0" smtClean="0"/>
              <a:t>持橋の </a:t>
            </a:r>
            <a:r>
              <a:rPr lang="en-US" altLang="ja-JP" dirty="0" smtClean="0"/>
              <a:t>NPYLM</a:t>
            </a:r>
          </a:p>
          <a:p>
            <a:r>
              <a:rPr kumimoji="1" lang="en-US" altLang="ja-JP" dirty="0" smtClean="0"/>
              <a:t>[4] </a:t>
            </a:r>
            <a:r>
              <a:rPr kumimoji="1" lang="ja-JP" altLang="en-US" dirty="0" smtClean="0"/>
              <a:t>続パタ</a:t>
            </a:r>
            <a:endParaRPr kumimoji="1" lang="en-US" altLang="ja-JP" dirty="0" smtClean="0"/>
          </a:p>
          <a:p>
            <a:r>
              <a:rPr lang="en-US" altLang="ja-JP" dirty="0" smtClean="0"/>
              <a:t>[5] </a:t>
            </a:r>
            <a:r>
              <a:rPr lang="ja-JP" altLang="en-US" dirty="0" smtClean="0"/>
              <a:t>なんか </a:t>
            </a:r>
            <a:r>
              <a:rPr lang="en-US" altLang="ja-JP" dirty="0" smtClean="0"/>
              <a:t>CRF </a:t>
            </a:r>
            <a:r>
              <a:rPr lang="ja-JP" altLang="en-US" dirty="0" smtClean="0"/>
              <a:t>の文献</a:t>
            </a:r>
            <a:endParaRPr lang="en-US" altLang="ja-JP" dirty="0" smtClean="0"/>
          </a:p>
          <a:p>
            <a:r>
              <a:rPr kumimoji="1" lang="en-US" altLang="ja-JP" dirty="0" smtClean="0"/>
              <a:t>[6] </a:t>
            </a:r>
            <a:r>
              <a:rPr kumimoji="1" lang="ja-JP" altLang="en-US" dirty="0" smtClean="0"/>
              <a:t>キネクトのリファレンス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References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829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797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マイクロソフトもキネクトの平滑化について言及</a:t>
            </a:r>
            <a:endParaRPr kumimoji="1" lang="en-US" altLang="ja-JP" dirty="0"/>
          </a:p>
          <a:p>
            <a:pPr lvl="1"/>
            <a:r>
              <a:rPr lang="ja-JP" altLang="en-US" dirty="0"/>
              <a:t>「精度」と「正確度」のトレードオフ</a:t>
            </a:r>
            <a:endParaRPr lang="en-US" altLang="ja-JP" dirty="0"/>
          </a:p>
          <a:p>
            <a:pPr lvl="1"/>
            <a:r>
              <a:rPr kumimoji="1" lang="ja-JP" altLang="en-US" dirty="0"/>
              <a:t>フィルタは複数適用可能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/>
              <a:t>今回のデータは</a:t>
            </a:r>
            <a:endParaRPr kumimoji="1" lang="en-US" altLang="ja-JP" dirty="0"/>
          </a:p>
          <a:p>
            <a:pPr lvl="1"/>
            <a:r>
              <a:rPr lang="ja-JP" altLang="en-US" dirty="0"/>
              <a:t>「焦点」よりも「軌跡」</a:t>
            </a:r>
            <a:endParaRPr lang="en-US" altLang="ja-JP" dirty="0"/>
          </a:p>
          <a:p>
            <a:pPr marL="393192" lvl="1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時系列データの平滑化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76872"/>
            <a:ext cx="4739794" cy="238334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211960" y="4607607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ja-JP" sz="1600" dirty="0">
                <a:latin typeface="Arial Unicode MS"/>
              </a:rPr>
              <a:t>Skeletal Joint Smoothing White Paper</a:t>
            </a:r>
            <a:r>
              <a:rPr lang="ja-JP" altLang="ja-JP" sz="700" dirty="0"/>
              <a:t> </a:t>
            </a:r>
            <a:endParaRPr kumimoji="1" lang="en-US" altLang="ja-JP" sz="1600" dirty="0"/>
          </a:p>
          <a:p>
            <a:r>
              <a:rPr kumimoji="1" lang="en-US" altLang="ja-JP" sz="1600" dirty="0"/>
              <a:t>https://msdn.microsoft.com/ja-jp/library/jj131429.aspx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960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ディリクレ過程の </a:t>
            </a:r>
            <a:r>
              <a:rPr kumimoji="1" lang="en-US" altLang="ja-JP" dirty="0"/>
              <a:t>atom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363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Ex) The task “Take the cup.”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86923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85352" y="2348880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7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0972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94" y="2940664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703326" y="385521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ubOvalCallout"/>
          <p:cNvSpPr>
            <a:spLocks noEditPoints="1" noChangeArrowheads="1"/>
          </p:cNvSpPr>
          <p:nvPr/>
        </p:nvSpPr>
        <p:spPr bwMode="auto">
          <a:xfrm>
            <a:off x="2552428" y="2687147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5982" y="2849242"/>
            <a:ext cx="101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Take the cup.</a:t>
            </a:r>
            <a:endParaRPr kumimoji="1" lang="ja-JP" altLang="en-US" dirty="0"/>
          </a:p>
        </p:txBody>
      </p:sp>
      <p:pic>
        <p:nvPicPr>
          <p:cNvPr id="1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2" y="4168288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572000" y="2335185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6089974" y="3841523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ubOvalCallout"/>
          <p:cNvSpPr>
            <a:spLocks noEditPoints="1" noChangeArrowheads="1"/>
          </p:cNvSpPr>
          <p:nvPr/>
        </p:nvSpPr>
        <p:spPr bwMode="auto">
          <a:xfrm>
            <a:off x="4667153" y="2904179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0707" y="3066274"/>
            <a:ext cx="96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Take the cup.</a:t>
            </a:r>
            <a:endParaRPr kumimoji="1" lang="ja-JP" altLang="en-US" dirty="0"/>
          </a:p>
        </p:txBody>
      </p:sp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507" y="404704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381" y="4148213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646" y="414623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85352" y="1988406"/>
            <a:ext cx="24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Teaching the task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9795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Just imitation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475656" y="2825802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6195582" y="2553726"/>
            <a:ext cx="1237205" cy="9647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6596685" y="3516948"/>
            <a:ext cx="1143668" cy="48236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02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11" y="3224929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etsuya\AppData\Local\Microsoft\Windows\INetCache\IE\9LV0U1RZ\cc-library010010368-thum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264" y="2021732"/>
            <a:ext cx="1949704" cy="194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Ex) The task “Take the cup.”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128" y="3096595"/>
            <a:ext cx="397052" cy="7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74169" y="2068100"/>
            <a:ext cx="2478094" cy="2100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7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" y="3492640"/>
            <a:ext cx="578858" cy="5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09" y="2474919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073486" y="3054215"/>
            <a:ext cx="679459" cy="3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2" y="4168288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572000" y="2335185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41809" flipH="1" flipV="1">
            <a:off x="6794573" y="4083354"/>
            <a:ext cx="1027461" cy="51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ubOvalCallout"/>
          <p:cNvSpPr>
            <a:spLocks noEditPoints="1" noChangeArrowheads="1"/>
          </p:cNvSpPr>
          <p:nvPr/>
        </p:nvSpPr>
        <p:spPr bwMode="auto">
          <a:xfrm>
            <a:off x="4667153" y="2904179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0708" y="3066274"/>
            <a:ext cx="130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Take </a:t>
            </a:r>
          </a:p>
          <a:p>
            <a:r>
              <a:rPr kumimoji="1" lang="en-US" altLang="ja-JP" dirty="0"/>
              <a:t>the cup.</a:t>
            </a:r>
            <a:endParaRPr kumimoji="1" lang="ja-JP" altLang="en-US" dirty="0"/>
          </a:p>
        </p:txBody>
      </p:sp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75" y="4516373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49" y="461754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4572000" y="197954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Reproduction with human intention.</a:t>
            </a:r>
            <a:endParaRPr kumimoji="1" lang="ja-JP" altLang="en-US" dirty="0"/>
          </a:p>
        </p:txBody>
      </p:sp>
      <p:pic>
        <p:nvPicPr>
          <p:cNvPr id="2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46" y="4443445"/>
            <a:ext cx="397052" cy="7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174169" y="4259730"/>
            <a:ext cx="2478094" cy="2100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" y="5685276"/>
            <a:ext cx="578858" cy="5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24" y="5486724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594" flipH="1">
            <a:off x="1304928" y="4746610"/>
            <a:ext cx="905785" cy="45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2" y="4773180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正方形/長方形 31"/>
          <p:cNvSpPr/>
          <p:nvPr/>
        </p:nvSpPr>
        <p:spPr>
          <a:xfrm>
            <a:off x="6195582" y="2553726"/>
            <a:ext cx="1237205" cy="9647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6285816" y="3510886"/>
            <a:ext cx="970303" cy="75995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4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1845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27238" y="4469118"/>
            <a:ext cx="840706" cy="84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3019262" y="2364137"/>
            <a:ext cx="2562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human </a:t>
            </a:r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position</a:t>
            </a:r>
          </a:p>
          <a:p>
            <a:r>
              <a:rPr kumimoji="1" lang="en-US" altLang="ja-JP" dirty="0"/>
              <a:t>is important.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2401" y="6427935"/>
            <a:ext cx="412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Teaching the task.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8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424936" cy="5118314"/>
          </a:xfrm>
        </p:spPr>
      </p:pic>
    </p:spTree>
    <p:extLst>
      <p:ext uri="{BB962C8B-B14F-4D97-AF65-F5344CB8AC3E}">
        <p14:creationId xmlns:p14="http://schemas.microsoft.com/office/powerpoint/2010/main" val="292482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1763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87" y="4509435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58824" y="1196752"/>
            <a:ext cx="8854208" cy="5210559"/>
          </a:xfrm>
        </p:spPr>
        <p:txBody>
          <a:bodyPr/>
          <a:lstStyle/>
          <a:p>
            <a:r>
              <a:rPr lang="en-US" altLang="ja-JP" dirty="0"/>
              <a:t>Previous method learn only the relationship between initial states and goal states.</a:t>
            </a:r>
          </a:p>
          <a:p>
            <a:r>
              <a:rPr lang="en-US" altLang="ja-JP" dirty="0"/>
              <a:t>So, it</a:t>
            </a:r>
            <a:r>
              <a:rPr lang="ja-JP" altLang="en-US" dirty="0"/>
              <a:t> </a:t>
            </a:r>
            <a:r>
              <a:rPr lang="en-US" altLang="ja-JP" dirty="0"/>
              <a:t>could</a:t>
            </a:r>
            <a:r>
              <a:rPr lang="ja-JP" altLang="en-US" dirty="0"/>
              <a:t> </a:t>
            </a:r>
            <a:r>
              <a:rPr lang="en-US" altLang="ja-JP" dirty="0"/>
              <a:t>not</a:t>
            </a:r>
            <a:r>
              <a:rPr lang="ja-JP" altLang="en-US" dirty="0"/>
              <a:t> </a:t>
            </a:r>
            <a:r>
              <a:rPr lang="en-US" altLang="ja-JP" dirty="0"/>
              <a:t>take</a:t>
            </a:r>
            <a:r>
              <a:rPr lang="ja-JP" altLang="en-US" dirty="0"/>
              <a:t> </a:t>
            </a:r>
            <a:r>
              <a:rPr lang="en-US" altLang="ja-JP" dirty="0"/>
              <a:t>account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 smtClean="0"/>
              <a:t>intermediate </a:t>
            </a:r>
            <a:r>
              <a:rPr lang="en-US" altLang="ja-JP" dirty="0"/>
              <a:t>states.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</a:t>
            </a:r>
            <a:r>
              <a:rPr lang="en-US" altLang="ja-JP" dirty="0"/>
              <a:t> of previous work</a:t>
            </a:r>
            <a:endParaRPr kumimoji="1" lang="ja-JP" altLang="en-US" dirty="0"/>
          </a:p>
        </p:txBody>
      </p:sp>
      <p:pic>
        <p:nvPicPr>
          <p:cNvPr id="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8924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82" y="4297607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1403648" y="478050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31702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67544" y="4182745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403649" y="3844404"/>
            <a:ext cx="1098792" cy="56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矢印: 右 13"/>
          <p:cNvSpPr/>
          <p:nvPr/>
        </p:nvSpPr>
        <p:spPr>
          <a:xfrm>
            <a:off x="3923928" y="4351922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5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38" y="4297607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31702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4734644" y="4060428"/>
            <a:ext cx="1629474" cy="131784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" name="直線矢印コネクタ 24"/>
          <p:cNvCxnSpPr>
            <a:cxnSpLocks/>
            <a:stCxn id="15" idx="3"/>
            <a:endCxn id="17" idx="1"/>
          </p:cNvCxnSpPr>
          <p:nvPr/>
        </p:nvCxnSpPr>
        <p:spPr>
          <a:xfrm>
            <a:off x="5355826" y="4529351"/>
            <a:ext cx="1520430" cy="1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 descr="BIG IMAGE (PNG)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06" y="4321708"/>
            <a:ext cx="565422" cy="490869"/>
          </a:xfrm>
          <a:prstGeom prst="rect">
            <a:avLst/>
          </a:prstGeom>
        </p:spPr>
      </p:pic>
      <p:pic>
        <p:nvPicPr>
          <p:cNvPr id="37" name="図 36" descr="BIG IMAGE (PNG)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348460"/>
            <a:ext cx="565422" cy="4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8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267" y="384896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62838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9247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58824" y="1196752"/>
            <a:ext cx="8854208" cy="5210559"/>
          </a:xfrm>
        </p:spPr>
        <p:txBody>
          <a:bodyPr/>
          <a:lstStyle/>
          <a:p>
            <a:r>
              <a:rPr lang="en-US" altLang="ja-JP" dirty="0"/>
              <a:t>If the sequences of states can be used for learning, the method can learn this task as the sequence of relationship. </a:t>
            </a:r>
          </a:p>
          <a:p>
            <a:r>
              <a:rPr lang="en-US" altLang="ja-JP" dirty="0"/>
              <a:t>But, it has to be considered which (</a:t>
            </a:r>
            <a:r>
              <a:rPr lang="en-US" altLang="ja-JP" dirty="0" err="1"/>
              <a:t>e.i.</a:t>
            </a:r>
            <a:r>
              <a:rPr lang="en-US" altLang="ja-JP" dirty="0"/>
              <a:t> when) states are need for learn.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</a:t>
            </a:r>
            <a:r>
              <a:rPr kumimoji="1" lang="ja-JP" altLang="en-US" dirty="0"/>
              <a:t> </a:t>
            </a:r>
            <a:r>
              <a:rPr kumimoji="1" lang="en-US" altLang="ja-JP" dirty="0"/>
              <a:t>of</a:t>
            </a:r>
            <a:r>
              <a:rPr kumimoji="1" lang="ja-JP" altLang="en-US" dirty="0"/>
              <a:t> </a:t>
            </a:r>
            <a:r>
              <a:rPr kumimoji="1" lang="en-US" altLang="ja-JP" dirty="0"/>
              <a:t>previous</a:t>
            </a:r>
            <a:r>
              <a:rPr kumimoji="1" lang="ja-JP" altLang="en-US" dirty="0"/>
              <a:t> </a:t>
            </a:r>
            <a:r>
              <a:rPr kumimoji="1" lang="en-US" altLang="ja-JP" dirty="0"/>
              <a:t>work</a:t>
            </a:r>
            <a:endParaRPr kumimoji="1" lang="ja-JP" altLang="en-US" dirty="0"/>
          </a:p>
        </p:txBody>
      </p:sp>
      <p:pic>
        <p:nvPicPr>
          <p:cNvPr id="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8924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82" y="4297607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31702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67544" y="4182745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右 13"/>
          <p:cNvSpPr/>
          <p:nvPr/>
        </p:nvSpPr>
        <p:spPr>
          <a:xfrm>
            <a:off x="3923928" y="4351922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2838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/>
          <p:cNvSpPr/>
          <p:nvPr/>
        </p:nvSpPr>
        <p:spPr>
          <a:xfrm>
            <a:off x="1475656" y="3484364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54884" flipH="1" flipV="1">
            <a:off x="1080516" y="3806328"/>
            <a:ext cx="516508" cy="2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12511" flipH="1" flipV="1">
            <a:off x="2415143" y="3777560"/>
            <a:ext cx="516508" cy="2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314" y="4297607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正方形/長方形 26"/>
          <p:cNvSpPr/>
          <p:nvPr/>
        </p:nvSpPr>
        <p:spPr>
          <a:xfrm>
            <a:off x="4579128" y="3042644"/>
            <a:ext cx="2441143" cy="245794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54884" flipH="1" flipV="1">
            <a:off x="4968948" y="3806328"/>
            <a:ext cx="516508" cy="2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12511" flipH="1" flipV="1">
            <a:off x="6303575" y="3777560"/>
            <a:ext cx="516508" cy="2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49247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31702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図 34" descr="BIG IMAGE (PNG)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348460"/>
            <a:ext cx="565422" cy="490869"/>
          </a:xfrm>
          <a:prstGeom prst="rect">
            <a:avLst/>
          </a:prstGeom>
        </p:spPr>
      </p:pic>
      <p:pic>
        <p:nvPicPr>
          <p:cNvPr id="36" name="図 35" descr="BIG IMAGE (PNG)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06" y="4321708"/>
            <a:ext cx="565422" cy="4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1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The important states means the </a:t>
            </a:r>
            <a:r>
              <a:rPr lang="en-US" altLang="ja-JP" dirty="0" smtClean="0"/>
              <a:t>boundary</a:t>
            </a:r>
            <a:r>
              <a:rPr lang="en-US" altLang="ja-JP" dirty="0" smtClean="0"/>
              <a:t> </a:t>
            </a:r>
            <a:r>
              <a:rPr lang="en-US" altLang="ja-JP" dirty="0"/>
              <a:t>of motion primitives, and to find them, the motion has to be encoded to the sequence of motion primitives.</a:t>
            </a:r>
          </a:p>
          <a:p>
            <a:endParaRPr lang="en-US" altLang="ja-JP" dirty="0"/>
          </a:p>
          <a:p>
            <a:r>
              <a:rPr lang="en-US" altLang="ja-JP" dirty="0"/>
              <a:t>HMM can encode various time sequential data.</a:t>
            </a:r>
          </a:p>
          <a:p>
            <a:pPr lvl="1"/>
            <a:r>
              <a:rPr lang="en-US" altLang="ja-JP" dirty="0"/>
              <a:t>But when using HMM to encode motion, there are some difficulties.</a:t>
            </a:r>
          </a:p>
          <a:p>
            <a:pPr lvl="2"/>
            <a:r>
              <a:rPr lang="en-US" altLang="ja-JP" dirty="0"/>
              <a:t>the number of hidden states(i.e. kind of motion primitives) is not known in advance.</a:t>
            </a:r>
          </a:p>
          <a:p>
            <a:pPr lvl="2"/>
            <a:r>
              <a:rPr lang="en-US" altLang="ja-JP" dirty="0"/>
              <a:t>Encoding with HMM is not enough to get the motion primitives.</a:t>
            </a:r>
          </a:p>
          <a:p>
            <a:pPr marL="630936" lvl="2" indent="0">
              <a:buNone/>
            </a:pPr>
            <a:r>
              <a:rPr lang="en-US" altLang="ja-JP" dirty="0"/>
              <a:t>(Each states of HMM is too primitive to explain the motion.)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555832" cy="11430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Finding</a:t>
            </a:r>
            <a:r>
              <a:rPr lang="ja-JP" altLang="en-US" dirty="0"/>
              <a:t> </a:t>
            </a:r>
            <a:r>
              <a:rPr lang="en-US" altLang="ja-JP" dirty="0"/>
              <a:t>the</a:t>
            </a:r>
            <a:r>
              <a:rPr lang="ja-JP" altLang="en-US" dirty="0"/>
              <a:t> </a:t>
            </a:r>
            <a:r>
              <a:rPr lang="en-US" altLang="ja-JP" dirty="0"/>
              <a:t>important</a:t>
            </a:r>
            <a:r>
              <a:rPr lang="ja-JP" altLang="en-US" dirty="0"/>
              <a:t> </a:t>
            </a:r>
            <a:r>
              <a:rPr lang="en-US" altLang="ja-JP" dirty="0" smtClean="0"/>
              <a:t>intermediate </a:t>
            </a:r>
            <a:r>
              <a:rPr lang="en-US" altLang="ja-JP" dirty="0"/>
              <a:t>states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91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Tadahiro</a:t>
            </a:r>
            <a:r>
              <a:rPr lang="en-US" altLang="ja-JP" dirty="0"/>
              <a:t> Taniguchi et al [1] solved that problem by using sticky-Hierarchical </a:t>
            </a:r>
            <a:r>
              <a:rPr lang="en-US" altLang="ja-JP" dirty="0" err="1"/>
              <a:t>Dirichlet</a:t>
            </a:r>
            <a:r>
              <a:rPr lang="en-US" altLang="ja-JP" dirty="0"/>
              <a:t> Process Hidden Markov Model (</a:t>
            </a:r>
            <a:r>
              <a:rPr lang="en-US" altLang="ja-JP" dirty="0" err="1"/>
              <a:t>sHDP</a:t>
            </a:r>
            <a:r>
              <a:rPr lang="en-US" altLang="ja-JP" dirty="0"/>
              <a:t>-HMM [2]) and Nested Pitman-</a:t>
            </a:r>
            <a:r>
              <a:rPr lang="en-US" altLang="ja-JP" dirty="0" err="1"/>
              <a:t>Yor</a:t>
            </a:r>
            <a:r>
              <a:rPr lang="en-US" altLang="ja-JP" dirty="0"/>
              <a:t> Language Model(NPYLM [3]).</a:t>
            </a:r>
          </a:p>
          <a:p>
            <a:pPr lvl="2"/>
            <a:endParaRPr lang="en-US" altLang="ja-JP" dirty="0"/>
          </a:p>
          <a:p>
            <a:pPr lvl="1"/>
            <a:r>
              <a:rPr lang="en-US" altLang="ja-JP" dirty="0" err="1"/>
              <a:t>sHDP</a:t>
            </a:r>
            <a:r>
              <a:rPr lang="en-US" altLang="ja-JP" dirty="0"/>
              <a:t>-HMM realizes encoding without to decide the number of hidden states in advance. </a:t>
            </a:r>
          </a:p>
          <a:p>
            <a:pPr lvl="1"/>
            <a:r>
              <a:rPr lang="en-US" altLang="ja-JP" dirty="0"/>
              <a:t>NPYLM realizes parsing the sequence of character to sequence of words without to input dictionary in advance.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The intervals of words made by NPYLM mean the </a:t>
            </a:r>
            <a:r>
              <a:rPr lang="en-US" altLang="ja-JP" dirty="0" smtClean="0"/>
              <a:t>boundary</a:t>
            </a:r>
            <a:r>
              <a:rPr lang="en-US" altLang="ja-JP" dirty="0" smtClean="0"/>
              <a:t> </a:t>
            </a:r>
            <a:r>
              <a:rPr lang="en-US" altLang="ja-JP" dirty="0"/>
              <a:t>of motion primitives, the important interval states.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555832" cy="11430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Finding</a:t>
            </a:r>
            <a:r>
              <a:rPr lang="ja-JP" altLang="en-US" dirty="0"/>
              <a:t> </a:t>
            </a:r>
            <a:r>
              <a:rPr lang="en-US" altLang="ja-JP" dirty="0"/>
              <a:t>the</a:t>
            </a:r>
            <a:r>
              <a:rPr lang="ja-JP" altLang="en-US" dirty="0"/>
              <a:t> </a:t>
            </a:r>
            <a:r>
              <a:rPr lang="en-US" altLang="ja-JP" dirty="0"/>
              <a:t>important</a:t>
            </a:r>
            <a:r>
              <a:rPr lang="ja-JP" altLang="en-US" dirty="0"/>
              <a:t> </a:t>
            </a:r>
            <a:r>
              <a:rPr lang="en-US" altLang="ja-JP" dirty="0" smtClean="0"/>
              <a:t>intermediate </a:t>
            </a:r>
            <a:r>
              <a:rPr lang="en-US" altLang="ja-JP" dirty="0"/>
              <a:t>states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4586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プレゼンテーション資料 (ブレインストーミング)</Template>
  <TotalTime>0</TotalTime>
  <Words>873</Words>
  <Application>Microsoft Office PowerPoint</Application>
  <PresentationFormat>画面に合わせる (4:3)</PresentationFormat>
  <Paragraphs>160</Paragraphs>
  <Slides>24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Arial Unicode MS</vt:lpstr>
      <vt:lpstr>ＭＳ Ｐゴシック</vt:lpstr>
      <vt:lpstr>Calibri</vt:lpstr>
      <vt:lpstr>Cambria Math</vt:lpstr>
      <vt:lpstr>Verdana</vt:lpstr>
      <vt:lpstr>Wingdings 2</vt:lpstr>
      <vt:lpstr>Wingdings 3</vt:lpstr>
      <vt:lpstr>ビジネス</vt:lpstr>
      <vt:lpstr>Encoding for human motions by sticky-Hierarchical Dirichlet Process Hidden Markov Model</vt:lpstr>
      <vt:lpstr>Background</vt:lpstr>
      <vt:lpstr>Background</vt:lpstr>
      <vt:lpstr>Background</vt:lpstr>
      <vt:lpstr>Model</vt:lpstr>
      <vt:lpstr>Problem of previous work</vt:lpstr>
      <vt:lpstr>Problem of previous work</vt:lpstr>
      <vt:lpstr>Finding the important intermediate states</vt:lpstr>
      <vt:lpstr>Finding the important intermediate states</vt:lpstr>
      <vt:lpstr>Outline</vt:lpstr>
      <vt:lpstr>Current works </vt:lpstr>
      <vt:lpstr>Outline</vt:lpstr>
      <vt:lpstr>Obtain and smoothing the motion data</vt:lpstr>
      <vt:lpstr>Obtain and smoothing the motion data</vt:lpstr>
      <vt:lpstr>sHDP-HMM</vt:lpstr>
      <vt:lpstr>DPM</vt:lpstr>
      <vt:lpstr>DPM</vt:lpstr>
      <vt:lpstr>DPM for HMM</vt:lpstr>
      <vt:lpstr>sHDP-HMM</vt:lpstr>
      <vt:lpstr>Conclusion and what to do next</vt:lpstr>
      <vt:lpstr>References</vt:lpstr>
      <vt:lpstr>Appendix</vt:lpstr>
      <vt:lpstr>時系列データの平滑化</vt:lpstr>
      <vt:lpstr>ディリクレ過程の atom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2017-01-09T04:54:55Z</dcterms:created>
  <dcterms:modified xsi:type="dcterms:W3CDTF">2017-01-09T14:03:18Z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